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21.xml" ContentType="application/vnd.openxmlformats-officedocument.presentationml.tags+xml"/>
  <Override PartName="/ppt/notesSlides/notesSlide1.xml" ContentType="application/vnd.openxmlformats-officedocument.presentationml.notesSlide+xml"/>
  <Override PartName="/ppt/tags/tag22.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tags/tag23.xml" ContentType="application/vnd.openxmlformats-officedocument.presentationml.tags+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drawings/drawing2.xml" ContentType="application/vnd.openxmlformats-officedocument.drawingml.chartshape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drawings/drawing3.xml" ContentType="application/vnd.openxmlformats-officedocument.drawingml.chartshapes+xml"/>
  <Override PartName="/ppt/tags/tag24.xml" ContentType="application/vnd.openxmlformats-officedocument.presentationml.tags+xml"/>
  <Override PartName="/ppt/notesSlides/notesSlide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tags/tag25.xml" ContentType="application/vnd.openxmlformats-officedocument.presentationml.tags+xml"/>
  <Override PartName="/ppt/notesSlides/notesSlide5.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6.xml" ContentType="application/vnd.openxmlformats-officedocument.themeOverride+xml"/>
  <Override PartName="/ppt/drawings/drawing4.xml" ContentType="application/vnd.openxmlformats-officedocument.drawingml.chartshapes+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7.xml" ContentType="application/vnd.openxmlformats-officedocument.themeOverride+xml"/>
  <Override PartName="/ppt/drawings/drawing5.xml" ContentType="application/vnd.openxmlformats-officedocument.drawingml.chartshapes+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8.xml" ContentType="application/vnd.openxmlformats-officedocument.themeOverride+xml"/>
  <Override PartName="/ppt/drawings/drawing6.xml" ContentType="application/vnd.openxmlformats-officedocument.drawingml.chartshapes+xml"/>
  <Override PartName="/ppt/tags/tag26.xml" ContentType="application/vnd.openxmlformats-officedocument.presentationml.tags+xml"/>
  <Override PartName="/ppt/notesSlides/notesSlide6.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9.xml" ContentType="application/vnd.openxmlformats-officedocument.themeOverr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10.xml" ContentType="application/vnd.openxmlformats-officedocument.themeOverride+xml"/>
  <Override PartName="/ppt/tags/tag27.xml" ContentType="application/vnd.openxmlformats-officedocument.presentationml.tags+xml"/>
  <Override PartName="/ppt/notesSlides/notesSlide7.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1.xml" ContentType="application/vnd.openxmlformats-officedocument.themeOverr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2.xml" ContentType="application/vnd.openxmlformats-officedocument.themeOverr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13.xml" ContentType="application/vnd.openxmlformats-officedocument.themeOverr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4.xml" ContentType="application/vnd.openxmlformats-officedocument.themeOverr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15.xml" ContentType="application/vnd.openxmlformats-officedocument.themeOverr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6.xml" ContentType="application/vnd.openxmlformats-officedocument.themeOverr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7.xml" ContentType="application/vnd.openxmlformats-officedocument.themeOverr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8.xml" ContentType="application/vnd.openxmlformats-officedocument.themeOverr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9.xml" ContentType="application/vnd.openxmlformats-officedocument.themeOverrid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20.xml" ContentType="application/vnd.openxmlformats-officedocument.themeOverrid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21.xml" ContentType="application/vnd.openxmlformats-officedocument.themeOverrid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22.xml" ContentType="application/vnd.openxmlformats-officedocument.themeOverride+xml"/>
  <Override PartName="/ppt/tags/tag28.xml" ContentType="application/vnd.openxmlformats-officedocument.presentationml.tags+xml"/>
  <Override PartName="/ppt/notesSlides/notesSlide8.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23.xml" ContentType="application/vnd.openxmlformats-officedocument.themeOverr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24.xml" ContentType="application/vnd.openxmlformats-officedocument.themeOverride+xml"/>
  <Override PartName="/ppt/tags/tag29.xml" ContentType="application/vnd.openxmlformats-officedocument.presentationml.tags+xml"/>
  <Override PartName="/ppt/notesSlides/notesSlide9.xml" ContentType="application/vnd.openxmlformats-officedocument.presentationml.notesSlide+xml"/>
  <Override PartName="/ppt/tags/tag30.xml" ContentType="application/vnd.openxmlformats-officedocument.presentationml.tags+xml"/>
  <Override PartName="/ppt/notesSlides/notesSlide10.xml" ContentType="application/vnd.openxmlformats-officedocument.presentationml.notesSlide+xml"/>
  <Override PartName="/ppt/tags/tag31.xml" ContentType="application/vnd.openxmlformats-officedocument.presentationml.tags+xml"/>
  <Override PartName="/ppt/notesSlides/notesSlide11.xml" ContentType="application/vnd.openxmlformats-officedocument.presentationml.notesSlide+xml"/>
  <Override PartName="/ppt/tags/tag32.xml" ContentType="application/vnd.openxmlformats-officedocument.presentationml.tags+xml"/>
  <Override PartName="/ppt/notesSlides/notesSlide12.xml" ContentType="application/vnd.openxmlformats-officedocument.presentationml.notesSlide+xml"/>
  <Override PartName="/ppt/tags/tag33.xml" ContentType="application/vnd.openxmlformats-officedocument.presentationml.tags+xml"/>
  <Override PartName="/ppt/notesSlides/notesSlide13.xml" ContentType="application/vnd.openxmlformats-officedocument.presentationml.notesSlide+xml"/>
  <Override PartName="/ppt/tags/tag34.xml" ContentType="application/vnd.openxmlformats-officedocument.presentationml.tags+xml"/>
  <Override PartName="/ppt/notesSlides/notesSlide14.xml" ContentType="application/vnd.openxmlformats-officedocument.presentationml.notesSlide+xml"/>
  <Override PartName="/ppt/tags/tag35.xml" ContentType="application/vnd.openxmlformats-officedocument.presentationml.tags+xml"/>
  <Override PartName="/ppt/notesSlides/notesSlide15.xml" ContentType="application/vnd.openxmlformats-officedocument.presentationml.notesSlide+xml"/>
  <Override PartName="/ppt/tags/tag36.xml" ContentType="application/vnd.openxmlformats-officedocument.presentationml.tags+xml"/>
  <Override PartName="/ppt/notesSlides/notesSlide16.xml" ContentType="application/vnd.openxmlformats-officedocument.presentationml.notesSlid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25.xml" ContentType="application/vnd.openxmlformats-officedocument.themeOverride+xml"/>
  <Override PartName="/ppt/drawings/drawing7.xml" ContentType="application/vnd.openxmlformats-officedocument.drawingml.chartshapes+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26.xml" ContentType="application/vnd.openxmlformats-officedocument.themeOverride+xml"/>
  <Override PartName="/ppt/drawings/drawing8.xml" ContentType="application/vnd.openxmlformats-officedocument.drawingml.chartshapes+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27.xml" ContentType="application/vnd.openxmlformats-officedocument.themeOverride+xml"/>
  <Override PartName="/ppt/drawings/drawing9.xml" ContentType="application/vnd.openxmlformats-officedocument.drawingml.chartshapes+xml"/>
  <Override PartName="/ppt/tags/tag37.xml" ContentType="application/vnd.openxmlformats-officedocument.presentationml.tags+xml"/>
  <Override PartName="/ppt/notesSlides/notesSlide17.xml" ContentType="application/vnd.openxmlformats-officedocument.presentationml.notesSlide+xml"/>
  <Override PartName="/ppt/tags/tag38.xml" ContentType="application/vnd.openxmlformats-officedocument.presentationml.tags+xml"/>
  <Override PartName="/ppt/notesSlides/notesSlide18.xml" ContentType="application/vnd.openxmlformats-officedocument.presentationml.notesSlide+xml"/>
  <Override PartName="/ppt/tags/tag39.xml" ContentType="application/vnd.openxmlformats-officedocument.presentationml.tags+xml"/>
  <Override PartName="/ppt/notesSlides/notesSlide19.xml" ContentType="application/vnd.openxmlformats-officedocument.presentationml.notesSlide+xml"/>
  <Override PartName="/ppt/tags/tag40.xml" ContentType="application/vnd.openxmlformats-officedocument.presentationml.tags+xml"/>
  <Override PartName="/ppt/notesSlides/notesSlide20.xml" ContentType="application/vnd.openxmlformats-officedocument.presentationml.notesSlide+xml"/>
  <Override PartName="/ppt/tags/tag41.xml" ContentType="application/vnd.openxmlformats-officedocument.presentationml.tags+xml"/>
  <Override PartName="/ppt/notesSlides/notesSlide21.xml" ContentType="application/vnd.openxmlformats-officedocument.presentationml.notesSlide+xml"/>
  <Override PartName="/ppt/tags/tag42.xml" ContentType="application/vnd.openxmlformats-officedocument.presentationml.tags+xml"/>
  <Override PartName="/ppt/notesSlides/notesSlide22.xml" ContentType="application/vnd.openxmlformats-officedocument.presentationml.notesSlide+xml"/>
  <Override PartName="/ppt/tags/tag43.xml" ContentType="application/vnd.openxmlformats-officedocument.presentationml.tags+xml"/>
  <Override PartName="/ppt/notesSlides/notesSlide23.xml" ContentType="application/vnd.openxmlformats-officedocument.presentationml.notesSlide+xml"/>
  <Override PartName="/ppt/tags/tag44.xml" ContentType="application/vnd.openxmlformats-officedocument.presentationml.tags+xml"/>
  <Override PartName="/ppt/notesSlides/notesSlide24.xml" ContentType="application/vnd.openxmlformats-officedocument.presentationml.notesSlide+xml"/>
  <Override PartName="/ppt/tags/tag45.xml" ContentType="application/vnd.openxmlformats-officedocument.presentationml.tags+xml"/>
  <Override PartName="/ppt/notesSlides/notesSlide25.xml" ContentType="application/vnd.openxmlformats-officedocument.presentationml.notesSlide+xml"/>
  <Override PartName="/ppt/tags/tag46.xml" ContentType="application/vnd.openxmlformats-officedocument.presentationml.tags+xml"/>
  <Override PartName="/ppt/notesSlides/notesSlide26.xml" ContentType="application/vnd.openxmlformats-officedocument.presentationml.notesSlide+xml"/>
  <Override PartName="/ppt/tags/tag47.xml" ContentType="application/vnd.openxmlformats-officedocument.presentationml.tags+xml"/>
  <Override PartName="/ppt/notesSlides/notesSlide27.xml" ContentType="application/vnd.openxmlformats-officedocument.presentationml.notesSlide+xml"/>
  <Override PartName="/ppt/tags/tag48.xml" ContentType="application/vnd.openxmlformats-officedocument.presentationml.tags+xml"/>
  <Override PartName="/ppt/notesSlides/notesSlide28.xml" ContentType="application/vnd.openxmlformats-officedocument.presentationml.notesSlide+xml"/>
  <Override PartName="/ppt/tags/tag49.xml" ContentType="application/vnd.openxmlformats-officedocument.presentationml.tags+xml"/>
  <Override PartName="/ppt/notesSlides/notesSlide29.xml" ContentType="application/vnd.openxmlformats-officedocument.presentationml.notesSlide+xml"/>
  <Override PartName="/ppt/tags/tag50.xml" ContentType="application/vnd.openxmlformats-officedocument.presentationml.tags+xml"/>
  <Override PartName="/ppt/notesSlides/notesSlide30.xml" ContentType="application/vnd.openxmlformats-officedocument.presentationml.notesSlide+xml"/>
  <Override PartName="/ppt/tags/tag51.xml" ContentType="application/vnd.openxmlformats-officedocument.presentationml.tags+xml"/>
  <Override PartName="/ppt/notesSlides/notesSlide31.xml" ContentType="application/vnd.openxmlformats-officedocument.presentationml.notesSlide+xml"/>
  <Override PartName="/ppt/tags/tag52.xml" ContentType="application/vnd.openxmlformats-officedocument.presentationml.tags+xml"/>
  <Override PartName="/ppt/notesSlides/notesSlide32.xml" ContentType="application/vnd.openxmlformats-officedocument.presentationml.notesSlide+xml"/>
  <Override PartName="/ppt/tags/tag53.xml" ContentType="application/vnd.openxmlformats-officedocument.presentationml.tags+xml"/>
  <Override PartName="/ppt/notesSlides/notesSlide33.xml" ContentType="application/vnd.openxmlformats-officedocument.presentationml.notesSlide+xml"/>
  <Override PartName="/ppt/tags/tag54.xml" ContentType="application/vnd.openxmlformats-officedocument.presentationml.tags+xml"/>
  <Override PartName="/ppt/notesSlides/notesSlide34.xml" ContentType="application/vnd.openxmlformats-officedocument.presentationml.notesSlide+xml"/>
  <Override PartName="/ppt/tags/tag55.xml" ContentType="application/vnd.openxmlformats-officedocument.presentationml.tags+xml"/>
  <Override PartName="/ppt/notesSlides/notesSlide35.xml" ContentType="application/vnd.openxmlformats-officedocument.presentationml.notesSlide+xml"/>
  <Override PartName="/ppt/tags/tag56.xml" ContentType="application/vnd.openxmlformats-officedocument.presentationml.tags+xml"/>
  <Override PartName="/ppt/notesSlides/notesSlide36.xml" ContentType="application/vnd.openxmlformats-officedocument.presentationml.notesSlide+xml"/>
  <Override PartName="/ppt/tags/tag57.xml" ContentType="application/vnd.openxmlformats-officedocument.presentationml.tags+xml"/>
  <Override PartName="/ppt/notesSlides/notesSlide37.xml" ContentType="application/vnd.openxmlformats-officedocument.presentationml.notesSlide+xml"/>
  <Override PartName="/ppt/tags/tag58.xml" ContentType="application/vnd.openxmlformats-officedocument.presentationml.tags+xml"/>
  <Override PartName="/ppt/notesSlides/notesSlide38.xml" ContentType="application/vnd.openxmlformats-officedocument.presentationml.notesSlide+xml"/>
  <Override PartName="/ppt/tags/tag59.xml" ContentType="application/vnd.openxmlformats-officedocument.presentationml.tags+xml"/>
  <Override PartName="/ppt/notesSlides/notesSlide39.xml" ContentType="application/vnd.openxmlformats-officedocument.presentationml.notesSlide+xml"/>
  <Override PartName="/ppt/tags/tag60.xml" ContentType="application/vnd.openxmlformats-officedocument.presentationml.tags+xml"/>
  <Override PartName="/ppt/notesSlides/notesSlide40.xml" ContentType="application/vnd.openxmlformats-officedocument.presentationml.notesSlide+xml"/>
  <Override PartName="/ppt/tags/tag61.xml" ContentType="application/vnd.openxmlformats-officedocument.presentationml.tags+xml"/>
  <Override PartName="/ppt/notesSlides/notesSlide41.xml" ContentType="application/vnd.openxmlformats-officedocument.presentationml.notesSlide+xml"/>
  <Override PartName="/ppt/tags/tag62.xml" ContentType="application/vnd.openxmlformats-officedocument.presentationml.tags+xml"/>
  <Override PartName="/ppt/notesSlides/notesSlide42.xml" ContentType="application/vnd.openxmlformats-officedocument.presentationml.notesSlide+xml"/>
  <Override PartName="/ppt/tags/tag63.xml" ContentType="application/vnd.openxmlformats-officedocument.presentationml.tags+xml"/>
  <Override PartName="/ppt/notesSlides/notesSlide43.xml" ContentType="application/vnd.openxmlformats-officedocument.presentationml.notesSlide+xml"/>
  <Override PartName="/ppt/tags/tag64.xml" ContentType="application/vnd.openxmlformats-officedocument.presentationml.tags+xml"/>
  <Override PartName="/ppt/notesSlides/notesSlide44.xml" ContentType="application/vnd.openxmlformats-officedocument.presentationml.notesSlide+xml"/>
  <Override PartName="/ppt/tags/tag65.xml" ContentType="application/vnd.openxmlformats-officedocument.presentationml.tags+xml"/>
  <Override PartName="/ppt/notesSlides/notesSlide45.xml" ContentType="application/vnd.openxmlformats-officedocument.presentationml.notesSlide+xml"/>
  <Override PartName="/ppt/tags/tag66.xml" ContentType="application/vnd.openxmlformats-officedocument.presentationml.tags+xml"/>
  <Override PartName="/ppt/notesSlides/notesSlide46.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28.xml" ContentType="application/vnd.openxmlformats-officedocument.themeOverride+xml"/>
  <Override PartName="/ppt/drawings/drawing10.xml" ContentType="application/vnd.openxmlformats-officedocument.drawingml.chartshapes+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9.xml" ContentType="application/vnd.openxmlformats-officedocument.themeOverride+xml"/>
  <Override PartName="/ppt/drawings/drawing11.xml" ContentType="application/vnd.openxmlformats-officedocument.drawingml.chartshapes+xml"/>
  <Override PartName="/ppt/tags/tag67.xml" ContentType="application/vnd.openxmlformats-officedocument.presentationml.tags+xml"/>
  <Override PartName="/ppt/notesSlides/notesSlide47.xml" ContentType="application/vnd.openxmlformats-officedocument.presentationml.notesSlid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30.xml" ContentType="application/vnd.openxmlformats-officedocument.themeOverride+xml"/>
  <Override PartName="/ppt/drawings/drawing12.xml" ContentType="application/vnd.openxmlformats-officedocument.drawingml.chartshapes+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31.xml" ContentType="application/vnd.openxmlformats-officedocument.themeOverride+xml"/>
  <Override PartName="/ppt/drawings/drawing13.xml" ContentType="application/vnd.openxmlformats-officedocument.drawingml.chartshapes+xml"/>
  <Override PartName="/ppt/tags/tag68.xml" ContentType="application/vnd.openxmlformats-officedocument.presentationml.tags+xml"/>
  <Override PartName="/ppt/notesSlides/notesSlide48.xml" ContentType="application/vnd.openxmlformats-officedocument.presentationml.notesSlid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32.xml" ContentType="application/vnd.openxmlformats-officedocument.themeOverride+xml"/>
  <Override PartName="/ppt/tags/tag69.xml" ContentType="application/vnd.openxmlformats-officedocument.presentationml.tags+xml"/>
  <Override PartName="/ppt/notesSlides/notesSlide49.xml" ContentType="application/vnd.openxmlformats-officedocument.presentationml.notesSlid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33.xml" ContentType="application/vnd.openxmlformats-officedocument.themeOverride+xml"/>
  <Override PartName="/ppt/tags/tag70.xml" ContentType="application/vnd.openxmlformats-officedocument.presentationml.tags+xml"/>
  <Override PartName="/ppt/notesSlides/notesSlide50.xml" ContentType="application/vnd.openxmlformats-officedocument.presentationml.notesSlid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34.xml" ContentType="application/vnd.openxmlformats-officedocument.themeOverrid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35.xml" ContentType="application/vnd.openxmlformats-officedocument.themeOverride+xml"/>
  <Override PartName="/ppt/tags/tag71.xml" ContentType="application/vnd.openxmlformats-officedocument.presentationml.tags+xml"/>
  <Override PartName="/ppt/notesSlides/notesSlide51.xml" ContentType="application/vnd.openxmlformats-officedocument.presentationml.notesSlid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36.xml" ContentType="application/vnd.openxmlformats-officedocument.themeOverrid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37.xml" ContentType="application/vnd.openxmlformats-officedocument.themeOverride+xml"/>
  <Override PartName="/ppt/drawings/drawing14.xml" ContentType="application/vnd.openxmlformats-officedocument.drawingml.chartshapes+xml"/>
  <Override PartName="/ppt/tags/tag72.xml" ContentType="application/vnd.openxmlformats-officedocument.presentationml.tags+xml"/>
  <Override PartName="/ppt/notesSlides/notesSlide52.xml" ContentType="application/vnd.openxmlformats-officedocument.presentationml.notesSlid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38.xml" ContentType="application/vnd.openxmlformats-officedocument.themeOverrid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39.xml" ContentType="application/vnd.openxmlformats-officedocument.themeOverride+xml"/>
  <Override PartName="/ppt/tags/tag73.xml" ContentType="application/vnd.openxmlformats-officedocument.presentationml.tags+xml"/>
  <Override PartName="/ppt/notesSlides/notesSlide53.xml" ContentType="application/vnd.openxmlformats-officedocument.presentationml.notesSlide+xml"/>
  <Override PartName="/ppt/tags/tag74.xml" ContentType="application/vnd.openxmlformats-officedocument.presentationml.tags+xml"/>
  <Override PartName="/ppt/notesSlides/notesSlide54.xml" ContentType="application/vnd.openxmlformats-officedocument.presentationml.notesSlide+xml"/>
  <Override PartName="/ppt/tags/tag75.xml" ContentType="application/vnd.openxmlformats-officedocument.presentationml.tags+xml"/>
  <Override PartName="/ppt/notesSlides/notesSlide55.xml" ContentType="application/vnd.openxmlformats-officedocument.presentationml.notesSlide+xml"/>
  <Override PartName="/ppt/tags/tag76.xml" ContentType="application/vnd.openxmlformats-officedocument.presentationml.tags+xml"/>
  <Override PartName="/ppt/notesSlides/notesSlide56.xml" ContentType="application/vnd.openxmlformats-officedocument.presentationml.notesSlide+xml"/>
  <Override PartName="/ppt/tags/tag77.xml" ContentType="application/vnd.openxmlformats-officedocument.presentationml.tags+xml"/>
  <Override PartName="/ppt/notesSlides/notesSlide57.xml" ContentType="application/vnd.openxmlformats-officedocument.presentationml.notesSlide+xml"/>
  <Override PartName="/ppt/tags/tag78.xml" ContentType="application/vnd.openxmlformats-officedocument.presentationml.tags+xml"/>
  <Override PartName="/ppt/notesSlides/notesSlide58.xml" ContentType="application/vnd.openxmlformats-officedocument.presentationml.notesSlide+xml"/>
  <Override PartName="/ppt/tags/tag79.xml" ContentType="application/vnd.openxmlformats-officedocument.presentationml.tags+xml"/>
  <Override PartName="/ppt/notesSlides/notesSlide59.xml" ContentType="application/vnd.openxmlformats-officedocument.presentationml.notesSlide+xml"/>
  <Override PartName="/ppt/tags/tag80.xml" ContentType="application/vnd.openxmlformats-officedocument.presentationml.tags+xml"/>
  <Override PartName="/ppt/notesSlides/notesSlide60.xml" ContentType="application/vnd.openxmlformats-officedocument.presentationml.notesSlid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40.xml" ContentType="application/vnd.openxmlformats-officedocument.themeOverride+xml"/>
  <Override PartName="/ppt/drawings/drawing15.xml" ContentType="application/vnd.openxmlformats-officedocument.drawingml.chartshapes+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41.xml" ContentType="application/vnd.openxmlformats-officedocument.themeOverride+xml"/>
  <Override PartName="/ppt/tags/tag81.xml" ContentType="application/vnd.openxmlformats-officedocument.presentationml.tags+xml"/>
  <Override PartName="/ppt/notesSlides/notesSlide61.xml" ContentType="application/vnd.openxmlformats-officedocument.presentationml.notesSlide+xml"/>
  <Override PartName="/ppt/tags/tag82.xml" ContentType="application/vnd.openxmlformats-officedocument.presentationml.tags+xml"/>
  <Override PartName="/ppt/notesSlides/notesSlide62.xml" ContentType="application/vnd.openxmlformats-officedocument.presentationml.notesSlide+xml"/>
  <Override PartName="/ppt/tags/tag83.xml" ContentType="application/vnd.openxmlformats-officedocument.presentationml.tags+xml"/>
  <Override PartName="/ppt/notesSlides/notesSlide63.xml" ContentType="application/vnd.openxmlformats-officedocument.presentationml.notesSlide+xml"/>
  <Override PartName="/ppt/tags/tag84.xml" ContentType="application/vnd.openxmlformats-officedocument.presentationml.tags+xml"/>
  <Override PartName="/ppt/notesSlides/notesSlide64.xml" ContentType="application/vnd.openxmlformats-officedocument.presentationml.notesSlide+xml"/>
  <Override PartName="/ppt/tags/tag85.xml" ContentType="application/vnd.openxmlformats-officedocument.presentationml.tags+xml"/>
  <Override PartName="/ppt/notesSlides/notesSlide65.xml" ContentType="application/vnd.openxmlformats-officedocument.presentationml.notesSlide+xml"/>
  <Override PartName="/ppt/tags/tag86.xml" ContentType="application/vnd.openxmlformats-officedocument.presentationml.tags+xml"/>
  <Override PartName="/ppt/notesSlides/notesSlide66.xml" ContentType="application/vnd.openxmlformats-officedocument.presentationml.notesSlide+xml"/>
  <Override PartName="/ppt/tags/tag87.xml" ContentType="application/vnd.openxmlformats-officedocument.presentationml.tags+xml"/>
  <Override PartName="/ppt/notesSlides/notesSlide67.xml" ContentType="application/vnd.openxmlformats-officedocument.presentationml.notesSlide+xml"/>
  <Override PartName="/ppt/tags/tag88.xml" ContentType="application/vnd.openxmlformats-officedocument.presentationml.tags+xml"/>
  <Override PartName="/ppt/notesSlides/notesSlide68.xml" ContentType="application/vnd.openxmlformats-officedocument.presentationml.notesSlide+xml"/>
  <Override PartName="/ppt/tags/tag89.xml" ContentType="application/vnd.openxmlformats-officedocument.presentationml.tags+xml"/>
  <Override PartName="/ppt/notesSlides/notesSlide69.xml" ContentType="application/vnd.openxmlformats-officedocument.presentationml.notesSlide+xml"/>
  <Override PartName="/ppt/tags/tag90.xml" ContentType="application/vnd.openxmlformats-officedocument.presentationml.tags+xml"/>
  <Override PartName="/ppt/notesSlides/notesSlide70.xml" ContentType="application/vnd.openxmlformats-officedocument.presentationml.notesSlide+xml"/>
  <Override PartName="/ppt/tags/tag91.xml" ContentType="application/vnd.openxmlformats-officedocument.presentationml.tags+xml"/>
  <Override PartName="/ppt/notesSlides/notesSlide71.xml" ContentType="application/vnd.openxmlformats-officedocument.presentationml.notesSlide+xml"/>
  <Override PartName="/ppt/tags/tag92.xml" ContentType="application/vnd.openxmlformats-officedocument.presentationml.tags+xml"/>
  <Override PartName="/ppt/notesSlides/notesSlide72.xml" ContentType="application/vnd.openxmlformats-officedocument.presentationml.notesSlide+xml"/>
  <Override PartName="/ppt/tags/tag93.xml" ContentType="application/vnd.openxmlformats-officedocument.presentationml.tags+xml"/>
  <Override PartName="/ppt/notesSlides/notesSlide73.xml" ContentType="application/vnd.openxmlformats-officedocument.presentationml.notesSlide+xml"/>
  <Override PartName="/ppt/tags/tag94.xml" ContentType="application/vnd.openxmlformats-officedocument.presentationml.tags+xml"/>
  <Override PartName="/ppt/notesSlides/notesSlide74.xml" ContentType="application/vnd.openxmlformats-officedocument.presentationml.notesSlide+xml"/>
  <Override PartName="/ppt/tags/tag95.xml" ContentType="application/vnd.openxmlformats-officedocument.presentationml.tags+xml"/>
  <Override PartName="/ppt/notesSlides/notesSlide75.xml" ContentType="application/vnd.openxmlformats-officedocument.presentationml.notesSlide+xml"/>
  <Override PartName="/ppt/tags/tag96.xml" ContentType="application/vnd.openxmlformats-officedocument.presentationml.tags+xml"/>
  <Override PartName="/ppt/notesSlides/notesSlide76.xml" ContentType="application/vnd.openxmlformats-officedocument.presentationml.notesSlide+xml"/>
  <Override PartName="/ppt/tags/tag97.xml" ContentType="application/vnd.openxmlformats-officedocument.presentationml.tags+xml"/>
  <Override PartName="/ppt/notesSlides/notesSlide77.xml" ContentType="application/vnd.openxmlformats-officedocument.presentationml.notesSlide+xml"/>
  <Override PartName="/ppt/tags/tag98.xml" ContentType="application/vnd.openxmlformats-officedocument.presentationml.tags+xml"/>
  <Override PartName="/ppt/notesSlides/notesSlide78.xml" ContentType="application/vnd.openxmlformats-officedocument.presentationml.notesSlide+xml"/>
  <Override PartName="/ppt/tags/tag99.xml" ContentType="application/vnd.openxmlformats-officedocument.presentationml.tags+xml"/>
  <Override PartName="/ppt/notesSlides/notesSlide79.xml" ContentType="application/vnd.openxmlformats-officedocument.presentationml.notesSlide+xml"/>
  <Override PartName="/ppt/tags/tag100.xml" ContentType="application/vnd.openxmlformats-officedocument.presentationml.tags+xml"/>
  <Override PartName="/ppt/notesSlides/notesSlide80.xml" ContentType="application/vnd.openxmlformats-officedocument.presentationml.notesSlide+xml"/>
  <Override PartName="/ppt/tags/tag101.xml" ContentType="application/vnd.openxmlformats-officedocument.presentationml.tags+xml"/>
  <Override PartName="/ppt/notesSlides/notesSlide81.xml" ContentType="application/vnd.openxmlformats-officedocument.presentationml.notesSlide+xml"/>
  <Override PartName="/ppt/tags/tag102.xml" ContentType="application/vnd.openxmlformats-officedocument.presentationml.tags+xml"/>
  <Override PartName="/ppt/notesSlides/notesSlide82.xml" ContentType="application/vnd.openxmlformats-officedocument.presentationml.notesSlide+xml"/>
  <Override PartName="/ppt/tags/tag103.xml" ContentType="application/vnd.openxmlformats-officedocument.presentationml.tags+xml"/>
  <Override PartName="/ppt/notesSlides/notesSlide83.xml" ContentType="application/vnd.openxmlformats-officedocument.presentationml.notesSlide+xml"/>
  <Override PartName="/ppt/tags/tag104.xml" ContentType="application/vnd.openxmlformats-officedocument.presentationml.tags+xml"/>
  <Override PartName="/ppt/notesSlides/notesSlide84.xml" ContentType="application/vnd.openxmlformats-officedocument.presentationml.notesSlide+xml"/>
  <Override PartName="/ppt/tags/tag105.xml" ContentType="application/vnd.openxmlformats-officedocument.presentationml.tags+xml"/>
  <Override PartName="/ppt/notesSlides/notesSlide85.xml" ContentType="application/vnd.openxmlformats-officedocument.presentationml.notesSlide+xml"/>
  <Override PartName="/ppt/tags/tag106.xml" ContentType="application/vnd.openxmlformats-officedocument.presentationml.tags+xml"/>
  <Override PartName="/ppt/notesSlides/notesSlide86.xml" ContentType="application/vnd.openxmlformats-officedocument.presentationml.notesSlide+xml"/>
  <Override PartName="/ppt/tags/tag107.xml" ContentType="application/vnd.openxmlformats-officedocument.presentationml.tags+xml"/>
  <Override PartName="/ppt/notesSlides/notesSlide87.xml" ContentType="application/vnd.openxmlformats-officedocument.presentationml.notesSlid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42.xml" ContentType="application/vnd.openxmlformats-officedocument.themeOverrid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43.xml" ContentType="application/vnd.openxmlformats-officedocument.themeOverride+xml"/>
  <Override PartName="/ppt/drawings/drawing16.xml" ContentType="application/vnd.openxmlformats-officedocument.drawingml.chartshapes+xml"/>
  <Override PartName="/ppt/tags/tag108.xml" ContentType="application/vnd.openxmlformats-officedocument.presentationml.tags+xml"/>
  <Override PartName="/ppt/notesSlides/notesSlide88.xml" ContentType="application/vnd.openxmlformats-officedocument.presentationml.notesSl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44.xml" ContentType="application/vnd.openxmlformats-officedocument.themeOverride+xml"/>
  <Override PartName="/ppt/drawings/drawing17.xml" ContentType="application/vnd.openxmlformats-officedocument.drawingml.chartshapes+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45.xml" ContentType="application/vnd.openxmlformats-officedocument.themeOverride+xml"/>
  <Override PartName="/ppt/drawings/drawing18.xml" ContentType="application/vnd.openxmlformats-officedocument.drawingml.chartshapes+xml"/>
  <Override PartName="/ppt/tags/tag109.xml" ContentType="application/vnd.openxmlformats-officedocument.presentationml.tags+xml"/>
  <Override PartName="/ppt/notesSlides/notesSlide89.xml" ContentType="application/vnd.openxmlformats-officedocument.presentationml.notesSlid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46.xml" ContentType="application/vnd.openxmlformats-officedocument.themeOverride+xml"/>
  <Override PartName="/ppt/drawings/drawing19.xml" ContentType="application/vnd.openxmlformats-officedocument.drawingml.chartshapes+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47.xml" ContentType="application/vnd.openxmlformats-officedocument.themeOverride+xml"/>
  <Override PartName="/ppt/tags/tag110.xml" ContentType="application/vnd.openxmlformats-officedocument.presentationml.tags+xml"/>
  <Override PartName="/ppt/notesSlides/notesSlide90.xml" ContentType="application/vnd.openxmlformats-officedocument.presentationml.notesSlide+xml"/>
  <Override PartName="/ppt/tags/tag111.xml" ContentType="application/vnd.openxmlformats-officedocument.presentationml.tags+xml"/>
  <Override PartName="/ppt/notesSlides/notesSlide91.xml" ContentType="application/vnd.openxmlformats-officedocument.presentationml.notesSlide+xml"/>
  <Override PartName="/ppt/tags/tag112.xml" ContentType="application/vnd.openxmlformats-officedocument.presentationml.tags+xml"/>
  <Override PartName="/ppt/notesSlides/notesSlide92.xml" ContentType="application/vnd.openxmlformats-officedocument.presentationml.notesSlide+xml"/>
  <Override PartName="/ppt/tags/tag113.xml" ContentType="application/vnd.openxmlformats-officedocument.presentationml.tags+xml"/>
  <Override PartName="/ppt/notesSlides/notesSlide93.xml" ContentType="application/vnd.openxmlformats-officedocument.presentationml.notesSlide+xml"/>
  <Override PartName="/ppt/tags/tag114.xml" ContentType="application/vnd.openxmlformats-officedocument.presentationml.tags+xml"/>
  <Override PartName="/ppt/notesSlides/notesSlide94.xml" ContentType="application/vnd.openxmlformats-officedocument.presentationml.notesSlide+xml"/>
  <Override PartName="/ppt/tags/tag115.xml" ContentType="application/vnd.openxmlformats-officedocument.presentationml.tags+xml"/>
  <Override PartName="/ppt/notesSlides/notesSlide95.xml" ContentType="application/vnd.openxmlformats-officedocument.presentationml.notesSlide+xml"/>
  <Override PartName="/ppt/tags/tag116.xml" ContentType="application/vnd.openxmlformats-officedocument.presentationml.tags+xml"/>
  <Override PartName="/ppt/notesSlides/notesSlide96.xml" ContentType="application/vnd.openxmlformats-officedocument.presentationml.notesSlide+xml"/>
  <Override PartName="/ppt/tags/tag117.xml" ContentType="application/vnd.openxmlformats-officedocument.presentationml.tags+xml"/>
  <Override PartName="/ppt/notesSlides/notesSlide97.xml" ContentType="application/vnd.openxmlformats-officedocument.presentationml.notesSlid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48.xml" ContentType="application/vnd.openxmlformats-officedocument.themeOverrid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49.xml" ContentType="application/vnd.openxmlformats-officedocument.themeOverride+xml"/>
  <Override PartName="/ppt/tags/tag118.xml" ContentType="application/vnd.openxmlformats-officedocument.presentationml.tags+xml"/>
  <Override PartName="/ppt/notesSlides/notesSlide98.xml" ContentType="application/vnd.openxmlformats-officedocument.presentationml.notesSlide+xml"/>
  <Override PartName="/ppt/tags/tag119.xml" ContentType="application/vnd.openxmlformats-officedocument.presentationml.tags+xml"/>
  <Override PartName="/ppt/notesSlides/notesSlide99.xml" ContentType="application/vnd.openxmlformats-officedocument.presentationml.notesSlide+xml"/>
  <Override PartName="/ppt/tags/tag120.xml" ContentType="application/vnd.openxmlformats-officedocument.presentationml.tags+xml"/>
  <Override PartName="/ppt/notesSlides/notesSlide100.xml" ContentType="application/vnd.openxmlformats-officedocument.presentationml.notesSlide+xml"/>
  <Override PartName="/ppt/tags/tag121.xml" ContentType="application/vnd.openxmlformats-officedocument.presentationml.tags+xml"/>
  <Override PartName="/ppt/notesSlides/notesSlide101.xml" ContentType="application/vnd.openxmlformats-officedocument.presentationml.notesSlide+xml"/>
  <Override PartName="/ppt/tags/tag122.xml" ContentType="application/vnd.openxmlformats-officedocument.presentationml.tags+xml"/>
  <Override PartName="/ppt/notesSlides/notesSlide102.xml" ContentType="application/vnd.openxmlformats-officedocument.presentationml.notesSlide+xml"/>
  <Override PartName="/ppt/tags/tag123.xml" ContentType="application/vnd.openxmlformats-officedocument.presentationml.tags+xml"/>
  <Override PartName="/ppt/notesSlides/notesSlide103.xml" ContentType="application/vnd.openxmlformats-officedocument.presentationml.notesSlide+xml"/>
  <Override PartName="/ppt/tags/tag124.xml" ContentType="application/vnd.openxmlformats-officedocument.presentationml.tags+xml"/>
  <Override PartName="/ppt/notesSlides/notesSlide104.xml" ContentType="application/vnd.openxmlformats-officedocument.presentationml.notesSlide+xml"/>
  <Override PartName="/ppt/tags/tag125.xml" ContentType="application/vnd.openxmlformats-officedocument.presentationml.tags+xml"/>
  <Override PartName="/ppt/notesSlides/notesSlide105.xml" ContentType="application/vnd.openxmlformats-officedocument.presentationml.notesSlide+xml"/>
  <Override PartName="/ppt/tags/tag126.xml" ContentType="application/vnd.openxmlformats-officedocument.presentationml.tags+xml"/>
  <Override PartName="/ppt/notesSlides/notesSlide106.xml" ContentType="application/vnd.openxmlformats-officedocument.presentationml.notesSlide+xml"/>
  <Override PartName="/ppt/tags/tag127.xml" ContentType="application/vnd.openxmlformats-officedocument.presentationml.tags+xml"/>
  <Override PartName="/ppt/notesSlides/notesSlide107.xml" ContentType="application/vnd.openxmlformats-officedocument.presentationml.notesSlide+xml"/>
  <Override PartName="/ppt/tags/tag128.xml" ContentType="application/vnd.openxmlformats-officedocument.presentationml.tags+xml"/>
  <Override PartName="/ppt/notesSlides/notesSlide108.xml" ContentType="application/vnd.openxmlformats-officedocument.presentationml.notesSlide+xml"/>
  <Override PartName="/ppt/tags/tag129.xml" ContentType="application/vnd.openxmlformats-officedocument.presentationml.tags+xml"/>
  <Override PartName="/ppt/notesSlides/notesSlide109.xml" ContentType="application/vnd.openxmlformats-officedocument.presentationml.notesSlide+xml"/>
  <Override PartName="/ppt/tags/tag130.xml" ContentType="application/vnd.openxmlformats-officedocument.presentationml.tags+xml"/>
  <Override PartName="/ppt/notesSlides/notesSlide110.xml" ContentType="application/vnd.openxmlformats-officedocument.presentationml.notesSlide+xml"/>
  <Override PartName="/ppt/tags/tag131.xml" ContentType="application/vnd.openxmlformats-officedocument.presentationml.tags+xml"/>
  <Override PartName="/ppt/notesSlides/notesSlide111.xml" ContentType="application/vnd.openxmlformats-officedocument.presentationml.notesSlide+xml"/>
  <Override PartName="/ppt/tags/tag132.xml" ContentType="application/vnd.openxmlformats-officedocument.presentationml.tags+xml"/>
  <Override PartName="/ppt/notesSlides/notesSlide112.xml" ContentType="application/vnd.openxmlformats-officedocument.presentationml.notesSlide+xml"/>
  <Override PartName="/ppt/tags/tag133.xml" ContentType="application/vnd.openxmlformats-officedocument.presentationml.tags+xml"/>
  <Override PartName="/ppt/notesSlides/notesSlide113.xml" ContentType="application/vnd.openxmlformats-officedocument.presentationml.notesSlide+xml"/>
  <Override PartName="/ppt/tags/tag134.xml" ContentType="application/vnd.openxmlformats-officedocument.presentationml.tags+xml"/>
  <Override PartName="/ppt/notesSlides/notesSlide114.xml" ContentType="application/vnd.openxmlformats-officedocument.presentationml.notesSlide+xml"/>
  <Override PartName="/ppt/tags/tag135.xml" ContentType="application/vnd.openxmlformats-officedocument.presentationml.tags+xml"/>
  <Override PartName="/ppt/notesSlides/notesSlide115.xml" ContentType="application/vnd.openxmlformats-officedocument.presentationml.notesSlide+xml"/>
  <Override PartName="/ppt/tags/tag136.xml" ContentType="application/vnd.openxmlformats-officedocument.presentationml.tags+xml"/>
  <Override PartName="/ppt/notesSlides/notesSlide116.xml" ContentType="application/vnd.openxmlformats-officedocument.presentationml.notesSlide+xml"/>
  <Override PartName="/ppt/tags/tag137.xml" ContentType="application/vnd.openxmlformats-officedocument.presentationml.tags+xml"/>
  <Override PartName="/ppt/notesSlides/notesSlide117.xml" ContentType="application/vnd.openxmlformats-officedocument.presentationml.notesSlide+xml"/>
  <Override PartName="/ppt/tags/tag138.xml" ContentType="application/vnd.openxmlformats-officedocument.presentationml.tags+xml"/>
  <Override PartName="/ppt/notesSlides/notesSlide118.xml" ContentType="application/vnd.openxmlformats-officedocument.presentationml.notesSlide+xml"/>
  <Override PartName="/ppt/tags/tag139.xml" ContentType="application/vnd.openxmlformats-officedocument.presentationml.tags+xml"/>
  <Override PartName="/ppt/notesSlides/notesSlide119.xml" ContentType="application/vnd.openxmlformats-officedocument.presentationml.notesSlide+xml"/>
  <Override PartName="/ppt/tags/tag140.xml" ContentType="application/vnd.openxmlformats-officedocument.presentationml.tags+xml"/>
  <Override PartName="/ppt/notesSlides/notesSlide120.xml" ContentType="application/vnd.openxmlformats-officedocument.presentationml.notesSlide+xml"/>
  <Override PartName="/ppt/tags/tag141.xml" ContentType="application/vnd.openxmlformats-officedocument.presentationml.tags+xml"/>
  <Override PartName="/ppt/notesSlides/notesSlide121.xml" ContentType="application/vnd.openxmlformats-officedocument.presentationml.notesSlide+xml"/>
  <Override PartName="/ppt/tags/tag142.xml" ContentType="application/vnd.openxmlformats-officedocument.presentationml.tags+xml"/>
  <Override PartName="/ppt/notesSlides/notesSlide122.xml" ContentType="application/vnd.openxmlformats-officedocument.presentationml.notesSlide+xml"/>
  <Override PartName="/ppt/tags/tag143.xml" ContentType="application/vnd.openxmlformats-officedocument.presentationml.tags+xml"/>
  <Override PartName="/ppt/notesSlides/notesSlide123.xml" ContentType="application/vnd.openxmlformats-officedocument.presentationml.notesSlide+xml"/>
  <Override PartName="/ppt/tags/tag144.xml" ContentType="application/vnd.openxmlformats-officedocument.presentationml.tags+xml"/>
  <Override PartName="/ppt/notesSlides/notesSlide124.xml" ContentType="application/vnd.openxmlformats-officedocument.presentationml.notesSlide+xml"/>
  <Override PartName="/ppt/tags/tag145.xml" ContentType="application/vnd.openxmlformats-officedocument.presentationml.tags+xml"/>
  <Override PartName="/ppt/notesSlides/notesSlide125.xml" ContentType="application/vnd.openxmlformats-officedocument.presentationml.notesSlide+xml"/>
  <Override PartName="/ppt/tags/tag146.xml" ContentType="application/vnd.openxmlformats-officedocument.presentationml.tags+xml"/>
  <Override PartName="/ppt/notesSlides/notesSlide126.xml" ContentType="application/vnd.openxmlformats-officedocument.presentationml.notesSlide+xml"/>
  <Override PartName="/ppt/tags/tag147.xml" ContentType="application/vnd.openxmlformats-officedocument.presentationml.tags+xml"/>
  <Override PartName="/ppt/notesSlides/notesSlide127.xml" ContentType="application/vnd.openxmlformats-officedocument.presentationml.notesSlide+xml"/>
  <Override PartName="/ppt/tags/tag148.xml" ContentType="application/vnd.openxmlformats-officedocument.presentationml.tags+xml"/>
  <Override PartName="/ppt/notesSlides/notesSlide128.xml" ContentType="application/vnd.openxmlformats-officedocument.presentationml.notesSlide+xml"/>
  <Override PartName="/ppt/tags/tag149.xml" ContentType="application/vnd.openxmlformats-officedocument.presentationml.tags+xml"/>
  <Override PartName="/ppt/notesSlides/notesSlide129.xml" ContentType="application/vnd.openxmlformats-officedocument.presentationml.notesSlide+xml"/>
  <Override PartName="/ppt/tags/tag150.xml" ContentType="application/vnd.openxmlformats-officedocument.presentationml.tags+xml"/>
  <Override PartName="/ppt/notesSlides/notesSlide130.xml" ContentType="application/vnd.openxmlformats-officedocument.presentationml.notesSlide+xml"/>
  <Override PartName="/ppt/tags/tag151.xml" ContentType="application/vnd.openxmlformats-officedocument.presentationml.tags+xml"/>
  <Override PartName="/ppt/notesSlides/notesSlide131.xml" ContentType="application/vnd.openxmlformats-officedocument.presentationml.notesSlide+xml"/>
  <Override PartName="/ppt/tags/tag152.xml" ContentType="application/vnd.openxmlformats-officedocument.presentationml.tags+xml"/>
  <Override PartName="/ppt/notesSlides/notesSlide132.xml" ContentType="application/vnd.openxmlformats-officedocument.presentationml.notesSlide+xml"/>
  <Override PartName="/ppt/tags/tag153.xml" ContentType="application/vnd.openxmlformats-officedocument.presentationml.tags+xml"/>
  <Override PartName="/ppt/notesSlides/notesSlide133.xml" ContentType="application/vnd.openxmlformats-officedocument.presentationml.notesSlid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50.xml" ContentType="application/vnd.openxmlformats-officedocument.themeOverride+xml"/>
  <Override PartName="/ppt/drawings/drawing20.xml" ContentType="application/vnd.openxmlformats-officedocument.drawingml.chartshapes+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51.xml" ContentType="application/vnd.openxmlformats-officedocument.themeOverride+xml"/>
  <Override PartName="/ppt/tags/tag154.xml" ContentType="application/vnd.openxmlformats-officedocument.presentationml.tags+xml"/>
  <Override PartName="/ppt/notesSlides/notesSlide134.xml" ContentType="application/vnd.openxmlformats-officedocument.presentationml.notesSlid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52.xml" ContentType="application/vnd.openxmlformats-officedocument.themeOverride+xml"/>
  <Override PartName="/ppt/drawings/drawing21.xml" ContentType="application/vnd.openxmlformats-officedocument.drawingml.chartshapes+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53.xml" ContentType="application/vnd.openxmlformats-officedocument.themeOverride+xml"/>
  <Override PartName="/ppt/drawings/drawing22.xml" ContentType="application/vnd.openxmlformats-officedocument.drawingml.chartshapes+xml"/>
  <Override PartName="/ppt/tags/tag155.xml" ContentType="application/vnd.openxmlformats-officedocument.presentationml.tags+xml"/>
  <Override PartName="/ppt/notesSlides/notesSlide135.xml" ContentType="application/vnd.openxmlformats-officedocument.presentationml.notesSlid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54.xml" ContentType="application/vnd.openxmlformats-officedocument.themeOverride+xml"/>
  <Override PartName="/ppt/tags/tag156.xml" ContentType="application/vnd.openxmlformats-officedocument.presentationml.tags+xml"/>
  <Override PartName="/ppt/notesSlides/notesSlide136.xml" ContentType="application/vnd.openxmlformats-officedocument.presentationml.notesSlid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55.xml" ContentType="application/vnd.openxmlformats-officedocument.themeOverrid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56.xml" ContentType="application/vnd.openxmlformats-officedocument.themeOverride+xml"/>
  <Override PartName="/ppt/tags/tag157.xml" ContentType="application/vnd.openxmlformats-officedocument.presentationml.tags+xml"/>
  <Override PartName="/ppt/notesSlides/notesSlide137.xml" ContentType="application/vnd.openxmlformats-officedocument.presentationml.notesSlid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57.xml" ContentType="application/vnd.openxmlformats-officedocument.themeOverrid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58.xml" ContentType="application/vnd.openxmlformats-officedocument.themeOverrid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tags/tag158.xml" ContentType="application/vnd.openxmlformats-officedocument.presentationml.tags+xml"/>
  <Override PartName="/ppt/notesSlides/notesSlide138.xml" ContentType="application/vnd.openxmlformats-officedocument.presentationml.notesSlid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theme/themeOverride59.xml" ContentType="application/vnd.openxmlformats-officedocument.themeOverrid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60.xml" ContentType="application/vnd.openxmlformats-officedocument.themeOverride+xml"/>
  <Override PartName="/ppt/tags/tag159.xml" ContentType="application/vnd.openxmlformats-officedocument.presentationml.tags+xml"/>
  <Override PartName="/ppt/notesSlides/notesSlide139.xml" ContentType="application/vnd.openxmlformats-officedocument.presentationml.notesSlid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theme/themeOverride61.xml" ContentType="application/vnd.openxmlformats-officedocument.themeOverride+xml"/>
  <Override PartName="/ppt/tags/tag160.xml" ContentType="application/vnd.openxmlformats-officedocument.presentationml.tags+xml"/>
  <Override PartName="/ppt/notesSlides/notesSlide140.xml" ContentType="application/vnd.openxmlformats-officedocument.presentationml.notesSlide+xml"/>
  <Override PartName="/ppt/tags/tag161.xml" ContentType="application/vnd.openxmlformats-officedocument.presentationml.tags+xml"/>
  <Override PartName="/ppt/notesSlides/notesSlide141.xml" ContentType="application/vnd.openxmlformats-officedocument.presentationml.notesSlide+xml"/>
  <Override PartName="/ppt/tags/tag162.xml" ContentType="application/vnd.openxmlformats-officedocument.presentationml.tags+xml"/>
  <Override PartName="/ppt/notesSlides/notesSlide142.xml" ContentType="application/vnd.openxmlformats-officedocument.presentationml.notesSlide+xml"/>
  <Override PartName="/ppt/tags/tag163.xml" ContentType="application/vnd.openxmlformats-officedocument.presentationml.tags+xml"/>
  <Override PartName="/ppt/notesSlides/notesSlide143.xml" ContentType="application/vnd.openxmlformats-officedocument.presentationml.notesSlide+xml"/>
  <Override PartName="/ppt/tags/tag164.xml" ContentType="application/vnd.openxmlformats-officedocument.presentationml.tags+xml"/>
  <Override PartName="/ppt/notesSlides/notesSlide144.xml" ContentType="application/vnd.openxmlformats-officedocument.presentationml.notesSlide+xml"/>
  <Override PartName="/ppt/tags/tag165.xml" ContentType="application/vnd.openxmlformats-officedocument.presentationml.tags+xml"/>
  <Override PartName="/ppt/notesSlides/notesSlide145.xml" ContentType="application/vnd.openxmlformats-officedocument.presentationml.notesSlide+xml"/>
  <Override PartName="/ppt/tags/tag166.xml" ContentType="application/vnd.openxmlformats-officedocument.presentationml.tags+xml"/>
  <Override PartName="/ppt/notesSlides/notesSlide146.xml" ContentType="application/vnd.openxmlformats-officedocument.presentationml.notesSlide+xml"/>
  <Override PartName="/ppt/tags/tag167.xml" ContentType="application/vnd.openxmlformats-officedocument.presentationml.tags+xml"/>
  <Override PartName="/ppt/notesSlides/notesSlide147.xml" ContentType="application/vnd.openxmlformats-officedocument.presentationml.notesSlide+xml"/>
  <Override PartName="/ppt/tags/tag168.xml" ContentType="application/vnd.openxmlformats-officedocument.presentationml.tags+xml"/>
  <Override PartName="/ppt/notesSlides/notesSlide148.xml" ContentType="application/vnd.openxmlformats-officedocument.presentationml.notesSlide+xml"/>
  <Override PartName="/ppt/tags/tag169.xml" ContentType="application/vnd.openxmlformats-officedocument.presentationml.tags+xml"/>
  <Override PartName="/ppt/notesSlides/notesSlide149.xml" ContentType="application/vnd.openxmlformats-officedocument.presentationml.notesSlid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62.xml" ContentType="application/vnd.openxmlformats-officedocument.themeOverride+xml"/>
  <Override PartName="/ppt/charts/chart65.xml" ContentType="application/vnd.openxmlformats-officedocument.drawingml.chart+xml"/>
  <Override PartName="/ppt/charts/style65.xml" ContentType="application/vnd.ms-office.chartstyle+xml"/>
  <Override PartName="/ppt/charts/colors65.xml" ContentType="application/vnd.ms-office.chartcolorstyle+xml"/>
  <Override PartName="/ppt/tags/tag170.xml" ContentType="application/vnd.openxmlformats-officedocument.presentationml.tags+xml"/>
  <Override PartName="/ppt/notesSlides/notesSlide150.xml" ContentType="application/vnd.openxmlformats-officedocument.presentationml.notesSlide+xml"/>
  <Override PartName="/ppt/tags/tag171.xml" ContentType="application/vnd.openxmlformats-officedocument.presentationml.tags+xml"/>
  <Override PartName="/ppt/notesSlides/notesSlide151.xml" ContentType="application/vnd.openxmlformats-officedocument.presentationml.notesSlide+xml"/>
  <Override PartName="/ppt/tags/tag172.xml" ContentType="application/vnd.openxmlformats-officedocument.presentationml.tags+xml"/>
  <Override PartName="/ppt/notesSlides/notesSlide152.xml" ContentType="application/vnd.openxmlformats-officedocument.presentationml.notesSlide+xml"/>
  <Override PartName="/ppt/tags/tag173.xml" ContentType="application/vnd.openxmlformats-officedocument.presentationml.tags+xml"/>
  <Override PartName="/ppt/notesSlides/notesSlide153.xml" ContentType="application/vnd.openxmlformats-officedocument.presentationml.notesSlide+xml"/>
  <Override PartName="/ppt/tags/tag174.xml" ContentType="application/vnd.openxmlformats-officedocument.presentationml.tags+xml"/>
  <Override PartName="/ppt/notesSlides/notesSlide154.xml" ContentType="application/vnd.openxmlformats-officedocument.presentationml.notesSlide+xml"/>
  <Override PartName="/ppt/tags/tag175.xml" ContentType="application/vnd.openxmlformats-officedocument.presentationml.tags+xml"/>
  <Override PartName="/ppt/notesSlides/notesSlide155.xml" ContentType="application/vnd.openxmlformats-officedocument.presentationml.notesSlide+xml"/>
  <Override PartName="/ppt/tags/tag176.xml" ContentType="application/vnd.openxmlformats-officedocument.presentationml.tags+xml"/>
  <Override PartName="/ppt/notesSlides/notesSlide156.xml" ContentType="application/vnd.openxmlformats-officedocument.presentationml.notesSlide+xml"/>
  <Override PartName="/ppt/tags/tag177.xml" ContentType="application/vnd.openxmlformats-officedocument.presentationml.tags+xml"/>
  <Override PartName="/ppt/notesSlides/notesSlide157.xml" ContentType="application/vnd.openxmlformats-officedocument.presentationml.notesSlide+xml"/>
  <Override PartName="/ppt/tags/tag178.xml" ContentType="application/vnd.openxmlformats-officedocument.presentationml.tags+xml"/>
  <Override PartName="/ppt/notesSlides/notesSlide158.xml" ContentType="application/vnd.openxmlformats-officedocument.presentationml.notesSlide+xml"/>
  <Override PartName="/ppt/tags/tag179.xml" ContentType="application/vnd.openxmlformats-officedocument.presentationml.tags+xml"/>
  <Override PartName="/ppt/notesSlides/notesSlide159.xml" ContentType="application/vnd.openxmlformats-officedocument.presentationml.notesSlide+xml"/>
  <Override PartName="/ppt/tags/tag180.xml" ContentType="application/vnd.openxmlformats-officedocument.presentationml.tags+xml"/>
  <Override PartName="/ppt/notesSlides/notesSlide160.xml" ContentType="application/vnd.openxmlformats-officedocument.presentationml.notesSlide+xml"/>
  <Override PartName="/ppt/tags/tag181.xml" ContentType="application/vnd.openxmlformats-officedocument.presentationml.tags+xml"/>
  <Override PartName="/ppt/notesSlides/notesSlide161.xml" ContentType="application/vnd.openxmlformats-officedocument.presentationml.notesSlide+xml"/>
  <Override PartName="/ppt/tags/tag182.xml" ContentType="application/vnd.openxmlformats-officedocument.presentationml.tags+xml"/>
  <Override PartName="/ppt/notesSlides/notesSlide162.xml" ContentType="application/vnd.openxmlformats-officedocument.presentationml.notesSlide+xml"/>
  <Override PartName="/ppt/tags/tag183.xml" ContentType="application/vnd.openxmlformats-officedocument.presentationml.tags+xml"/>
  <Override PartName="/ppt/notesSlides/notesSlide163.xml" ContentType="application/vnd.openxmlformats-officedocument.presentationml.notesSlide+xml"/>
  <Override PartName="/ppt/tags/tag184.xml" ContentType="application/vnd.openxmlformats-officedocument.presentationml.tags+xml"/>
  <Override PartName="/ppt/notesSlides/notesSlide164.xml" ContentType="application/vnd.openxmlformats-officedocument.presentationml.notesSlide+xml"/>
  <Override PartName="/ppt/tags/tag185.xml" ContentType="application/vnd.openxmlformats-officedocument.presentationml.tags+xml"/>
  <Override PartName="/ppt/notesSlides/notesSlide165.xml" ContentType="application/vnd.openxmlformats-officedocument.presentationml.notesSlide+xml"/>
  <Override PartName="/ppt/tags/tag186.xml" ContentType="application/vnd.openxmlformats-officedocument.presentationml.tags+xml"/>
  <Override PartName="/ppt/notesSlides/notesSlide166.xml" ContentType="application/vnd.openxmlformats-officedocument.presentationml.notesSlide+xml"/>
  <Override PartName="/ppt/tags/tag187.xml" ContentType="application/vnd.openxmlformats-officedocument.presentationml.tags+xml"/>
  <Override PartName="/ppt/notesSlides/notesSlide167.xml" ContentType="application/vnd.openxmlformats-officedocument.presentationml.notesSlide+xml"/>
  <Override PartName="/ppt/tags/tag188.xml" ContentType="application/vnd.openxmlformats-officedocument.presentationml.tags+xml"/>
  <Override PartName="/ppt/notesSlides/notesSlide168.xml" ContentType="application/vnd.openxmlformats-officedocument.presentationml.notesSlide+xml"/>
  <Override PartName="/ppt/tags/tag189.xml" ContentType="application/vnd.openxmlformats-officedocument.presentationml.tags+xml"/>
  <Override PartName="/ppt/notesSlides/notesSlide169.xml" ContentType="application/vnd.openxmlformats-officedocument.presentationml.notesSlide+xml"/>
  <Override PartName="/ppt/tags/tag190.xml" ContentType="application/vnd.openxmlformats-officedocument.presentationml.tags+xml"/>
  <Override PartName="/ppt/notesSlides/notesSlide170.xml" ContentType="application/vnd.openxmlformats-officedocument.presentationml.notesSlide+xml"/>
  <Override PartName="/ppt/tags/tag191.xml" ContentType="application/vnd.openxmlformats-officedocument.presentationml.tags+xml"/>
  <Override PartName="/ppt/notesSlides/notesSlide171.xml" ContentType="application/vnd.openxmlformats-officedocument.presentationml.notesSlide+xml"/>
  <Override PartName="/ppt/tags/tag192.xml" ContentType="application/vnd.openxmlformats-officedocument.presentationml.tags+xml"/>
  <Override PartName="/ppt/notesSlides/notesSlide172.xml" ContentType="application/vnd.openxmlformats-officedocument.presentationml.notesSlide+xml"/>
  <Override PartName="/ppt/tags/tag193.xml" ContentType="application/vnd.openxmlformats-officedocument.presentationml.tags+xml"/>
  <Override PartName="/ppt/notesSlides/notesSlide173.xml" ContentType="application/vnd.openxmlformats-officedocument.presentationml.notesSlide+xml"/>
  <Override PartName="/ppt/tags/tag194.xml" ContentType="application/vnd.openxmlformats-officedocument.presentationml.tags+xml"/>
  <Override PartName="/ppt/notesSlides/notesSlide174.xml" ContentType="application/vnd.openxmlformats-officedocument.presentationml.notesSlide+xml"/>
  <Override PartName="/ppt/tags/tag195.xml" ContentType="application/vnd.openxmlformats-officedocument.presentationml.tags+xml"/>
  <Override PartName="/ppt/notesSlides/notesSlide175.xml" ContentType="application/vnd.openxmlformats-officedocument.presentationml.notesSlide+xml"/>
  <Override PartName="/ppt/tags/tag196.xml" ContentType="application/vnd.openxmlformats-officedocument.presentationml.tags+xml"/>
  <Override PartName="/ppt/notesSlides/notesSlide176.xml" ContentType="application/vnd.openxmlformats-officedocument.presentationml.notesSlide+xml"/>
  <Override PartName="/ppt/tags/tag197.xml" ContentType="application/vnd.openxmlformats-officedocument.presentationml.tags+xml"/>
  <Override PartName="/ppt/notesSlides/notesSlide177.xml" ContentType="application/vnd.openxmlformats-officedocument.presentationml.notesSlide+xml"/>
  <Override PartName="/ppt/tags/tag198.xml" ContentType="application/vnd.openxmlformats-officedocument.presentationml.tags+xml"/>
  <Override PartName="/ppt/notesSlides/notesSlide178.xml" ContentType="application/vnd.openxmlformats-officedocument.presentationml.notesSlide+xml"/>
  <Override PartName="/ppt/tags/tag199.xml" ContentType="application/vnd.openxmlformats-officedocument.presentationml.tags+xml"/>
  <Override PartName="/ppt/notesSlides/notesSlide179.xml" ContentType="application/vnd.openxmlformats-officedocument.presentationml.notesSlide+xml"/>
  <Override PartName="/ppt/tags/tag200.xml" ContentType="application/vnd.openxmlformats-officedocument.presentationml.tags+xml"/>
  <Override PartName="/ppt/notesSlides/notesSlide180.xml" ContentType="application/vnd.openxmlformats-officedocument.presentationml.notesSlide+xml"/>
  <Override PartName="/ppt/tags/tag201.xml" ContentType="application/vnd.openxmlformats-officedocument.presentationml.tags+xml"/>
  <Override PartName="/ppt/notesSlides/notesSlide181.xml" ContentType="application/vnd.openxmlformats-officedocument.presentationml.notesSlide+xml"/>
  <Override PartName="/ppt/tags/tag202.xml" ContentType="application/vnd.openxmlformats-officedocument.presentationml.tags+xml"/>
  <Override PartName="/ppt/notesSlides/notesSlide182.xml" ContentType="application/vnd.openxmlformats-officedocument.presentationml.notesSlide+xml"/>
  <Override PartName="/ppt/charts/chart66.xml" ContentType="application/vnd.openxmlformats-officedocument.drawingml.chart+xml"/>
  <Override PartName="/ppt/charts/style66.xml" ContentType="application/vnd.ms-office.chartstyle+xml"/>
  <Override PartName="/ppt/charts/colors66.xml" ContentType="application/vnd.ms-office.chartcolorstyle+xml"/>
  <Override PartName="/ppt/theme/themeOverride63.xml" ContentType="application/vnd.openxmlformats-officedocument.themeOverride+xml"/>
  <Override PartName="/ppt/charts/chart67.xml" ContentType="application/vnd.openxmlformats-officedocument.drawingml.chart+xml"/>
  <Override PartName="/ppt/charts/style67.xml" ContentType="application/vnd.ms-office.chartstyle+xml"/>
  <Override PartName="/ppt/charts/colors67.xml" ContentType="application/vnd.ms-office.chartcolorstyle+xml"/>
  <Override PartName="/ppt/theme/themeOverride64.xml" ContentType="application/vnd.openxmlformats-officedocument.themeOverride+xml"/>
  <Override PartName="/ppt/drawings/drawing23.xml" ContentType="application/vnd.openxmlformats-officedocument.drawingml.chartshapes+xml"/>
  <Override PartName="/ppt/tags/tag203.xml" ContentType="application/vnd.openxmlformats-officedocument.presentationml.tags+xml"/>
  <Override PartName="/ppt/notesSlides/notesSlide183.xml" ContentType="application/vnd.openxmlformats-officedocument.presentationml.notesSlide+xml"/>
  <Override PartName="/ppt/charts/chart68.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65.xml" ContentType="application/vnd.openxmlformats-officedocument.themeOverride+xml"/>
  <Override PartName="/ppt/drawings/drawing24.xml" ContentType="application/vnd.openxmlformats-officedocument.drawingml.chartshapes+xml"/>
  <Override PartName="/ppt/charts/chart69.xml" ContentType="application/vnd.openxmlformats-officedocument.drawingml.chart+xml"/>
  <Override PartName="/ppt/charts/style69.xml" ContentType="application/vnd.ms-office.chartstyle+xml"/>
  <Override PartName="/ppt/charts/colors69.xml" ContentType="application/vnd.ms-office.chartcolorstyle+xml"/>
  <Override PartName="/ppt/theme/themeOverride66.xml" ContentType="application/vnd.openxmlformats-officedocument.themeOverride+xml"/>
  <Override PartName="/ppt/drawings/drawing25.xml" ContentType="application/vnd.openxmlformats-officedocument.drawingml.chartshapes+xml"/>
  <Override PartName="/ppt/tags/tag204.xml" ContentType="application/vnd.openxmlformats-officedocument.presentationml.tags+xml"/>
  <Override PartName="/ppt/notesSlides/notesSlide184.xml" ContentType="application/vnd.openxmlformats-officedocument.presentationml.notesSlide+xml"/>
  <Override PartName="/ppt/charts/chart70.xml" ContentType="application/vnd.openxmlformats-officedocument.drawingml.chart+xml"/>
  <Override PartName="/ppt/charts/style70.xml" ContentType="application/vnd.ms-office.chartstyle+xml"/>
  <Override PartName="/ppt/charts/colors70.xml" ContentType="application/vnd.ms-office.chartcolorstyle+xml"/>
  <Override PartName="/ppt/theme/themeOverride67.xml" ContentType="application/vnd.openxmlformats-officedocument.themeOverride+xml"/>
  <Override PartName="/ppt/drawings/drawing26.xml" ContentType="application/vnd.openxmlformats-officedocument.drawingml.chartshapes+xml"/>
  <Override PartName="/ppt/tags/tag205.xml" ContentType="application/vnd.openxmlformats-officedocument.presentationml.tags+xml"/>
  <Override PartName="/ppt/notesSlides/notesSlide185.xml" ContentType="application/vnd.openxmlformats-officedocument.presentationml.notesSlide+xml"/>
  <Override PartName="/ppt/charts/chart71.xml" ContentType="application/vnd.openxmlformats-officedocument.drawingml.chart+xml"/>
  <Override PartName="/ppt/charts/style71.xml" ContentType="application/vnd.ms-office.chartstyle+xml"/>
  <Override PartName="/ppt/charts/colors71.xml" ContentType="application/vnd.ms-office.chartcolorstyle+xml"/>
  <Override PartName="/ppt/theme/themeOverride68.xml" ContentType="application/vnd.openxmlformats-officedocument.themeOverride+xml"/>
  <Override PartName="/ppt/charts/chart72.xml" ContentType="application/vnd.openxmlformats-officedocument.drawingml.chart+xml"/>
  <Override PartName="/ppt/charts/style72.xml" ContentType="application/vnd.ms-office.chartstyle+xml"/>
  <Override PartName="/ppt/charts/colors72.xml" ContentType="application/vnd.ms-office.chartcolorstyle+xml"/>
  <Override PartName="/ppt/theme/themeOverride69.xml" ContentType="application/vnd.openxmlformats-officedocument.themeOverride+xml"/>
  <Override PartName="/ppt/charts/chart73.xml" ContentType="application/vnd.openxmlformats-officedocument.drawingml.chart+xml"/>
  <Override PartName="/ppt/charts/style73.xml" ContentType="application/vnd.ms-office.chartstyle+xml"/>
  <Override PartName="/ppt/charts/colors73.xml" ContentType="application/vnd.ms-office.chartcolorstyle+xml"/>
  <Override PartName="/ppt/theme/themeOverride70.xml" ContentType="application/vnd.openxmlformats-officedocument.themeOverride+xml"/>
  <Override PartName="/ppt/tags/tag206.xml" ContentType="application/vnd.openxmlformats-officedocument.presentationml.tags+xml"/>
  <Override PartName="/ppt/notesSlides/notesSlide186.xml" ContentType="application/vnd.openxmlformats-officedocument.presentationml.notesSlide+xml"/>
  <Override PartName="/ppt/charts/chart74.xml" ContentType="application/vnd.openxmlformats-officedocument.drawingml.chart+xml"/>
  <Override PartName="/ppt/charts/style74.xml" ContentType="application/vnd.ms-office.chartstyle+xml"/>
  <Override PartName="/ppt/charts/colors74.xml" ContentType="application/vnd.ms-office.chartcolorstyle+xml"/>
  <Override PartName="/ppt/tags/tag207.xml" ContentType="application/vnd.openxmlformats-officedocument.presentationml.tags+xml"/>
  <Override PartName="/ppt/notesSlides/notesSlide187.xml" ContentType="application/vnd.openxmlformats-officedocument.presentationml.notesSlide+xml"/>
  <Override PartName="/ppt/tags/tag208.xml" ContentType="application/vnd.openxmlformats-officedocument.presentationml.tags+xml"/>
  <Override PartName="/ppt/notesSlides/notesSlide188.xml" ContentType="application/vnd.openxmlformats-officedocument.presentationml.notesSlide+xml"/>
  <Override PartName="/ppt/tags/tag209.xml" ContentType="application/vnd.openxmlformats-officedocument.presentationml.tags+xml"/>
  <Override PartName="/ppt/notesSlides/notesSlide189.xml" ContentType="application/vnd.openxmlformats-officedocument.presentationml.notesSlide+xml"/>
  <Override PartName="/ppt/tags/tag210.xml" ContentType="application/vnd.openxmlformats-officedocument.presentationml.tags+xml"/>
  <Override PartName="/ppt/notesSlides/notesSlide190.xml" ContentType="application/vnd.openxmlformats-officedocument.presentationml.notesSlide+xml"/>
  <Override PartName="/ppt/tags/tag211.xml" ContentType="application/vnd.openxmlformats-officedocument.presentationml.tags+xml"/>
  <Override PartName="/ppt/notesSlides/notesSlide191.xml" ContentType="application/vnd.openxmlformats-officedocument.presentationml.notesSlide+xml"/>
  <Override PartName="/ppt/tags/tag212.xml" ContentType="application/vnd.openxmlformats-officedocument.presentationml.tags+xml"/>
  <Override PartName="/ppt/notesSlides/notesSlide192.xml" ContentType="application/vnd.openxmlformats-officedocument.presentationml.notesSlide+xml"/>
  <Override PartName="/ppt/tags/tag213.xml" ContentType="application/vnd.openxmlformats-officedocument.presentationml.tags+xml"/>
  <Override PartName="/ppt/notesSlides/notesSlide193.xml" ContentType="application/vnd.openxmlformats-officedocument.presentationml.notesSlide+xml"/>
  <Override PartName="/ppt/charts/chart75.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71.xml" ContentType="application/vnd.openxmlformats-officedocument.themeOverride+xml"/>
  <Override PartName="/ppt/charts/chart76.xml" ContentType="application/vnd.openxmlformats-officedocument.drawingml.chart+xml"/>
  <Override PartName="/ppt/charts/style76.xml" ContentType="application/vnd.ms-office.chartstyle+xml"/>
  <Override PartName="/ppt/charts/colors76.xml" ContentType="application/vnd.ms-office.chartcolorstyle+xml"/>
  <Override PartName="/ppt/theme/themeOverride72.xml" ContentType="application/vnd.openxmlformats-officedocument.themeOverride+xml"/>
  <Override PartName="/ppt/charts/chart77.xml" ContentType="application/vnd.openxmlformats-officedocument.drawingml.chart+xml"/>
  <Override PartName="/ppt/charts/style77.xml" ContentType="application/vnd.ms-office.chartstyle+xml"/>
  <Override PartName="/ppt/charts/colors77.xml" ContentType="application/vnd.ms-office.chartcolorstyle+xml"/>
  <Override PartName="/ppt/theme/themeOverride73.xml" ContentType="application/vnd.openxmlformats-officedocument.themeOverride+xml"/>
  <Override PartName="/ppt/tags/tag214.xml" ContentType="application/vnd.openxmlformats-officedocument.presentationml.tags+xml"/>
  <Override PartName="/ppt/notesSlides/notesSlide194.xml" ContentType="application/vnd.openxmlformats-officedocument.presentationml.notesSlide+xml"/>
  <Override PartName="/ppt/charts/chart78.xml" ContentType="application/vnd.openxmlformats-officedocument.drawingml.chart+xml"/>
  <Override PartName="/ppt/charts/style78.xml" ContentType="application/vnd.ms-office.chartstyle+xml"/>
  <Override PartName="/ppt/charts/colors78.xml" ContentType="application/vnd.ms-office.chartcolorstyle+xml"/>
  <Override PartName="/ppt/theme/themeOverride74.xml" ContentType="application/vnd.openxmlformats-officedocument.themeOverride+xml"/>
  <Override PartName="/ppt/tags/tag215.xml" ContentType="application/vnd.openxmlformats-officedocument.presentationml.tags+xml"/>
  <Override PartName="/ppt/notesSlides/notesSlide195.xml" ContentType="application/vnd.openxmlformats-officedocument.presentationml.notesSlide+xml"/>
  <Override PartName="/ppt/tags/tag216.xml" ContentType="application/vnd.openxmlformats-officedocument.presentationml.tags+xml"/>
  <Override PartName="/ppt/notesSlides/notesSlide196.xml" ContentType="application/vnd.openxmlformats-officedocument.presentationml.notesSlide+xml"/>
  <Override PartName="/ppt/tags/tag217.xml" ContentType="application/vnd.openxmlformats-officedocument.presentationml.tags+xml"/>
  <Override PartName="/ppt/notesSlides/notesSlide197.xml" ContentType="application/vnd.openxmlformats-officedocument.presentationml.notesSlide+xml"/>
  <Override PartName="/ppt/tags/tag218.xml" ContentType="application/vnd.openxmlformats-officedocument.presentationml.tags+xml"/>
  <Override PartName="/ppt/notesSlides/notesSlide198.xml" ContentType="application/vnd.openxmlformats-officedocument.presentationml.notesSlide+xml"/>
  <Override PartName="/ppt/tags/tag219.xml" ContentType="application/vnd.openxmlformats-officedocument.presentationml.tags+xml"/>
  <Override PartName="/ppt/notesSlides/notesSlide199.xml" ContentType="application/vnd.openxmlformats-officedocument.presentationml.notesSlide+xml"/>
  <Override PartName="/ppt/tags/tag220.xml" ContentType="application/vnd.openxmlformats-officedocument.presentationml.tags+xml"/>
  <Override PartName="/ppt/notesSlides/notesSlide200.xml" ContentType="application/vnd.openxmlformats-officedocument.presentationml.notesSlide+xml"/>
  <Override PartName="/ppt/tags/tag221.xml" ContentType="application/vnd.openxmlformats-officedocument.presentationml.tags+xml"/>
  <Override PartName="/ppt/notesSlides/notesSlide201.xml" ContentType="application/vnd.openxmlformats-officedocument.presentationml.notesSlide+xml"/>
  <Override PartName="/ppt/tags/tag222.xml" ContentType="application/vnd.openxmlformats-officedocument.presentationml.tags+xml"/>
  <Override PartName="/ppt/notesSlides/notesSlide202.xml" ContentType="application/vnd.openxmlformats-officedocument.presentationml.notesSlide+xml"/>
  <Override PartName="/ppt/tags/tag223.xml" ContentType="application/vnd.openxmlformats-officedocument.presentationml.tags+xml"/>
  <Override PartName="/ppt/notesSlides/notesSlide203.xml" ContentType="application/vnd.openxmlformats-officedocument.presentationml.notesSlide+xml"/>
  <Override PartName="/ppt/tags/tag224.xml" ContentType="application/vnd.openxmlformats-officedocument.presentationml.tags+xml"/>
  <Override PartName="/ppt/notesSlides/notesSlide204.xml" ContentType="application/vnd.openxmlformats-officedocument.presentationml.notesSlide+xml"/>
  <Override PartName="/ppt/tags/tag225.xml" ContentType="application/vnd.openxmlformats-officedocument.presentationml.tags+xml"/>
  <Override PartName="/ppt/notesSlides/notesSlide205.xml" ContentType="application/vnd.openxmlformats-officedocument.presentationml.notesSlide+xml"/>
  <Override PartName="/ppt/tags/tag226.xml" ContentType="application/vnd.openxmlformats-officedocument.presentationml.tags+xml"/>
  <Override PartName="/ppt/notesSlides/notesSlide206.xml" ContentType="application/vnd.openxmlformats-officedocument.presentationml.notesSlide+xml"/>
  <Override PartName="/ppt/tags/tag227.xml" ContentType="application/vnd.openxmlformats-officedocument.presentationml.tags+xml"/>
  <Override PartName="/ppt/notesSlides/notesSlide207.xml" ContentType="application/vnd.openxmlformats-officedocument.presentationml.notesSlide+xml"/>
  <Override PartName="/ppt/tags/tag228.xml" ContentType="application/vnd.openxmlformats-officedocument.presentationml.tags+xml"/>
  <Override PartName="/ppt/notesSlides/notesSlide208.xml" ContentType="application/vnd.openxmlformats-officedocument.presentationml.notesSlide+xml"/>
  <Override PartName="/ppt/tags/tag229.xml" ContentType="application/vnd.openxmlformats-officedocument.presentationml.tags+xml"/>
  <Override PartName="/ppt/notesSlides/notesSlide209.xml" ContentType="application/vnd.openxmlformats-officedocument.presentationml.notesSlide+xml"/>
  <Override PartName="/ppt/tags/tag230.xml" ContentType="application/vnd.openxmlformats-officedocument.presentationml.tags+xml"/>
  <Override PartName="/ppt/notesSlides/notesSlide210.xml" ContentType="application/vnd.openxmlformats-officedocument.presentationml.notesSlide+xml"/>
  <Override PartName="/ppt/tags/tag231.xml" ContentType="application/vnd.openxmlformats-officedocument.presentationml.tags+xml"/>
  <Override PartName="/ppt/notesSlides/notesSlide211.xml" ContentType="application/vnd.openxmlformats-officedocument.presentationml.notesSlide+xml"/>
  <Override PartName="/ppt/tags/tag232.xml" ContentType="application/vnd.openxmlformats-officedocument.presentationml.tags+xml"/>
  <Override PartName="/ppt/notesSlides/notesSlide212.xml" ContentType="application/vnd.openxmlformats-officedocument.presentationml.notesSlide+xml"/>
  <Override PartName="/ppt/tags/tag233.xml" ContentType="application/vnd.openxmlformats-officedocument.presentationml.tags+xml"/>
  <Override PartName="/ppt/notesSlides/notesSlide213.xml" ContentType="application/vnd.openxmlformats-officedocument.presentationml.notesSlide+xml"/>
  <Override PartName="/ppt/tags/tag234.xml" ContentType="application/vnd.openxmlformats-officedocument.presentationml.tags+xml"/>
  <Override PartName="/ppt/notesSlides/notesSlide214.xml" ContentType="application/vnd.openxmlformats-officedocument.presentationml.notesSlide+xml"/>
  <Override PartName="/ppt/tags/tag235.xml" ContentType="application/vnd.openxmlformats-officedocument.presentationml.tags+xml"/>
  <Override PartName="/ppt/notesSlides/notesSlide215.xml" ContentType="application/vnd.openxmlformats-officedocument.presentationml.notesSlide+xml"/>
  <Override PartName="/ppt/tags/tag236.xml" ContentType="application/vnd.openxmlformats-officedocument.presentationml.tags+xml"/>
  <Override PartName="/ppt/notesSlides/notesSlide216.xml" ContentType="application/vnd.openxmlformats-officedocument.presentationml.notesSlide+xml"/>
  <Override PartName="/ppt/tags/tag237.xml" ContentType="application/vnd.openxmlformats-officedocument.presentationml.tags+xml"/>
  <Override PartName="/ppt/notesSlides/notesSlide217.xml" ContentType="application/vnd.openxmlformats-officedocument.presentationml.notesSlide+xml"/>
  <Override PartName="/ppt/tags/tag238.xml" ContentType="application/vnd.openxmlformats-officedocument.presentationml.tags+xml"/>
  <Override PartName="/ppt/notesSlides/notesSlide218.xml" ContentType="application/vnd.openxmlformats-officedocument.presentationml.notesSlide+xml"/>
  <Override PartName="/ppt/tags/tag239.xml" ContentType="application/vnd.openxmlformats-officedocument.presentationml.tags+xml"/>
  <Override PartName="/ppt/notesSlides/notesSlide219.xml" ContentType="application/vnd.openxmlformats-officedocument.presentationml.notesSlide+xml"/>
  <Override PartName="/ppt/tags/tag240.xml" ContentType="application/vnd.openxmlformats-officedocument.presentationml.tags+xml"/>
  <Override PartName="/ppt/notesSlides/notesSlide220.xml" ContentType="application/vnd.openxmlformats-officedocument.presentationml.notesSlide+xml"/>
  <Override PartName="/ppt/tags/tag241.xml" ContentType="application/vnd.openxmlformats-officedocument.presentationml.tags+xml"/>
  <Override PartName="/ppt/notesSlides/notesSlide221.xml" ContentType="application/vnd.openxmlformats-officedocument.presentationml.notesSlide+xml"/>
  <Override PartName="/ppt/tags/tag242.xml" ContentType="application/vnd.openxmlformats-officedocument.presentationml.tags+xml"/>
  <Override PartName="/ppt/notesSlides/notesSlide222.xml" ContentType="application/vnd.openxmlformats-officedocument.presentationml.notesSlide+xml"/>
  <Override PartName="/ppt/tags/tag243.xml" ContentType="application/vnd.openxmlformats-officedocument.presentationml.tags+xml"/>
  <Override PartName="/ppt/notesSlides/notesSlide223.xml" ContentType="application/vnd.openxmlformats-officedocument.presentationml.notesSlide+xml"/>
  <Override PartName="/ppt/tags/tag244.xml" ContentType="application/vnd.openxmlformats-officedocument.presentationml.tags+xml"/>
  <Override PartName="/ppt/notesSlides/notesSlide224.xml" ContentType="application/vnd.openxmlformats-officedocument.presentationml.notesSlide+xml"/>
  <Override PartName="/ppt/tags/tag245.xml" ContentType="application/vnd.openxmlformats-officedocument.presentationml.tags+xml"/>
  <Override PartName="/ppt/notesSlides/notesSlide225.xml" ContentType="application/vnd.openxmlformats-officedocument.presentationml.notesSlide+xml"/>
  <Override PartName="/ppt/tags/tag246.xml" ContentType="application/vnd.openxmlformats-officedocument.presentationml.tags+xml"/>
  <Override PartName="/ppt/notesSlides/notesSlide226.xml" ContentType="application/vnd.openxmlformats-officedocument.presentationml.notesSlide+xml"/>
  <Override PartName="/ppt/tags/tag247.xml" ContentType="application/vnd.openxmlformats-officedocument.presentationml.tags+xml"/>
  <Override PartName="/ppt/notesSlides/notesSlide227.xml" ContentType="application/vnd.openxmlformats-officedocument.presentationml.notesSlide+xml"/>
  <Override PartName="/ppt/tags/tag248.xml" ContentType="application/vnd.openxmlformats-officedocument.presentationml.tags+xml"/>
  <Override PartName="/ppt/notesSlides/notesSlide228.xml" ContentType="application/vnd.openxmlformats-officedocument.presentationml.notesSlide+xml"/>
  <Override PartName="/ppt/tags/tag249.xml" ContentType="application/vnd.openxmlformats-officedocument.presentationml.tags+xml"/>
  <Override PartName="/ppt/notesSlides/notesSlide229.xml" ContentType="application/vnd.openxmlformats-officedocument.presentationml.notesSlide+xml"/>
  <Override PartName="/ppt/tags/tag250.xml" ContentType="application/vnd.openxmlformats-officedocument.presentationml.tags+xml"/>
  <Override PartName="/ppt/notesSlides/notesSlide230.xml" ContentType="application/vnd.openxmlformats-officedocument.presentationml.notesSlide+xml"/>
  <Override PartName="/ppt/charts/chart79.xml" ContentType="application/vnd.openxmlformats-officedocument.drawingml.chart+xml"/>
  <Override PartName="/ppt/charts/style79.xml" ContentType="application/vnd.ms-office.chartstyle+xml"/>
  <Override PartName="/ppt/charts/colors79.xml" ContentType="application/vnd.ms-office.chartcolorstyle+xml"/>
  <Override PartName="/ppt/theme/themeOverride75.xml" ContentType="application/vnd.openxmlformats-officedocument.themeOverride+xml"/>
  <Override PartName="/ppt/charts/chart80.xml" ContentType="application/vnd.openxmlformats-officedocument.drawingml.chart+xml"/>
  <Override PartName="/ppt/charts/style80.xml" ContentType="application/vnd.ms-office.chartstyle+xml"/>
  <Override PartName="/ppt/charts/colors80.xml" ContentType="application/vnd.ms-office.chartcolorstyle+xml"/>
  <Override PartName="/ppt/theme/themeOverride76.xml" ContentType="application/vnd.openxmlformats-officedocument.themeOverride+xml"/>
  <Override PartName="/ppt/drawings/drawing27.xml" ContentType="application/vnd.openxmlformats-officedocument.drawingml.chartshapes+xml"/>
  <Override PartName="/ppt/tags/tag251.xml" ContentType="application/vnd.openxmlformats-officedocument.presentationml.tags+xml"/>
  <Override PartName="/ppt/notesSlides/notesSlide231.xml" ContentType="application/vnd.openxmlformats-officedocument.presentationml.notesSlide+xml"/>
  <Override PartName="/ppt/charts/chart81.xml" ContentType="application/vnd.openxmlformats-officedocument.drawingml.chart+xml"/>
  <Override PartName="/ppt/charts/style81.xml" ContentType="application/vnd.ms-office.chartstyle+xml"/>
  <Override PartName="/ppt/charts/colors81.xml" ContentType="application/vnd.ms-office.chartcolorstyle+xml"/>
  <Override PartName="/ppt/theme/themeOverride77.xml" ContentType="application/vnd.openxmlformats-officedocument.themeOverride+xml"/>
  <Override PartName="/ppt/drawings/drawing28.xml" ContentType="application/vnd.openxmlformats-officedocument.drawingml.chartshapes+xml"/>
  <Override PartName="/ppt/charts/chart82.xml" ContentType="application/vnd.openxmlformats-officedocument.drawingml.chart+xml"/>
  <Override PartName="/ppt/charts/style82.xml" ContentType="application/vnd.ms-office.chartstyle+xml"/>
  <Override PartName="/ppt/charts/colors82.xml" ContentType="application/vnd.ms-office.chartcolorstyle+xml"/>
  <Override PartName="/ppt/theme/themeOverride78.xml" ContentType="application/vnd.openxmlformats-officedocument.themeOverride+xml"/>
  <Override PartName="/ppt/drawings/drawing29.xml" ContentType="application/vnd.openxmlformats-officedocument.drawingml.chartshapes+xml"/>
  <Override PartName="/ppt/tags/tag252.xml" ContentType="application/vnd.openxmlformats-officedocument.presentationml.tags+xml"/>
  <Override PartName="/ppt/notesSlides/notesSlide232.xml" ContentType="application/vnd.openxmlformats-officedocument.presentationml.notesSlide+xml"/>
  <Override PartName="/ppt/tags/tag253.xml" ContentType="application/vnd.openxmlformats-officedocument.presentationml.tags+xml"/>
  <Override PartName="/ppt/notesSlides/notesSlide233.xml" ContentType="application/vnd.openxmlformats-officedocument.presentationml.notesSlide+xml"/>
  <Override PartName="/ppt/charts/chart83.xml" ContentType="application/vnd.openxmlformats-officedocument.drawingml.chart+xml"/>
  <Override PartName="/ppt/charts/style83.xml" ContentType="application/vnd.ms-office.chartstyle+xml"/>
  <Override PartName="/ppt/charts/colors83.xml" ContentType="application/vnd.ms-office.chartcolorstyle+xml"/>
  <Override PartName="/ppt/theme/themeOverride79.xml" ContentType="application/vnd.openxmlformats-officedocument.themeOverride+xml"/>
  <Override PartName="/ppt/drawings/drawing30.xml" ContentType="application/vnd.openxmlformats-officedocument.drawingml.chartshapes+xml"/>
  <Override PartName="/ppt/charts/chart84.xml" ContentType="application/vnd.openxmlformats-officedocument.drawingml.chart+xml"/>
  <Override PartName="/ppt/charts/style84.xml" ContentType="application/vnd.ms-office.chartstyle+xml"/>
  <Override PartName="/ppt/charts/colors84.xml" ContentType="application/vnd.ms-office.chartcolorstyle+xml"/>
  <Override PartName="/ppt/theme/themeOverride80.xml" ContentType="application/vnd.openxmlformats-officedocument.themeOverride+xml"/>
  <Override PartName="/ppt/tags/tag254.xml" ContentType="application/vnd.openxmlformats-officedocument.presentationml.tags+xml"/>
  <Override PartName="/ppt/notesSlides/notesSlide234.xml" ContentType="application/vnd.openxmlformats-officedocument.presentationml.notesSlide+xml"/>
  <Override PartName="/ppt/charts/chart85.xml" ContentType="application/vnd.openxmlformats-officedocument.drawingml.chart+xml"/>
  <Override PartName="/ppt/charts/style85.xml" ContentType="application/vnd.ms-office.chartstyle+xml"/>
  <Override PartName="/ppt/charts/colors85.xml" ContentType="application/vnd.ms-office.chartcolorstyle+xml"/>
  <Override PartName="/ppt/theme/themeOverride81.xml" ContentType="application/vnd.openxmlformats-officedocument.themeOverride+xml"/>
  <Override PartName="/ppt/charts/chart86.xml" ContentType="application/vnd.openxmlformats-officedocument.drawingml.chart+xml"/>
  <Override PartName="/ppt/charts/style86.xml" ContentType="application/vnd.ms-office.chartstyle+xml"/>
  <Override PartName="/ppt/charts/colors86.xml" ContentType="application/vnd.ms-office.chartcolorstyle+xml"/>
  <Override PartName="/ppt/theme/themeOverride82.xml" ContentType="application/vnd.openxmlformats-officedocument.themeOverride+xml"/>
  <Override PartName="/ppt/charts/chart87.xml" ContentType="application/vnd.openxmlformats-officedocument.drawingml.chart+xml"/>
  <Override PartName="/ppt/charts/style87.xml" ContentType="application/vnd.ms-office.chartstyle+xml"/>
  <Override PartName="/ppt/charts/colors87.xml" ContentType="application/vnd.ms-office.chartcolorstyle+xml"/>
  <Override PartName="/ppt/theme/themeOverride83.xml" ContentType="application/vnd.openxmlformats-officedocument.themeOverride+xml"/>
  <Override PartName="/ppt/tags/tag255.xml" ContentType="application/vnd.openxmlformats-officedocument.presentationml.tags+xml"/>
  <Override PartName="/ppt/notesSlides/notesSlide235.xml" ContentType="application/vnd.openxmlformats-officedocument.presentationml.notesSlide+xml"/>
  <Override PartName="/ppt/tags/tag256.xml" ContentType="application/vnd.openxmlformats-officedocument.presentationml.tags+xml"/>
  <Override PartName="/ppt/notesSlides/notesSlide236.xml" ContentType="application/vnd.openxmlformats-officedocument.presentationml.notesSlide+xml"/>
  <Override PartName="/ppt/charts/chart88.xml" ContentType="application/vnd.openxmlformats-officedocument.drawingml.chart+xml"/>
  <Override PartName="/ppt/charts/style88.xml" ContentType="application/vnd.ms-office.chartstyle+xml"/>
  <Override PartName="/ppt/charts/colors88.xml" ContentType="application/vnd.ms-office.chartcolorstyle+xml"/>
  <Override PartName="/ppt/theme/themeOverride84.xml" ContentType="application/vnd.openxmlformats-officedocument.themeOverride+xml"/>
  <Override PartName="/ppt/tags/tag257.xml" ContentType="application/vnd.openxmlformats-officedocument.presentationml.tags+xml"/>
  <Override PartName="/ppt/notesSlides/notesSlide237.xml" ContentType="application/vnd.openxmlformats-officedocument.presentationml.notesSlide+xml"/>
  <Override PartName="/ppt/tags/tag258.xml" ContentType="application/vnd.openxmlformats-officedocument.presentationml.tags+xml"/>
  <Override PartName="/ppt/notesSlides/notesSlide238.xml" ContentType="application/vnd.openxmlformats-officedocument.presentationml.notesSlide+xml"/>
  <Override PartName="/ppt/tags/tag259.xml" ContentType="application/vnd.openxmlformats-officedocument.presentationml.tags+xml"/>
  <Override PartName="/ppt/notesSlides/notesSlide239.xml" ContentType="application/vnd.openxmlformats-officedocument.presentationml.notesSlide+xml"/>
  <Override PartName="/ppt/tags/tag260.xml" ContentType="application/vnd.openxmlformats-officedocument.presentationml.tags+xml"/>
  <Override PartName="/ppt/notesSlides/notesSlide240.xml" ContentType="application/vnd.openxmlformats-officedocument.presentationml.notesSlide+xml"/>
  <Override PartName="/ppt/tags/tag261.xml" ContentType="application/vnd.openxmlformats-officedocument.presentationml.tags+xml"/>
  <Override PartName="/ppt/notesSlides/notesSlide241.xml" ContentType="application/vnd.openxmlformats-officedocument.presentationml.notesSlide+xml"/>
  <Override PartName="/ppt/tags/tag262.xml" ContentType="application/vnd.openxmlformats-officedocument.presentationml.tags+xml"/>
  <Override PartName="/ppt/notesSlides/notesSlide242.xml" ContentType="application/vnd.openxmlformats-officedocument.presentationml.notesSlide+xml"/>
  <Override PartName="/ppt/tags/tag263.xml" ContentType="application/vnd.openxmlformats-officedocument.presentationml.tags+xml"/>
  <Override PartName="/ppt/notesSlides/notesSlide243.xml" ContentType="application/vnd.openxmlformats-officedocument.presentationml.notesSlide+xml"/>
  <Override PartName="/ppt/tags/tag264.xml" ContentType="application/vnd.openxmlformats-officedocument.presentationml.tags+xml"/>
  <Override PartName="/ppt/notesSlides/notesSlide244.xml" ContentType="application/vnd.openxmlformats-officedocument.presentationml.notesSlide+xml"/>
  <Override PartName="/ppt/tags/tag265.xml" ContentType="application/vnd.openxmlformats-officedocument.presentationml.tags+xml"/>
  <Override PartName="/ppt/notesSlides/notesSlide245.xml" ContentType="application/vnd.openxmlformats-officedocument.presentationml.notesSlide+xml"/>
  <Override PartName="/ppt/tags/tag266.xml" ContentType="application/vnd.openxmlformats-officedocument.presentationml.tags+xml"/>
  <Override PartName="/ppt/notesSlides/notesSlide246.xml" ContentType="application/vnd.openxmlformats-officedocument.presentationml.notesSlide+xml"/>
  <Override PartName="/ppt/tags/tag267.xml" ContentType="application/vnd.openxmlformats-officedocument.presentationml.tags+xml"/>
  <Override PartName="/ppt/notesSlides/notesSlide247.xml" ContentType="application/vnd.openxmlformats-officedocument.presentationml.notesSlide+xml"/>
  <Override PartName="/ppt/tags/tag268.xml" ContentType="application/vnd.openxmlformats-officedocument.presentationml.tags+xml"/>
  <Override PartName="/ppt/notesSlides/notesSlide248.xml" ContentType="application/vnd.openxmlformats-officedocument.presentationml.notesSlide+xml"/>
  <Override PartName="/ppt/tags/tag269.xml" ContentType="application/vnd.openxmlformats-officedocument.presentationml.tags+xml"/>
  <Override PartName="/ppt/notesSlides/notesSlide249.xml" ContentType="application/vnd.openxmlformats-officedocument.presentationml.notesSlide+xml"/>
  <Override PartName="/ppt/tags/tag270.xml" ContentType="application/vnd.openxmlformats-officedocument.presentationml.tags+xml"/>
  <Override PartName="/ppt/notesSlides/notesSlide250.xml" ContentType="application/vnd.openxmlformats-officedocument.presentationml.notesSlide+xml"/>
  <Override PartName="/ppt/tags/tag271.xml" ContentType="application/vnd.openxmlformats-officedocument.presentationml.tags+xml"/>
  <Override PartName="/ppt/notesSlides/notesSlide251.xml" ContentType="application/vnd.openxmlformats-officedocument.presentationml.notesSlide+xml"/>
  <Override PartName="/ppt/tags/tag272.xml" ContentType="application/vnd.openxmlformats-officedocument.presentationml.tags+xml"/>
  <Override PartName="/ppt/notesSlides/notesSlide252.xml" ContentType="application/vnd.openxmlformats-officedocument.presentationml.notesSlide+xml"/>
  <Override PartName="/ppt/tags/tag273.xml" ContentType="application/vnd.openxmlformats-officedocument.presentationml.tags+xml"/>
  <Override PartName="/ppt/notesSlides/notesSlide253.xml" ContentType="application/vnd.openxmlformats-officedocument.presentationml.notesSlide+xml"/>
  <Override PartName="/ppt/tags/tag274.xml" ContentType="application/vnd.openxmlformats-officedocument.presentationml.tags+xml"/>
  <Override PartName="/ppt/notesSlides/notesSlide254.xml" ContentType="application/vnd.openxmlformats-officedocument.presentationml.notesSlide+xml"/>
  <Override PartName="/ppt/tags/tag275.xml" ContentType="application/vnd.openxmlformats-officedocument.presentationml.tags+xml"/>
  <Override PartName="/ppt/notesSlides/notesSlide255.xml" ContentType="application/vnd.openxmlformats-officedocument.presentationml.notesSlide+xml"/>
  <Override PartName="/ppt/tags/tag276.xml" ContentType="application/vnd.openxmlformats-officedocument.presentationml.tags+xml"/>
  <Override PartName="/ppt/notesSlides/notesSlide256.xml" ContentType="application/vnd.openxmlformats-officedocument.presentationml.notesSlide+xml"/>
  <Override PartName="/ppt/tags/tag277.xml" ContentType="application/vnd.openxmlformats-officedocument.presentationml.tags+xml"/>
  <Override PartName="/ppt/notesSlides/notesSlide257.xml" ContentType="application/vnd.openxmlformats-officedocument.presentationml.notesSlide+xml"/>
  <Override PartName="/ppt/tags/tag278.xml" ContentType="application/vnd.openxmlformats-officedocument.presentationml.tags+xml"/>
  <Override PartName="/ppt/notesSlides/notesSlide258.xml" ContentType="application/vnd.openxmlformats-officedocument.presentationml.notesSlide+xml"/>
  <Override PartName="/ppt/tags/tag279.xml" ContentType="application/vnd.openxmlformats-officedocument.presentationml.tags+xml"/>
  <Override PartName="/ppt/notesSlides/notesSlide259.xml" ContentType="application/vnd.openxmlformats-officedocument.presentationml.notesSlide+xml"/>
  <Override PartName="/ppt/tags/tag280.xml" ContentType="application/vnd.openxmlformats-officedocument.presentationml.tags+xml"/>
  <Override PartName="/ppt/notesSlides/notesSlide260.xml" ContentType="application/vnd.openxmlformats-officedocument.presentationml.notesSlide+xml"/>
  <Override PartName="/ppt/tags/tag281.xml" ContentType="application/vnd.openxmlformats-officedocument.presentationml.tags+xml"/>
  <Override PartName="/ppt/notesSlides/notesSlide261.xml" ContentType="application/vnd.openxmlformats-officedocument.presentationml.notesSlide+xml"/>
  <Override PartName="/ppt/tags/tag282.xml" ContentType="application/vnd.openxmlformats-officedocument.presentationml.tags+xml"/>
  <Override PartName="/ppt/notesSlides/notesSlide262.xml" ContentType="application/vnd.openxmlformats-officedocument.presentationml.notesSlide+xml"/>
  <Override PartName="/ppt/tags/tag283.xml" ContentType="application/vnd.openxmlformats-officedocument.presentationml.tags+xml"/>
  <Override PartName="/ppt/notesSlides/notesSlide263.xml" ContentType="application/vnd.openxmlformats-officedocument.presentationml.notesSlide+xml"/>
  <Override PartName="/ppt/tags/tag284.xml" ContentType="application/vnd.openxmlformats-officedocument.presentationml.tags+xml"/>
  <Override PartName="/ppt/notesSlides/notesSlide264.xml" ContentType="application/vnd.openxmlformats-officedocument.presentationml.notesSlide+xml"/>
  <Override PartName="/ppt/tags/tag285.xml" ContentType="application/vnd.openxmlformats-officedocument.presentationml.tags+xml"/>
  <Override PartName="/ppt/notesSlides/notesSlide265.xml" ContentType="application/vnd.openxmlformats-officedocument.presentationml.notesSlide+xml"/>
  <Override PartName="/ppt/tags/tag286.xml" ContentType="application/vnd.openxmlformats-officedocument.presentationml.tags+xml"/>
  <Override PartName="/ppt/notesSlides/notesSlide266.xml" ContentType="application/vnd.openxmlformats-officedocument.presentationml.notesSlide+xml"/>
  <Override PartName="/ppt/tags/tag287.xml" ContentType="application/vnd.openxmlformats-officedocument.presentationml.tags+xml"/>
  <Override PartName="/ppt/notesSlides/notesSlide267.xml" ContentType="application/vnd.openxmlformats-officedocument.presentationml.notesSlide+xml"/>
  <Override PartName="/ppt/tags/tag288.xml" ContentType="application/vnd.openxmlformats-officedocument.presentationml.tags+xml"/>
  <Override PartName="/ppt/notesSlides/notesSlide26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autoCompressPictures="0">
  <p:sldMasterIdLst>
    <p:sldMasterId id="2147483715" r:id="rId1"/>
  </p:sldMasterIdLst>
  <p:notesMasterIdLst>
    <p:notesMasterId r:id="rId270"/>
  </p:notesMasterIdLst>
  <p:handoutMasterIdLst>
    <p:handoutMasterId r:id="rId271"/>
  </p:handoutMasterIdLst>
  <p:sldIdLst>
    <p:sldId id="572" r:id="rId2"/>
    <p:sldId id="1139" r:id="rId3"/>
    <p:sldId id="1140" r:id="rId4"/>
    <p:sldId id="1141" r:id="rId5"/>
    <p:sldId id="1142" r:id="rId6"/>
    <p:sldId id="1143" r:id="rId7"/>
    <p:sldId id="1147" r:id="rId8"/>
    <p:sldId id="1138" r:id="rId9"/>
    <p:sldId id="1144" r:id="rId10"/>
    <p:sldId id="1145" r:id="rId11"/>
    <p:sldId id="1146" r:id="rId12"/>
    <p:sldId id="1148" r:id="rId13"/>
    <p:sldId id="1153" r:id="rId14"/>
    <p:sldId id="1149" r:id="rId15"/>
    <p:sldId id="1150" r:id="rId16"/>
    <p:sldId id="1151" r:id="rId17"/>
    <p:sldId id="1152" r:id="rId18"/>
    <p:sldId id="1154" r:id="rId19"/>
    <p:sldId id="1162" r:id="rId20"/>
    <p:sldId id="1155" r:id="rId21"/>
    <p:sldId id="1156" r:id="rId22"/>
    <p:sldId id="1157" r:id="rId23"/>
    <p:sldId id="1158" r:id="rId24"/>
    <p:sldId id="1159" r:id="rId25"/>
    <p:sldId id="1160" r:id="rId26"/>
    <p:sldId id="1163" r:id="rId27"/>
    <p:sldId id="1164" r:id="rId28"/>
    <p:sldId id="1165" r:id="rId29"/>
    <p:sldId id="1166" r:id="rId30"/>
    <p:sldId id="1167" r:id="rId31"/>
    <p:sldId id="1168" r:id="rId32"/>
    <p:sldId id="1169" r:id="rId33"/>
    <p:sldId id="1170" r:id="rId34"/>
    <p:sldId id="1171" r:id="rId35"/>
    <p:sldId id="1172" r:id="rId36"/>
    <p:sldId id="1173" r:id="rId37"/>
    <p:sldId id="1174" r:id="rId38"/>
    <p:sldId id="1175" r:id="rId39"/>
    <p:sldId id="1178" r:id="rId40"/>
    <p:sldId id="1176" r:id="rId41"/>
    <p:sldId id="1177" r:id="rId42"/>
    <p:sldId id="1183" r:id="rId43"/>
    <p:sldId id="1179" r:id="rId44"/>
    <p:sldId id="1180" r:id="rId45"/>
    <p:sldId id="1181" r:id="rId46"/>
    <p:sldId id="1182" r:id="rId47"/>
    <p:sldId id="1184" r:id="rId48"/>
    <p:sldId id="1185" r:id="rId49"/>
    <p:sldId id="1186" r:id="rId50"/>
    <p:sldId id="1187" r:id="rId51"/>
    <p:sldId id="1188" r:id="rId52"/>
    <p:sldId id="1189" r:id="rId53"/>
    <p:sldId id="1190" r:id="rId54"/>
    <p:sldId id="1191" r:id="rId55"/>
    <p:sldId id="1192" r:id="rId56"/>
    <p:sldId id="1193" r:id="rId57"/>
    <p:sldId id="1199" r:id="rId58"/>
    <p:sldId id="1194" r:id="rId59"/>
    <p:sldId id="1195" r:id="rId60"/>
    <p:sldId id="1196" r:id="rId61"/>
    <p:sldId id="1197" r:id="rId62"/>
    <p:sldId id="1202" r:id="rId63"/>
    <p:sldId id="1203" r:id="rId64"/>
    <p:sldId id="1204" r:id="rId65"/>
    <p:sldId id="1205" r:id="rId66"/>
    <p:sldId id="1206" r:id="rId67"/>
    <p:sldId id="1207" r:id="rId68"/>
    <p:sldId id="1208" r:id="rId69"/>
    <p:sldId id="1209" r:id="rId70"/>
    <p:sldId id="1210" r:id="rId71"/>
    <p:sldId id="1211" r:id="rId72"/>
    <p:sldId id="1212" r:id="rId73"/>
    <p:sldId id="1201" r:id="rId74"/>
    <p:sldId id="1213" r:id="rId75"/>
    <p:sldId id="1214" r:id="rId76"/>
    <p:sldId id="1216" r:id="rId77"/>
    <p:sldId id="1215" r:id="rId78"/>
    <p:sldId id="1217" r:id="rId79"/>
    <p:sldId id="1218" r:id="rId80"/>
    <p:sldId id="1219" r:id="rId81"/>
    <p:sldId id="1220" r:id="rId82"/>
    <p:sldId id="1221" r:id="rId83"/>
    <p:sldId id="1222" r:id="rId84"/>
    <p:sldId id="1226" r:id="rId85"/>
    <p:sldId id="1223" r:id="rId86"/>
    <p:sldId id="1224" r:id="rId87"/>
    <p:sldId id="1225" r:id="rId88"/>
    <p:sldId id="1227" r:id="rId89"/>
    <p:sldId id="1228" r:id="rId90"/>
    <p:sldId id="1229" r:id="rId91"/>
    <p:sldId id="1230" r:id="rId92"/>
    <p:sldId id="1231" r:id="rId93"/>
    <p:sldId id="1232" r:id="rId94"/>
    <p:sldId id="1233" r:id="rId95"/>
    <p:sldId id="1234" r:id="rId96"/>
    <p:sldId id="1239" r:id="rId97"/>
    <p:sldId id="1236" r:id="rId98"/>
    <p:sldId id="1237" r:id="rId99"/>
    <p:sldId id="1240" r:id="rId100"/>
    <p:sldId id="1241" r:id="rId101"/>
    <p:sldId id="1242" r:id="rId102"/>
    <p:sldId id="1243" r:id="rId103"/>
    <p:sldId id="1244" r:id="rId104"/>
    <p:sldId id="1253" r:id="rId105"/>
    <p:sldId id="1245" r:id="rId106"/>
    <p:sldId id="1246" r:id="rId107"/>
    <p:sldId id="1247" r:id="rId108"/>
    <p:sldId id="1248" r:id="rId109"/>
    <p:sldId id="1249" r:id="rId110"/>
    <p:sldId id="1250" r:id="rId111"/>
    <p:sldId id="1255" r:id="rId112"/>
    <p:sldId id="1251" r:id="rId113"/>
    <p:sldId id="1254" r:id="rId114"/>
    <p:sldId id="1256" r:id="rId115"/>
    <p:sldId id="1257" r:id="rId116"/>
    <p:sldId id="1258" r:id="rId117"/>
    <p:sldId id="1259" r:id="rId118"/>
    <p:sldId id="1260" r:id="rId119"/>
    <p:sldId id="1261" r:id="rId120"/>
    <p:sldId id="1262" r:id="rId121"/>
    <p:sldId id="1263" r:id="rId122"/>
    <p:sldId id="1264" r:id="rId123"/>
    <p:sldId id="1265" r:id="rId124"/>
    <p:sldId id="1270" r:id="rId125"/>
    <p:sldId id="1266" r:id="rId126"/>
    <p:sldId id="1267" r:id="rId127"/>
    <p:sldId id="1271" r:id="rId128"/>
    <p:sldId id="1272" r:id="rId129"/>
    <p:sldId id="1276" r:id="rId130"/>
    <p:sldId id="1273" r:id="rId131"/>
    <p:sldId id="1274" r:id="rId132"/>
    <p:sldId id="1277" r:id="rId133"/>
    <p:sldId id="1275" r:id="rId134"/>
    <p:sldId id="1278" r:id="rId135"/>
    <p:sldId id="1279" r:id="rId136"/>
    <p:sldId id="1280" r:id="rId137"/>
    <p:sldId id="1281" r:id="rId138"/>
    <p:sldId id="1282" r:id="rId139"/>
    <p:sldId id="1284" r:id="rId140"/>
    <p:sldId id="1283" r:id="rId141"/>
    <p:sldId id="1285" r:id="rId142"/>
    <p:sldId id="1286" r:id="rId143"/>
    <p:sldId id="1288" r:id="rId144"/>
    <p:sldId id="1289" r:id="rId145"/>
    <p:sldId id="1290" r:id="rId146"/>
    <p:sldId id="1287" r:id="rId147"/>
    <p:sldId id="1296" r:id="rId148"/>
    <p:sldId id="1291" r:id="rId149"/>
    <p:sldId id="1292" r:id="rId150"/>
    <p:sldId id="1293" r:id="rId151"/>
    <p:sldId id="1294" r:id="rId152"/>
    <p:sldId id="1297" r:id="rId153"/>
    <p:sldId id="1295" r:id="rId154"/>
    <p:sldId id="1298" r:id="rId155"/>
    <p:sldId id="1299" r:id="rId156"/>
    <p:sldId id="1300" r:id="rId157"/>
    <p:sldId id="1301" r:id="rId158"/>
    <p:sldId id="1302" r:id="rId159"/>
    <p:sldId id="1303" r:id="rId160"/>
    <p:sldId id="1304" r:id="rId161"/>
    <p:sldId id="1305" r:id="rId162"/>
    <p:sldId id="1306" r:id="rId163"/>
    <p:sldId id="1307" r:id="rId164"/>
    <p:sldId id="1308" r:id="rId165"/>
    <p:sldId id="1309" r:id="rId166"/>
    <p:sldId id="1310" r:id="rId167"/>
    <p:sldId id="1311" r:id="rId168"/>
    <p:sldId id="1314" r:id="rId169"/>
    <p:sldId id="1315" r:id="rId170"/>
    <p:sldId id="1316" r:id="rId171"/>
    <p:sldId id="1317" r:id="rId172"/>
    <p:sldId id="1318" r:id="rId173"/>
    <p:sldId id="1319" r:id="rId174"/>
    <p:sldId id="1323" r:id="rId175"/>
    <p:sldId id="1320" r:id="rId176"/>
    <p:sldId id="1321" r:id="rId177"/>
    <p:sldId id="1322" r:id="rId178"/>
    <p:sldId id="1325" r:id="rId179"/>
    <p:sldId id="1326" r:id="rId180"/>
    <p:sldId id="1328" r:id="rId181"/>
    <p:sldId id="1329" r:id="rId182"/>
    <p:sldId id="1330" r:id="rId183"/>
    <p:sldId id="1331" r:id="rId184"/>
    <p:sldId id="1332" r:id="rId185"/>
    <p:sldId id="1333" r:id="rId186"/>
    <p:sldId id="1339" r:id="rId187"/>
    <p:sldId id="1334" r:id="rId188"/>
    <p:sldId id="1335" r:id="rId189"/>
    <p:sldId id="1340" r:id="rId190"/>
    <p:sldId id="1341" r:id="rId191"/>
    <p:sldId id="1342" r:id="rId192"/>
    <p:sldId id="1346" r:id="rId193"/>
    <p:sldId id="1347" r:id="rId194"/>
    <p:sldId id="1348" r:id="rId195"/>
    <p:sldId id="1349" r:id="rId196"/>
    <p:sldId id="1350" r:id="rId197"/>
    <p:sldId id="1351" r:id="rId198"/>
    <p:sldId id="1352" r:id="rId199"/>
    <p:sldId id="1353" r:id="rId200"/>
    <p:sldId id="1354" r:id="rId201"/>
    <p:sldId id="1355" r:id="rId202"/>
    <p:sldId id="1356" r:id="rId203"/>
    <p:sldId id="1357" r:id="rId204"/>
    <p:sldId id="1358" r:id="rId205"/>
    <p:sldId id="1359" r:id="rId206"/>
    <p:sldId id="1360" r:id="rId207"/>
    <p:sldId id="1361" r:id="rId208"/>
    <p:sldId id="1363" r:id="rId209"/>
    <p:sldId id="1367" r:id="rId210"/>
    <p:sldId id="1362" r:id="rId211"/>
    <p:sldId id="1364" r:id="rId212"/>
    <p:sldId id="1365" r:id="rId213"/>
    <p:sldId id="1366" r:id="rId214"/>
    <p:sldId id="1368" r:id="rId215"/>
    <p:sldId id="1369" r:id="rId216"/>
    <p:sldId id="1370" r:id="rId217"/>
    <p:sldId id="1371" r:id="rId218"/>
    <p:sldId id="1372" r:id="rId219"/>
    <p:sldId id="1373" r:id="rId220"/>
    <p:sldId id="1374" r:id="rId221"/>
    <p:sldId id="1376" r:id="rId222"/>
    <p:sldId id="1377" r:id="rId223"/>
    <p:sldId id="1378" r:id="rId224"/>
    <p:sldId id="1379" r:id="rId225"/>
    <p:sldId id="1380" r:id="rId226"/>
    <p:sldId id="1381" r:id="rId227"/>
    <p:sldId id="1382" r:id="rId228"/>
    <p:sldId id="1383" r:id="rId229"/>
    <p:sldId id="1384" r:id="rId230"/>
    <p:sldId id="1385" r:id="rId231"/>
    <p:sldId id="1386" r:id="rId232"/>
    <p:sldId id="1387" r:id="rId233"/>
    <p:sldId id="1388" r:id="rId234"/>
    <p:sldId id="1389" r:id="rId235"/>
    <p:sldId id="1390" r:id="rId236"/>
    <p:sldId id="1391" r:id="rId237"/>
    <p:sldId id="1392" r:id="rId238"/>
    <p:sldId id="1393" r:id="rId239"/>
    <p:sldId id="1394" r:id="rId240"/>
    <p:sldId id="1395" r:id="rId241"/>
    <p:sldId id="1396" r:id="rId242"/>
    <p:sldId id="1397" r:id="rId243"/>
    <p:sldId id="1398" r:id="rId244"/>
    <p:sldId id="1399" r:id="rId245"/>
    <p:sldId id="1400" r:id="rId246"/>
    <p:sldId id="1401" r:id="rId247"/>
    <p:sldId id="1403" r:id="rId248"/>
    <p:sldId id="1404" r:id="rId249"/>
    <p:sldId id="1405" r:id="rId250"/>
    <p:sldId id="1406" r:id="rId251"/>
    <p:sldId id="1407" r:id="rId252"/>
    <p:sldId id="1408" r:id="rId253"/>
    <p:sldId id="1409" r:id="rId254"/>
    <p:sldId id="1410" r:id="rId255"/>
    <p:sldId id="1411" r:id="rId256"/>
    <p:sldId id="1412" r:id="rId257"/>
    <p:sldId id="1413" r:id="rId258"/>
    <p:sldId id="1414" r:id="rId259"/>
    <p:sldId id="1415" r:id="rId260"/>
    <p:sldId id="1416" r:id="rId261"/>
    <p:sldId id="1417" r:id="rId262"/>
    <p:sldId id="1419" r:id="rId263"/>
    <p:sldId id="1420" r:id="rId264"/>
    <p:sldId id="1421" r:id="rId265"/>
    <p:sldId id="1422" r:id="rId266"/>
    <p:sldId id="1418" r:id="rId267"/>
    <p:sldId id="1424" r:id="rId268"/>
    <p:sldId id="1423" r:id="rId269"/>
  </p:sldIdLst>
  <p:sldSz cx="9906000" cy="6858000" type="A4"/>
  <p:notesSz cx="6802438" cy="9934575"/>
  <p:custDataLst>
    <p:tags r:id="rId272"/>
  </p:custDataLst>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5705" userDrawn="1">
          <p15:clr>
            <a:srgbClr val="A4A3A4"/>
          </p15:clr>
        </p15:guide>
        <p15:guide id="3" orient="horz" pos="216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000F78"/>
    <a:srgbClr val="90B8F6"/>
    <a:srgbClr val="000000"/>
    <a:srgbClr val="F7D6D6"/>
    <a:srgbClr val="E0EEF8"/>
    <a:srgbClr val="01137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淡色スタイル 2 - アクセント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6E25E649-3F16-4E02-A733-19D2CDBF48F0}" styleName="中間スタイル 3 - アクセント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F2DE63D5-997A-4646-A377-4702673A728D}" styleName="淡色スタイル 2 - アクセント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D7AC3CCA-C797-4891-BE02-D94E43425B78}" styleName="スタイル (中間)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EB9631B5-78F2-41C9-869B-9F39066F8104}" styleName="中間スタイル 3 - アクセント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7E9639D4-E3E2-4D34-9284-5A2195B3D0D7}" styleName="スタイル (淡色)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EB344D84-9AFB-497E-A393-DC336BA19D2E}" styleName="中間スタイル 3 - アクセント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C083E6E3-FA7D-4D7B-A595-EF9225AFEA82}" styleName="淡色スタイル 1 - アクセント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B301B821-A1FF-4177-AEE7-76D212191A09}" styleName="中間スタイル 1 - アクセント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793D81CF-94F2-401A-BA57-92F5A7B2D0C5}" styleName="スタイル (中間)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8150" autoAdjust="0"/>
    <p:restoredTop sz="94651" autoAdjust="0"/>
  </p:normalViewPr>
  <p:slideViewPr>
    <p:cSldViewPr snapToObjects="1" showGuides="1">
      <p:cViewPr varScale="1">
        <p:scale>
          <a:sx n="74" d="100"/>
          <a:sy n="74" d="100"/>
        </p:scale>
        <p:origin x="1100" y="60"/>
      </p:cViewPr>
      <p:guideLst>
        <p:guide pos="5705"/>
        <p:guide orient="horz" pos="2160"/>
      </p:guideLst>
    </p:cSldViewPr>
  </p:slideViewPr>
  <p:outlineViewPr>
    <p:cViewPr>
      <p:scale>
        <a:sx n="33" d="100"/>
        <a:sy n="33" d="100"/>
      </p:scale>
      <p:origin x="0" y="-2632"/>
    </p:cViewPr>
  </p:outlineViewPr>
  <p:notesTextViewPr>
    <p:cViewPr>
      <p:scale>
        <a:sx n="150" d="100"/>
        <a:sy n="150" d="100"/>
      </p:scale>
      <p:origin x="0" y="0"/>
    </p:cViewPr>
  </p:notesTextViewPr>
  <p:sorterViewPr>
    <p:cViewPr>
      <p:scale>
        <a:sx n="150" d="100"/>
        <a:sy n="150" d="100"/>
      </p:scale>
      <p:origin x="0" y="0"/>
    </p:cViewPr>
  </p:sorterViewPr>
  <p:notesViewPr>
    <p:cSldViewPr snapToObjects="1" showGuides="1">
      <p:cViewPr varScale="1">
        <p:scale>
          <a:sx n="121" d="100"/>
          <a:sy n="121" d="100"/>
        </p:scale>
        <p:origin x="2984" y="184"/>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notesMaster" Target="notesMasters/notesMaster1.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244" Type="http://schemas.openxmlformats.org/officeDocument/2006/relationships/slide" Target="slides/slide243.xml"/><Relationship Id="rId249" Type="http://schemas.openxmlformats.org/officeDocument/2006/relationships/slide" Target="slides/slide24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260" Type="http://schemas.openxmlformats.org/officeDocument/2006/relationships/slide" Target="slides/slide259.xml"/><Relationship Id="rId265" Type="http://schemas.openxmlformats.org/officeDocument/2006/relationships/slide" Target="slides/slide264.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slide" Target="slides/slide249.xml"/><Relationship Id="rId255" Type="http://schemas.openxmlformats.org/officeDocument/2006/relationships/slide" Target="slides/slide254.xml"/><Relationship Id="rId271" Type="http://schemas.openxmlformats.org/officeDocument/2006/relationships/handoutMaster" Target="handoutMasters/handoutMaster1.xml"/><Relationship Id="rId276" Type="http://schemas.openxmlformats.org/officeDocument/2006/relationships/tableStyles" Target="tableStyles.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slide" Target="slides/slide260.xml"/><Relationship Id="rId266" Type="http://schemas.openxmlformats.org/officeDocument/2006/relationships/slide" Target="slides/slide265.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tags" Target="tags/tag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presProps" Target="presProp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viewProps" Target="viewProp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5" Type="http://schemas.openxmlformats.org/officeDocument/2006/relationships/chartUserShapes" Target="../drawings/drawing1.xml"/><Relationship Id="rId4" Type="http://schemas.openxmlformats.org/officeDocument/2006/relationships/oleObject" Target="file:///\\Fs_kabu_jeri\&#20849;&#26377;&#12501;&#12457;&#12523;&#12480;\&#20840;&#31038;&#20849;&#36890;\&#12304;&#20171;&#35703;&#12525;&#12508;&#12483;&#12488;&#28023;&#22806;&#35519;&#26619;&#12305;\01_&#22577;&#21578;&#26360;&#12501;&#12457;&#12540;&#12510;&#12483;&#12488;\&#12464;&#12521;&#12501;\&#20013;&#22269;&#20154;&#21475;&#12487;&#12540;&#12479;%20.xlsx" TargetMode="Externa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5.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6.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7.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8.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9.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10.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11.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12.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13.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14.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15.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16.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17.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18.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Microsoft_Excel_Worksheet19.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25.xml"/><Relationship Id="rId1" Type="http://schemas.microsoft.com/office/2011/relationships/chartStyle" Target="style25.xml"/><Relationship Id="rId5" Type="http://schemas.openxmlformats.org/officeDocument/2006/relationships/chartUserShapes" Target="../drawings/drawing7.xml"/><Relationship Id="rId4" Type="http://schemas.openxmlformats.org/officeDocument/2006/relationships/package" Target="../embeddings/Microsoft_Excel_Worksheet20.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26.xml"/><Relationship Id="rId1" Type="http://schemas.microsoft.com/office/2011/relationships/chartStyle" Target="style26.xml"/><Relationship Id="rId5" Type="http://schemas.openxmlformats.org/officeDocument/2006/relationships/chartUserShapes" Target="../drawings/drawing8.xml"/><Relationship Id="rId4" Type="http://schemas.openxmlformats.org/officeDocument/2006/relationships/package" Target="../embeddings/Microsoft_Excel_Worksheet21.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27.xml"/><Relationship Id="rId1" Type="http://schemas.microsoft.com/office/2011/relationships/chartStyle" Target="style27.xml"/><Relationship Id="rId5" Type="http://schemas.openxmlformats.org/officeDocument/2006/relationships/chartUserShapes" Target="../drawings/drawing9.xml"/><Relationship Id="rId4" Type="http://schemas.openxmlformats.org/officeDocument/2006/relationships/package" Target="../embeddings/Microsoft_Excel_Worksheet22.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28.xml"/><Relationship Id="rId1" Type="http://schemas.microsoft.com/office/2011/relationships/chartStyle" Target="style28.xml"/><Relationship Id="rId5" Type="http://schemas.openxmlformats.org/officeDocument/2006/relationships/chartUserShapes" Target="../drawings/drawing10.xml"/><Relationship Id="rId4" Type="http://schemas.openxmlformats.org/officeDocument/2006/relationships/oleObject" Target="file:///\\Fs_kabu_jeri\&#20849;&#26377;&#12501;&#12457;&#12523;&#12480;\&#20840;&#31038;&#20849;&#36890;\&#12304;&#20171;&#35703;&#12525;&#12508;&#12483;&#12488;&#28023;&#22806;&#35519;&#26619;&#12305;\02_&#20316;&#26989;\&#12471;&#12531;&#12460;&#12509;&#12540;&#12523;\&#21069;&#30000;\&#12471;&#12531;&#12460;&#12509;&#12540;&#12523;&#20154;&#21475;&#12487;&#12540;&#12479;%20.xlsx" TargetMode="External"/></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29.xml"/><Relationship Id="rId1" Type="http://schemas.microsoft.com/office/2011/relationships/chartStyle" Target="style29.xml"/><Relationship Id="rId5" Type="http://schemas.openxmlformats.org/officeDocument/2006/relationships/chartUserShapes" Target="../drawings/drawing11.xml"/><Relationship Id="rId4" Type="http://schemas.openxmlformats.org/officeDocument/2006/relationships/oleObject" Target="file:///\\fs_kabu_jeri\&#20849;&#26377;&#12501;&#12457;&#12523;&#12480;\&#20840;&#31038;&#20849;&#36890;\&#12304;&#20171;&#35703;&#12525;&#12508;&#12483;&#12488;&#28023;&#22806;&#35519;&#26619;&#12305;\02_&#20316;&#26989;\&#12471;&#12531;&#12460;&#12509;&#12540;&#12523;\&#39640;&#23546;\&#12471;&#12531;&#12460;&#12509;&#12540;&#12523;&#24179;&#22343;&#23551;&#21629;.xlsx" TargetMode="Externa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5" Type="http://schemas.openxmlformats.org/officeDocument/2006/relationships/chartUserShapes" Target="../drawings/drawing2.xml"/><Relationship Id="rId4" Type="http://schemas.openxmlformats.org/officeDocument/2006/relationships/oleObject" Target="file:///\\Fs_kabu_jeri\&#20849;&#26377;&#12501;&#12457;&#12523;&#12480;\&#20840;&#31038;&#20849;&#36890;\&#12304;&#20171;&#35703;&#12525;&#12508;&#12483;&#12488;&#28023;&#22806;&#35519;&#26619;&#12305;\01_&#22577;&#21578;&#26360;&#12501;&#12457;&#12540;&#12510;&#12483;&#12488;\&#12464;&#12521;&#12501;\&#20013;&#22269;&#20154;&#21475;&#12487;&#12540;&#12479;%20.xlsx" TargetMode="External"/></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30.xml"/><Relationship Id="rId1" Type="http://schemas.microsoft.com/office/2011/relationships/chartStyle" Target="style30.xml"/><Relationship Id="rId5" Type="http://schemas.openxmlformats.org/officeDocument/2006/relationships/chartUserShapes" Target="../drawings/drawing12.xml"/><Relationship Id="rId4" Type="http://schemas.openxmlformats.org/officeDocument/2006/relationships/oleObject" Target="file:///\\Fs_kabu_jeri\&#20849;&#26377;&#12501;&#12457;&#12523;&#12480;\&#20840;&#31038;&#20849;&#36890;\&#12304;&#20171;&#35703;&#12525;&#12508;&#12483;&#12488;&#28023;&#22806;&#35519;&#26619;&#12305;\02_&#20316;&#26989;\&#12471;&#12531;&#12460;&#12509;&#12540;&#12523;\&#39640;&#23546;\&#12471;&#12531;&#12460;&#12509;&#12540;&#12523;&#20154;&#21475;&#12487;&#12540;&#12479;%20.xlsx" TargetMode="External"/></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31.xml"/><Relationship Id="rId1" Type="http://schemas.microsoft.com/office/2011/relationships/chartStyle" Target="style31.xml"/><Relationship Id="rId5" Type="http://schemas.openxmlformats.org/officeDocument/2006/relationships/chartUserShapes" Target="../drawings/drawing13.xml"/><Relationship Id="rId4" Type="http://schemas.openxmlformats.org/officeDocument/2006/relationships/oleObject" Target="file:///\\Fs_kabu_jeri\&#20849;&#26377;&#12501;&#12457;&#12523;&#12480;\&#20840;&#31038;&#20849;&#36890;\&#12304;&#20171;&#35703;&#12525;&#12508;&#12483;&#12488;&#28023;&#22806;&#35519;&#26619;&#12305;\02_&#20316;&#26989;\&#12471;&#12531;&#12460;&#12509;&#12540;&#12523;\&#21069;&#30000;\&#12471;&#12531;&#12460;&#12509;&#12540;&#12523;&#20154;&#21475;&#12487;&#12540;&#12479;%20.xlsx" TargetMode="External"/></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23.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Microsoft_Excel_Worksheet24.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Microsoft_Excel_Worksheet25.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26.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Microsoft_Excel_Worksheet27.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37.xml"/><Relationship Id="rId1" Type="http://schemas.microsoft.com/office/2011/relationships/chartStyle" Target="style37.xml"/><Relationship Id="rId5" Type="http://schemas.openxmlformats.org/officeDocument/2006/relationships/chartUserShapes" Target="../drawings/drawing14.xml"/><Relationship Id="rId4" Type="http://schemas.openxmlformats.org/officeDocument/2006/relationships/package" Target="../embeddings/Microsoft_Excel_Worksheet28.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Microsoft_Excel_Worksheet29.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Microsoft_Excel_Worksheet30.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5" Type="http://schemas.openxmlformats.org/officeDocument/2006/relationships/chartUserShapes" Target="../drawings/drawing3.xml"/><Relationship Id="rId4" Type="http://schemas.openxmlformats.org/officeDocument/2006/relationships/oleObject" Target="file:///\\Fs_kabu_jeri\&#20849;&#26377;&#12501;&#12457;&#12523;&#12480;\&#20840;&#31038;&#20849;&#36890;\&#12304;&#20171;&#35703;&#12525;&#12508;&#12483;&#12488;&#28023;&#22806;&#35519;&#26619;&#12305;\01_&#22577;&#21578;&#26360;&#12501;&#12457;&#12540;&#12510;&#12483;&#12488;\&#12464;&#12521;&#12501;\&#20013;&#22269;&#20154;&#21475;&#12487;&#12540;&#12479;%20.xlsx" TargetMode="External"/></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40.xml"/><Relationship Id="rId1" Type="http://schemas.microsoft.com/office/2011/relationships/chartStyle" Target="style40.xml"/><Relationship Id="rId5" Type="http://schemas.openxmlformats.org/officeDocument/2006/relationships/chartUserShapes" Target="../drawings/drawing15.xml"/><Relationship Id="rId4" Type="http://schemas.openxmlformats.org/officeDocument/2006/relationships/package" Target="../embeddings/Microsoft_Excel_Worksheet31.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32.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oleObject" Target="file:///\\fs_kabu_jeri\&#20849;&#26377;&#12501;&#12457;&#12523;&#12480;\&#20840;&#31038;&#20849;&#36890;\&#12304;&#20171;&#35703;&#12525;&#12508;&#12483;&#12488;&#28023;&#22806;&#35519;&#26619;&#12305;\02_&#20316;&#26989;\&#12501;&#12451;&#12531;&#12521;&#12531;&#12489;\&#38291;&#20013;\&#12464;&#12521;&#12501;&#29992;(&#12501;&#12451;&#12531;&#12521;&#12531;&#12489;).xlsx" TargetMode="External"/></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43.xml"/><Relationship Id="rId1" Type="http://schemas.microsoft.com/office/2011/relationships/chartStyle" Target="style43.xml"/><Relationship Id="rId5" Type="http://schemas.openxmlformats.org/officeDocument/2006/relationships/chartUserShapes" Target="../drawings/drawing16.xml"/><Relationship Id="rId4" Type="http://schemas.openxmlformats.org/officeDocument/2006/relationships/oleObject" Target="file:///\\fs_kabu_jeri\&#20849;&#26377;&#12501;&#12457;&#12523;&#12480;\&#20840;&#31038;&#20849;&#36890;\&#12304;&#20171;&#35703;&#12525;&#12508;&#12483;&#12488;&#28023;&#22806;&#35519;&#26619;&#12305;\02_&#20316;&#26989;\&#12501;&#12451;&#12531;&#12521;&#12531;&#12489;\&#38291;&#20013;\&#12464;&#12521;&#12501;&#29992;(&#12501;&#12451;&#12531;&#12521;&#12531;&#12489;).xlsx" TargetMode="External"/></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44.xml"/><Relationship Id="rId1" Type="http://schemas.microsoft.com/office/2011/relationships/chartStyle" Target="style44.xml"/><Relationship Id="rId5" Type="http://schemas.openxmlformats.org/officeDocument/2006/relationships/chartUserShapes" Target="../drawings/drawing17.xml"/><Relationship Id="rId4" Type="http://schemas.openxmlformats.org/officeDocument/2006/relationships/oleObject" Target="file:///\\fs_kabu_jeri\&#20849;&#26377;&#12501;&#12457;&#12523;&#12480;\&#20840;&#31038;&#20849;&#36890;\&#12304;&#20171;&#35703;&#12525;&#12508;&#12483;&#12488;&#28023;&#22806;&#35519;&#26619;&#12305;\02_&#20316;&#26989;\&#12501;&#12451;&#12531;&#12521;&#12531;&#12489;\&#38291;&#20013;\&#12464;&#12521;&#12501;&#29992;(&#12501;&#12451;&#12531;&#12521;&#12531;&#12489;).xlsx" TargetMode="External"/></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45.xml"/><Relationship Id="rId1" Type="http://schemas.microsoft.com/office/2011/relationships/chartStyle" Target="style45.xml"/><Relationship Id="rId5" Type="http://schemas.openxmlformats.org/officeDocument/2006/relationships/chartUserShapes" Target="../drawings/drawing18.xml"/><Relationship Id="rId4" Type="http://schemas.openxmlformats.org/officeDocument/2006/relationships/oleObject" Target="file:///\\fs_kabu_jeri\&#20849;&#26377;&#12501;&#12457;&#12523;&#12480;\&#20840;&#31038;&#20849;&#36890;\&#12304;&#20171;&#35703;&#12525;&#12508;&#12483;&#12488;&#28023;&#22806;&#35519;&#26619;&#12305;\02_&#20316;&#26989;\&#12501;&#12451;&#12531;&#12521;&#12531;&#12489;\&#38291;&#20013;\&#12464;&#12521;&#12501;&#29992;(&#12501;&#12451;&#12531;&#12521;&#12531;&#12489;).xlsx" TargetMode="External"/></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46.xml"/><Relationship Id="rId1" Type="http://schemas.microsoft.com/office/2011/relationships/chartStyle" Target="style46.xml"/><Relationship Id="rId5" Type="http://schemas.openxmlformats.org/officeDocument/2006/relationships/chartUserShapes" Target="../drawings/drawing19.xml"/><Relationship Id="rId4" Type="http://schemas.openxmlformats.org/officeDocument/2006/relationships/package" Target="../embeddings/Microsoft_Excel_Worksheet33.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Microsoft_Excel_Worksheet34.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package" Target="../embeddings/Microsoft_Excel_Worksheet35.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Microsoft_Excel_Worksheet36.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1.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50.xml"/><Relationship Id="rId1" Type="http://schemas.microsoft.com/office/2011/relationships/chartStyle" Target="style50.xml"/><Relationship Id="rId5" Type="http://schemas.openxmlformats.org/officeDocument/2006/relationships/chartUserShapes" Target="../drawings/drawing20.xml"/><Relationship Id="rId4" Type="http://schemas.openxmlformats.org/officeDocument/2006/relationships/oleObject" Target="file:///\\Fs_kabu_jeri\&#20849;&#26377;&#12501;&#12457;&#12523;&#12480;\&#20840;&#31038;&#20849;&#36890;\&#12304;&#20171;&#35703;&#12525;&#12508;&#12483;&#12488;&#28023;&#22806;&#35519;&#26619;&#12305;\02_&#20316;&#26989;\&#12458;&#12521;&#12531;&#12480;\&#12464;&#12521;&#12501;&#29992;(&#12458;&#12521;&#12531;&#12480;).xlsx" TargetMode="External"/></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oleObject" Target="file:///\\Fs_kabu_jeri\&#20849;&#26377;&#12501;&#12457;&#12523;&#12480;\&#20840;&#31038;&#20849;&#36890;\&#12304;&#20171;&#35703;&#12525;&#12508;&#12483;&#12488;&#28023;&#22806;&#35519;&#26619;&#12305;\02_&#20316;&#26989;\&#12458;&#12521;&#12531;&#12480;\&#12464;&#12521;&#12501;&#29992;(&#12458;&#12521;&#12531;&#12480;).xlsx" TargetMode="External"/></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52.xml"/><Relationship Id="rId1" Type="http://schemas.microsoft.com/office/2011/relationships/chartStyle" Target="style52.xml"/><Relationship Id="rId5" Type="http://schemas.openxmlformats.org/officeDocument/2006/relationships/chartUserShapes" Target="../drawings/drawing21.xml"/><Relationship Id="rId4" Type="http://schemas.openxmlformats.org/officeDocument/2006/relationships/oleObject" Target="file:///\\Fs_kabu_jeri\&#20849;&#26377;&#12501;&#12457;&#12523;&#12480;\&#20840;&#31038;&#20849;&#36890;\&#12304;&#20171;&#35703;&#12525;&#12508;&#12483;&#12488;&#28023;&#22806;&#35519;&#26619;&#12305;\02_&#20316;&#26989;\&#12458;&#12521;&#12531;&#12480;\&#26681;&#23736;\&#12464;&#12521;&#12501;&#29992;(&#12458;&#12521;&#12531;&#12480;).xlsx" TargetMode="External"/></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53.xml"/><Relationship Id="rId1" Type="http://schemas.microsoft.com/office/2011/relationships/chartStyle" Target="style53.xml"/><Relationship Id="rId5" Type="http://schemas.openxmlformats.org/officeDocument/2006/relationships/chartUserShapes" Target="../drawings/drawing22.xml"/><Relationship Id="rId4" Type="http://schemas.openxmlformats.org/officeDocument/2006/relationships/oleObject" Target="file:///\\Fs_kabu_jeri\&#20849;&#26377;&#12501;&#12457;&#12523;&#12480;\&#20840;&#31038;&#20849;&#36890;\&#12304;&#20171;&#35703;&#12525;&#12508;&#12483;&#12488;&#28023;&#22806;&#35519;&#26619;&#12305;\02_&#20316;&#26989;\&#12458;&#12521;&#12531;&#12480;\&#12464;&#12521;&#12501;&#29992;(&#12458;&#12521;&#12531;&#12480;).xlsx" TargetMode="External"/></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Microsoft_Excel_Worksheet37.xlsx"/></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oleObject" Target="file:///C:\Users\i.tomomits\Desktop\Excel\5_Wlz.xlsx" TargetMode="External"/></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38.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oleObject" Target="file:///\\Fs_kabu_jeri\&#20849;&#26377;&#12501;&#12457;&#12523;&#12480;\&#20840;&#31038;&#20849;&#36890;\&#12304;&#20171;&#35703;&#12525;&#12508;&#12483;&#12488;&#28023;&#22806;&#35519;&#26619;&#12305;\02_&#20316;&#26989;\&#12458;&#12521;&#12531;&#12480;\&#26681;&#23736;\&#36861;&#21152;&#12464;&#12521;&#12501;.xlsx" TargetMode="External"/></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39.xlsx"/></Relationships>
</file>

<file path=ppt/charts/_rels/chart59.xml.rels><?xml version="1.0" encoding="UTF-8" standalone="yes"?>
<Relationships xmlns="http://schemas.openxmlformats.org/package/2006/relationships"><Relationship Id="rId3" Type="http://schemas.openxmlformats.org/officeDocument/2006/relationships/oleObject" Target="file:///C:\Users\i.tomomits\Downloads\Welfare_of_households__key_figures_13032020_190515.csv" TargetMode="External"/><Relationship Id="rId2" Type="http://schemas.microsoft.com/office/2011/relationships/chartColorStyle" Target="colors59.xml"/><Relationship Id="rId1" Type="http://schemas.microsoft.com/office/2011/relationships/chartStyle" Target="style59.xm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6.xml"/><Relationship Id="rId1" Type="http://schemas.microsoft.com/office/2011/relationships/chartStyle" Target="style6.xml"/><Relationship Id="rId5" Type="http://schemas.openxmlformats.org/officeDocument/2006/relationships/chartUserShapes" Target="../drawings/drawing4.xml"/><Relationship Id="rId4" Type="http://schemas.openxmlformats.org/officeDocument/2006/relationships/package" Target="../embeddings/Microsoft_Excel_Worksheet2.xlsx"/></Relationships>
</file>

<file path=ppt/charts/_rels/chart60.xml.rels><?xml version="1.0" encoding="UTF-8" standalone="yes"?>
<Relationships xmlns="http://schemas.openxmlformats.org/package/2006/relationships"><Relationship Id="rId3" Type="http://schemas.openxmlformats.org/officeDocument/2006/relationships/themeOverride" Target="../theme/themeOverride59.xm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oleObject" Target="file:///\\fs_kabu_jeri\&#20849;&#26377;&#12501;&#12457;&#12523;&#12480;\&#20840;&#31038;&#20849;&#36890;\&#12304;&#20171;&#35703;&#12525;&#12508;&#12483;&#12488;&#28023;&#22806;&#35519;&#26619;&#12305;\02_&#20316;&#26989;\&#12458;&#12521;&#12531;&#12480;\&#20877;&#22996;&#35351;_&#34276;&#20117;&#12373;&#12435;\Excel\7_&#21516;&#23621;&#29575;.xlsx" TargetMode="External"/></Relationships>
</file>

<file path=ppt/charts/_rels/chart61.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61.xml"/><Relationship Id="rId1" Type="http://schemas.microsoft.com/office/2011/relationships/chartStyle" Target="style61.xml"/><Relationship Id="rId4" Type="http://schemas.openxmlformats.org/officeDocument/2006/relationships/oleObject" Target="file:///\\Fs_kabu_jeri\&#20849;&#26377;&#12501;&#12457;&#12523;&#12480;\&#20840;&#31038;&#20849;&#36890;\&#12304;&#20171;&#35703;&#12525;&#12508;&#12483;&#12488;&#28023;&#22806;&#35519;&#26619;&#12305;\02_&#20316;&#26989;\&#12458;&#12521;&#12531;&#12480;\&#20877;&#22996;&#35351;_&#34276;&#20117;&#12373;&#12435;\Excel\7_&#23478;&#26063;&#21442;&#21152;&#29575;.xlsx" TargetMode="External"/></Relationships>
</file>

<file path=ppt/charts/_rels/chart62.xml.rels><?xml version="1.0" encoding="UTF-8" standalone="yes"?>
<Relationships xmlns="http://schemas.openxmlformats.org/package/2006/relationships"><Relationship Id="rId3" Type="http://schemas.openxmlformats.org/officeDocument/2006/relationships/oleObject" Target="file:///\\Fs_kabu_jeri\&#20849;&#26377;&#12501;&#12457;&#12523;&#12480;\&#20840;&#31038;&#20849;&#36890;\&#12304;&#20171;&#35703;&#12525;&#12508;&#12483;&#12488;&#28023;&#22806;&#35519;&#26619;&#12305;\02_&#20316;&#26989;\&#12458;&#12521;&#12531;&#12480;\&#20877;&#22996;&#35351;_&#34276;&#20117;&#12373;&#12435;\Excel\8_&#20171;&#35703;&#24467;&#20107;&#32773;.xlsx" TargetMode="External"/><Relationship Id="rId2" Type="http://schemas.microsoft.com/office/2011/relationships/chartColorStyle" Target="colors62.xml"/><Relationship Id="rId1" Type="http://schemas.microsoft.com/office/2011/relationships/chartStyle" Target="style62.xml"/></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63.xml"/><Relationship Id="rId1" Type="http://schemas.microsoft.com/office/2011/relationships/chartStyle" Target="style63.xml"/><Relationship Id="rId4" Type="http://schemas.openxmlformats.org/officeDocument/2006/relationships/package" Target="../embeddings/Microsoft_Excel_Worksheet40.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62.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oleObject" Target="file:///\\fs_kabu_jeri\&#20849;&#26377;&#12501;&#12457;&#12523;&#12480;\&#20840;&#31038;&#20849;&#36890;\&#12304;&#20171;&#35703;&#12525;&#12508;&#12483;&#12488;&#28023;&#22806;&#35519;&#26619;&#12305;\02_&#20316;&#26989;\&#12458;&#12521;&#12531;&#12480;\&#20877;&#22996;&#35351;_&#34276;&#20117;&#12373;&#12435;\Excel\19_NursingHome.xlsx" TargetMode="Externa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65.xml"/><Relationship Id="rId1" Type="http://schemas.microsoft.com/office/2011/relationships/chartStyle" Target="style65.xml"/></Relationships>
</file>

<file path=ppt/charts/_rels/chart66.xml.rels><?xml version="1.0" encoding="UTF-8" standalone="yes"?>
<Relationships xmlns="http://schemas.openxmlformats.org/package/2006/relationships"><Relationship Id="rId3" Type="http://schemas.openxmlformats.org/officeDocument/2006/relationships/themeOverride" Target="../theme/themeOverride63.xml"/><Relationship Id="rId2" Type="http://schemas.microsoft.com/office/2011/relationships/chartColorStyle" Target="colors66.xml"/><Relationship Id="rId1" Type="http://schemas.microsoft.com/office/2011/relationships/chartStyle" Target="style66.xml"/><Relationship Id="rId4" Type="http://schemas.openxmlformats.org/officeDocument/2006/relationships/oleObject" Target="file:///\\Fs_kabu_jeri\&#20849;&#26377;&#12501;&#12457;&#12523;&#12480;\&#20840;&#31038;&#20849;&#36890;\&#12304;&#20171;&#35703;&#12525;&#12508;&#12483;&#12488;&#28023;&#22806;&#35519;&#26619;&#12305;\02_&#20316;&#26989;\&#12489;&#12452;&#12484;\&#12464;&#12521;&#12501;&#29992;(&#12489;&#12452;&#12484;).xlsx" TargetMode="External"/></Relationships>
</file>

<file path=ppt/charts/_rels/chart67.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67.xml"/><Relationship Id="rId1" Type="http://schemas.microsoft.com/office/2011/relationships/chartStyle" Target="style67.xml"/><Relationship Id="rId5" Type="http://schemas.openxmlformats.org/officeDocument/2006/relationships/chartUserShapes" Target="../drawings/drawing23.xml"/><Relationship Id="rId4" Type="http://schemas.openxmlformats.org/officeDocument/2006/relationships/oleObject" Target="file:///\\Fs_kabu_jeri\&#20849;&#26377;&#12501;&#12457;&#12523;&#12480;\&#20840;&#31038;&#20849;&#36890;\&#12304;&#20171;&#35703;&#12525;&#12508;&#12483;&#12488;&#28023;&#22806;&#35519;&#26619;&#12305;\02_&#20316;&#26989;\&#12489;&#12452;&#12484;\&#12464;&#12521;&#12501;&#29992;(&#12489;&#12452;&#12484;).xlsx" TargetMode="External"/></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65.xml"/><Relationship Id="rId2" Type="http://schemas.microsoft.com/office/2011/relationships/chartColorStyle" Target="colors68.xml"/><Relationship Id="rId1" Type="http://schemas.microsoft.com/office/2011/relationships/chartStyle" Target="style68.xml"/><Relationship Id="rId5" Type="http://schemas.openxmlformats.org/officeDocument/2006/relationships/chartUserShapes" Target="../drawings/drawing24.xml"/><Relationship Id="rId4" Type="http://schemas.openxmlformats.org/officeDocument/2006/relationships/oleObject" Target="file:///\\Fs_kabu_jeri\&#20849;&#26377;&#12501;&#12457;&#12523;&#12480;\&#20840;&#31038;&#20849;&#36890;\&#12304;&#20171;&#35703;&#12525;&#12508;&#12483;&#12488;&#28023;&#22806;&#35519;&#26619;&#12305;\02_&#20316;&#26989;\&#12489;&#12452;&#12484;\&#26681;&#23736;\&#12464;&#12521;&#12501;&#29992;(&#12489;&#12452;&#12484;).xlsx" TargetMode="External"/></Relationships>
</file>

<file path=ppt/charts/_rels/chart69.xml.rels><?xml version="1.0" encoding="UTF-8" standalone="yes"?>
<Relationships xmlns="http://schemas.openxmlformats.org/package/2006/relationships"><Relationship Id="rId3" Type="http://schemas.openxmlformats.org/officeDocument/2006/relationships/themeOverride" Target="../theme/themeOverride66.xml"/><Relationship Id="rId2" Type="http://schemas.microsoft.com/office/2011/relationships/chartColorStyle" Target="colors69.xml"/><Relationship Id="rId1" Type="http://schemas.microsoft.com/office/2011/relationships/chartStyle" Target="style69.xml"/><Relationship Id="rId5" Type="http://schemas.openxmlformats.org/officeDocument/2006/relationships/chartUserShapes" Target="../drawings/drawing25.xml"/><Relationship Id="rId4" Type="http://schemas.openxmlformats.org/officeDocument/2006/relationships/oleObject" Target="file:///\\Fs_kabu_jeri\&#20849;&#26377;&#12501;&#12457;&#12523;&#12480;\&#20840;&#31038;&#20849;&#36890;\&#12304;&#20171;&#35703;&#12525;&#12508;&#12483;&#12488;&#28023;&#22806;&#35519;&#26619;&#12305;\02_&#20316;&#26989;\&#12489;&#12452;&#12484;\&#12464;&#12521;&#12501;&#29992;(&#12489;&#12452;&#12484;).xlsx" TargetMode="Externa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7.xml"/><Relationship Id="rId1" Type="http://schemas.microsoft.com/office/2011/relationships/chartStyle" Target="style7.xml"/><Relationship Id="rId5" Type="http://schemas.openxmlformats.org/officeDocument/2006/relationships/chartUserShapes" Target="../drawings/drawing5.xml"/><Relationship Id="rId4" Type="http://schemas.openxmlformats.org/officeDocument/2006/relationships/package" Target="../embeddings/Microsoft_Excel_Worksheet3.xlsx"/></Relationships>
</file>

<file path=ppt/charts/_rels/chart70.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70.xml"/><Relationship Id="rId1" Type="http://schemas.microsoft.com/office/2011/relationships/chartStyle" Target="style70.xml"/><Relationship Id="rId5" Type="http://schemas.openxmlformats.org/officeDocument/2006/relationships/chartUserShapes" Target="../drawings/drawing26.xml"/><Relationship Id="rId4" Type="http://schemas.openxmlformats.org/officeDocument/2006/relationships/package" Target="../embeddings/Microsoft_Excel_Worksheet42.xlsx"/></Relationships>
</file>

<file path=ppt/charts/_rels/chart71.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71.xml"/><Relationship Id="rId1" Type="http://schemas.microsoft.com/office/2011/relationships/chartStyle" Target="style71.xml"/><Relationship Id="rId4" Type="http://schemas.openxmlformats.org/officeDocument/2006/relationships/package" Target="../embeddings/Microsoft_Excel_Worksheet43.xlsx"/></Relationships>
</file>

<file path=ppt/charts/_rels/chart72.xml.rels><?xml version="1.0" encoding="UTF-8" standalone="yes"?>
<Relationships xmlns="http://schemas.openxmlformats.org/package/2006/relationships"><Relationship Id="rId3" Type="http://schemas.openxmlformats.org/officeDocument/2006/relationships/themeOverride" Target="../theme/themeOverride69.xml"/><Relationship Id="rId2" Type="http://schemas.microsoft.com/office/2011/relationships/chartColorStyle" Target="colors72.xml"/><Relationship Id="rId1" Type="http://schemas.microsoft.com/office/2011/relationships/chartStyle" Target="style72.xml"/><Relationship Id="rId4" Type="http://schemas.openxmlformats.org/officeDocument/2006/relationships/package" Target="../embeddings/Microsoft_Excel_Worksheet44.xlsx"/></Relationships>
</file>

<file path=ppt/charts/_rels/chart73.xml.rels><?xml version="1.0" encoding="UTF-8" standalone="yes"?>
<Relationships xmlns="http://schemas.openxmlformats.org/package/2006/relationships"><Relationship Id="rId3" Type="http://schemas.openxmlformats.org/officeDocument/2006/relationships/themeOverride" Target="../theme/themeOverride70.xml"/><Relationship Id="rId2" Type="http://schemas.microsoft.com/office/2011/relationships/chartColorStyle" Target="colors73.xml"/><Relationship Id="rId1" Type="http://schemas.microsoft.com/office/2011/relationships/chartStyle" Target="style73.xml"/><Relationship Id="rId4" Type="http://schemas.openxmlformats.org/officeDocument/2006/relationships/package" Target="../embeddings/Microsoft_Excel_Worksheet45.xlsx"/></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74.xml"/><Relationship Id="rId1" Type="http://schemas.microsoft.com/office/2011/relationships/chartStyle" Target="style74.xml"/></Relationships>
</file>

<file path=ppt/charts/_rels/chart75.xml.rels><?xml version="1.0" encoding="UTF-8" standalone="yes"?>
<Relationships xmlns="http://schemas.openxmlformats.org/package/2006/relationships"><Relationship Id="rId3" Type="http://schemas.openxmlformats.org/officeDocument/2006/relationships/themeOverride" Target="../theme/themeOverride71.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oleObject" Target="file:///C:\Users\i.tomomits\Desktop\&#12489;&#12452;&#12484;&#12464;&#12521;&#12501;.xlsx" TargetMode="External"/></Relationships>
</file>

<file path=ppt/charts/_rels/chart76.xml.rels><?xml version="1.0" encoding="UTF-8" standalone="yes"?>
<Relationships xmlns="http://schemas.openxmlformats.org/package/2006/relationships"><Relationship Id="rId3" Type="http://schemas.openxmlformats.org/officeDocument/2006/relationships/themeOverride" Target="../theme/themeOverride72.xml"/><Relationship Id="rId2" Type="http://schemas.microsoft.com/office/2011/relationships/chartColorStyle" Target="colors76.xml"/><Relationship Id="rId1" Type="http://schemas.microsoft.com/office/2011/relationships/chartStyle" Target="style76.xml"/><Relationship Id="rId4" Type="http://schemas.openxmlformats.org/officeDocument/2006/relationships/oleObject" Target="file:///C:\Users\i.tomomits\Desktop\&#12489;&#12452;&#12484;&#12464;&#12521;&#12501;.xlsx" TargetMode="External"/></Relationships>
</file>

<file path=ppt/charts/_rels/chart77.xml.rels><?xml version="1.0" encoding="UTF-8" standalone="yes"?>
<Relationships xmlns="http://schemas.openxmlformats.org/package/2006/relationships"><Relationship Id="rId3" Type="http://schemas.openxmlformats.org/officeDocument/2006/relationships/themeOverride" Target="../theme/themeOverride73.xml"/><Relationship Id="rId2" Type="http://schemas.microsoft.com/office/2011/relationships/chartColorStyle" Target="colors77.xml"/><Relationship Id="rId1" Type="http://schemas.microsoft.com/office/2011/relationships/chartStyle" Target="style77.xml"/><Relationship Id="rId4" Type="http://schemas.openxmlformats.org/officeDocument/2006/relationships/package" Target="../embeddings/Microsoft_Excel_Worksheet47.xlsx"/></Relationships>
</file>

<file path=ppt/charts/_rels/chart78.xml.rels><?xml version="1.0" encoding="UTF-8" standalone="yes"?>
<Relationships xmlns="http://schemas.openxmlformats.org/package/2006/relationships"><Relationship Id="rId3" Type="http://schemas.openxmlformats.org/officeDocument/2006/relationships/themeOverride" Target="../theme/themeOverride74.xml"/><Relationship Id="rId2" Type="http://schemas.microsoft.com/office/2011/relationships/chartColorStyle" Target="colors78.xml"/><Relationship Id="rId1" Type="http://schemas.microsoft.com/office/2011/relationships/chartStyle" Target="style78.xml"/><Relationship Id="rId4" Type="http://schemas.openxmlformats.org/officeDocument/2006/relationships/package" Target="../embeddings/Microsoft_Excel_Worksheet48.xlsx"/></Relationships>
</file>

<file path=ppt/charts/_rels/chart79.xml.rels><?xml version="1.0" encoding="UTF-8" standalone="yes"?>
<Relationships xmlns="http://schemas.openxmlformats.org/package/2006/relationships"><Relationship Id="rId3" Type="http://schemas.openxmlformats.org/officeDocument/2006/relationships/themeOverride" Target="../theme/themeOverride75.xml"/><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oleObject" Target="file:///\\fs_kabu_jeri\&#20849;&#26377;&#12501;&#12457;&#12523;&#12480;\&#20840;&#31038;&#20849;&#36890;\&#12304;&#20171;&#35703;&#12525;&#12508;&#12483;&#12488;&#28023;&#22806;&#35519;&#26619;&#12305;\02_&#20316;&#26989;\&#31859;&#22269;\4.%20&#20316;&#26989;\graph\&#31859;&#22269;&#20154;&#21475;&#12487;&#12540;&#12479;%20.xlsx" TargetMode="Externa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8.xml"/><Relationship Id="rId1" Type="http://schemas.microsoft.com/office/2011/relationships/chartStyle" Target="style8.xml"/><Relationship Id="rId5" Type="http://schemas.openxmlformats.org/officeDocument/2006/relationships/chartUserShapes" Target="../drawings/drawing6.xml"/><Relationship Id="rId4" Type="http://schemas.openxmlformats.org/officeDocument/2006/relationships/package" Target="../embeddings/Microsoft_Excel_Worksheet4.xlsx"/></Relationships>
</file>

<file path=ppt/charts/_rels/chart80.xml.rels><?xml version="1.0" encoding="UTF-8" standalone="yes"?>
<Relationships xmlns="http://schemas.openxmlformats.org/package/2006/relationships"><Relationship Id="rId3" Type="http://schemas.openxmlformats.org/officeDocument/2006/relationships/themeOverride" Target="../theme/themeOverride76.xml"/><Relationship Id="rId2" Type="http://schemas.microsoft.com/office/2011/relationships/chartColorStyle" Target="colors80.xml"/><Relationship Id="rId1" Type="http://schemas.microsoft.com/office/2011/relationships/chartStyle" Target="style80.xml"/><Relationship Id="rId5" Type="http://schemas.openxmlformats.org/officeDocument/2006/relationships/chartUserShapes" Target="../drawings/drawing27.xml"/><Relationship Id="rId4" Type="http://schemas.openxmlformats.org/officeDocument/2006/relationships/oleObject" Target="file:///\\fs_kabu_jeri\&#20849;&#26377;&#12501;&#12457;&#12523;&#12480;\&#20840;&#31038;&#20849;&#36890;\&#12304;&#20171;&#35703;&#12525;&#12508;&#12483;&#12488;&#28023;&#22806;&#35519;&#26619;&#12305;\02_&#20316;&#26989;\&#31859;&#22269;\4.%20&#20316;&#26989;\graph\&#31859;&#22269;&#20154;&#21475;&#12487;&#12540;&#12479;%20.xlsx" TargetMode="External"/></Relationships>
</file>

<file path=ppt/charts/_rels/chart81.xml.rels><?xml version="1.0" encoding="UTF-8" standalone="yes"?>
<Relationships xmlns="http://schemas.openxmlformats.org/package/2006/relationships"><Relationship Id="rId3" Type="http://schemas.openxmlformats.org/officeDocument/2006/relationships/themeOverride" Target="../theme/themeOverride77.xml"/><Relationship Id="rId2" Type="http://schemas.microsoft.com/office/2011/relationships/chartColorStyle" Target="colors81.xml"/><Relationship Id="rId1" Type="http://schemas.microsoft.com/office/2011/relationships/chartStyle" Target="style81.xml"/><Relationship Id="rId5" Type="http://schemas.openxmlformats.org/officeDocument/2006/relationships/chartUserShapes" Target="../drawings/drawing28.xml"/><Relationship Id="rId4" Type="http://schemas.openxmlformats.org/officeDocument/2006/relationships/oleObject" Target="file:///\\fs_kabu_jeri\&#20849;&#26377;&#12501;&#12457;&#12523;&#12480;\&#20840;&#31038;&#20849;&#36890;\&#12304;&#20171;&#35703;&#12525;&#12508;&#12483;&#12488;&#28023;&#22806;&#35519;&#26619;&#12305;\02_&#20316;&#26989;\&#31859;&#22269;\4.%20&#20316;&#26989;\graph\&#31859;&#22269;&#20154;&#21475;&#12487;&#12540;&#12479;%20.xlsx" TargetMode="External"/></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78.xml"/><Relationship Id="rId2" Type="http://schemas.microsoft.com/office/2011/relationships/chartColorStyle" Target="colors82.xml"/><Relationship Id="rId1" Type="http://schemas.microsoft.com/office/2011/relationships/chartStyle" Target="style82.xml"/><Relationship Id="rId5" Type="http://schemas.openxmlformats.org/officeDocument/2006/relationships/chartUserShapes" Target="../drawings/drawing29.xml"/><Relationship Id="rId4" Type="http://schemas.openxmlformats.org/officeDocument/2006/relationships/oleObject" Target="file:///\\fs_kabu_jeri\&#20849;&#26377;&#12501;&#12457;&#12523;&#12480;\&#20840;&#31038;&#20849;&#36890;\&#12304;&#20171;&#35703;&#12525;&#12508;&#12483;&#12488;&#28023;&#22806;&#35519;&#26619;&#12305;\02_&#20316;&#26989;\&#31859;&#22269;\4.%20&#20316;&#26989;\graph\&#31859;&#22269;&#20154;&#21475;&#12487;&#12540;&#12479;%20.xlsx" TargetMode="External"/></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79.xml"/><Relationship Id="rId2" Type="http://schemas.microsoft.com/office/2011/relationships/chartColorStyle" Target="colors83.xml"/><Relationship Id="rId1" Type="http://schemas.microsoft.com/office/2011/relationships/chartStyle" Target="style83.xml"/><Relationship Id="rId5" Type="http://schemas.openxmlformats.org/officeDocument/2006/relationships/chartUserShapes" Target="../drawings/drawing30.xml"/><Relationship Id="rId4" Type="http://schemas.openxmlformats.org/officeDocument/2006/relationships/oleObject" Target="file:///\\fs_kabu_jeri\&#20849;&#26377;&#12501;&#12457;&#12523;&#12480;\&#20840;&#31038;&#20849;&#36890;\&#12304;&#20171;&#35703;&#12525;&#12508;&#12483;&#12488;&#28023;&#22806;&#35519;&#26619;&#12305;\02_&#20316;&#26989;\&#31859;&#22269;\graph\&#39640;&#40802;&#32773;&#12434;&#21462;&#12426;&#24059;&#12367;&#29872;&#22659;.xlsx" TargetMode="External"/></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80.xml"/><Relationship Id="rId2" Type="http://schemas.microsoft.com/office/2011/relationships/chartColorStyle" Target="colors84.xml"/><Relationship Id="rId1" Type="http://schemas.microsoft.com/office/2011/relationships/chartStyle" Target="style84.xml"/><Relationship Id="rId4" Type="http://schemas.openxmlformats.org/officeDocument/2006/relationships/package" Target="../embeddings/Microsoft_Excel_Worksheet49.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81.xml"/><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oleObject" Target="file:///\\fs_kabu_jeri\&#20849;&#26377;&#12501;&#12457;&#12523;&#12480;\&#20840;&#31038;&#20849;&#36890;\&#12304;&#20171;&#35703;&#12525;&#12508;&#12483;&#12488;&#28023;&#22806;&#35519;&#26619;&#12305;\02_&#20316;&#26989;\&#31859;&#22269;\graph\&#39640;&#40802;&#32773;&#12434;&#21462;&#12426;&#24059;&#12367;&#29872;&#22659;.xlsx" TargetMode="External"/></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82.xml"/><Relationship Id="rId2" Type="http://schemas.microsoft.com/office/2011/relationships/chartColorStyle" Target="colors86.xml"/><Relationship Id="rId1" Type="http://schemas.microsoft.com/office/2011/relationships/chartStyle" Target="style86.xml"/><Relationship Id="rId4" Type="http://schemas.openxmlformats.org/officeDocument/2006/relationships/oleObject" Target="file:///\\fs_kabu_jeri\&#20849;&#26377;&#12501;&#12457;&#12523;&#12480;\&#20840;&#31038;&#20849;&#36890;\&#12304;&#20171;&#35703;&#12525;&#12508;&#12483;&#12488;&#28023;&#22806;&#35519;&#26619;&#12305;\02_&#20316;&#26989;\&#31859;&#22269;\graph\&#39640;&#40802;&#32773;&#12434;&#21462;&#12426;&#24059;&#12367;&#29872;&#22659;.xlsx" TargetMode="External"/></Relationships>
</file>

<file path=ppt/charts/_rels/chart87.xml.rels><?xml version="1.0" encoding="UTF-8" standalone="yes"?>
<Relationships xmlns="http://schemas.openxmlformats.org/package/2006/relationships"><Relationship Id="rId3" Type="http://schemas.openxmlformats.org/officeDocument/2006/relationships/themeOverride" Target="../theme/themeOverride83.xml"/><Relationship Id="rId2" Type="http://schemas.microsoft.com/office/2011/relationships/chartColorStyle" Target="colors87.xml"/><Relationship Id="rId1" Type="http://schemas.microsoft.com/office/2011/relationships/chartStyle" Target="style87.xml"/><Relationship Id="rId4" Type="http://schemas.openxmlformats.org/officeDocument/2006/relationships/package" Target="../embeddings/Microsoft_Excel_Worksheet50.xlsx"/></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84.xml"/><Relationship Id="rId2" Type="http://schemas.microsoft.com/office/2011/relationships/chartColorStyle" Target="colors88.xml"/><Relationship Id="rId1" Type="http://schemas.microsoft.com/office/2011/relationships/chartStyle" Target="style88.xml"/><Relationship Id="rId4" Type="http://schemas.openxmlformats.org/officeDocument/2006/relationships/oleObject" Target="file:///\\Fs_kabu_jeri\&#20849;&#26377;&#12501;&#12457;&#12523;&#12480;\&#12477;&#12522;&#12517;&#12540;&#12471;&#12519;&#12531;&#26412;&#37096;\&#12477;&#12522;&#12517;&#12540;&#12471;&#12519;&#12531;&#12464;&#12523;&#12540;&#12503;\&#32076;&#21942;&#12467;&#12531;&#12469;&#12523;&#12486;&#12451;&#12531;&#12464;&#65297;&#37096;\2019&#24180;&#24230;\196113%20&#20171;&#35703;&#12486;&#12463;&#12494;&#12525;&#12472;&#12540;&#35519;&#26619;\&#20316;&#26989;\N&#12373;&#12431;\&#12487;&#12540;&#12479;.xlsx" TargetMode="Externa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oleObject" Target="file:///\\Fs_kabu_jeri\&#20849;&#26377;&#12501;&#12457;&#12523;&#12480;\&#20840;&#31038;&#20849;&#36890;\&#12304;&#20171;&#35703;&#12525;&#12508;&#12483;&#12488;&#28023;&#22806;&#35519;&#26619;&#12305;\01_&#22577;&#21578;&#26360;&#12501;&#12457;&#12540;&#12510;&#12483;&#12488;\&#12464;&#12521;&#12501;\&#39640;&#40802;&#32773;&#12434;&#21462;&#12426;&#24059;&#12367;&#29872;&#22659;.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clustered"/>
        <c:varyColors val="0"/>
        <c:ser>
          <c:idx val="3"/>
          <c:order val="3"/>
          <c:tx>
            <c:strRef>
              <c:f>人口構造・高齢化率!$E$8</c:f>
              <c:strCache>
                <c:ptCount val="1"/>
                <c:pt idx="0">
                  <c:v>総人口</c:v>
                </c:pt>
              </c:strCache>
            </c:strRef>
          </c:tx>
          <c:spPr>
            <a:solidFill>
              <a:schemeClr val="accent4"/>
            </a:solidFill>
            <a:ln>
              <a:noFill/>
            </a:ln>
            <a:effectLst/>
          </c:spPr>
          <c:invertIfNegative val="0"/>
          <c:cat>
            <c:strRef>
              <c:f>人口構造・高齢化率!$A$11:$A$29</c:f>
              <c:strCache>
                <c:ptCount val="9"/>
                <c:pt idx="0">
                  <c:v>2010</c:v>
                </c:pt>
                <c:pt idx="1">
                  <c:v>11</c:v>
                </c:pt>
                <c:pt idx="2">
                  <c:v>12</c:v>
                </c:pt>
                <c:pt idx="3">
                  <c:v>13</c:v>
                </c:pt>
                <c:pt idx="4">
                  <c:v>14</c:v>
                </c:pt>
                <c:pt idx="5">
                  <c:v>15</c:v>
                </c:pt>
                <c:pt idx="6">
                  <c:v>16</c:v>
                </c:pt>
                <c:pt idx="7">
                  <c:v>17</c:v>
                </c:pt>
                <c:pt idx="8">
                  <c:v>18</c:v>
                </c:pt>
              </c:strCache>
            </c:strRef>
          </c:cat>
          <c:val>
            <c:numRef>
              <c:f>人口構造・高齢化率!$E$11:$E$29</c:f>
            </c:numRef>
          </c:val>
          <c:extLst>
            <c:ext xmlns:c16="http://schemas.microsoft.com/office/drawing/2014/chart" uri="{C3380CC4-5D6E-409C-BE32-E72D297353CC}">
              <c16:uniqueId val="{00000000-54E0-47D7-990F-D86851B889A0}"/>
            </c:ext>
          </c:extLst>
        </c:ser>
        <c:dLbls>
          <c:showLegendKey val="0"/>
          <c:showVal val="0"/>
          <c:showCatName val="0"/>
          <c:showSerName val="0"/>
          <c:showPercent val="0"/>
          <c:showBubbleSize val="0"/>
        </c:dLbls>
        <c:gapWidth val="219"/>
        <c:overlap val="-27"/>
        <c:axId val="-845166224"/>
        <c:axId val="-845160784"/>
      </c:barChart>
      <c:barChart>
        <c:barDir val="col"/>
        <c:grouping val="stacked"/>
        <c:varyColors val="0"/>
        <c:ser>
          <c:idx val="0"/>
          <c:order val="0"/>
          <c:tx>
            <c:strRef>
              <c:f>人口構造・高齢化率!$B$8</c:f>
              <c:strCache>
                <c:ptCount val="1"/>
                <c:pt idx="0">
                  <c:v>15歳未満人口</c:v>
                </c:pt>
              </c:strCache>
            </c:strRef>
          </c:tx>
          <c:spPr>
            <a:solidFill>
              <a:schemeClr val="accent4">
                <a:lumMod val="40000"/>
                <a:lumOff val="60000"/>
              </a:schemeClr>
            </a:solidFill>
            <a:ln>
              <a:solidFill>
                <a:schemeClr val="tx1"/>
              </a:solidFill>
            </a:ln>
            <a:effectLst/>
          </c:spPr>
          <c:invertIfNegative val="0"/>
          <c:dPt>
            <c:idx val="0"/>
            <c:invertIfNegative val="0"/>
            <c:bubble3D val="0"/>
            <c:spPr>
              <a:solidFill>
                <a:schemeClr val="accent4">
                  <a:lumMod val="40000"/>
                  <a:lumOff val="60000"/>
                </a:schemeClr>
              </a:solidFill>
              <a:ln>
                <a:solidFill>
                  <a:schemeClr val="tx1"/>
                </a:solidFill>
              </a:ln>
              <a:effectLst/>
            </c:spPr>
            <c:extLst>
              <c:ext xmlns:c16="http://schemas.microsoft.com/office/drawing/2014/chart" uri="{C3380CC4-5D6E-409C-BE32-E72D297353CC}">
                <c16:uniqueId val="{00000002-54E0-47D7-990F-D86851B889A0}"/>
              </c:ext>
            </c:extLst>
          </c:dPt>
          <c:cat>
            <c:strRef>
              <c:f>人口構造・高齢化率!$A$9:$A$36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人口構造・高齢化率!$B$9:$B$36</c:f>
              <c:numCache>
                <c:formatCode>#,##0</c:formatCode>
                <c:ptCount val="16"/>
                <c:pt idx="0">
                  <c:v>238756</c:v>
                </c:pt>
                <c:pt idx="1">
                  <c:v>237937</c:v>
                </c:pt>
                <c:pt idx="2">
                  <c:v>238382</c:v>
                </c:pt>
                <c:pt idx="3">
                  <c:v>239690</c:v>
                </c:pt>
                <c:pt idx="4">
                  <c:v>241220</c:v>
                </c:pt>
                <c:pt idx="5">
                  <c:v>242508</c:v>
                </c:pt>
                <c:pt idx="6">
                  <c:v>244031</c:v>
                </c:pt>
                <c:pt idx="7">
                  <c:v>245070</c:v>
                </c:pt>
                <c:pt idx="8">
                  <c:v>245390</c:v>
                </c:pt>
                <c:pt idx="9">
                  <c:v>254930</c:v>
                </c:pt>
                <c:pt idx="10">
                  <c:v>246688</c:v>
                </c:pt>
                <c:pt idx="11">
                  <c:v>230854</c:v>
                </c:pt>
                <c:pt idx="12">
                  <c:v>215658.6</c:v>
                </c:pt>
                <c:pt idx="13">
                  <c:v>206840.84599999999</c:v>
                </c:pt>
                <c:pt idx="14">
                  <c:v>202415.55900000001</c:v>
                </c:pt>
                <c:pt idx="15">
                  <c:v>198389.93700000001</c:v>
                </c:pt>
              </c:numCache>
            </c:numRef>
          </c:val>
          <c:extLst>
            <c:ext xmlns:c16="http://schemas.microsoft.com/office/drawing/2014/chart" uri="{C3380CC4-5D6E-409C-BE32-E72D297353CC}">
              <c16:uniqueId val="{00000003-54E0-47D7-990F-D86851B889A0}"/>
            </c:ext>
          </c:extLst>
        </c:ser>
        <c:ser>
          <c:idx val="1"/>
          <c:order val="1"/>
          <c:tx>
            <c:strRef>
              <c:f>人口構造・高齢化率!$C$8</c:f>
              <c:strCache>
                <c:ptCount val="1"/>
                <c:pt idx="0">
                  <c:v>15歳-64歳人口</c:v>
                </c:pt>
              </c:strCache>
            </c:strRef>
          </c:tx>
          <c:spPr>
            <a:solidFill>
              <a:srgbClr val="0070C0"/>
            </a:solidFill>
            <a:ln>
              <a:solidFill>
                <a:srgbClr val="FFFFFF">
                  <a:lumMod val="50000"/>
                </a:srgbClr>
              </a:solidFill>
            </a:ln>
            <a:effectLst/>
          </c:spPr>
          <c:invertIfNegative val="0"/>
          <c:cat>
            <c:strRef>
              <c:f>人口構造・高齢化率!$A$9:$A$36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人口構造・高齢化率!$C$9:$C$36</c:f>
              <c:numCache>
                <c:formatCode>#,##0</c:formatCode>
                <c:ptCount val="16"/>
                <c:pt idx="0">
                  <c:v>986578</c:v>
                </c:pt>
                <c:pt idx="1">
                  <c:v>990704</c:v>
                </c:pt>
                <c:pt idx="2">
                  <c:v>993568</c:v>
                </c:pt>
                <c:pt idx="3">
                  <c:v>995254</c:v>
                </c:pt>
                <c:pt idx="4">
                  <c:v>996047</c:v>
                </c:pt>
                <c:pt idx="5">
                  <c:v>996030</c:v>
                </c:pt>
                <c:pt idx="6">
                  <c:v>995073</c:v>
                </c:pt>
                <c:pt idx="7">
                  <c:v>993793</c:v>
                </c:pt>
                <c:pt idx="8">
                  <c:v>991444</c:v>
                </c:pt>
                <c:pt idx="9">
                  <c:v>1012131.2290000001</c:v>
                </c:pt>
                <c:pt idx="10">
                  <c:v>1006649.72</c:v>
                </c:pt>
                <c:pt idx="11">
                  <c:v>986499.77</c:v>
                </c:pt>
                <c:pt idx="12">
                  <c:v>943330</c:v>
                </c:pt>
                <c:pt idx="13">
                  <c:v>898371.45600000001</c:v>
                </c:pt>
                <c:pt idx="14">
                  <c:v>871032.625</c:v>
                </c:pt>
                <c:pt idx="15">
                  <c:v>838379.01399999997</c:v>
                </c:pt>
              </c:numCache>
            </c:numRef>
          </c:val>
          <c:extLst>
            <c:ext xmlns:c16="http://schemas.microsoft.com/office/drawing/2014/chart" uri="{C3380CC4-5D6E-409C-BE32-E72D297353CC}">
              <c16:uniqueId val="{00000004-54E0-47D7-990F-D86851B889A0}"/>
            </c:ext>
          </c:extLst>
        </c:ser>
        <c:ser>
          <c:idx val="2"/>
          <c:order val="2"/>
          <c:tx>
            <c:strRef>
              <c:f>人口構造・高齢化率!$D$8</c:f>
              <c:strCache>
                <c:ptCount val="1"/>
                <c:pt idx="0">
                  <c:v>65歳以上人口</c:v>
                </c:pt>
              </c:strCache>
            </c:strRef>
          </c:tx>
          <c:spPr>
            <a:solidFill>
              <a:schemeClr val="accent2">
                <a:lumMod val="60000"/>
                <a:lumOff val="40000"/>
              </a:schemeClr>
            </a:solidFill>
            <a:ln w="12700">
              <a:solidFill>
                <a:schemeClr val="accent2"/>
              </a:solidFill>
            </a:ln>
            <a:effectLst/>
          </c:spPr>
          <c:invertIfNegative val="0"/>
          <c:dLbls>
            <c:dLbl>
              <c:idx val="0"/>
              <c:layout>
                <c:manualLayout>
                  <c:x val="1.3568376068376069E-2"/>
                  <c:y val="2.35185185185185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4E0-47D7-990F-D86851B889A0}"/>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4E0-47D7-990F-D86851B889A0}"/>
                </c:ext>
              </c:extLst>
            </c:dLbl>
            <c:dLbl>
              <c:idx val="15"/>
              <c:layout>
                <c:manualLayout>
                  <c:x val="0"/>
                  <c:y val="1.46990740740740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4E0-47D7-990F-D86851B889A0}"/>
                </c:ext>
              </c:extLst>
            </c:dLbl>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人口構造・高齢化率!$A$9:$A$36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人口構造・高齢化率!$D$9:$D$36</c:f>
              <c:numCache>
                <c:formatCode>#,##0</c:formatCode>
                <c:ptCount val="16"/>
                <c:pt idx="0">
                  <c:v>112371</c:v>
                </c:pt>
                <c:pt idx="1">
                  <c:v>115488</c:v>
                </c:pt>
                <c:pt idx="2">
                  <c:v>118745</c:v>
                </c:pt>
                <c:pt idx="3">
                  <c:v>122436</c:v>
                </c:pt>
                <c:pt idx="4">
                  <c:v>127004</c:v>
                </c:pt>
                <c:pt idx="5">
                  <c:v>132681</c:v>
                </c:pt>
                <c:pt idx="6">
                  <c:v>139561</c:v>
                </c:pt>
                <c:pt idx="7">
                  <c:v>147532</c:v>
                </c:pt>
                <c:pt idx="8">
                  <c:v>155896</c:v>
                </c:pt>
                <c:pt idx="9">
                  <c:v>172262</c:v>
                </c:pt>
                <c:pt idx="10">
                  <c:v>204571</c:v>
                </c:pt>
                <c:pt idx="11">
                  <c:v>246986</c:v>
                </c:pt>
                <c:pt idx="12">
                  <c:v>302095</c:v>
                </c:pt>
                <c:pt idx="13">
                  <c:v>343819</c:v>
                </c:pt>
                <c:pt idx="14">
                  <c:v>355864</c:v>
                </c:pt>
                <c:pt idx="15">
                  <c:v>365636</c:v>
                </c:pt>
              </c:numCache>
            </c:numRef>
          </c:val>
          <c:extLst>
            <c:ext xmlns:c16="http://schemas.microsoft.com/office/drawing/2014/chart" uri="{C3380CC4-5D6E-409C-BE32-E72D297353CC}">
              <c16:uniqueId val="{00000008-54E0-47D7-990F-D86851B889A0}"/>
            </c:ext>
          </c:extLst>
        </c:ser>
        <c:dLbls>
          <c:showLegendKey val="0"/>
          <c:showVal val="0"/>
          <c:showCatName val="0"/>
          <c:showSerName val="0"/>
          <c:showPercent val="0"/>
          <c:showBubbleSize val="0"/>
        </c:dLbls>
        <c:gapWidth val="219"/>
        <c:overlap val="100"/>
        <c:axId val="-845166224"/>
        <c:axId val="-845160784"/>
      </c:barChart>
      <c:lineChart>
        <c:grouping val="standard"/>
        <c:varyColors val="0"/>
        <c:ser>
          <c:idx val="4"/>
          <c:order val="4"/>
          <c:tx>
            <c:strRef>
              <c:f>人口構造・高齢化率!$F$8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dLbl>
              <c:idx val="12"/>
              <c:layout>
                <c:manualLayout>
                  <c:x val="-3.7313034188034187E-2"/>
                  <c:y val="4.512615740740735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4E0-47D7-990F-D86851B889A0}"/>
                </c:ext>
              </c:extLst>
            </c:dLbl>
            <c:dLbl>
              <c:idx val="15"/>
              <c:layout>
                <c:manualLayout>
                  <c:x val="-5.0956196581196482E-2"/>
                  <c:y val="-3.8239583333333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54E0-47D7-990F-D86851B889A0}"/>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人口構造・高齢化率!$A$9:$A$36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人口構造・高齢化率!$F$9:$F$36</c:f>
              <c:numCache>
                <c:formatCode>0%</c:formatCode>
                <c:ptCount val="16"/>
                <c:pt idx="0">
                  <c:v>8.4000000000000005E-2</c:v>
                </c:pt>
                <c:pt idx="1">
                  <c:v>8.5999999999999993E-2</c:v>
                </c:pt>
                <c:pt idx="2">
                  <c:v>8.7999999999999995E-2</c:v>
                </c:pt>
                <c:pt idx="3">
                  <c:v>0.09</c:v>
                </c:pt>
                <c:pt idx="4">
                  <c:v>9.2999999999999999E-2</c:v>
                </c:pt>
                <c:pt idx="5">
                  <c:v>9.7000000000000003E-2</c:v>
                </c:pt>
                <c:pt idx="6">
                  <c:v>0.10100000000000001</c:v>
                </c:pt>
                <c:pt idx="7">
                  <c:v>0.106</c:v>
                </c:pt>
                <c:pt idx="8">
                  <c:v>0.112</c:v>
                </c:pt>
                <c:pt idx="9">
                  <c:v>0.11968263731815308</c:v>
                </c:pt>
                <c:pt idx="10">
                  <c:v>0.14031811264562571</c:v>
                </c:pt>
                <c:pt idx="11">
                  <c:v>0.16866713932108804</c:v>
                </c:pt>
                <c:pt idx="12">
                  <c:v>0.20676092730080606</c:v>
                </c:pt>
                <c:pt idx="13">
                  <c:v>0.23727506750575358</c:v>
                </c:pt>
                <c:pt idx="14">
                  <c:v>0.24897569892960489</c:v>
                </c:pt>
                <c:pt idx="15">
                  <c:v>0.26072069963763272</c:v>
                </c:pt>
              </c:numCache>
            </c:numRef>
          </c:val>
          <c:smooth val="0"/>
          <c:extLst>
            <c:ext xmlns:c16="http://schemas.microsoft.com/office/drawing/2014/chart" uri="{C3380CC4-5D6E-409C-BE32-E72D297353CC}">
              <c16:uniqueId val="{0000000B-54E0-47D7-990F-D86851B889A0}"/>
            </c:ext>
          </c:extLst>
        </c:ser>
        <c:dLbls>
          <c:showLegendKey val="0"/>
          <c:showVal val="0"/>
          <c:showCatName val="0"/>
          <c:showSerName val="0"/>
          <c:showPercent val="0"/>
          <c:showBubbleSize val="0"/>
        </c:dLbls>
        <c:marker val="1"/>
        <c:smooth val="0"/>
        <c:axId val="-845166768"/>
        <c:axId val="-845165680"/>
      </c:lineChart>
      <c:catAx>
        <c:axId val="-845166224"/>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45160784"/>
        <c:crosses val="autoZero"/>
        <c:auto val="1"/>
        <c:lblAlgn val="ctr"/>
        <c:lblOffset val="100"/>
        <c:noMultiLvlLbl val="0"/>
      </c:catAx>
      <c:valAx>
        <c:axId val="-845160784"/>
        <c:scaling>
          <c:orientation val="minMax"/>
          <c:max val="1800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45166224"/>
        <c:crosses val="autoZero"/>
        <c:crossBetween val="between"/>
      </c:valAx>
      <c:valAx>
        <c:axId val="-845165680"/>
        <c:scaling>
          <c:orientation val="minMax"/>
        </c:scaling>
        <c:delete val="0"/>
        <c:axPos val="r"/>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45166768"/>
        <c:crosses val="max"/>
        <c:crossBetween val="between"/>
      </c:valAx>
      <c:catAx>
        <c:axId val="-845166768"/>
        <c:scaling>
          <c:orientation val="minMax"/>
        </c:scaling>
        <c:delete val="1"/>
        <c:axPos val="b"/>
        <c:numFmt formatCode="General" sourceLinked="1"/>
        <c:majorTickMark val="out"/>
        <c:minorTickMark val="none"/>
        <c:tickLblPos val="nextTo"/>
        <c:crossAx val="-84516568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userShapes r:id="rId5"/>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'日本の高齢者　収入源'!$E$6</c:f>
              <c:strCache>
                <c:ptCount val="1"/>
                <c:pt idx="0">
                  <c:v>公的年金・恩給</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収入源'!$F$6</c:f>
              <c:numCache>
                <c:formatCode>0.0%</c:formatCode>
                <c:ptCount val="1"/>
                <c:pt idx="0">
                  <c:v>0.61099999999999999</c:v>
                </c:pt>
              </c:numCache>
            </c:numRef>
          </c:val>
          <c:extLst>
            <c:ext xmlns:c16="http://schemas.microsoft.com/office/drawing/2014/chart" uri="{C3380CC4-5D6E-409C-BE32-E72D297353CC}">
              <c16:uniqueId val="{00000000-AC5C-4E1A-A1FD-1E73422FE109}"/>
            </c:ext>
          </c:extLst>
        </c:ser>
        <c:ser>
          <c:idx val="1"/>
          <c:order val="1"/>
          <c:tx>
            <c:strRef>
              <c:f>'日本の高齢者　収入源'!$E$7</c:f>
              <c:strCache>
                <c:ptCount val="1"/>
                <c:pt idx="0">
                  <c:v>仕送り・企業年金等</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収入源'!$F$7</c:f>
              <c:numCache>
                <c:formatCode>0.0%</c:formatCode>
                <c:ptCount val="1"/>
                <c:pt idx="0">
                  <c:v>4.8000000000000001E-2</c:v>
                </c:pt>
              </c:numCache>
            </c:numRef>
          </c:val>
          <c:extLst>
            <c:ext xmlns:c16="http://schemas.microsoft.com/office/drawing/2014/chart" uri="{C3380CC4-5D6E-409C-BE32-E72D297353CC}">
              <c16:uniqueId val="{00000001-AC5C-4E1A-A1FD-1E73422FE109}"/>
            </c:ext>
          </c:extLst>
        </c:ser>
        <c:ser>
          <c:idx val="2"/>
          <c:order val="2"/>
          <c:tx>
            <c:strRef>
              <c:f>'日本の高齢者　収入源'!$E$8</c:f>
              <c:strCache>
                <c:ptCount val="1"/>
                <c:pt idx="0">
                  <c:v>労働収入</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収入源'!$F$8</c:f>
              <c:numCache>
                <c:formatCode>0.0%</c:formatCode>
                <c:ptCount val="1"/>
                <c:pt idx="0">
                  <c:v>0.254</c:v>
                </c:pt>
              </c:numCache>
            </c:numRef>
          </c:val>
          <c:extLst>
            <c:ext xmlns:c16="http://schemas.microsoft.com/office/drawing/2014/chart" uri="{C3380CC4-5D6E-409C-BE32-E72D297353CC}">
              <c16:uniqueId val="{00000002-AC5C-4E1A-A1FD-1E73422FE109}"/>
            </c:ext>
          </c:extLst>
        </c:ser>
        <c:ser>
          <c:idx val="3"/>
          <c:order val="3"/>
          <c:tx>
            <c:strRef>
              <c:f>'日本の高齢者　収入源'!$E$9</c:f>
              <c:strCache>
                <c:ptCount val="1"/>
                <c:pt idx="0">
                  <c:v>財産所得</c:v>
                </c:pt>
              </c:strCache>
            </c:strRef>
          </c:tx>
          <c:spPr>
            <a:solidFill>
              <a:srgbClr val="92D050"/>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6="http://schemas.microsoft.com/office/drawing/2014/chart" uri="{C3380CC4-5D6E-409C-BE32-E72D297353CC}">
                  <c16:uniqueId val="{00000003-AC5C-4E1A-A1FD-1E73422FE109}"/>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収入源'!$F$9</c:f>
              <c:numCache>
                <c:formatCode>0.0%</c:formatCode>
                <c:ptCount val="1"/>
                <c:pt idx="0">
                  <c:v>0.08</c:v>
                </c:pt>
              </c:numCache>
            </c:numRef>
          </c:val>
          <c:extLst>
            <c:ext xmlns:c16="http://schemas.microsoft.com/office/drawing/2014/chart" uri="{C3380CC4-5D6E-409C-BE32-E72D297353CC}">
              <c16:uniqueId val="{00000004-AC5C-4E1A-A1FD-1E73422FE109}"/>
            </c:ext>
          </c:extLst>
        </c:ser>
        <c:dLbls>
          <c:showLegendKey val="0"/>
          <c:showVal val="0"/>
          <c:showCatName val="0"/>
          <c:showSerName val="0"/>
          <c:showPercent val="0"/>
          <c:showBubbleSize val="0"/>
        </c:dLbls>
        <c:gapWidth val="150"/>
        <c:overlap val="100"/>
        <c:axId val="-800157360"/>
        <c:axId val="-800158448"/>
      </c:barChart>
      <c:catAx>
        <c:axId val="-800157360"/>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00158448"/>
        <c:crosses val="autoZero"/>
        <c:auto val="1"/>
        <c:lblAlgn val="ctr"/>
        <c:lblOffset val="100"/>
        <c:noMultiLvlLbl val="0"/>
      </c:catAx>
      <c:valAx>
        <c:axId val="-800158448"/>
        <c:scaling>
          <c:orientation val="minMax"/>
        </c:scaling>
        <c:delete val="0"/>
        <c:axPos val="b"/>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00157360"/>
        <c:crosses val="autoZero"/>
        <c:crossBetween val="between"/>
      </c:valAx>
      <c:spPr>
        <a:noFill/>
        <a:ln>
          <a:noFill/>
        </a:ln>
        <a:effectLst/>
      </c:spPr>
    </c:plotArea>
    <c:legend>
      <c:legendPos val="b"/>
      <c:layout>
        <c:manualLayout>
          <c:xMode val="edge"/>
          <c:yMode val="edge"/>
          <c:x val="5.8141025641025641E-2"/>
          <c:y val="0.81880895691609978"/>
          <c:w val="0.9"/>
          <c:h val="0.13079421768707483"/>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E2BB-4397-9115-EE126BF92142}"/>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E2BB-4397-9115-EE126BF92142}"/>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2BB-4397-9115-EE126BF9214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E2BB-4397-9115-EE126BF92142}"/>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2BB-4397-9115-EE126BF9214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E2BB-4397-9115-EE126BF92142}"/>
            </c:ext>
          </c:extLst>
        </c:ser>
        <c:dLbls>
          <c:showLegendKey val="0"/>
          <c:showVal val="0"/>
          <c:showCatName val="0"/>
          <c:showSerName val="0"/>
          <c:showPercent val="0"/>
          <c:showBubbleSize val="0"/>
        </c:dLbls>
        <c:gapWidth val="150"/>
        <c:overlap val="100"/>
        <c:axId val="-721551088"/>
        <c:axId val="-721524976"/>
      </c:barChart>
      <c:catAx>
        <c:axId val="-721551088"/>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24976"/>
        <c:crosses val="autoZero"/>
        <c:auto val="1"/>
        <c:lblAlgn val="ctr"/>
        <c:lblOffset val="100"/>
        <c:noMultiLvlLbl val="0"/>
      </c:catAx>
      <c:valAx>
        <c:axId val="-721524976"/>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51088"/>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同居状況!$C$43</c:f>
              <c:strCache>
                <c:ptCount val="1"/>
                <c:pt idx="0">
                  <c:v>子女の家事手伝い</c:v>
                </c:pt>
              </c:strCache>
            </c:strRef>
          </c:tx>
          <c:spPr>
            <a:solidFill>
              <a:srgbClr val="0070C0"/>
            </a:solidFill>
            <a:ln>
              <a:solidFill>
                <a:srgbClr val="0070C0"/>
              </a:solidFill>
            </a:ln>
            <a:effectLst/>
          </c:spPr>
          <c:invertIfNegative val="0"/>
          <c:dLbls>
            <c:dLbl>
              <c:idx val="2"/>
              <c:layout>
                <c:manualLayout>
                  <c:x val="-8.3333333333333835E-3"/>
                  <c:y val="-6.9246918026624328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9D8-4F5E-A594-5AD3CFBEF455}"/>
                </c:ext>
              </c:extLst>
            </c:dLbl>
            <c:dLbl>
              <c:idx val="3"/>
              <c:layout>
                <c:manualLayout>
                  <c:x val="-8.3333333333333332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9D8-4F5E-A594-5AD3CFBEF455}"/>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同居状況!$B$44:$B$48</c:f>
              <c:strCache>
                <c:ptCount val="5"/>
                <c:pt idx="0">
                  <c:v>60-64歳</c:v>
                </c:pt>
                <c:pt idx="1">
                  <c:v>65-69歳</c:v>
                </c:pt>
                <c:pt idx="2">
                  <c:v>70-74歳</c:v>
                </c:pt>
                <c:pt idx="3">
                  <c:v>75-79歳</c:v>
                </c:pt>
                <c:pt idx="4">
                  <c:v>80歳以上</c:v>
                </c:pt>
              </c:strCache>
            </c:strRef>
          </c:cat>
          <c:val>
            <c:numRef>
              <c:f>同居状況!$C$44:$C$48</c:f>
              <c:numCache>
                <c:formatCode>0.0%</c:formatCode>
                <c:ptCount val="5"/>
                <c:pt idx="0">
                  <c:v>0.44500000000000001</c:v>
                </c:pt>
                <c:pt idx="1">
                  <c:v>0.35599999999999998</c:v>
                </c:pt>
                <c:pt idx="2">
                  <c:v>0.28799999999999998</c:v>
                </c:pt>
                <c:pt idx="3">
                  <c:v>0.22500000000000001</c:v>
                </c:pt>
                <c:pt idx="4">
                  <c:v>0.191</c:v>
                </c:pt>
              </c:numCache>
            </c:numRef>
          </c:val>
          <c:extLst>
            <c:ext xmlns:c16="http://schemas.microsoft.com/office/drawing/2014/chart" uri="{C3380CC4-5D6E-409C-BE32-E72D297353CC}">
              <c16:uniqueId val="{00000002-B9D8-4F5E-A594-5AD3CFBEF455}"/>
            </c:ext>
          </c:extLst>
        </c:ser>
        <c:ser>
          <c:idx val="1"/>
          <c:order val="1"/>
          <c:tx>
            <c:strRef>
              <c:f>同居状況!$D$43</c:f>
              <c:strCache>
                <c:ptCount val="1"/>
                <c:pt idx="0">
                  <c:v>孫の世話</c:v>
                </c:pt>
              </c:strCache>
            </c:strRef>
          </c:tx>
          <c:spPr>
            <a:solidFill>
              <a:srgbClr val="ED7D31"/>
            </a:solidFill>
            <a:ln>
              <a:solidFill>
                <a:srgbClr val="ED7D31"/>
              </a:solidFill>
            </a:ln>
            <a:effectLst/>
          </c:spPr>
          <c:invertIfNegative val="0"/>
          <c:dLbls>
            <c:dLbl>
              <c:idx val="3"/>
              <c:layout>
                <c:manualLayout>
                  <c:x val="1.6666666666666666E-2"/>
                  <c:y val="-6.9246918026624328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9D8-4F5E-A594-5AD3CFBEF455}"/>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同居状況!$B$44:$B$48</c:f>
              <c:strCache>
                <c:ptCount val="5"/>
                <c:pt idx="0">
                  <c:v>60-64歳</c:v>
                </c:pt>
                <c:pt idx="1">
                  <c:v>65-69歳</c:v>
                </c:pt>
                <c:pt idx="2">
                  <c:v>70-74歳</c:v>
                </c:pt>
                <c:pt idx="3">
                  <c:v>75-79歳</c:v>
                </c:pt>
                <c:pt idx="4">
                  <c:v>80歳以上</c:v>
                </c:pt>
              </c:strCache>
            </c:strRef>
          </c:cat>
          <c:val>
            <c:numRef>
              <c:f>同居状況!$D$44:$D$48</c:f>
              <c:numCache>
                <c:formatCode>0.0%</c:formatCode>
                <c:ptCount val="5"/>
                <c:pt idx="0">
                  <c:v>0.58799999999999997</c:v>
                </c:pt>
                <c:pt idx="1">
                  <c:v>0.47799999999999998</c:v>
                </c:pt>
                <c:pt idx="2">
                  <c:v>0.33900000000000002</c:v>
                </c:pt>
                <c:pt idx="3">
                  <c:v>0.216</c:v>
                </c:pt>
                <c:pt idx="4">
                  <c:v>8.4000000000000005E-2</c:v>
                </c:pt>
              </c:numCache>
            </c:numRef>
          </c:val>
          <c:extLst>
            <c:ext xmlns:c16="http://schemas.microsoft.com/office/drawing/2014/chart" uri="{C3380CC4-5D6E-409C-BE32-E72D297353CC}">
              <c16:uniqueId val="{00000004-B9D8-4F5E-A594-5AD3CFBEF455}"/>
            </c:ext>
          </c:extLst>
        </c:ser>
        <c:ser>
          <c:idx val="2"/>
          <c:order val="2"/>
          <c:tx>
            <c:strRef>
              <c:f>同居状況!$E$43</c:f>
              <c:strCache>
                <c:ptCount val="1"/>
                <c:pt idx="0">
                  <c:v>親の世話</c:v>
                </c:pt>
              </c:strCache>
            </c:strRef>
          </c:tx>
          <c:spPr>
            <a:solidFill>
              <a:srgbClr val="FFFFFF">
                <a:lumMod val="65000"/>
              </a:srgbClr>
            </a:solidFill>
            <a:ln>
              <a:solidFill>
                <a:schemeClr val="bg1">
                  <a:lumMod val="65000"/>
                </a:schemeClr>
              </a:solidFill>
            </a:ln>
            <a:effectLst/>
          </c:spPr>
          <c:invertIfNegative val="0"/>
          <c:cat>
            <c:strRef>
              <c:f>同居状況!$B$44:$B$48</c:f>
              <c:strCache>
                <c:ptCount val="5"/>
                <c:pt idx="0">
                  <c:v>60-64歳</c:v>
                </c:pt>
                <c:pt idx="1">
                  <c:v>65-69歳</c:v>
                </c:pt>
                <c:pt idx="2">
                  <c:v>70-74歳</c:v>
                </c:pt>
                <c:pt idx="3">
                  <c:v>75-79歳</c:v>
                </c:pt>
                <c:pt idx="4">
                  <c:v>80歳以上</c:v>
                </c:pt>
              </c:strCache>
            </c:strRef>
          </c:cat>
          <c:val>
            <c:numRef>
              <c:f>同居状況!$E$44:$E$48</c:f>
              <c:numCache>
                <c:formatCode>0.0%</c:formatCode>
                <c:ptCount val="5"/>
                <c:pt idx="0">
                  <c:v>0.17299999999999999</c:v>
                </c:pt>
                <c:pt idx="1">
                  <c:v>6.0999999999999999E-2</c:v>
                </c:pt>
                <c:pt idx="2">
                  <c:v>2.5999999999999999E-2</c:v>
                </c:pt>
                <c:pt idx="3">
                  <c:v>0.01</c:v>
                </c:pt>
                <c:pt idx="4">
                  <c:v>3.0000000000000001E-3</c:v>
                </c:pt>
              </c:numCache>
            </c:numRef>
          </c:val>
          <c:extLst>
            <c:ext xmlns:c16="http://schemas.microsoft.com/office/drawing/2014/chart" uri="{C3380CC4-5D6E-409C-BE32-E72D297353CC}">
              <c16:uniqueId val="{00000005-B9D8-4F5E-A594-5AD3CFBEF455}"/>
            </c:ext>
          </c:extLst>
        </c:ser>
        <c:dLbls>
          <c:showLegendKey val="0"/>
          <c:showVal val="0"/>
          <c:showCatName val="0"/>
          <c:showSerName val="0"/>
          <c:showPercent val="0"/>
          <c:showBubbleSize val="0"/>
        </c:dLbls>
        <c:gapWidth val="219"/>
        <c:axId val="-721553264"/>
        <c:axId val="-721524432"/>
      </c:barChart>
      <c:catAx>
        <c:axId val="-721553264"/>
        <c:scaling>
          <c:orientation val="minMax"/>
        </c:scaling>
        <c:delete val="0"/>
        <c:axPos val="b"/>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24432"/>
        <c:crosses val="autoZero"/>
        <c:auto val="1"/>
        <c:lblAlgn val="ctr"/>
        <c:lblOffset val="100"/>
        <c:noMultiLvlLbl val="0"/>
      </c:catAx>
      <c:valAx>
        <c:axId val="-721524432"/>
        <c:scaling>
          <c:orientation val="minMax"/>
        </c:scaling>
        <c:delete val="0"/>
        <c:axPos val="l"/>
        <c:numFmt formatCode="0.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53264"/>
        <c:crosses val="autoZero"/>
        <c:crossBetween val="between"/>
      </c:valAx>
      <c:spPr>
        <a:noFill/>
        <a:ln>
          <a:noFill/>
        </a:ln>
        <a:effectLst/>
      </c:spPr>
    </c:plotArea>
    <c:legend>
      <c:legendPos val="b"/>
      <c:layout>
        <c:manualLayout>
          <c:xMode val="edge"/>
          <c:yMode val="edge"/>
          <c:x val="0.17311709401709402"/>
          <c:y val="0.927169298245614"/>
          <c:w val="0.64833846153846153"/>
          <c:h val="6.540380116959064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84ED-4A2C-9480-6C3AA688B442}"/>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84ED-4A2C-9480-6C3AA688B442}"/>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4ED-4A2C-9480-6C3AA688B44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84ED-4A2C-9480-6C3AA688B442}"/>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4ED-4A2C-9480-6C3AA688B44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84ED-4A2C-9480-6C3AA688B442}"/>
            </c:ext>
          </c:extLst>
        </c:ser>
        <c:dLbls>
          <c:showLegendKey val="0"/>
          <c:showVal val="0"/>
          <c:showCatName val="0"/>
          <c:showSerName val="0"/>
          <c:showPercent val="0"/>
          <c:showBubbleSize val="0"/>
        </c:dLbls>
        <c:gapWidth val="150"/>
        <c:overlap val="100"/>
        <c:axId val="-721544016"/>
        <c:axId val="-721530960"/>
      </c:barChart>
      <c:catAx>
        <c:axId val="-721544016"/>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30960"/>
        <c:crosses val="autoZero"/>
        <c:auto val="1"/>
        <c:lblAlgn val="ctr"/>
        <c:lblOffset val="100"/>
        <c:noMultiLvlLbl val="0"/>
      </c:catAx>
      <c:valAx>
        <c:axId val="-721530960"/>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44016"/>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3095-43C3-870C-CDFA29A5005E}"/>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3095-43C3-870C-CDFA29A5005E}"/>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095-43C3-870C-CDFA29A5005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3095-43C3-870C-CDFA29A5005E}"/>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095-43C3-870C-CDFA29A5005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3095-43C3-870C-CDFA29A5005E}"/>
            </c:ext>
          </c:extLst>
        </c:ser>
        <c:dLbls>
          <c:showLegendKey val="0"/>
          <c:showVal val="0"/>
          <c:showCatName val="0"/>
          <c:showSerName val="0"/>
          <c:showPercent val="0"/>
          <c:showBubbleSize val="0"/>
        </c:dLbls>
        <c:gapWidth val="150"/>
        <c:overlap val="100"/>
        <c:axId val="-721543472"/>
        <c:axId val="-721528784"/>
      </c:barChart>
      <c:catAx>
        <c:axId val="-721543472"/>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28784"/>
        <c:crosses val="autoZero"/>
        <c:auto val="1"/>
        <c:lblAlgn val="ctr"/>
        <c:lblOffset val="100"/>
        <c:noMultiLvlLbl val="0"/>
      </c:catAx>
      <c:valAx>
        <c:axId val="-721528784"/>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43472"/>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ABD7-4F26-9751-B85EDBA16554}"/>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ABD7-4F26-9751-B85EDBA16554}"/>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BD7-4F26-9751-B85EDBA1655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ABD7-4F26-9751-B85EDBA16554}"/>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BD7-4F26-9751-B85EDBA1655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ABD7-4F26-9751-B85EDBA16554}"/>
            </c:ext>
          </c:extLst>
        </c:ser>
        <c:dLbls>
          <c:showLegendKey val="0"/>
          <c:showVal val="0"/>
          <c:showCatName val="0"/>
          <c:showSerName val="0"/>
          <c:showPercent val="0"/>
          <c:showBubbleSize val="0"/>
        </c:dLbls>
        <c:gapWidth val="150"/>
        <c:overlap val="100"/>
        <c:axId val="-721533136"/>
        <c:axId val="-721544560"/>
      </c:barChart>
      <c:catAx>
        <c:axId val="-721533136"/>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44560"/>
        <c:crosses val="autoZero"/>
        <c:auto val="1"/>
        <c:lblAlgn val="ctr"/>
        <c:lblOffset val="100"/>
        <c:noMultiLvlLbl val="0"/>
      </c:catAx>
      <c:valAx>
        <c:axId val="-721544560"/>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33136"/>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CB1A-40F7-8E56-9A5905BBF9D9}"/>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CB1A-40F7-8E56-9A5905BBF9D9}"/>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B1A-40F7-8E56-9A5905BBF9D9}"/>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CB1A-40F7-8E56-9A5905BBF9D9}"/>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B1A-40F7-8E56-9A5905BBF9D9}"/>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CB1A-40F7-8E56-9A5905BBF9D9}"/>
            </c:ext>
          </c:extLst>
        </c:ser>
        <c:dLbls>
          <c:showLegendKey val="0"/>
          <c:showVal val="0"/>
          <c:showCatName val="0"/>
          <c:showSerName val="0"/>
          <c:showPercent val="0"/>
          <c:showBubbleSize val="0"/>
        </c:dLbls>
        <c:gapWidth val="150"/>
        <c:overlap val="100"/>
        <c:axId val="-721540752"/>
        <c:axId val="-721530416"/>
      </c:barChart>
      <c:catAx>
        <c:axId val="-721540752"/>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30416"/>
        <c:crosses val="autoZero"/>
        <c:auto val="1"/>
        <c:lblAlgn val="ctr"/>
        <c:lblOffset val="100"/>
        <c:noMultiLvlLbl val="0"/>
      </c:catAx>
      <c:valAx>
        <c:axId val="-721530416"/>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40752"/>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1B9B-4899-9B32-2C2DFC53911C}"/>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1B9B-4899-9B32-2C2DFC53911C}"/>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B9B-4899-9B32-2C2DFC53911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1B9B-4899-9B32-2C2DFC53911C}"/>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B9B-4899-9B32-2C2DFC53911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1B9B-4899-9B32-2C2DFC53911C}"/>
            </c:ext>
          </c:extLst>
        </c:ser>
        <c:dLbls>
          <c:showLegendKey val="0"/>
          <c:showVal val="0"/>
          <c:showCatName val="0"/>
          <c:showSerName val="0"/>
          <c:showPercent val="0"/>
          <c:showBubbleSize val="0"/>
        </c:dLbls>
        <c:gapWidth val="150"/>
        <c:overlap val="100"/>
        <c:axId val="-721540208"/>
        <c:axId val="-721529872"/>
      </c:barChart>
      <c:catAx>
        <c:axId val="-721540208"/>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29872"/>
        <c:crosses val="autoZero"/>
        <c:auto val="1"/>
        <c:lblAlgn val="ctr"/>
        <c:lblOffset val="100"/>
        <c:noMultiLvlLbl val="0"/>
      </c:catAx>
      <c:valAx>
        <c:axId val="-721529872"/>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40208"/>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5CEE-4A07-A357-C86297368DB0}"/>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5CEE-4A07-A357-C86297368DB0}"/>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CEE-4A07-A357-C86297368DB0}"/>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5CEE-4A07-A357-C86297368DB0}"/>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CEE-4A07-A357-C86297368DB0}"/>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5CEE-4A07-A357-C86297368DB0}"/>
            </c:ext>
          </c:extLst>
        </c:ser>
        <c:dLbls>
          <c:showLegendKey val="0"/>
          <c:showVal val="0"/>
          <c:showCatName val="0"/>
          <c:showSerName val="0"/>
          <c:showPercent val="0"/>
          <c:showBubbleSize val="0"/>
        </c:dLbls>
        <c:gapWidth val="150"/>
        <c:overlap val="100"/>
        <c:axId val="-721526064"/>
        <c:axId val="-721539120"/>
      </c:barChart>
      <c:catAx>
        <c:axId val="-721526064"/>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39120"/>
        <c:crosses val="autoZero"/>
        <c:auto val="1"/>
        <c:lblAlgn val="ctr"/>
        <c:lblOffset val="100"/>
        <c:noMultiLvlLbl val="0"/>
      </c:catAx>
      <c:valAx>
        <c:axId val="-721539120"/>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26064"/>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7595-4315-9D53-C0F877B61F14}"/>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7595-4315-9D53-C0F877B61F14}"/>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595-4315-9D53-C0F877B61F1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7595-4315-9D53-C0F877B61F14}"/>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595-4315-9D53-C0F877B61F1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7595-4315-9D53-C0F877B61F14}"/>
            </c:ext>
          </c:extLst>
        </c:ser>
        <c:dLbls>
          <c:showLegendKey val="0"/>
          <c:showVal val="0"/>
          <c:showCatName val="0"/>
          <c:showSerName val="0"/>
          <c:showPercent val="0"/>
          <c:showBubbleSize val="0"/>
        </c:dLbls>
        <c:gapWidth val="150"/>
        <c:overlap val="100"/>
        <c:axId val="-721536944"/>
        <c:axId val="-721537488"/>
      </c:barChart>
      <c:catAx>
        <c:axId val="-721536944"/>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37488"/>
        <c:crosses val="autoZero"/>
        <c:auto val="1"/>
        <c:lblAlgn val="ctr"/>
        <c:lblOffset val="100"/>
        <c:noMultiLvlLbl val="0"/>
      </c:catAx>
      <c:valAx>
        <c:axId val="-721537488"/>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36944"/>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2454914529914528E-2"/>
          <c:y val="8.819444444444445E-2"/>
          <c:w val="0.8917514957264957"/>
          <c:h val="0.77453634259259263"/>
        </c:manualLayout>
      </c:layout>
      <c:barChart>
        <c:barDir val="col"/>
        <c:grouping val="clustered"/>
        <c:varyColors val="0"/>
        <c:ser>
          <c:idx val="0"/>
          <c:order val="0"/>
          <c:tx>
            <c:strRef>
              <c:f>平均寿命と健康寿命!$B$8</c:f>
              <c:strCache>
                <c:ptCount val="1"/>
                <c:pt idx="0">
                  <c:v>平均寿命</c:v>
                </c:pt>
              </c:strCache>
            </c:strRef>
          </c:tx>
          <c:spPr>
            <a:solidFill>
              <a:srgbClr val="0070C0"/>
            </a:solidFill>
            <a:ln>
              <a:noFill/>
            </a:ln>
            <a:effectLst/>
          </c:spPr>
          <c:invertIfNegative val="0"/>
          <c:dPt>
            <c:idx val="5"/>
            <c:invertIfNegative val="0"/>
            <c:bubble3D val="0"/>
            <c:spPr>
              <a:solidFill>
                <a:srgbClr val="0070C0"/>
              </a:solidFill>
              <a:ln>
                <a:noFill/>
              </a:ln>
              <a:effectLst/>
            </c:spPr>
            <c:extLst>
              <c:ext xmlns:c16="http://schemas.microsoft.com/office/drawing/2014/chart" uri="{C3380CC4-5D6E-409C-BE32-E72D297353CC}">
                <c16:uniqueId val="{00000001-9100-48B5-9622-72AD1028F933}"/>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平均寿命と健康寿命!$B$9:$B$26</c:f>
              <c:numCache>
                <c:formatCode>0.00</c:formatCode>
                <c:ptCount val="6"/>
                <c:pt idx="0">
                  <c:v>71.954999999999998</c:v>
                </c:pt>
                <c:pt idx="1">
                  <c:v>73.986999999999995</c:v>
                </c:pt>
                <c:pt idx="2">
                  <c:v>75.236000000000004</c:v>
                </c:pt>
                <c:pt idx="3">
                  <c:v>76.091999999999999</c:v>
                </c:pt>
                <c:pt idx="4">
                  <c:v>76.251999999999995</c:v>
                </c:pt>
                <c:pt idx="5">
                  <c:v>83.98</c:v>
                </c:pt>
              </c:numCache>
            </c:numRef>
          </c:val>
          <c:extLst>
            <c:ext xmlns:c16="http://schemas.microsoft.com/office/drawing/2014/chart" uri="{C3380CC4-5D6E-409C-BE32-E72D297353CC}">
              <c16:uniqueId val="{00000002-9100-48B5-9622-72AD1028F933}"/>
            </c:ext>
          </c:extLst>
        </c:ser>
        <c:ser>
          <c:idx val="1"/>
          <c:order val="1"/>
          <c:tx>
            <c:strRef>
              <c:f>平均寿命と健康寿命!$C$8</c:f>
              <c:strCache>
                <c:ptCount val="1"/>
                <c:pt idx="0">
                  <c:v>健康寿命</c:v>
                </c:pt>
              </c:strCache>
            </c:strRef>
          </c:tx>
          <c:spPr>
            <a:solidFill>
              <a:schemeClr val="accent2"/>
            </a:solidFill>
            <a:ln>
              <a:noFill/>
            </a:ln>
            <a:effectLst/>
          </c:spPr>
          <c:invertIfNegative val="0"/>
          <c:dPt>
            <c:idx val="5"/>
            <c:invertIfNegative val="0"/>
            <c:bubble3D val="0"/>
            <c:spPr>
              <a:solidFill>
                <a:schemeClr val="accent2"/>
              </a:solidFill>
              <a:ln>
                <a:noFill/>
              </a:ln>
              <a:effectLst/>
            </c:spPr>
            <c:extLst>
              <c:ext xmlns:c16="http://schemas.microsoft.com/office/drawing/2014/chart" uri="{C3380CC4-5D6E-409C-BE32-E72D297353CC}">
                <c16:uniqueId val="{00000004-9100-48B5-9622-72AD1028F933}"/>
              </c:ext>
            </c:extLst>
          </c:dPt>
          <c:dLbls>
            <c:dLbl>
              <c:idx val="0"/>
              <c:layout>
                <c:manualLayout>
                  <c:x val="1.628205128205128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100-48B5-9622-72AD1028F933}"/>
                </c:ext>
              </c:extLst>
            </c:dLbl>
            <c:dLbl>
              <c:idx val="1"/>
              <c:layout>
                <c:manualLayout>
                  <c:x val="1.628205128205128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100-48B5-9622-72AD1028F933}"/>
                </c:ext>
              </c:extLst>
            </c:dLbl>
            <c:dLbl>
              <c:idx val="2"/>
              <c:layout>
                <c:manualLayout>
                  <c:x val="1.8995726495726496E-2"/>
                  <c:y val="-5.3895982327284637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100-48B5-9622-72AD1028F933}"/>
                </c:ext>
              </c:extLst>
            </c:dLbl>
            <c:dLbl>
              <c:idx val="3"/>
              <c:layout>
                <c:manualLayout>
                  <c:x val="1.628205128205128E-2"/>
                  <c:y val="5.3895982327284637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9100-48B5-9622-72AD1028F933}"/>
                </c:ext>
              </c:extLst>
            </c:dLbl>
            <c:dLbl>
              <c:idx val="4"/>
              <c:layout>
                <c:manualLayout>
                  <c:x val="2.1709401709401711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100-48B5-9622-72AD1028F933}"/>
                </c:ext>
              </c:extLst>
            </c:dLbl>
            <c:dLbl>
              <c:idx val="5"/>
              <c:layout>
                <c:manualLayout>
                  <c:x val="1.628205128205128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100-48B5-9622-72AD1028F933}"/>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平均寿命と健康寿命!$C$9:$C$26</c:f>
              <c:numCache>
                <c:formatCode>0.00</c:formatCode>
                <c:ptCount val="6"/>
                <c:pt idx="0">
                  <c:v>64.819999999999993</c:v>
                </c:pt>
                <c:pt idx="1">
                  <c:v>66.650000000000006</c:v>
                </c:pt>
                <c:pt idx="2">
                  <c:v>67.59</c:v>
                </c:pt>
                <c:pt idx="3">
                  <c:v>68.42</c:v>
                </c:pt>
                <c:pt idx="4">
                  <c:v>68.67</c:v>
                </c:pt>
                <c:pt idx="5">
                  <c:v>74.81</c:v>
                </c:pt>
              </c:numCache>
            </c:numRef>
          </c:val>
          <c:extLst>
            <c:ext xmlns:c16="http://schemas.microsoft.com/office/drawing/2014/chart" uri="{C3380CC4-5D6E-409C-BE32-E72D297353CC}">
              <c16:uniqueId val="{0000000A-9100-48B5-9622-72AD1028F933}"/>
            </c:ext>
          </c:extLst>
        </c:ser>
        <c:dLbls>
          <c:showLegendKey val="0"/>
          <c:showVal val="0"/>
          <c:showCatName val="0"/>
          <c:showSerName val="0"/>
          <c:showPercent val="0"/>
          <c:showBubbleSize val="0"/>
        </c:dLbls>
        <c:gapWidth val="219"/>
        <c:axId val="-845167312"/>
        <c:axId val="-845163504"/>
      </c:barChart>
      <c:catAx>
        <c:axId val="-845167312"/>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45163504"/>
        <c:crosses val="autoZero"/>
        <c:auto val="1"/>
        <c:lblAlgn val="ctr"/>
        <c:lblOffset val="100"/>
        <c:noMultiLvlLbl val="0"/>
      </c:catAx>
      <c:valAx>
        <c:axId val="-845163504"/>
        <c:scaling>
          <c:orientation val="minMax"/>
          <c:min val="50"/>
        </c:scaling>
        <c:delete val="0"/>
        <c:axPos val="l"/>
        <c:numFmt formatCode="0.0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451673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3F5A-424F-B3CD-BEA0DEFA220A}"/>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3F5A-424F-B3CD-BEA0DEFA220A}"/>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F5A-424F-B3CD-BEA0DEFA220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3F5A-424F-B3CD-BEA0DEFA220A}"/>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F5A-424F-B3CD-BEA0DEFA220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3F5A-424F-B3CD-BEA0DEFA220A}"/>
            </c:ext>
          </c:extLst>
        </c:ser>
        <c:dLbls>
          <c:showLegendKey val="0"/>
          <c:showVal val="0"/>
          <c:showCatName val="0"/>
          <c:showSerName val="0"/>
          <c:showPercent val="0"/>
          <c:showBubbleSize val="0"/>
        </c:dLbls>
        <c:gapWidth val="150"/>
        <c:overlap val="100"/>
        <c:axId val="-721536400"/>
        <c:axId val="-721529328"/>
      </c:barChart>
      <c:catAx>
        <c:axId val="-721536400"/>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29328"/>
        <c:crosses val="autoZero"/>
        <c:auto val="1"/>
        <c:lblAlgn val="ctr"/>
        <c:lblOffset val="100"/>
        <c:noMultiLvlLbl val="0"/>
      </c:catAx>
      <c:valAx>
        <c:axId val="-721529328"/>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36400"/>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9930-42CB-AFAE-B7381D37D90E}"/>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9930-42CB-AFAE-B7381D37D90E}"/>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930-42CB-AFAE-B7381D37D90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9930-42CB-AFAE-B7381D37D90E}"/>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930-42CB-AFAE-B7381D37D90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9930-42CB-AFAE-B7381D37D90E}"/>
            </c:ext>
          </c:extLst>
        </c:ser>
        <c:dLbls>
          <c:showLegendKey val="0"/>
          <c:showVal val="0"/>
          <c:showCatName val="0"/>
          <c:showSerName val="0"/>
          <c:showPercent val="0"/>
          <c:showBubbleSize val="0"/>
        </c:dLbls>
        <c:gapWidth val="150"/>
        <c:overlap val="100"/>
        <c:axId val="-721526608"/>
        <c:axId val="-721541840"/>
      </c:barChart>
      <c:catAx>
        <c:axId val="-721526608"/>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41840"/>
        <c:crosses val="autoZero"/>
        <c:auto val="1"/>
        <c:lblAlgn val="ctr"/>
        <c:lblOffset val="100"/>
        <c:noMultiLvlLbl val="0"/>
      </c:catAx>
      <c:valAx>
        <c:axId val="-721541840"/>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26608"/>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同居状況!$B$12:$B$14</c:f>
              <c:numCache>
                <c:formatCode>0.0%</c:formatCode>
                <c:ptCount val="3"/>
                <c:pt idx="0">
                  <c:v>0.14799999999999999</c:v>
                </c:pt>
                <c:pt idx="1">
                  <c:v>0.13200000000000001</c:v>
                </c:pt>
                <c:pt idx="2">
                  <c:v>0.14000000000000001</c:v>
                </c:pt>
              </c:numCache>
            </c:numRef>
          </c:val>
          <c:extLst>
            <c:ext xmlns:c16="http://schemas.microsoft.com/office/drawing/2014/chart" uri="{C3380CC4-5D6E-409C-BE32-E72D297353CC}">
              <c16:uniqueId val="{00000000-46FB-47E0-82FA-8DAB93BB210E}"/>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同居状況!$C$12:$C$14</c:f>
              <c:numCache>
                <c:formatCode>0.0%</c:formatCode>
                <c:ptCount val="3"/>
                <c:pt idx="0">
                  <c:v>0.26600000000000001</c:v>
                </c:pt>
                <c:pt idx="1">
                  <c:v>0.36099999999999999</c:v>
                </c:pt>
                <c:pt idx="2">
                  <c:v>0.311</c:v>
                </c:pt>
              </c:numCache>
            </c:numRef>
          </c:val>
          <c:extLst>
            <c:ext xmlns:c16="http://schemas.microsoft.com/office/drawing/2014/chart" uri="{C3380CC4-5D6E-409C-BE32-E72D297353CC}">
              <c16:uniqueId val="{00000001-46FB-47E0-82FA-8DAB93BB210E}"/>
            </c:ext>
          </c:extLst>
        </c:ser>
        <c:ser>
          <c:idx val="2"/>
          <c:order val="2"/>
          <c:tx>
            <c:strRef>
              <c:f>同居状況!$D$11</c:f>
              <c:strCache>
                <c:ptCount val="1"/>
                <c:pt idx="0">
                  <c:v>子女と同居</c:v>
                </c:pt>
              </c:strCache>
            </c:strRef>
          </c:tx>
          <c:spPr>
            <a:solidFill>
              <a:schemeClr val="accent3"/>
            </a:solidFill>
            <a:ln>
              <a:noFill/>
            </a:ln>
            <a:effectLst/>
          </c:spPr>
          <c:invertIfNegative val="0"/>
          <c:dLbls>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6FB-47E0-82FA-8DAB93BB210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同居状況!$D$12:$D$14</c:f>
              <c:numCache>
                <c:formatCode>0.0%</c:formatCode>
                <c:ptCount val="3"/>
                <c:pt idx="0">
                  <c:v>0.46500000000000002</c:v>
                </c:pt>
                <c:pt idx="1">
                  <c:v>0.42399999999999999</c:v>
                </c:pt>
                <c:pt idx="2">
                  <c:v>0.44600000000000001</c:v>
                </c:pt>
              </c:numCache>
            </c:numRef>
          </c:val>
          <c:extLst>
            <c:ext xmlns:c16="http://schemas.microsoft.com/office/drawing/2014/chart" uri="{C3380CC4-5D6E-409C-BE32-E72D297353CC}">
              <c16:uniqueId val="{00000003-46FB-47E0-82FA-8DAB93BB210E}"/>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dLbl>
              <c:idx val="2"/>
              <c:layout>
                <c:manualLayout>
                  <c:x val="8.3333333333333332E-3"/>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6FB-47E0-82FA-8DAB93BB210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同居状況!$A$12:$A$14</c:f>
              <c:strCache>
                <c:ptCount val="3"/>
                <c:pt idx="0">
                  <c:v>農村部</c:v>
                </c:pt>
                <c:pt idx="1">
                  <c:v>都市部</c:v>
                </c:pt>
                <c:pt idx="2">
                  <c:v>全国</c:v>
                </c:pt>
              </c:strCache>
            </c:strRef>
          </c:cat>
          <c:val>
            <c:numRef>
              <c:f>同居状況!$E$12:$E$14</c:f>
              <c:numCache>
                <c:formatCode>0.0%</c:formatCode>
                <c:ptCount val="3"/>
                <c:pt idx="0">
                  <c:v>0.12</c:v>
                </c:pt>
                <c:pt idx="1">
                  <c:v>8.3000000000000004E-2</c:v>
                </c:pt>
                <c:pt idx="2">
                  <c:v>0.10299999999999999</c:v>
                </c:pt>
              </c:numCache>
            </c:numRef>
          </c:val>
          <c:extLst>
            <c:ext xmlns:c16="http://schemas.microsoft.com/office/drawing/2014/chart" uri="{C3380CC4-5D6E-409C-BE32-E72D297353CC}">
              <c16:uniqueId val="{00000005-46FB-47E0-82FA-8DAB93BB210E}"/>
            </c:ext>
          </c:extLst>
        </c:ser>
        <c:dLbls>
          <c:showLegendKey val="0"/>
          <c:showVal val="0"/>
          <c:showCatName val="0"/>
          <c:showSerName val="0"/>
          <c:showPercent val="0"/>
          <c:showBubbleSize val="0"/>
        </c:dLbls>
        <c:gapWidth val="150"/>
        <c:overlap val="100"/>
        <c:axId val="-721535856"/>
        <c:axId val="-721550544"/>
      </c:barChart>
      <c:catAx>
        <c:axId val="-721535856"/>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50544"/>
        <c:crosses val="autoZero"/>
        <c:auto val="1"/>
        <c:lblAlgn val="ctr"/>
        <c:lblOffset val="100"/>
        <c:noMultiLvlLbl val="0"/>
      </c:catAx>
      <c:valAx>
        <c:axId val="-721550544"/>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35856"/>
        <c:crosses val="autoZero"/>
        <c:crossBetween val="between"/>
      </c:valAx>
      <c:spPr>
        <a:noFill/>
        <a:ln>
          <a:noFill/>
        </a:ln>
        <a:effectLst/>
      </c:spPr>
    </c:plotArea>
    <c:legend>
      <c:legendPos val="b"/>
      <c:layout>
        <c:manualLayout>
          <c:xMode val="edge"/>
          <c:yMode val="edge"/>
          <c:x val="7.9850427350427355E-2"/>
          <c:y val="0.93433861111111116"/>
          <c:w val="0.9"/>
          <c:h val="6.2133611111111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介護従事者の構成!$B$25</c:f>
              <c:strCache>
                <c:ptCount val="1"/>
                <c:pt idx="0">
                  <c:v>配偶者</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介護従事者の構成!$A$26:$A$28</c:f>
              <c:strCache>
                <c:ptCount val="3"/>
                <c:pt idx="0">
                  <c:v>農村部</c:v>
                </c:pt>
                <c:pt idx="1">
                  <c:v>都市部</c:v>
                </c:pt>
                <c:pt idx="2">
                  <c:v>全国</c:v>
                </c:pt>
              </c:strCache>
            </c:strRef>
          </c:cat>
          <c:val>
            <c:numRef>
              <c:f>介護従事者の構成!$B$26:$B$28</c:f>
              <c:numCache>
                <c:formatCode>0.0%</c:formatCode>
                <c:ptCount val="3"/>
                <c:pt idx="0">
                  <c:v>0.35</c:v>
                </c:pt>
                <c:pt idx="1">
                  <c:v>0.439</c:v>
                </c:pt>
                <c:pt idx="2">
                  <c:v>0.39500000000000002</c:v>
                </c:pt>
              </c:numCache>
            </c:numRef>
          </c:val>
          <c:extLst>
            <c:ext xmlns:c16="http://schemas.microsoft.com/office/drawing/2014/chart" uri="{C3380CC4-5D6E-409C-BE32-E72D297353CC}">
              <c16:uniqueId val="{00000000-7709-48F9-A3BC-977D3898B614}"/>
            </c:ext>
          </c:extLst>
        </c:ser>
        <c:ser>
          <c:idx val="1"/>
          <c:order val="1"/>
          <c:tx>
            <c:strRef>
              <c:f>介護従事者の構成!$C$25</c:f>
              <c:strCache>
                <c:ptCount val="1"/>
                <c:pt idx="0">
                  <c:v>子女・嫁婿</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介護従事者の構成!$A$26:$A$28</c:f>
              <c:strCache>
                <c:ptCount val="3"/>
                <c:pt idx="0">
                  <c:v>農村部</c:v>
                </c:pt>
                <c:pt idx="1">
                  <c:v>都市部</c:v>
                </c:pt>
                <c:pt idx="2">
                  <c:v>全国</c:v>
                </c:pt>
              </c:strCache>
            </c:strRef>
          </c:cat>
          <c:val>
            <c:numRef>
              <c:f>介護従事者の構成!$C$26:$C$28</c:f>
              <c:numCache>
                <c:formatCode>0.0%</c:formatCode>
                <c:ptCount val="3"/>
                <c:pt idx="0">
                  <c:v>0.59099999999999997</c:v>
                </c:pt>
                <c:pt idx="1">
                  <c:v>0.44600000000000001</c:v>
                </c:pt>
                <c:pt idx="2">
                  <c:v>0.51600000000000001</c:v>
                </c:pt>
              </c:numCache>
            </c:numRef>
          </c:val>
          <c:extLst>
            <c:ext xmlns:c16="http://schemas.microsoft.com/office/drawing/2014/chart" uri="{C3380CC4-5D6E-409C-BE32-E72D297353CC}">
              <c16:uniqueId val="{00000001-7709-48F9-A3BC-977D3898B614}"/>
            </c:ext>
          </c:extLst>
        </c:ser>
        <c:ser>
          <c:idx val="2"/>
          <c:order val="2"/>
          <c:tx>
            <c:strRef>
              <c:f>介護従事者の構成!$D$25</c:f>
              <c:strCache>
                <c:ptCount val="1"/>
                <c:pt idx="0">
                  <c:v>父母及びその他親戚</c:v>
                </c:pt>
              </c:strCache>
            </c:strRef>
          </c:tx>
          <c:spPr>
            <a:solidFill>
              <a:schemeClr val="accent3"/>
            </a:solidFill>
            <a:ln>
              <a:noFill/>
            </a:ln>
            <a:effectLst/>
          </c:spPr>
          <c:invertIfNegative val="0"/>
          <c:dLbls>
            <c:dLbl>
              <c:idx val="0"/>
              <c:layout>
                <c:manualLayout>
                  <c:x val="-2.2222222222222223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709-48F9-A3BC-977D3898B614}"/>
                </c:ext>
              </c:extLst>
            </c:dLbl>
            <c:dLbl>
              <c:idx val="1"/>
              <c:layout>
                <c:manualLayout>
                  <c:x val="-8.3333333333334356E-3"/>
                  <c:y val="-4.664916424312669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709-48F9-A3BC-977D3898B614}"/>
                </c:ext>
              </c:extLst>
            </c:dLbl>
            <c:dLbl>
              <c:idx val="2"/>
              <c:layout>
                <c:manualLayout>
                  <c:x val="-1.6666666666666767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709-48F9-A3BC-977D3898B61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介護従事者の構成!$A$26:$A$28</c:f>
              <c:strCache>
                <c:ptCount val="3"/>
                <c:pt idx="0">
                  <c:v>農村部</c:v>
                </c:pt>
                <c:pt idx="1">
                  <c:v>都市部</c:v>
                </c:pt>
                <c:pt idx="2">
                  <c:v>全国</c:v>
                </c:pt>
              </c:strCache>
            </c:strRef>
          </c:cat>
          <c:val>
            <c:numRef>
              <c:f>介護従事者の構成!$D$26:$D$28</c:f>
              <c:numCache>
                <c:formatCode>0.0%</c:formatCode>
                <c:ptCount val="3"/>
                <c:pt idx="0">
                  <c:v>3.2000000000000001E-2</c:v>
                </c:pt>
                <c:pt idx="1">
                  <c:v>2.5000000000000001E-2</c:v>
                </c:pt>
                <c:pt idx="2">
                  <c:v>2.9000000000000001E-2</c:v>
                </c:pt>
              </c:numCache>
            </c:numRef>
          </c:val>
          <c:extLst>
            <c:ext xmlns:c16="http://schemas.microsoft.com/office/drawing/2014/chart" uri="{C3380CC4-5D6E-409C-BE32-E72D297353CC}">
              <c16:uniqueId val="{00000005-7709-48F9-A3BC-977D3898B614}"/>
            </c:ext>
          </c:extLst>
        </c:ser>
        <c:ser>
          <c:idx val="3"/>
          <c:order val="3"/>
          <c:tx>
            <c:strRef>
              <c:f>介護従事者の構成!$E$25</c:f>
              <c:strCache>
                <c:ptCount val="1"/>
                <c:pt idx="0">
                  <c:v>ヘルパー（事業者）</c:v>
                </c:pt>
              </c:strCache>
            </c:strRef>
          </c:tx>
          <c:spPr>
            <a:solidFill>
              <a:srgbClr val="92D050"/>
            </a:solidFill>
            <a:ln>
              <a:noFill/>
            </a:ln>
            <a:effectLst/>
          </c:spPr>
          <c:invertIfNegative val="0"/>
          <c:dLbls>
            <c:dLbl>
              <c:idx val="0"/>
              <c:layout>
                <c:manualLayout>
                  <c:x val="2.7777777777777779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709-48F9-A3BC-977D3898B614}"/>
                </c:ext>
              </c:extLst>
            </c:dLbl>
            <c:dLbl>
              <c:idx val="2"/>
              <c:layout>
                <c:manualLayout>
                  <c:x val="0"/>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709-48F9-A3BC-977D3898B61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介護従事者の構成!$A$26:$A$28</c:f>
              <c:strCache>
                <c:ptCount val="3"/>
                <c:pt idx="0">
                  <c:v>農村部</c:v>
                </c:pt>
                <c:pt idx="1">
                  <c:v>都市部</c:v>
                </c:pt>
                <c:pt idx="2">
                  <c:v>全国</c:v>
                </c:pt>
              </c:strCache>
            </c:strRef>
          </c:cat>
          <c:val>
            <c:numRef>
              <c:f>介護従事者の構成!$E$26:$E$28</c:f>
              <c:numCache>
                <c:formatCode>0.0%</c:formatCode>
                <c:ptCount val="3"/>
                <c:pt idx="0">
                  <c:v>2.3E-2</c:v>
                </c:pt>
                <c:pt idx="1">
                  <c:v>8.3000000000000004E-2</c:v>
                </c:pt>
                <c:pt idx="2">
                  <c:v>5.3999999999999999E-2</c:v>
                </c:pt>
              </c:numCache>
            </c:numRef>
          </c:val>
          <c:extLst>
            <c:ext xmlns:c16="http://schemas.microsoft.com/office/drawing/2014/chart" uri="{C3380CC4-5D6E-409C-BE32-E72D297353CC}">
              <c16:uniqueId val="{00000008-7709-48F9-A3BC-977D3898B614}"/>
            </c:ext>
          </c:extLst>
        </c:ser>
        <c:ser>
          <c:idx val="4"/>
          <c:order val="4"/>
          <c:tx>
            <c:strRef>
              <c:f>介護従事者の構成!$F$25</c:f>
              <c:strCache>
                <c:ptCount val="1"/>
                <c:pt idx="0">
                  <c:v>その他</c:v>
                </c:pt>
              </c:strCache>
            </c:strRef>
          </c:tx>
          <c:spPr>
            <a:solidFill>
              <a:srgbClr val="FFCC99"/>
            </a:solidFill>
            <a:ln>
              <a:noFill/>
            </a:ln>
            <a:effectLst/>
          </c:spPr>
          <c:invertIfNegative val="0"/>
          <c:dLbls>
            <c:dLbl>
              <c:idx val="0"/>
              <c:layout>
                <c:manualLayout>
                  <c:x val="3.3333333333333333E-2"/>
                  <c:y val="-4.5961812025405223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709-48F9-A3BC-977D3898B614}"/>
                </c:ext>
              </c:extLst>
            </c:dLbl>
            <c:dLbl>
              <c:idx val="1"/>
              <c:layout>
                <c:manualLayout>
                  <c:x val="1.9444444444444445E-2"/>
                  <c:y val="-7.426900584795389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709-48F9-A3BC-977D3898B614}"/>
                </c:ext>
              </c:extLst>
            </c:dLbl>
            <c:dLbl>
              <c:idx val="2"/>
              <c:layout>
                <c:manualLayout>
                  <c:x val="3.3333333333333333E-2"/>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7709-48F9-A3BC-977D3898B61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介護従事者の構成!$A$26:$A$28</c:f>
              <c:strCache>
                <c:ptCount val="3"/>
                <c:pt idx="0">
                  <c:v>農村部</c:v>
                </c:pt>
                <c:pt idx="1">
                  <c:v>都市部</c:v>
                </c:pt>
                <c:pt idx="2">
                  <c:v>全国</c:v>
                </c:pt>
              </c:strCache>
            </c:strRef>
          </c:cat>
          <c:val>
            <c:numRef>
              <c:f>介護従事者の構成!$F$26:$F$28</c:f>
              <c:numCache>
                <c:formatCode>0.0%</c:formatCode>
                <c:ptCount val="3"/>
                <c:pt idx="0">
                  <c:v>5.0000000000000001E-3</c:v>
                </c:pt>
                <c:pt idx="1">
                  <c:v>8.0000000000000002E-3</c:v>
                </c:pt>
                <c:pt idx="2">
                  <c:v>6.0000000000000001E-3</c:v>
                </c:pt>
              </c:numCache>
            </c:numRef>
          </c:val>
          <c:extLst>
            <c:ext xmlns:c16="http://schemas.microsoft.com/office/drawing/2014/chart" uri="{C3380CC4-5D6E-409C-BE32-E72D297353CC}">
              <c16:uniqueId val="{0000000C-7709-48F9-A3BC-977D3898B614}"/>
            </c:ext>
          </c:extLst>
        </c:ser>
        <c:dLbls>
          <c:showLegendKey val="0"/>
          <c:showVal val="0"/>
          <c:showCatName val="0"/>
          <c:showSerName val="0"/>
          <c:showPercent val="0"/>
          <c:showBubbleSize val="0"/>
        </c:dLbls>
        <c:gapWidth val="150"/>
        <c:overlap val="100"/>
        <c:axId val="-721550000"/>
        <c:axId val="-721548368"/>
      </c:barChart>
      <c:catAx>
        <c:axId val="-721550000"/>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48368"/>
        <c:crosses val="autoZero"/>
        <c:auto val="1"/>
        <c:lblAlgn val="ctr"/>
        <c:lblOffset val="100"/>
        <c:noMultiLvlLbl val="0"/>
      </c:catAx>
      <c:valAx>
        <c:axId val="-721548368"/>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50000"/>
        <c:crosses val="autoZero"/>
        <c:crossBetween val="between"/>
      </c:valAx>
      <c:spPr>
        <a:noFill/>
        <a:ln>
          <a:noFill/>
        </a:ln>
        <a:effectLst/>
      </c:spPr>
    </c:plotArea>
    <c:legend>
      <c:legendPos val="b"/>
      <c:layout>
        <c:manualLayout>
          <c:xMode val="edge"/>
          <c:yMode val="edge"/>
          <c:x val="7.6242094017094017E-2"/>
          <c:y val="0.84836491228070177"/>
          <c:w val="0.89636175213675218"/>
          <c:h val="0.1293543859649122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7083974358974354E-2"/>
          <c:y val="4.0847941272531794E-2"/>
          <c:w val="0.84183803418803416"/>
          <c:h val="0.80321233824200655"/>
        </c:manualLayout>
      </c:layout>
      <c:barChart>
        <c:barDir val="bar"/>
        <c:grouping val="percentStacked"/>
        <c:varyColors val="0"/>
        <c:ser>
          <c:idx val="0"/>
          <c:order val="0"/>
          <c:tx>
            <c:strRef>
              <c:f>介護従事者の構成!$B$3</c:f>
              <c:strCache>
                <c:ptCount val="1"/>
                <c:pt idx="0">
                  <c:v>配偶者</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介護従事者の構成!$B$4</c:f>
              <c:numCache>
                <c:formatCode>0.0%</c:formatCode>
                <c:ptCount val="1"/>
                <c:pt idx="0">
                  <c:v>0.253</c:v>
                </c:pt>
              </c:numCache>
            </c:numRef>
          </c:val>
          <c:extLst>
            <c:ext xmlns:c16="http://schemas.microsoft.com/office/drawing/2014/chart" uri="{C3380CC4-5D6E-409C-BE32-E72D297353CC}">
              <c16:uniqueId val="{00000000-B91C-4D37-A4B3-E3BB340A5B7C}"/>
            </c:ext>
          </c:extLst>
        </c:ser>
        <c:ser>
          <c:idx val="1"/>
          <c:order val="1"/>
          <c:tx>
            <c:strRef>
              <c:f>介護従事者の構成!$C$3</c:f>
              <c:strCache>
                <c:ptCount val="1"/>
                <c:pt idx="0">
                  <c:v>子・子の配偶者</c:v>
                </c:pt>
              </c:strCache>
            </c:strRef>
          </c:tx>
          <c:spPr>
            <a:solidFill>
              <a:schemeClr val="accent2"/>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2-B91C-4D37-A4B3-E3BB340A5B7C}"/>
              </c:ext>
            </c:extLst>
          </c:dPt>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91C-4D37-A4B3-E3BB340A5B7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介護従事者の構成!$C$4</c:f>
              <c:numCache>
                <c:formatCode>0.0%</c:formatCode>
                <c:ptCount val="1"/>
                <c:pt idx="0">
                  <c:v>0.42349999999999999</c:v>
                </c:pt>
              </c:numCache>
            </c:numRef>
          </c:val>
          <c:extLst>
            <c:ext xmlns:c16="http://schemas.microsoft.com/office/drawing/2014/chart" uri="{C3380CC4-5D6E-409C-BE32-E72D297353CC}">
              <c16:uniqueId val="{00000003-B91C-4D37-A4B3-E3BB340A5B7C}"/>
            </c:ext>
          </c:extLst>
        </c:ser>
        <c:ser>
          <c:idx val="2"/>
          <c:order val="2"/>
          <c:tx>
            <c:strRef>
              <c:f>介護従事者の構成!$D$3</c:f>
              <c:strCache>
                <c:ptCount val="1"/>
                <c:pt idx="0">
                  <c:v>父母及びその他親戚</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介護従事者の構成!$D$4</c:f>
              <c:numCache>
                <c:formatCode>0.0%</c:formatCode>
                <c:ptCount val="1"/>
                <c:pt idx="0">
                  <c:v>3.3000000000000002E-2</c:v>
                </c:pt>
              </c:numCache>
            </c:numRef>
          </c:val>
          <c:extLst>
            <c:ext xmlns:c16="http://schemas.microsoft.com/office/drawing/2014/chart" uri="{C3380CC4-5D6E-409C-BE32-E72D297353CC}">
              <c16:uniqueId val="{00000004-B91C-4D37-A4B3-E3BB340A5B7C}"/>
            </c:ext>
          </c:extLst>
        </c:ser>
        <c:ser>
          <c:idx val="3"/>
          <c:order val="3"/>
          <c:tx>
            <c:strRef>
              <c:f>介護従事者の構成!$E$3</c:f>
              <c:strCache>
                <c:ptCount val="1"/>
              </c:strCache>
            </c:strRef>
          </c:tx>
          <c:spPr>
            <a:solidFill>
              <a:schemeClr val="accent6">
                <a:lumMod val="40000"/>
                <a:lumOff val="60000"/>
              </a:schemeClr>
            </a:solidFill>
            <a:ln>
              <a:noFill/>
            </a:ln>
            <a:effectLst/>
          </c:spPr>
          <c:invertIfNegative val="0"/>
          <c:dLbls>
            <c:dLbl>
              <c:idx val="0"/>
              <c:layout>
                <c:manualLayout>
                  <c:x val="2.7777777777777779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91C-4D37-A4B3-E3BB340A5B7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介護従事者の構成!$E$4</c:f>
              <c:numCache>
                <c:formatCode>0.0%</c:formatCode>
                <c:ptCount val="1"/>
              </c:numCache>
            </c:numRef>
          </c:val>
          <c:extLst>
            <c:ext xmlns:c16="http://schemas.microsoft.com/office/drawing/2014/chart" uri="{C3380CC4-5D6E-409C-BE32-E72D297353CC}">
              <c16:uniqueId val="{00000006-B91C-4D37-A4B3-E3BB340A5B7C}"/>
            </c:ext>
          </c:extLst>
        </c:ser>
        <c:ser>
          <c:idx val="4"/>
          <c:order val="4"/>
          <c:tx>
            <c:strRef>
              <c:f>介護従事者の構成!$F$3</c:f>
              <c:strCache>
                <c:ptCount val="1"/>
                <c:pt idx="0">
                  <c:v>その他</c:v>
                </c:pt>
              </c:strCache>
            </c:strRef>
          </c:tx>
          <c:spPr>
            <a:solidFill>
              <a:srgbClr val="92D050"/>
            </a:solidFill>
            <a:ln>
              <a:noFill/>
            </a:ln>
            <a:effectLst/>
          </c:spPr>
          <c:invertIfNegative val="0"/>
          <c:dPt>
            <c:idx val="0"/>
            <c:invertIfNegative val="0"/>
            <c:bubble3D val="0"/>
            <c:spPr>
              <a:solidFill>
                <a:srgbClr val="92D050"/>
              </a:solidFill>
              <a:ln>
                <a:noFill/>
              </a:ln>
              <a:effectLst/>
            </c:spPr>
            <c:extLst>
              <c:ext xmlns:c16="http://schemas.microsoft.com/office/drawing/2014/chart" uri="{C3380CC4-5D6E-409C-BE32-E72D297353CC}">
                <c16:uniqueId val="{00000008-B91C-4D37-A4B3-E3BB340A5B7C}"/>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介護従事者の構成!$F$4</c:f>
              <c:numCache>
                <c:formatCode>0.0%</c:formatCode>
                <c:ptCount val="1"/>
                <c:pt idx="0">
                  <c:v>0.14000000000000001</c:v>
                </c:pt>
              </c:numCache>
            </c:numRef>
          </c:val>
          <c:extLst>
            <c:ext xmlns:c16="http://schemas.microsoft.com/office/drawing/2014/chart" uri="{C3380CC4-5D6E-409C-BE32-E72D297353CC}">
              <c16:uniqueId val="{00000009-B91C-4D37-A4B3-E3BB340A5B7C}"/>
            </c:ext>
          </c:extLst>
        </c:ser>
        <c:ser>
          <c:idx val="5"/>
          <c:order val="5"/>
          <c:tx>
            <c:strRef>
              <c:f>介護従事者の構成!$G$3</c:f>
              <c:strCache>
                <c:ptCount val="1"/>
                <c:pt idx="0">
                  <c:v>不詳</c:v>
                </c:pt>
              </c:strCache>
            </c:strRef>
          </c:tx>
          <c:spPr>
            <a:solidFill>
              <a:srgbClr val="FFE69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介護従事者の構成!$G$4</c:f>
              <c:numCache>
                <c:formatCode>0.0%</c:formatCode>
                <c:ptCount val="1"/>
                <c:pt idx="0">
                  <c:v>0.15</c:v>
                </c:pt>
              </c:numCache>
            </c:numRef>
          </c:val>
          <c:extLst>
            <c:ext xmlns:c16="http://schemas.microsoft.com/office/drawing/2014/chart" uri="{C3380CC4-5D6E-409C-BE32-E72D297353CC}">
              <c16:uniqueId val="{0000000A-B91C-4D37-A4B3-E3BB340A5B7C}"/>
            </c:ext>
          </c:extLst>
        </c:ser>
        <c:dLbls>
          <c:showLegendKey val="0"/>
          <c:showVal val="0"/>
          <c:showCatName val="0"/>
          <c:showSerName val="0"/>
          <c:showPercent val="0"/>
          <c:showBubbleSize val="0"/>
        </c:dLbls>
        <c:gapWidth val="174"/>
        <c:overlap val="100"/>
        <c:axId val="-721546736"/>
        <c:axId val="-721534768"/>
      </c:barChart>
      <c:catAx>
        <c:axId val="-721546736"/>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21534768"/>
        <c:crosses val="autoZero"/>
        <c:auto val="1"/>
        <c:lblAlgn val="ctr"/>
        <c:lblOffset val="100"/>
        <c:noMultiLvlLbl val="0"/>
      </c:catAx>
      <c:valAx>
        <c:axId val="-721534768"/>
        <c:scaling>
          <c:orientation val="minMax"/>
        </c:scaling>
        <c:delete val="0"/>
        <c:axPos val="b"/>
        <c:numFmt formatCode="0%" sourceLinked="1"/>
        <c:majorTickMark val="in"/>
        <c:minorTickMark val="none"/>
        <c:tickLblPos val="nextTo"/>
        <c:spPr>
          <a:noFill/>
          <a:ln>
            <a:solidFill>
              <a:schemeClr val="accent1">
                <a:shade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46736"/>
        <c:crosses val="autoZero"/>
        <c:crossBetween val="between"/>
      </c:valAx>
      <c:spPr>
        <a:noFill/>
        <a:ln>
          <a:noFill/>
        </a:ln>
        <a:effectLst/>
      </c:spPr>
    </c:plotArea>
    <c:legend>
      <c:legendPos val="b"/>
      <c:legendEntry>
        <c:idx val="3"/>
        <c:delete val="1"/>
      </c:legendEntry>
      <c:layout>
        <c:manualLayout>
          <c:xMode val="edge"/>
          <c:yMode val="edge"/>
          <c:x val="7.9850427350427355E-2"/>
          <c:y val="0.92875674597755964"/>
          <c:w val="0.9"/>
          <c:h val="7.124312413578870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2"/>
          <c:order val="0"/>
          <c:tx>
            <c:strRef>
              <c:f>介護人材!$B$8</c:f>
              <c:strCache>
                <c:ptCount val="1"/>
                <c:pt idx="0">
                  <c:v>職員数</c:v>
                </c:pt>
              </c:strCache>
            </c:strRef>
          </c:tx>
          <c:spPr>
            <a:solidFill>
              <a:srgbClr val="0070C0"/>
            </a:solidFill>
            <a:ln w="12700">
              <a:solidFill>
                <a:srgbClr val="0070C0"/>
              </a:solidFill>
            </a:ln>
            <a:effectLst/>
          </c:spPr>
          <c:invertIfNegative val="0"/>
          <c:dLbls>
            <c:dLbl>
              <c:idx val="0"/>
              <c:layout>
                <c:manualLayout>
                  <c:x val="2.7136752136752138E-3"/>
                  <c:y val="-0.3168015698723462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BBA-4A72-8B9A-06C1D93AFE50}"/>
                </c:ext>
              </c:extLst>
            </c:dLbl>
            <c:dLbl>
              <c:idx val="1"/>
              <c:layout>
                <c:manualLayout>
                  <c:x val="0"/>
                  <c:y val="-0.3109348741339694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BBA-4A72-8B9A-06C1D93AFE50}"/>
                </c:ext>
              </c:extLst>
            </c:dLbl>
            <c:dLbl>
              <c:idx val="2"/>
              <c:layout>
                <c:manualLayout>
                  <c:x val="-2.7136752136752138E-3"/>
                  <c:y val="-0.325601613479911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BBA-4A72-8B9A-06C1D93AFE50}"/>
                </c:ext>
              </c:extLst>
            </c:dLbl>
            <c:dLbl>
              <c:idx val="3"/>
              <c:layout>
                <c:manualLayout>
                  <c:x val="2.713675213675164E-3"/>
                  <c:y val="-0.3490683964334185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BBA-4A72-8B9A-06C1D93AFE50}"/>
                </c:ext>
              </c:extLst>
            </c:dLbl>
            <c:dLbl>
              <c:idx val="4"/>
              <c:layout>
                <c:manualLayout>
                  <c:x val="0"/>
                  <c:y val="-0.3578684400409837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BBA-4A72-8B9A-06C1D93AFE50}"/>
                </c:ext>
              </c:extLst>
            </c:dLbl>
            <c:dLbl>
              <c:idx val="5"/>
              <c:layout>
                <c:manualLayout>
                  <c:x val="-5.4273504273505266E-3"/>
                  <c:y val="-0.346135048564230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BBA-4A72-8B9A-06C1D93AFE50}"/>
                </c:ext>
              </c:extLst>
            </c:dLbl>
            <c:dLbl>
              <c:idx val="6"/>
              <c:layout>
                <c:manualLayout>
                  <c:x val="-2.7136752136752138E-3"/>
                  <c:y val="-0.3725351793869256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BBA-4A72-8B9A-06C1D93AFE50}"/>
                </c:ext>
              </c:extLst>
            </c:dLbl>
            <c:dLbl>
              <c:idx val="7"/>
              <c:layout>
                <c:manualLayout>
                  <c:x val="-2.7136752136753131E-3"/>
                  <c:y val="-0.3872019187328676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BBA-4A72-8B9A-06C1D93AFE50}"/>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介護人材!$A$21:$A$28</c:f>
              <c:strCache>
                <c:ptCount val="8"/>
                <c:pt idx="0">
                  <c:v>2011</c:v>
                </c:pt>
                <c:pt idx="1">
                  <c:v>12</c:v>
                </c:pt>
                <c:pt idx="2">
                  <c:v>13</c:v>
                </c:pt>
                <c:pt idx="3">
                  <c:v>14</c:v>
                </c:pt>
                <c:pt idx="4">
                  <c:v>15</c:v>
                </c:pt>
                <c:pt idx="5">
                  <c:v>16</c:v>
                </c:pt>
                <c:pt idx="6">
                  <c:v>17</c:v>
                </c:pt>
                <c:pt idx="7">
                  <c:v>18</c:v>
                </c:pt>
              </c:strCache>
            </c:strRef>
          </c:cat>
          <c:val>
            <c:numRef>
              <c:f>介護人材!$B$21:$B$28</c:f>
              <c:numCache>
                <c:formatCode>#,##0_);[Red]\(#,##0\)</c:formatCode>
                <c:ptCount val="8"/>
                <c:pt idx="0">
                  <c:v>11298</c:v>
                </c:pt>
                <c:pt idx="1">
                  <c:v>11447</c:v>
                </c:pt>
                <c:pt idx="2">
                  <c:v>11976</c:v>
                </c:pt>
                <c:pt idx="3">
                  <c:v>12510</c:v>
                </c:pt>
                <c:pt idx="4">
                  <c:v>13089</c:v>
                </c:pt>
                <c:pt idx="5">
                  <c:v>12393</c:v>
                </c:pt>
                <c:pt idx="6">
                  <c:v>13558</c:v>
                </c:pt>
                <c:pt idx="7">
                  <c:v>14700</c:v>
                </c:pt>
              </c:numCache>
            </c:numRef>
          </c:val>
          <c:extLst>
            <c:ext xmlns:c16="http://schemas.microsoft.com/office/drawing/2014/chart" uri="{C3380CC4-5D6E-409C-BE32-E72D297353CC}">
              <c16:uniqueId val="{00000008-6BBA-4A72-8B9A-06C1D93AFE50}"/>
            </c:ext>
          </c:extLst>
        </c:ser>
        <c:dLbls>
          <c:showLegendKey val="0"/>
          <c:showVal val="0"/>
          <c:showCatName val="0"/>
          <c:showSerName val="0"/>
          <c:showPercent val="0"/>
          <c:showBubbleSize val="0"/>
        </c:dLbls>
        <c:gapWidth val="219"/>
        <c:overlap val="100"/>
        <c:axId val="-721523344"/>
        <c:axId val="-721545104"/>
      </c:barChart>
      <c:lineChart>
        <c:grouping val="standard"/>
        <c:varyColors val="0"/>
        <c:ser>
          <c:idx val="0"/>
          <c:order val="1"/>
          <c:tx>
            <c:strRef>
              <c:f>介護人材!$D$8</c:f>
              <c:strCache>
                <c:ptCount val="1"/>
                <c:pt idx="0">
                  <c:v> 高齢者千人あたり職員数（右軸）</c:v>
                </c:pt>
              </c:strCache>
            </c:strRef>
          </c:tx>
          <c:spPr>
            <a:ln w="28575" cap="rnd">
              <a:solidFill>
                <a:schemeClr val="accent4"/>
              </a:solidFill>
              <a:round/>
            </a:ln>
            <a:effectLst/>
          </c:spPr>
          <c:marker>
            <c:symbol val="circle"/>
            <c:size val="7"/>
            <c:spPr>
              <a:solidFill>
                <a:schemeClr val="accent4"/>
              </a:solidFill>
              <a:ln w="9525">
                <a:solidFill>
                  <a:schemeClr val="accent4"/>
                </a:solidFill>
              </a:ln>
              <a:effectLst/>
            </c:spPr>
          </c:marker>
          <c:dLbls>
            <c:spPr>
              <a:solidFill>
                <a:sysClr val="window" lastClr="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介護人材!$A$21:$A$28</c:f>
              <c:strCache>
                <c:ptCount val="8"/>
                <c:pt idx="0">
                  <c:v>2011</c:v>
                </c:pt>
                <c:pt idx="1">
                  <c:v>12</c:v>
                </c:pt>
                <c:pt idx="2">
                  <c:v>13</c:v>
                </c:pt>
                <c:pt idx="3">
                  <c:v>14</c:v>
                </c:pt>
                <c:pt idx="4">
                  <c:v>15</c:v>
                </c:pt>
                <c:pt idx="5">
                  <c:v>16</c:v>
                </c:pt>
                <c:pt idx="6">
                  <c:v>17</c:v>
                </c:pt>
                <c:pt idx="7">
                  <c:v>18</c:v>
                </c:pt>
              </c:strCache>
            </c:strRef>
          </c:cat>
          <c:val>
            <c:numRef>
              <c:f>介護人材!$D$21:$D$28</c:f>
              <c:numCache>
                <c:formatCode>0.0</c:formatCode>
                <c:ptCount val="8"/>
                <c:pt idx="0">
                  <c:v>97.828345802161266</c:v>
                </c:pt>
                <c:pt idx="1">
                  <c:v>96.399848414670089</c:v>
                </c:pt>
                <c:pt idx="2">
                  <c:v>97.814368323042245</c:v>
                </c:pt>
                <c:pt idx="3">
                  <c:v>98.500834619382076</c:v>
                </c:pt>
                <c:pt idx="4">
                  <c:v>98.650145838514931</c:v>
                </c:pt>
                <c:pt idx="5">
                  <c:v>88.799879622530653</c:v>
                </c:pt>
                <c:pt idx="6">
                  <c:v>91.898706721253689</c:v>
                </c:pt>
                <c:pt idx="7">
                  <c:v>94.29363165187047</c:v>
                </c:pt>
              </c:numCache>
            </c:numRef>
          </c:val>
          <c:smooth val="0"/>
          <c:extLst>
            <c:ext xmlns:c16="http://schemas.microsoft.com/office/drawing/2014/chart" uri="{C3380CC4-5D6E-409C-BE32-E72D297353CC}">
              <c16:uniqueId val="{00000009-6BBA-4A72-8B9A-06C1D93AFE50}"/>
            </c:ext>
          </c:extLst>
        </c:ser>
        <c:dLbls>
          <c:showLegendKey val="0"/>
          <c:showVal val="0"/>
          <c:showCatName val="0"/>
          <c:showSerName val="0"/>
          <c:showPercent val="0"/>
          <c:showBubbleSize val="0"/>
        </c:dLbls>
        <c:marker val="1"/>
        <c:smooth val="0"/>
        <c:axId val="-721522800"/>
        <c:axId val="-721533680"/>
      </c:lineChart>
      <c:catAx>
        <c:axId val="-721523344"/>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1545104"/>
        <c:crosses val="autoZero"/>
        <c:auto val="1"/>
        <c:lblAlgn val="ctr"/>
        <c:lblOffset val="100"/>
        <c:noMultiLvlLbl val="0"/>
      </c:catAx>
      <c:valAx>
        <c:axId val="-721545104"/>
        <c:scaling>
          <c:orientation val="minMax"/>
        </c:scaling>
        <c:delete val="0"/>
        <c:axPos val="l"/>
        <c:numFmt formatCode="#,##0_);[Red]\(#,##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23344"/>
        <c:crosses val="autoZero"/>
        <c:crossBetween val="between"/>
      </c:valAx>
      <c:valAx>
        <c:axId val="-721533680"/>
        <c:scaling>
          <c:orientation val="minMax"/>
          <c:max val="150"/>
        </c:scaling>
        <c:delete val="0"/>
        <c:axPos val="r"/>
        <c:numFmt formatCode="0.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22800"/>
        <c:crosses val="max"/>
        <c:crossBetween val="between"/>
      </c:valAx>
      <c:catAx>
        <c:axId val="-721522800"/>
        <c:scaling>
          <c:orientation val="minMax"/>
        </c:scaling>
        <c:delete val="1"/>
        <c:axPos val="b"/>
        <c:numFmt formatCode="General" sourceLinked="1"/>
        <c:majorTickMark val="out"/>
        <c:minorTickMark val="none"/>
        <c:tickLblPos val="nextTo"/>
        <c:crossAx val="-721533680"/>
        <c:crosses val="autoZero"/>
        <c:auto val="1"/>
        <c:lblAlgn val="ctr"/>
        <c:lblOffset val="100"/>
        <c:noMultiLvlLbl val="0"/>
      </c:catAx>
      <c:spPr>
        <a:noFill/>
        <a:ln>
          <a:noFill/>
        </a:ln>
        <a:effectLst/>
      </c:spPr>
    </c:plotArea>
    <c:legend>
      <c:legendPos val="b"/>
      <c:layout>
        <c:manualLayout>
          <c:xMode val="edge"/>
          <c:yMode val="edge"/>
          <c:x val="0.12334188034188037"/>
          <c:y val="0.9209476607590118"/>
          <c:w val="0.82929914529914528"/>
          <c:h val="4.6785512679915854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2"/>
          <c:order val="0"/>
          <c:tx>
            <c:strRef>
              <c:f>介護人材!$B$8</c:f>
              <c:strCache>
                <c:ptCount val="1"/>
                <c:pt idx="0">
                  <c:v>職員数</c:v>
                </c:pt>
              </c:strCache>
            </c:strRef>
          </c:tx>
          <c:spPr>
            <a:solidFill>
              <a:srgbClr val="0070C0"/>
            </a:solidFill>
            <a:ln w="12700">
              <a:solidFill>
                <a:srgbClr val="0070C0"/>
              </a:solidFill>
            </a:ln>
            <a:effectLst/>
          </c:spPr>
          <c:invertIfNegative val="0"/>
          <c:dLbls>
            <c:dLbl>
              <c:idx val="0"/>
              <c:layout>
                <c:manualLayout>
                  <c:x val="2.7136752136752138E-3"/>
                  <c:y val="-0.3168015698723462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9BE-4812-9821-F4793D930B5C}"/>
                </c:ext>
              </c:extLst>
            </c:dLbl>
            <c:dLbl>
              <c:idx val="1"/>
              <c:layout>
                <c:manualLayout>
                  <c:x val="0"/>
                  <c:y val="-0.3109348741339694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9BE-4812-9821-F4793D930B5C}"/>
                </c:ext>
              </c:extLst>
            </c:dLbl>
            <c:dLbl>
              <c:idx val="2"/>
              <c:layout>
                <c:manualLayout>
                  <c:x val="-2.7136752136752138E-3"/>
                  <c:y val="-0.325601613479911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9BE-4812-9821-F4793D930B5C}"/>
                </c:ext>
              </c:extLst>
            </c:dLbl>
            <c:dLbl>
              <c:idx val="3"/>
              <c:layout>
                <c:manualLayout>
                  <c:x val="2.713675213675164E-3"/>
                  <c:y val="-0.3490683964334185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9BE-4812-9821-F4793D930B5C}"/>
                </c:ext>
              </c:extLst>
            </c:dLbl>
            <c:dLbl>
              <c:idx val="4"/>
              <c:layout>
                <c:manualLayout>
                  <c:x val="0"/>
                  <c:y val="-0.3578684400409837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9BE-4812-9821-F4793D930B5C}"/>
                </c:ext>
              </c:extLst>
            </c:dLbl>
            <c:dLbl>
              <c:idx val="5"/>
              <c:layout>
                <c:manualLayout>
                  <c:x val="-5.4273504273505266E-3"/>
                  <c:y val="-0.346135048564230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9BE-4812-9821-F4793D930B5C}"/>
                </c:ext>
              </c:extLst>
            </c:dLbl>
            <c:dLbl>
              <c:idx val="6"/>
              <c:layout>
                <c:manualLayout>
                  <c:x val="-2.7136752136752138E-3"/>
                  <c:y val="-0.3725351793869256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9BE-4812-9821-F4793D930B5C}"/>
                </c:ext>
              </c:extLst>
            </c:dLbl>
            <c:dLbl>
              <c:idx val="7"/>
              <c:layout>
                <c:manualLayout>
                  <c:x val="-2.7136752136753131E-3"/>
                  <c:y val="-0.3872019187328676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9BE-4812-9821-F4793D930B5C}"/>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介護人材!$A$21:$A$28</c:f>
              <c:strCache>
                <c:ptCount val="8"/>
                <c:pt idx="0">
                  <c:v>2011</c:v>
                </c:pt>
                <c:pt idx="1">
                  <c:v>12</c:v>
                </c:pt>
                <c:pt idx="2">
                  <c:v>13</c:v>
                </c:pt>
                <c:pt idx="3">
                  <c:v>14</c:v>
                </c:pt>
                <c:pt idx="4">
                  <c:v>15</c:v>
                </c:pt>
                <c:pt idx="5">
                  <c:v>16</c:v>
                </c:pt>
                <c:pt idx="6">
                  <c:v>17</c:v>
                </c:pt>
                <c:pt idx="7">
                  <c:v>18</c:v>
                </c:pt>
              </c:strCache>
            </c:strRef>
          </c:cat>
          <c:val>
            <c:numRef>
              <c:f>介護人材!$B$21:$B$28</c:f>
              <c:numCache>
                <c:formatCode>#,##0_);[Red]\(#,##0\)</c:formatCode>
                <c:ptCount val="8"/>
                <c:pt idx="0">
                  <c:v>11298</c:v>
                </c:pt>
                <c:pt idx="1">
                  <c:v>11447</c:v>
                </c:pt>
                <c:pt idx="2">
                  <c:v>11976</c:v>
                </c:pt>
                <c:pt idx="3">
                  <c:v>12510</c:v>
                </c:pt>
                <c:pt idx="4">
                  <c:v>13089</c:v>
                </c:pt>
                <c:pt idx="5">
                  <c:v>12393</c:v>
                </c:pt>
                <c:pt idx="6">
                  <c:v>13558</c:v>
                </c:pt>
                <c:pt idx="7">
                  <c:v>14700</c:v>
                </c:pt>
              </c:numCache>
            </c:numRef>
          </c:val>
          <c:extLst>
            <c:ext xmlns:c16="http://schemas.microsoft.com/office/drawing/2014/chart" uri="{C3380CC4-5D6E-409C-BE32-E72D297353CC}">
              <c16:uniqueId val="{00000008-79BE-4812-9821-F4793D930B5C}"/>
            </c:ext>
          </c:extLst>
        </c:ser>
        <c:dLbls>
          <c:showLegendKey val="0"/>
          <c:showVal val="0"/>
          <c:showCatName val="0"/>
          <c:showSerName val="0"/>
          <c:showPercent val="0"/>
          <c:showBubbleSize val="0"/>
        </c:dLbls>
        <c:gapWidth val="219"/>
        <c:overlap val="100"/>
        <c:axId val="-721554896"/>
        <c:axId val="-721532592"/>
      </c:barChart>
      <c:lineChart>
        <c:grouping val="standard"/>
        <c:varyColors val="0"/>
        <c:ser>
          <c:idx val="0"/>
          <c:order val="1"/>
          <c:tx>
            <c:strRef>
              <c:f>介護人材!$D$8</c:f>
              <c:strCache>
                <c:ptCount val="1"/>
                <c:pt idx="0">
                  <c:v> 高齢者千人あたり職員数（右軸）</c:v>
                </c:pt>
              </c:strCache>
            </c:strRef>
          </c:tx>
          <c:spPr>
            <a:ln w="28575" cap="rnd">
              <a:solidFill>
                <a:schemeClr val="accent4"/>
              </a:solidFill>
              <a:round/>
            </a:ln>
            <a:effectLst/>
          </c:spPr>
          <c:marker>
            <c:symbol val="circle"/>
            <c:size val="7"/>
            <c:spPr>
              <a:solidFill>
                <a:schemeClr val="accent4"/>
              </a:solidFill>
              <a:ln w="9525">
                <a:solidFill>
                  <a:schemeClr val="accent4"/>
                </a:solidFill>
              </a:ln>
              <a:effectLst/>
            </c:spPr>
          </c:marker>
          <c:dLbls>
            <c:spPr>
              <a:solidFill>
                <a:sysClr val="window" lastClr="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介護人材!$A$21:$A$28</c:f>
              <c:strCache>
                <c:ptCount val="8"/>
                <c:pt idx="0">
                  <c:v>2011</c:v>
                </c:pt>
                <c:pt idx="1">
                  <c:v>12</c:v>
                </c:pt>
                <c:pt idx="2">
                  <c:v>13</c:v>
                </c:pt>
                <c:pt idx="3">
                  <c:v>14</c:v>
                </c:pt>
                <c:pt idx="4">
                  <c:v>15</c:v>
                </c:pt>
                <c:pt idx="5">
                  <c:v>16</c:v>
                </c:pt>
                <c:pt idx="6">
                  <c:v>17</c:v>
                </c:pt>
                <c:pt idx="7">
                  <c:v>18</c:v>
                </c:pt>
              </c:strCache>
            </c:strRef>
          </c:cat>
          <c:val>
            <c:numRef>
              <c:f>介護人材!$D$21:$D$28</c:f>
              <c:numCache>
                <c:formatCode>0.0</c:formatCode>
                <c:ptCount val="8"/>
                <c:pt idx="0">
                  <c:v>97.828345802161266</c:v>
                </c:pt>
                <c:pt idx="1">
                  <c:v>96.399848414670089</c:v>
                </c:pt>
                <c:pt idx="2">
                  <c:v>97.814368323042245</c:v>
                </c:pt>
                <c:pt idx="3">
                  <c:v>98.500834619382076</c:v>
                </c:pt>
                <c:pt idx="4">
                  <c:v>98.650145838514931</c:v>
                </c:pt>
                <c:pt idx="5">
                  <c:v>88.799879622530653</c:v>
                </c:pt>
                <c:pt idx="6">
                  <c:v>91.898706721253689</c:v>
                </c:pt>
                <c:pt idx="7">
                  <c:v>94.29363165187047</c:v>
                </c:pt>
              </c:numCache>
            </c:numRef>
          </c:val>
          <c:smooth val="0"/>
          <c:extLst>
            <c:ext xmlns:c16="http://schemas.microsoft.com/office/drawing/2014/chart" uri="{C3380CC4-5D6E-409C-BE32-E72D297353CC}">
              <c16:uniqueId val="{00000009-79BE-4812-9821-F4793D930B5C}"/>
            </c:ext>
          </c:extLst>
        </c:ser>
        <c:dLbls>
          <c:showLegendKey val="0"/>
          <c:showVal val="0"/>
          <c:showCatName val="0"/>
          <c:showSerName val="0"/>
          <c:showPercent val="0"/>
          <c:showBubbleSize val="0"/>
        </c:dLbls>
        <c:marker val="1"/>
        <c:smooth val="0"/>
        <c:axId val="-721554352"/>
        <c:axId val="-721528240"/>
      </c:lineChart>
      <c:catAx>
        <c:axId val="-721554896"/>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ea"/>
                <a:ea typeface="+mn-ea"/>
                <a:cs typeface="+mn-cs"/>
              </a:defRPr>
            </a:pPr>
            <a:endParaRPr lang="ja-JP"/>
          </a:p>
        </c:txPr>
        <c:crossAx val="-721532592"/>
        <c:crosses val="autoZero"/>
        <c:auto val="1"/>
        <c:lblAlgn val="ctr"/>
        <c:lblOffset val="100"/>
        <c:noMultiLvlLbl val="0"/>
      </c:catAx>
      <c:valAx>
        <c:axId val="-721532592"/>
        <c:scaling>
          <c:orientation val="minMax"/>
        </c:scaling>
        <c:delete val="0"/>
        <c:axPos val="l"/>
        <c:numFmt formatCode="#,##0_);[Red]\(#,##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54896"/>
        <c:crosses val="autoZero"/>
        <c:crossBetween val="between"/>
      </c:valAx>
      <c:valAx>
        <c:axId val="-721528240"/>
        <c:scaling>
          <c:orientation val="minMax"/>
          <c:max val="150"/>
        </c:scaling>
        <c:delete val="0"/>
        <c:axPos val="r"/>
        <c:numFmt formatCode="0.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002060"/>
                </a:solidFill>
                <a:latin typeface="+mn-ea"/>
                <a:ea typeface="+mn-ea"/>
                <a:cs typeface="+mn-cs"/>
              </a:defRPr>
            </a:pPr>
            <a:endParaRPr lang="ja-JP"/>
          </a:p>
        </c:txPr>
        <c:crossAx val="-721554352"/>
        <c:crosses val="max"/>
        <c:crossBetween val="between"/>
      </c:valAx>
      <c:catAx>
        <c:axId val="-721554352"/>
        <c:scaling>
          <c:orientation val="minMax"/>
        </c:scaling>
        <c:delete val="1"/>
        <c:axPos val="b"/>
        <c:numFmt formatCode="General" sourceLinked="1"/>
        <c:majorTickMark val="out"/>
        <c:minorTickMark val="none"/>
        <c:tickLblPos val="nextTo"/>
        <c:crossAx val="-721528240"/>
        <c:crosses val="autoZero"/>
        <c:auto val="1"/>
        <c:lblAlgn val="ctr"/>
        <c:lblOffset val="100"/>
        <c:noMultiLvlLbl val="0"/>
      </c:catAx>
      <c:spPr>
        <a:noFill/>
        <a:ln>
          <a:noFill/>
        </a:ln>
        <a:effectLst/>
      </c:spPr>
    </c:plotArea>
    <c:legend>
      <c:legendPos val="b"/>
      <c:layout>
        <c:manualLayout>
          <c:xMode val="edge"/>
          <c:yMode val="edge"/>
          <c:x val="0.12605555555555556"/>
          <c:y val="0.91214761715144654"/>
          <c:w val="0.82929914529914528"/>
          <c:h val="4.678551267991585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2"/>
          <c:order val="0"/>
          <c:tx>
            <c:strRef>
              <c:f>養老ベッド!$B$8</c:f>
              <c:strCache>
                <c:ptCount val="1"/>
                <c:pt idx="0">
                  <c:v>介護ベッド数</c:v>
                </c:pt>
              </c:strCache>
            </c:strRef>
          </c:tx>
          <c:spPr>
            <a:solidFill>
              <a:srgbClr val="0070C0"/>
            </a:solidFill>
            <a:ln w="12700">
              <a:solidFill>
                <a:srgbClr val="0070C0"/>
              </a:solidFill>
            </a:ln>
            <a:effectLst/>
          </c:spPr>
          <c:invertIfNegative val="0"/>
          <c:dLbls>
            <c:dLbl>
              <c:idx val="0"/>
              <c:layout>
                <c:manualLayout>
                  <c:x val="-2.4875068766439064E-17"/>
                  <c:y val="-0.22880113379669451"/>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9C0-4FCF-BB85-1D08A3AC43B6}"/>
                </c:ext>
              </c:extLst>
            </c:dLbl>
            <c:dLbl>
              <c:idx val="1"/>
              <c:layout>
                <c:manualLayout>
                  <c:x val="-2.7136752136752138E-3"/>
                  <c:y val="-0.2522679167502016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9C0-4FCF-BB85-1D08A3AC43B6}"/>
                </c:ext>
              </c:extLst>
            </c:dLbl>
            <c:dLbl>
              <c:idx val="2"/>
              <c:layout>
                <c:manualLayout>
                  <c:x val="0"/>
                  <c:y val="-0.29040143904965071"/>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9C0-4FCF-BB85-1D08A3AC43B6}"/>
                </c:ext>
              </c:extLst>
            </c:dLbl>
            <c:dLbl>
              <c:idx val="3"/>
              <c:layout>
                <c:manualLayout>
                  <c:x val="-5.4273504273504771E-3"/>
                  <c:y val="-0.3226682656107230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9C0-4FCF-BB85-1D08A3AC43B6}"/>
                </c:ext>
              </c:extLst>
            </c:dLbl>
            <c:dLbl>
              <c:idx val="4"/>
              <c:layout>
                <c:manualLayout>
                  <c:x val="2.7136752136752138E-3"/>
                  <c:y val="-0.3725351793869256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9C0-4FCF-BB85-1D08A3AC43B6}"/>
                </c:ext>
              </c:extLst>
            </c:dLbl>
            <c:dLbl>
              <c:idx val="5"/>
              <c:layout>
                <c:manualLayout>
                  <c:x val="-5.4273504273504277E-3"/>
                  <c:y val="-0.3960019623404327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9C0-4FCF-BB85-1D08A3AC43B6}"/>
                </c:ext>
              </c:extLst>
            </c:dLbl>
            <c:dLbl>
              <c:idx val="6"/>
              <c:layout>
                <c:manualLayout>
                  <c:x val="-9.9500275065756255E-17"/>
                  <c:y val="-0.398935310209621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9C0-4FCF-BB85-1D08A3AC43B6}"/>
                </c:ext>
              </c:extLst>
            </c:dLbl>
            <c:dLbl>
              <c:idx val="7"/>
              <c:layout>
                <c:manualLayout>
                  <c:x val="-2.7136752136753131E-3"/>
                  <c:y val="-0.3872019187328676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9C0-4FCF-BB85-1D08A3AC43B6}"/>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養老ベッド!$A$21:$A$28</c:f>
              <c:strCache>
                <c:ptCount val="8"/>
                <c:pt idx="0">
                  <c:v>2011</c:v>
                </c:pt>
                <c:pt idx="1">
                  <c:v>12</c:v>
                </c:pt>
                <c:pt idx="2">
                  <c:v>13</c:v>
                </c:pt>
                <c:pt idx="3">
                  <c:v>14</c:v>
                </c:pt>
                <c:pt idx="4">
                  <c:v>15</c:v>
                </c:pt>
                <c:pt idx="5">
                  <c:v>16</c:v>
                </c:pt>
                <c:pt idx="6">
                  <c:v>17</c:v>
                </c:pt>
                <c:pt idx="7">
                  <c:v>18</c:v>
                </c:pt>
              </c:strCache>
            </c:strRef>
          </c:cat>
          <c:val>
            <c:numRef>
              <c:f>養老ベッド!$B$21:$B$28</c:f>
              <c:numCache>
                <c:formatCode>#,##0_);[Red]\(#,##0\)</c:formatCode>
                <c:ptCount val="8"/>
                <c:pt idx="0">
                  <c:v>3532</c:v>
                </c:pt>
                <c:pt idx="1">
                  <c:v>4165</c:v>
                </c:pt>
                <c:pt idx="2">
                  <c:v>4937</c:v>
                </c:pt>
                <c:pt idx="3">
                  <c:v>5778</c:v>
                </c:pt>
                <c:pt idx="4">
                  <c:v>6727</c:v>
                </c:pt>
                <c:pt idx="5">
                  <c:v>7302</c:v>
                </c:pt>
                <c:pt idx="6">
                  <c:v>7448</c:v>
                </c:pt>
                <c:pt idx="7">
                  <c:v>7271</c:v>
                </c:pt>
              </c:numCache>
            </c:numRef>
          </c:val>
          <c:extLst>
            <c:ext xmlns:c16="http://schemas.microsoft.com/office/drawing/2014/chart" uri="{C3380CC4-5D6E-409C-BE32-E72D297353CC}">
              <c16:uniqueId val="{00000008-69C0-4FCF-BB85-1D08A3AC43B6}"/>
            </c:ext>
          </c:extLst>
        </c:ser>
        <c:dLbls>
          <c:showLegendKey val="0"/>
          <c:showVal val="0"/>
          <c:showCatName val="0"/>
          <c:showSerName val="0"/>
          <c:showPercent val="0"/>
          <c:showBubbleSize val="0"/>
        </c:dLbls>
        <c:gapWidth val="219"/>
        <c:overlap val="100"/>
        <c:axId val="-721527696"/>
        <c:axId val="-721553808"/>
      </c:barChart>
      <c:lineChart>
        <c:grouping val="standard"/>
        <c:varyColors val="0"/>
        <c:ser>
          <c:idx val="0"/>
          <c:order val="1"/>
          <c:tx>
            <c:strRef>
              <c:f>養老ベッド!$D$8</c:f>
              <c:strCache>
                <c:ptCount val="1"/>
                <c:pt idx="0">
                  <c:v> 高齢者千人あたり介護ベッド数（右軸）</c:v>
                </c:pt>
              </c:strCache>
            </c:strRef>
          </c:tx>
          <c:spPr>
            <a:ln w="28575" cap="rnd">
              <a:solidFill>
                <a:schemeClr val="accent4"/>
              </a:solidFill>
              <a:round/>
            </a:ln>
            <a:effectLst/>
          </c:spPr>
          <c:marker>
            <c:symbol val="circle"/>
            <c:size val="7"/>
            <c:spPr>
              <a:solidFill>
                <a:schemeClr val="accent4"/>
              </a:solidFill>
              <a:ln w="9525">
                <a:solidFill>
                  <a:schemeClr val="accent4"/>
                </a:solidFill>
              </a:ln>
              <a:effectLst/>
            </c:spPr>
          </c:marker>
          <c:dLbls>
            <c:spPr>
              <a:solidFill>
                <a:sysClr val="window" lastClr="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養老ベッド!$A$21:$A$28</c:f>
              <c:strCache>
                <c:ptCount val="8"/>
                <c:pt idx="0">
                  <c:v>2011</c:v>
                </c:pt>
                <c:pt idx="1">
                  <c:v>12</c:v>
                </c:pt>
                <c:pt idx="2">
                  <c:v>13</c:v>
                </c:pt>
                <c:pt idx="3">
                  <c:v>14</c:v>
                </c:pt>
                <c:pt idx="4">
                  <c:v>15</c:v>
                </c:pt>
                <c:pt idx="5">
                  <c:v>16</c:v>
                </c:pt>
                <c:pt idx="6">
                  <c:v>17</c:v>
                </c:pt>
                <c:pt idx="7">
                  <c:v>18</c:v>
                </c:pt>
              </c:strCache>
            </c:strRef>
          </c:cat>
          <c:val>
            <c:numRef>
              <c:f>養老ベッド!$D$21:$D$28</c:f>
              <c:numCache>
                <c:formatCode>0.0</c:formatCode>
                <c:ptCount val="8"/>
                <c:pt idx="0">
                  <c:v>30.583264062067055</c:v>
                </c:pt>
                <c:pt idx="1">
                  <c:v>35.075161059413034</c:v>
                </c:pt>
                <c:pt idx="2">
                  <c:v>40.323107582737109</c:v>
                </c:pt>
                <c:pt idx="3">
                  <c:v>45.494630090390856</c:v>
                </c:pt>
                <c:pt idx="4">
                  <c:v>50.700552452875691</c:v>
                </c:pt>
                <c:pt idx="5">
                  <c:v>52.321207214049771</c:v>
                </c:pt>
                <c:pt idx="6">
                  <c:v>50.483962801290566</c:v>
                </c:pt>
                <c:pt idx="7">
                  <c:v>46.640067737466005</c:v>
                </c:pt>
              </c:numCache>
            </c:numRef>
          </c:val>
          <c:smooth val="0"/>
          <c:extLst>
            <c:ext xmlns:c16="http://schemas.microsoft.com/office/drawing/2014/chart" uri="{C3380CC4-5D6E-409C-BE32-E72D297353CC}">
              <c16:uniqueId val="{00000009-69C0-4FCF-BB85-1D08A3AC43B6}"/>
            </c:ext>
          </c:extLst>
        </c:ser>
        <c:dLbls>
          <c:showLegendKey val="0"/>
          <c:showVal val="0"/>
          <c:showCatName val="0"/>
          <c:showSerName val="0"/>
          <c:showPercent val="0"/>
          <c:showBubbleSize val="0"/>
        </c:dLbls>
        <c:marker val="1"/>
        <c:smooth val="0"/>
        <c:axId val="-721549456"/>
        <c:axId val="-721552720"/>
      </c:lineChart>
      <c:catAx>
        <c:axId val="-721527696"/>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1553808"/>
        <c:crosses val="autoZero"/>
        <c:auto val="1"/>
        <c:lblAlgn val="ctr"/>
        <c:lblOffset val="100"/>
        <c:noMultiLvlLbl val="0"/>
      </c:catAx>
      <c:valAx>
        <c:axId val="-721553808"/>
        <c:scaling>
          <c:orientation val="minMax"/>
        </c:scaling>
        <c:delete val="0"/>
        <c:axPos val="l"/>
        <c:numFmt formatCode="#,##0_);[Red]\(#,##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27696"/>
        <c:crosses val="autoZero"/>
        <c:crossBetween val="between"/>
      </c:valAx>
      <c:valAx>
        <c:axId val="-721552720"/>
        <c:scaling>
          <c:orientation val="minMax"/>
          <c:max val="70"/>
        </c:scaling>
        <c:delete val="0"/>
        <c:axPos val="r"/>
        <c:numFmt formatCode="0.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49456"/>
        <c:crosses val="max"/>
        <c:crossBetween val="between"/>
      </c:valAx>
      <c:catAx>
        <c:axId val="-721549456"/>
        <c:scaling>
          <c:orientation val="minMax"/>
        </c:scaling>
        <c:delete val="1"/>
        <c:axPos val="b"/>
        <c:numFmt formatCode="General" sourceLinked="1"/>
        <c:majorTickMark val="out"/>
        <c:minorTickMark val="none"/>
        <c:tickLblPos val="nextTo"/>
        <c:crossAx val="-721552720"/>
        <c:crosses val="autoZero"/>
        <c:auto val="1"/>
        <c:lblAlgn val="ctr"/>
        <c:lblOffset val="100"/>
        <c:noMultiLvlLbl val="0"/>
      </c:catAx>
      <c:spPr>
        <a:noFill/>
        <a:ln>
          <a:noFill/>
        </a:ln>
        <a:effectLst/>
      </c:spPr>
    </c:plotArea>
    <c:legend>
      <c:legendPos val="b"/>
      <c:layout>
        <c:manualLayout>
          <c:xMode val="edge"/>
          <c:yMode val="edge"/>
          <c:x val="9.6205128205128207E-2"/>
          <c:y val="0.91214761715144654"/>
          <c:w val="0.82929914529914528"/>
          <c:h val="4.678551267991585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0"/>
          <c:order val="0"/>
          <c:tx>
            <c:strRef>
              <c:f>シンガポール人口!$B$8</c:f>
              <c:strCache>
                <c:ptCount val="1"/>
                <c:pt idx="0">
                  <c:v>15歳未満人口</c:v>
                </c:pt>
              </c:strCache>
            </c:strRef>
          </c:tx>
          <c:spPr>
            <a:solidFill>
              <a:schemeClr val="accent4">
                <a:lumMod val="40000"/>
                <a:lumOff val="60000"/>
              </a:schemeClr>
            </a:solidFill>
            <a:ln>
              <a:solidFill>
                <a:schemeClr val="tx1"/>
              </a:solidFill>
            </a:ln>
            <a:effectLst/>
          </c:spPr>
          <c:invertIfNegative val="0"/>
          <c:dPt>
            <c:idx val="0"/>
            <c:invertIfNegative val="0"/>
            <c:bubble3D val="0"/>
            <c:spPr>
              <a:solidFill>
                <a:schemeClr val="accent4">
                  <a:lumMod val="40000"/>
                  <a:lumOff val="60000"/>
                </a:schemeClr>
              </a:solidFill>
              <a:ln>
                <a:solidFill>
                  <a:schemeClr val="tx1"/>
                </a:solidFill>
              </a:ln>
              <a:effectLst/>
            </c:spPr>
            <c:extLst>
              <c:ext xmlns:c16="http://schemas.microsoft.com/office/drawing/2014/chart" uri="{C3380CC4-5D6E-409C-BE32-E72D297353CC}">
                <c16:uniqueId val="{00000001-6909-438B-B40E-CE5117F6A628}"/>
              </c:ext>
            </c:extLst>
          </c:dPt>
          <c:cat>
            <c:strRef>
              <c:f>シンガポール人口!$A$9:$A$36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シンガポール人口!$B$9:$B$36</c:f>
              <c:numCache>
                <c:formatCode>General</c:formatCode>
                <c:ptCount val="16"/>
                <c:pt idx="0">
                  <c:v>880.33199999999999</c:v>
                </c:pt>
                <c:pt idx="1">
                  <c:v>878.529</c:v>
                </c:pt>
                <c:pt idx="2">
                  <c:v>880.18</c:v>
                </c:pt>
                <c:pt idx="3">
                  <c:v>874.62199999999996</c:v>
                </c:pt>
                <c:pt idx="4">
                  <c:v>866.56700000000001</c:v>
                </c:pt>
                <c:pt idx="5">
                  <c:v>858.08600000000001</c:v>
                </c:pt>
                <c:pt idx="6">
                  <c:v>854.38900000000001</c:v>
                </c:pt>
                <c:pt idx="7">
                  <c:v>840.81</c:v>
                </c:pt>
                <c:pt idx="8">
                  <c:v>831.072</c:v>
                </c:pt>
                <c:pt idx="9">
                  <c:v>719.66200000000003</c:v>
                </c:pt>
                <c:pt idx="10">
                  <c:v>741.84400000000005</c:v>
                </c:pt>
                <c:pt idx="11">
                  <c:v>771.87</c:v>
                </c:pt>
                <c:pt idx="12">
                  <c:v>744.09799999999996</c:v>
                </c:pt>
                <c:pt idx="13">
                  <c:v>702.81</c:v>
                </c:pt>
                <c:pt idx="14">
                  <c:v>666.01499999999999</c:v>
                </c:pt>
                <c:pt idx="15">
                  <c:v>651.702</c:v>
                </c:pt>
              </c:numCache>
            </c:numRef>
          </c:val>
          <c:extLst>
            <c:ext xmlns:c16="http://schemas.microsoft.com/office/drawing/2014/chart" uri="{C3380CC4-5D6E-409C-BE32-E72D297353CC}">
              <c16:uniqueId val="{00000002-6909-438B-B40E-CE5117F6A628}"/>
            </c:ext>
          </c:extLst>
        </c:ser>
        <c:ser>
          <c:idx val="1"/>
          <c:order val="1"/>
          <c:tx>
            <c:strRef>
              <c:f>シンガポール人口!$C$8</c:f>
              <c:strCache>
                <c:ptCount val="1"/>
                <c:pt idx="0">
                  <c:v>15歳-64歳人口</c:v>
                </c:pt>
              </c:strCache>
            </c:strRef>
          </c:tx>
          <c:spPr>
            <a:solidFill>
              <a:srgbClr val="0070C0"/>
            </a:solidFill>
            <a:ln>
              <a:solidFill>
                <a:srgbClr val="FFFFFF">
                  <a:lumMod val="50000"/>
                </a:srgbClr>
              </a:solidFill>
            </a:ln>
            <a:effectLst/>
          </c:spPr>
          <c:invertIfNegative val="0"/>
          <c:cat>
            <c:strRef>
              <c:f>シンガポール人口!$A$9:$A$36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シンガポール人口!$C$9:$C$36</c:f>
              <c:numCache>
                <c:formatCode>General</c:formatCode>
                <c:ptCount val="16"/>
                <c:pt idx="0">
                  <c:v>3738.5010000000002</c:v>
                </c:pt>
                <c:pt idx="1">
                  <c:v>3816.8879999999999</c:v>
                </c:pt>
                <c:pt idx="2">
                  <c:v>3906.0770000000002</c:v>
                </c:pt>
                <c:pt idx="3">
                  <c:v>3959.8580000000002</c:v>
                </c:pt>
                <c:pt idx="4">
                  <c:v>3998.3969999999999</c:v>
                </c:pt>
                <c:pt idx="5">
                  <c:v>4030.0880000000002</c:v>
                </c:pt>
                <c:pt idx="6">
                  <c:v>4063.7069999999999</c:v>
                </c:pt>
                <c:pt idx="7">
                  <c:v>4046.25</c:v>
                </c:pt>
                <c:pt idx="8">
                  <c:v>4041.681</c:v>
                </c:pt>
                <c:pt idx="9">
                  <c:v>4349.5680000000002</c:v>
                </c:pt>
                <c:pt idx="10">
                  <c:v>4236.5330000000004</c:v>
                </c:pt>
                <c:pt idx="11">
                  <c:v>4082.085</c:v>
                </c:pt>
                <c:pt idx="12">
                  <c:v>3986.4639999999999</c:v>
                </c:pt>
                <c:pt idx="13">
                  <c:v>3866.1680000000001</c:v>
                </c:pt>
                <c:pt idx="14">
                  <c:v>3751.3789999999999</c:v>
                </c:pt>
                <c:pt idx="15">
                  <c:v>3623.8589999999999</c:v>
                </c:pt>
              </c:numCache>
            </c:numRef>
          </c:val>
          <c:extLst>
            <c:ext xmlns:c16="http://schemas.microsoft.com/office/drawing/2014/chart" uri="{C3380CC4-5D6E-409C-BE32-E72D297353CC}">
              <c16:uniqueId val="{00000003-6909-438B-B40E-CE5117F6A628}"/>
            </c:ext>
          </c:extLst>
        </c:ser>
        <c:ser>
          <c:idx val="2"/>
          <c:order val="2"/>
          <c:tx>
            <c:strRef>
              <c:f>シンガポール人口!$D$8</c:f>
              <c:strCache>
                <c:ptCount val="1"/>
                <c:pt idx="0">
                  <c:v>65歳以上人口</c:v>
                </c:pt>
              </c:strCache>
            </c:strRef>
          </c:tx>
          <c:spPr>
            <a:solidFill>
              <a:schemeClr val="accent2">
                <a:lumMod val="40000"/>
                <a:lumOff val="60000"/>
              </a:schemeClr>
            </a:solidFill>
            <a:ln w="12700">
              <a:solidFill>
                <a:schemeClr val="accent2"/>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909-438B-B40E-CE5117F6A628}"/>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909-438B-B40E-CE5117F6A628}"/>
                </c:ext>
              </c:extLst>
            </c:dLbl>
            <c:dLbl>
              <c:idx val="15"/>
              <c:layout>
                <c:manualLayout>
                  <c:x val="0"/>
                  <c:y val="1.46990740740740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909-438B-B40E-CE5117F6A62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シンガポール人口!$A$9:$A$36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シンガポール人口!$D$9:$D$36</c:f>
              <c:numCache>
                <c:formatCode>General</c:formatCode>
                <c:ptCount val="16"/>
                <c:pt idx="0">
                  <c:v>457.899</c:v>
                </c:pt>
                <c:pt idx="1">
                  <c:v>488.27100000000002</c:v>
                </c:pt>
                <c:pt idx="2">
                  <c:v>526.17899999999997</c:v>
                </c:pt>
                <c:pt idx="3">
                  <c:v>564.68100000000004</c:v>
                </c:pt>
                <c:pt idx="4">
                  <c:v>604.76</c:v>
                </c:pt>
                <c:pt idx="5">
                  <c:v>646.82899999999995</c:v>
                </c:pt>
                <c:pt idx="6">
                  <c:v>689.18700000000001</c:v>
                </c:pt>
                <c:pt idx="7">
                  <c:v>725.19299999999998</c:v>
                </c:pt>
                <c:pt idx="8">
                  <c:v>765.923</c:v>
                </c:pt>
                <c:pt idx="9">
                  <c:v>781.11300000000006</c:v>
                </c:pt>
                <c:pt idx="10">
                  <c:v>1100.383</c:v>
                </c:pt>
                <c:pt idx="11">
                  <c:v>1408.51</c:v>
                </c:pt>
                <c:pt idx="12">
                  <c:v>1655.8920000000001</c:v>
                </c:pt>
                <c:pt idx="13">
                  <c:v>1876.511</c:v>
                </c:pt>
                <c:pt idx="14">
                  <c:v>2029.7809999999999</c:v>
                </c:pt>
                <c:pt idx="15">
                  <c:v>2131.9670000000001</c:v>
                </c:pt>
              </c:numCache>
            </c:numRef>
          </c:val>
          <c:extLst>
            <c:ext xmlns:c16="http://schemas.microsoft.com/office/drawing/2014/chart" uri="{C3380CC4-5D6E-409C-BE32-E72D297353CC}">
              <c16:uniqueId val="{00000007-6909-438B-B40E-CE5117F6A628}"/>
            </c:ext>
          </c:extLst>
        </c:ser>
        <c:dLbls>
          <c:showLegendKey val="0"/>
          <c:showVal val="0"/>
          <c:showCatName val="0"/>
          <c:showSerName val="0"/>
          <c:showPercent val="0"/>
          <c:showBubbleSize val="0"/>
        </c:dLbls>
        <c:gapWidth val="219"/>
        <c:overlap val="100"/>
        <c:axId val="-800161168"/>
        <c:axId val="-800169328"/>
      </c:barChart>
      <c:lineChart>
        <c:grouping val="standard"/>
        <c:varyColors val="0"/>
        <c:ser>
          <c:idx val="4"/>
          <c:order val="3"/>
          <c:tx>
            <c:strRef>
              <c:f>シンガポール人口!$F$8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dLbl>
              <c:idx val="15"/>
              <c:layout>
                <c:manualLayout>
                  <c:x val="-5.3669871794871891E-2"/>
                  <c:y val="-2.648032407407407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909-438B-B40E-CE5117F6A628}"/>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シンガポール人口!$A$9:$A$36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シンガポール人口!$F$9:$F$36</c:f>
              <c:numCache>
                <c:formatCode>0.0%</c:formatCode>
                <c:ptCount val="16"/>
                <c:pt idx="0">
                  <c:v>9.0195621907951787E-2</c:v>
                </c:pt>
                <c:pt idx="1">
                  <c:v>9.4193747771856656E-2</c:v>
                </c:pt>
                <c:pt idx="2">
                  <c:v>9.9046652044372852E-2</c:v>
                </c:pt>
                <c:pt idx="3">
                  <c:v>0.10458680524622252</c:v>
                </c:pt>
                <c:pt idx="4">
                  <c:v>0.11056499377299475</c:v>
                </c:pt>
                <c:pt idx="5">
                  <c:v>0.11686154460982225</c:v>
                </c:pt>
                <c:pt idx="6">
                  <c:v>0.12290925926157108</c:v>
                </c:pt>
                <c:pt idx="7">
                  <c:v>0.12921602073178098</c:v>
                </c:pt>
                <c:pt idx="8">
                  <c:v>0.13583383758882406</c:v>
                </c:pt>
                <c:pt idx="9">
                  <c:v>0.1335157613835633</c:v>
                </c:pt>
                <c:pt idx="10">
                  <c:v>0.181020964802032</c:v>
                </c:pt>
                <c:pt idx="11">
                  <c:v>0.22491303344609509</c:v>
                </c:pt>
                <c:pt idx="12">
                  <c:v>0.25928191137053525</c:v>
                </c:pt>
                <c:pt idx="13">
                  <c:v>0.29113555232194177</c:v>
                </c:pt>
                <c:pt idx="14">
                  <c:v>0.31483262048881872</c:v>
                </c:pt>
                <c:pt idx="15">
                  <c:v>0.33272847188494531</c:v>
                </c:pt>
              </c:numCache>
            </c:numRef>
          </c:val>
          <c:smooth val="0"/>
          <c:extLst>
            <c:ext xmlns:c16="http://schemas.microsoft.com/office/drawing/2014/chart" uri="{C3380CC4-5D6E-409C-BE32-E72D297353CC}">
              <c16:uniqueId val="{00000009-6909-438B-B40E-CE5117F6A628}"/>
            </c:ext>
          </c:extLst>
        </c:ser>
        <c:dLbls>
          <c:showLegendKey val="0"/>
          <c:showVal val="0"/>
          <c:showCatName val="0"/>
          <c:showSerName val="0"/>
          <c:showPercent val="0"/>
          <c:showBubbleSize val="0"/>
        </c:dLbls>
        <c:marker val="1"/>
        <c:smooth val="0"/>
        <c:axId val="-800156816"/>
        <c:axId val="-800167696"/>
      </c:lineChart>
      <c:catAx>
        <c:axId val="-800161168"/>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00169328"/>
        <c:crosses val="autoZero"/>
        <c:auto val="1"/>
        <c:lblAlgn val="ctr"/>
        <c:lblOffset val="100"/>
        <c:noMultiLvlLbl val="0"/>
      </c:catAx>
      <c:valAx>
        <c:axId val="-800169328"/>
        <c:scaling>
          <c:orientation val="minMax"/>
          <c:max val="7000"/>
        </c:scaling>
        <c:delete val="0"/>
        <c:axPos val="l"/>
        <c:numFmt formatCode="#,##0_);[Red]\(#,##0\)" sourceLinked="0"/>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1168"/>
        <c:crosses val="autoZero"/>
        <c:crossBetween val="between"/>
      </c:valAx>
      <c:valAx>
        <c:axId val="-800167696"/>
        <c:scaling>
          <c:orientation val="minMax"/>
        </c:scaling>
        <c:delete val="0"/>
        <c:axPos val="r"/>
        <c:numFmt formatCode="0%" sourceLinked="0"/>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56816"/>
        <c:crosses val="max"/>
        <c:crossBetween val="between"/>
      </c:valAx>
      <c:catAx>
        <c:axId val="-800156816"/>
        <c:scaling>
          <c:orientation val="minMax"/>
        </c:scaling>
        <c:delete val="1"/>
        <c:axPos val="b"/>
        <c:numFmt formatCode="General" sourceLinked="1"/>
        <c:majorTickMark val="out"/>
        <c:minorTickMark val="none"/>
        <c:tickLblPos val="nextTo"/>
        <c:crossAx val="-800167696"/>
        <c:crosses val="autoZero"/>
        <c:auto val="1"/>
        <c:lblAlgn val="ctr"/>
        <c:lblOffset val="100"/>
        <c:noMultiLvlLbl val="0"/>
      </c:cat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Entry>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userShapes r:id="rId5"/>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2454914529914528E-2"/>
          <c:y val="7.0555555555555552E-2"/>
          <c:w val="0.88854935897435894"/>
          <c:h val="0.7921752314814815"/>
        </c:manualLayout>
      </c:layout>
      <c:barChart>
        <c:barDir val="col"/>
        <c:grouping val="clustered"/>
        <c:varyColors val="0"/>
        <c:ser>
          <c:idx val="0"/>
          <c:order val="0"/>
          <c:tx>
            <c:strRef>
              <c:f>シンガポール!$B$8</c:f>
              <c:strCache>
                <c:ptCount val="1"/>
                <c:pt idx="0">
                  <c:v>平均寿命</c:v>
                </c:pt>
              </c:strCache>
            </c:strRef>
          </c:tx>
          <c:spPr>
            <a:solidFill>
              <a:srgbClr val="0070C0"/>
            </a:solidFill>
            <a:ln>
              <a:noFill/>
            </a:ln>
            <a:effectLst/>
          </c:spPr>
          <c:invertIfNegative val="0"/>
          <c:dPt>
            <c:idx val="5"/>
            <c:invertIfNegative val="0"/>
            <c:bubble3D val="0"/>
            <c:spPr>
              <a:solidFill>
                <a:srgbClr val="0070C0"/>
              </a:solidFill>
              <a:ln>
                <a:noFill/>
              </a:ln>
              <a:effectLst/>
            </c:spPr>
            <c:extLst>
              <c:ext xmlns:c16="http://schemas.microsoft.com/office/drawing/2014/chart" uri="{C3380CC4-5D6E-409C-BE32-E72D297353CC}">
                <c16:uniqueId val="{00000001-1C55-4C7B-9E46-18C8A1726D9A}"/>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シンガポール!$A$9:$A$26</c:f>
              <c:strCache>
                <c:ptCount val="6"/>
                <c:pt idx="0">
                  <c:v>2000</c:v>
                </c:pt>
                <c:pt idx="1">
                  <c:v>2005</c:v>
                </c:pt>
                <c:pt idx="2">
                  <c:v>2010</c:v>
                </c:pt>
                <c:pt idx="3">
                  <c:v>2015</c:v>
                </c:pt>
                <c:pt idx="4">
                  <c:v>2016</c:v>
                </c:pt>
                <c:pt idx="5">
                  <c:v>2016 【日本】</c:v>
                </c:pt>
              </c:strCache>
            </c:strRef>
          </c:cat>
          <c:val>
            <c:numRef>
              <c:f>シンガポール!$B$9:$B$26</c:f>
              <c:numCache>
                <c:formatCode>0.00</c:formatCode>
                <c:ptCount val="6"/>
                <c:pt idx="0">
                  <c:v>77.95</c:v>
                </c:pt>
                <c:pt idx="1">
                  <c:v>79.989999999999995</c:v>
                </c:pt>
                <c:pt idx="2">
                  <c:v>81.540000000000006</c:v>
                </c:pt>
                <c:pt idx="3">
                  <c:v>82.74</c:v>
                </c:pt>
                <c:pt idx="4">
                  <c:v>82.85</c:v>
                </c:pt>
                <c:pt idx="5">
                  <c:v>83.98</c:v>
                </c:pt>
              </c:numCache>
            </c:numRef>
          </c:val>
          <c:extLst>
            <c:ext xmlns:c16="http://schemas.microsoft.com/office/drawing/2014/chart" uri="{C3380CC4-5D6E-409C-BE32-E72D297353CC}">
              <c16:uniqueId val="{00000002-1C55-4C7B-9E46-18C8A1726D9A}"/>
            </c:ext>
          </c:extLst>
        </c:ser>
        <c:ser>
          <c:idx val="1"/>
          <c:order val="1"/>
          <c:tx>
            <c:strRef>
              <c:f>シンガポール!$C$8</c:f>
              <c:strCache>
                <c:ptCount val="1"/>
                <c:pt idx="0">
                  <c:v>健康寿命</c:v>
                </c:pt>
              </c:strCache>
            </c:strRef>
          </c:tx>
          <c:spPr>
            <a:solidFill>
              <a:schemeClr val="accent2"/>
            </a:solidFill>
            <a:ln>
              <a:noFill/>
            </a:ln>
            <a:effectLst/>
          </c:spPr>
          <c:invertIfNegative val="0"/>
          <c:dPt>
            <c:idx val="5"/>
            <c:invertIfNegative val="0"/>
            <c:bubble3D val="0"/>
            <c:spPr>
              <a:solidFill>
                <a:schemeClr val="accent2"/>
              </a:solidFill>
              <a:ln>
                <a:noFill/>
              </a:ln>
              <a:effectLst/>
            </c:spPr>
            <c:extLst>
              <c:ext xmlns:c16="http://schemas.microsoft.com/office/drawing/2014/chart" uri="{C3380CC4-5D6E-409C-BE32-E72D297353CC}">
                <c16:uniqueId val="{00000004-1C55-4C7B-9E46-18C8A1726D9A}"/>
              </c:ext>
            </c:extLst>
          </c:dPt>
          <c:dLbls>
            <c:dLbl>
              <c:idx val="0"/>
              <c:layout>
                <c:manualLayout>
                  <c:x val="1.6282158119658118E-2"/>
                  <c:y val="1.4699074074074074E-3"/>
                </c:manualLayout>
              </c:layout>
              <c:spPr>
                <a:noFill/>
                <a:ln>
                  <a:no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layout>
                    <c:manualLayout>
                      <c:w val="7.0094230769230756E-2"/>
                      <c:h val="4.6155092592592595E-2"/>
                    </c:manualLayout>
                  </c15:layout>
                </c:ext>
                <c:ext xmlns:c16="http://schemas.microsoft.com/office/drawing/2014/chart" uri="{C3380CC4-5D6E-409C-BE32-E72D297353CC}">
                  <c16:uniqueId val="{00000005-1C55-4C7B-9E46-18C8A1726D9A}"/>
                </c:ext>
              </c:extLst>
            </c:dLbl>
            <c:dLbl>
              <c:idx val="1"/>
              <c:layout>
                <c:manualLayout>
                  <c:x val="2.1709401709401711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C55-4C7B-9E46-18C8A1726D9A}"/>
                </c:ext>
              </c:extLst>
            </c:dLbl>
            <c:dLbl>
              <c:idx val="2"/>
              <c:layout>
                <c:manualLayout>
                  <c:x val="1.3568376068376069E-2"/>
                  <c:y val="-5.3895982327284637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C55-4C7B-9E46-18C8A1726D9A}"/>
                </c:ext>
              </c:extLst>
            </c:dLbl>
            <c:dLbl>
              <c:idx val="3"/>
              <c:layout>
                <c:manualLayout>
                  <c:x val="2.1709401709401711E-2"/>
                  <c:y val="-5.3895982327284637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C55-4C7B-9E46-18C8A1726D9A}"/>
                </c:ext>
              </c:extLst>
            </c:dLbl>
            <c:dLbl>
              <c:idx val="4"/>
              <c:layout>
                <c:manualLayout>
                  <c:x val="2.1709401709401711E-2"/>
                  <c:y val="8.81944444444444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C55-4C7B-9E46-18C8A1726D9A}"/>
                </c:ext>
              </c:extLst>
            </c:dLbl>
            <c:dLbl>
              <c:idx val="5"/>
              <c:layout>
                <c:manualLayout>
                  <c:x val="1.0854700854700855E-2"/>
                  <c:y val="-5.879629629629629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C55-4C7B-9E46-18C8A1726D9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シンガポール!$A$9:$A$26</c:f>
              <c:strCache>
                <c:ptCount val="6"/>
                <c:pt idx="0">
                  <c:v>2000</c:v>
                </c:pt>
                <c:pt idx="1">
                  <c:v>2005</c:v>
                </c:pt>
                <c:pt idx="2">
                  <c:v>2010</c:v>
                </c:pt>
                <c:pt idx="3">
                  <c:v>2015</c:v>
                </c:pt>
                <c:pt idx="4">
                  <c:v>2016</c:v>
                </c:pt>
                <c:pt idx="5">
                  <c:v>2016 【日本】</c:v>
                </c:pt>
              </c:strCache>
            </c:strRef>
          </c:cat>
          <c:val>
            <c:numRef>
              <c:f>シンガポール!$C$9:$C$26</c:f>
              <c:numCache>
                <c:formatCode>0.00</c:formatCode>
                <c:ptCount val="6"/>
                <c:pt idx="0">
                  <c:v>71.290000000000006</c:v>
                </c:pt>
                <c:pt idx="1">
                  <c:v>73.33</c:v>
                </c:pt>
                <c:pt idx="2">
                  <c:v>74.81</c:v>
                </c:pt>
                <c:pt idx="3">
                  <c:v>75.900000000000006</c:v>
                </c:pt>
                <c:pt idx="4">
                  <c:v>76.17</c:v>
                </c:pt>
                <c:pt idx="5">
                  <c:v>74.81</c:v>
                </c:pt>
              </c:numCache>
            </c:numRef>
          </c:val>
          <c:extLst>
            <c:ext xmlns:c16="http://schemas.microsoft.com/office/drawing/2014/chart" uri="{C3380CC4-5D6E-409C-BE32-E72D297353CC}">
              <c16:uniqueId val="{0000000A-1C55-4C7B-9E46-18C8A1726D9A}"/>
            </c:ext>
          </c:extLst>
        </c:ser>
        <c:dLbls>
          <c:showLegendKey val="0"/>
          <c:showVal val="0"/>
          <c:showCatName val="0"/>
          <c:showSerName val="0"/>
          <c:showPercent val="0"/>
          <c:showBubbleSize val="0"/>
        </c:dLbls>
        <c:gapWidth val="219"/>
        <c:axId val="-800168240"/>
        <c:axId val="-800159536"/>
      </c:barChart>
      <c:catAx>
        <c:axId val="-800168240"/>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00159536"/>
        <c:crosses val="autoZero"/>
        <c:auto val="1"/>
        <c:lblAlgn val="ctr"/>
        <c:lblOffset val="100"/>
        <c:noMultiLvlLbl val="0"/>
      </c:catAx>
      <c:valAx>
        <c:axId val="-800159536"/>
        <c:scaling>
          <c:orientation val="minMax"/>
          <c:min val="50"/>
        </c:scaling>
        <c:delete val="0"/>
        <c:axPos val="l"/>
        <c:numFmt formatCode="0.0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8240"/>
        <c:crosses val="autoZero"/>
        <c:crossBetween val="between"/>
      </c:valAx>
      <c:spPr>
        <a:noFill/>
        <a:ln w="25400">
          <a:noFill/>
        </a:ln>
        <a:effectLst/>
      </c:spPr>
    </c:plotArea>
    <c:legend>
      <c:legendPos val="b"/>
      <c:layout>
        <c:manualLayout>
          <c:xMode val="edge"/>
          <c:yMode val="edge"/>
          <c:x val="0.36684273504273501"/>
          <c:y val="0.93807800925925933"/>
          <c:w val="0.3260153846153846"/>
          <c:h val="5.0162731481481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userShapes r:id="rId5"/>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2"/>
          <c:order val="0"/>
          <c:tx>
            <c:strRef>
              <c:f>'高齢者人口 （65歳以上）'!$B$8</c:f>
              <c:strCache>
                <c:ptCount val="1"/>
                <c:pt idx="0">
                  <c:v>65歳以上人口</c:v>
                </c:pt>
              </c:strCache>
            </c:strRef>
          </c:tx>
          <c:spPr>
            <a:solidFill>
              <a:schemeClr val="accent2">
                <a:lumMod val="60000"/>
                <a:lumOff val="40000"/>
              </a:schemeClr>
            </a:solidFill>
            <a:ln w="12700">
              <a:solidFill>
                <a:schemeClr val="accent2"/>
              </a:solidFill>
            </a:ln>
            <a:effectLst/>
          </c:spPr>
          <c:invertIfNegative val="0"/>
          <c:dLbls>
            <c:dLbl>
              <c:idx val="0"/>
              <c:layout>
                <c:manualLayout>
                  <c:x val="0"/>
                  <c:y val="-5.8977384118900827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8B0-4054-B6DD-E2911A60BFB6}"/>
                </c:ext>
              </c:extLst>
            </c:dLbl>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j-ea"/>
                      <a:ea typeface="+mj-ea"/>
                      <a:cs typeface="+mn-cs"/>
                    </a:defRPr>
                  </a:pPr>
                  <a:endParaRPr lang="ja-JP"/>
                </a:p>
              </c:txPr>
              <c:showLegendKey val="0"/>
              <c:showVal val="0"/>
              <c:showCatName val="0"/>
              <c:showSerName val="0"/>
              <c:showPercent val="0"/>
              <c:showBubbleSize val="0"/>
              <c:extLst>
                <c:ext xmlns:c16="http://schemas.microsoft.com/office/drawing/2014/chart" uri="{C3380CC4-5D6E-409C-BE32-E72D297353CC}">
                  <c16:uniqueId val="{00000001-78B0-4054-B6DD-E2911A60BFB6}"/>
                </c:ext>
              </c:extLst>
            </c:dLbl>
            <c:dLbl>
              <c:idx val="8"/>
              <c:layout>
                <c:manualLayout>
                  <c:x val="2.7136752136752138E-3"/>
                  <c:y val="-7.0807783950383466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8B0-4054-B6DD-E2911A60BFB6}"/>
                </c:ext>
              </c:extLst>
            </c:dLbl>
            <c:dLbl>
              <c:idx val="12"/>
              <c:layout>
                <c:manualLayout>
                  <c:x val="-1.6282051282051381E-2"/>
                  <c:y val="-0.1026671754215938"/>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8B0-4054-B6DD-E2911A60BFB6}"/>
                </c:ext>
              </c:extLst>
            </c:dLbl>
            <c:dLbl>
              <c:idx val="15"/>
              <c:layout>
                <c:manualLayout>
                  <c:x val="-9.9500275065756255E-17"/>
                  <c:y val="-0.126981164673068"/>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8B0-4054-B6DD-E2911A60BFB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'高齢者人口 （65歳以上）'!$A$21:$A$36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'高齢者人口 （65歳以上）'!$B$9:$B$36</c:f>
              <c:numCache>
                <c:formatCode>#,##0</c:formatCode>
                <c:ptCount val="16"/>
                <c:pt idx="0">
                  <c:v>112371</c:v>
                </c:pt>
                <c:pt idx="1">
                  <c:v>115488</c:v>
                </c:pt>
                <c:pt idx="2">
                  <c:v>118745</c:v>
                </c:pt>
                <c:pt idx="3">
                  <c:v>122436</c:v>
                </c:pt>
                <c:pt idx="4">
                  <c:v>127004</c:v>
                </c:pt>
                <c:pt idx="5">
                  <c:v>132681</c:v>
                </c:pt>
                <c:pt idx="6">
                  <c:v>139561</c:v>
                </c:pt>
                <c:pt idx="7">
                  <c:v>147532</c:v>
                </c:pt>
                <c:pt idx="8">
                  <c:v>155896</c:v>
                </c:pt>
                <c:pt idx="9">
                  <c:v>172262</c:v>
                </c:pt>
                <c:pt idx="10">
                  <c:v>204571</c:v>
                </c:pt>
                <c:pt idx="11">
                  <c:v>246986</c:v>
                </c:pt>
                <c:pt idx="12">
                  <c:v>302095</c:v>
                </c:pt>
                <c:pt idx="13">
                  <c:v>343819</c:v>
                </c:pt>
                <c:pt idx="14">
                  <c:v>355864</c:v>
                </c:pt>
                <c:pt idx="15">
                  <c:v>365636</c:v>
                </c:pt>
              </c:numCache>
            </c:numRef>
          </c:val>
          <c:extLst>
            <c:ext xmlns:c16="http://schemas.microsoft.com/office/drawing/2014/chart" uri="{C3380CC4-5D6E-409C-BE32-E72D297353CC}">
              <c16:uniqueId val="{00000005-78B0-4054-B6DD-E2911A60BFB6}"/>
            </c:ext>
          </c:extLst>
        </c:ser>
        <c:dLbls>
          <c:showLegendKey val="0"/>
          <c:showVal val="0"/>
          <c:showCatName val="0"/>
          <c:showSerName val="0"/>
          <c:showPercent val="0"/>
          <c:showBubbleSize val="0"/>
        </c:dLbls>
        <c:gapWidth val="219"/>
        <c:overlap val="100"/>
        <c:axId val="-845167856"/>
        <c:axId val="-845161872"/>
      </c:barChart>
      <c:barChart>
        <c:barDir val="col"/>
        <c:grouping val="clustered"/>
        <c:varyColors val="0"/>
        <c:ser>
          <c:idx val="3"/>
          <c:order val="1"/>
          <c:tx>
            <c:strRef>
              <c:f>人口構造・高齢化率!$E$8</c:f>
              <c:strCache>
                <c:ptCount val="1"/>
                <c:pt idx="0">
                  <c:v>総人口</c:v>
                </c:pt>
              </c:strCache>
            </c:strRef>
          </c:tx>
          <c:spPr>
            <a:solidFill>
              <a:schemeClr val="accent4"/>
            </a:solidFill>
            <a:ln>
              <a:noFill/>
            </a:ln>
            <a:effectLst/>
          </c:spPr>
          <c:invertIfNegative val="0"/>
          <c:cat>
            <c:strRef>
              <c:f>人口構造・高齢化率!$A$11:$A$29</c:f>
              <c:strCache>
                <c:ptCount val="9"/>
                <c:pt idx="0">
                  <c:v>2010</c:v>
                </c:pt>
                <c:pt idx="1">
                  <c:v>11</c:v>
                </c:pt>
                <c:pt idx="2">
                  <c:v>12</c:v>
                </c:pt>
                <c:pt idx="3">
                  <c:v>13</c:v>
                </c:pt>
                <c:pt idx="4">
                  <c:v>14</c:v>
                </c:pt>
                <c:pt idx="5">
                  <c:v>15</c:v>
                </c:pt>
                <c:pt idx="6">
                  <c:v>16</c:v>
                </c:pt>
                <c:pt idx="7">
                  <c:v>17</c:v>
                </c:pt>
                <c:pt idx="8">
                  <c:v>18</c:v>
                </c:pt>
              </c:strCache>
            </c:strRef>
          </c:cat>
          <c:val>
            <c:numRef>
              <c:f>人口構造・高齢化率!$E$11:$E$29</c:f>
            </c:numRef>
          </c:val>
          <c:extLst>
            <c:ext xmlns:c16="http://schemas.microsoft.com/office/drawing/2014/chart" uri="{C3380CC4-5D6E-409C-BE32-E72D297353CC}">
              <c16:uniqueId val="{00000006-78B0-4054-B6DD-E2911A60BFB6}"/>
            </c:ext>
          </c:extLst>
        </c:ser>
        <c:dLbls>
          <c:showLegendKey val="0"/>
          <c:showVal val="0"/>
          <c:showCatName val="0"/>
          <c:showSerName val="0"/>
          <c:showPercent val="0"/>
          <c:showBubbleSize val="0"/>
        </c:dLbls>
        <c:gapWidth val="219"/>
        <c:overlap val="-27"/>
        <c:axId val="-845167856"/>
        <c:axId val="-845161872"/>
      </c:barChart>
      <c:lineChart>
        <c:grouping val="standard"/>
        <c:varyColors val="0"/>
        <c:ser>
          <c:idx val="0"/>
          <c:order val="2"/>
          <c:tx>
            <c:strRef>
              <c:f>'高齢者人口 （65歳以上）'!$C$8</c:f>
              <c:strCache>
                <c:ptCount val="1"/>
                <c:pt idx="0">
                  <c:v>高齢化率</c:v>
                </c:pt>
              </c:strCache>
            </c:strRef>
          </c:tx>
          <c:spPr>
            <a:ln w="28575" cap="rnd">
              <a:solidFill>
                <a:schemeClr val="accent4"/>
              </a:solidFill>
              <a:round/>
            </a:ln>
            <a:effectLst/>
          </c:spPr>
          <c:marker>
            <c:symbol val="circle"/>
            <c:size val="7"/>
            <c:spPr>
              <a:solidFill>
                <a:schemeClr val="accent4"/>
              </a:solidFill>
              <a:ln w="9525">
                <a:solidFill>
                  <a:schemeClr val="accent4"/>
                </a:solidFill>
              </a:ln>
              <a:effectLst/>
            </c:spPr>
          </c:marker>
          <c:dLbls>
            <c:dLbl>
              <c:idx val="0"/>
              <c:layout>
                <c:manualLayout>
                  <c:x val="-3.5277777777777804E-2"/>
                  <c:y val="-0.1026671754215938"/>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8B0-4054-B6DD-E2911A60BFB6}"/>
                </c:ext>
              </c:extLst>
            </c:dLbl>
            <c:dLbl>
              <c:idx val="1"/>
              <c:delete val="1"/>
              <c:extLst>
                <c:ext xmlns:c15="http://schemas.microsoft.com/office/drawing/2012/chart" uri="{CE6537A1-D6FC-4f65-9D91-7224C49458BB}"/>
                <c:ext xmlns:c16="http://schemas.microsoft.com/office/drawing/2014/chart" uri="{C3380CC4-5D6E-409C-BE32-E72D297353CC}">
                  <c16:uniqueId val="{00000008-78B0-4054-B6DD-E2911A60BFB6}"/>
                </c:ext>
              </c:extLst>
            </c:dLbl>
            <c:dLbl>
              <c:idx val="2"/>
              <c:delete val="1"/>
              <c:extLst>
                <c:ext xmlns:c15="http://schemas.microsoft.com/office/drawing/2012/chart" uri="{CE6537A1-D6FC-4f65-9D91-7224C49458BB}"/>
                <c:ext xmlns:c16="http://schemas.microsoft.com/office/drawing/2014/chart" uri="{C3380CC4-5D6E-409C-BE32-E72D297353CC}">
                  <c16:uniqueId val="{00000009-78B0-4054-B6DD-E2911A60BFB6}"/>
                </c:ext>
              </c:extLst>
            </c:dLbl>
            <c:dLbl>
              <c:idx val="3"/>
              <c:delete val="1"/>
              <c:extLst>
                <c:ext xmlns:c15="http://schemas.microsoft.com/office/drawing/2012/chart" uri="{CE6537A1-D6FC-4f65-9D91-7224C49458BB}"/>
                <c:ext xmlns:c16="http://schemas.microsoft.com/office/drawing/2014/chart" uri="{C3380CC4-5D6E-409C-BE32-E72D297353CC}">
                  <c16:uniqueId val="{0000000A-78B0-4054-B6DD-E2911A60BFB6}"/>
                </c:ext>
              </c:extLst>
            </c:dLbl>
            <c:dLbl>
              <c:idx val="4"/>
              <c:delete val="1"/>
              <c:extLst>
                <c:ext xmlns:c15="http://schemas.microsoft.com/office/drawing/2012/chart" uri="{CE6537A1-D6FC-4f65-9D91-7224C49458BB}"/>
                <c:ext xmlns:c16="http://schemas.microsoft.com/office/drawing/2014/chart" uri="{C3380CC4-5D6E-409C-BE32-E72D297353CC}">
                  <c16:uniqueId val="{0000000B-78B0-4054-B6DD-E2911A60BFB6}"/>
                </c:ext>
              </c:extLst>
            </c:dLbl>
            <c:dLbl>
              <c:idx val="5"/>
              <c:delete val="1"/>
              <c:extLst>
                <c:ext xmlns:c15="http://schemas.microsoft.com/office/drawing/2012/chart" uri="{CE6537A1-D6FC-4f65-9D91-7224C49458BB}"/>
                <c:ext xmlns:c16="http://schemas.microsoft.com/office/drawing/2014/chart" uri="{C3380CC4-5D6E-409C-BE32-E72D297353CC}">
                  <c16:uniqueId val="{0000000C-78B0-4054-B6DD-E2911A60BFB6}"/>
                </c:ext>
              </c:extLst>
            </c:dLbl>
            <c:dLbl>
              <c:idx val="6"/>
              <c:delete val="1"/>
              <c:extLst>
                <c:ext xmlns:c15="http://schemas.microsoft.com/office/drawing/2012/chart" uri="{CE6537A1-D6FC-4f65-9D91-7224C49458BB}"/>
                <c:ext xmlns:c16="http://schemas.microsoft.com/office/drawing/2014/chart" uri="{C3380CC4-5D6E-409C-BE32-E72D297353CC}">
                  <c16:uniqueId val="{0000000D-78B0-4054-B6DD-E2911A60BFB6}"/>
                </c:ext>
              </c:extLst>
            </c:dLbl>
            <c:dLbl>
              <c:idx val="7"/>
              <c:delete val="1"/>
              <c:extLst>
                <c:ext xmlns:c15="http://schemas.microsoft.com/office/drawing/2012/chart" uri="{CE6537A1-D6FC-4f65-9D91-7224C49458BB}"/>
                <c:ext xmlns:c16="http://schemas.microsoft.com/office/drawing/2014/chart" uri="{C3380CC4-5D6E-409C-BE32-E72D297353CC}">
                  <c16:uniqueId val="{0000000E-78B0-4054-B6DD-E2911A60BFB6}"/>
                </c:ext>
              </c:extLst>
            </c:dLbl>
            <c:dLbl>
              <c:idx val="8"/>
              <c:layout>
                <c:manualLayout>
                  <c:x val="-6.7841880341880337E-2"/>
                  <c:y val="-8.8000436075651736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78B0-4054-B6DD-E2911A60BFB6}"/>
                </c:ext>
              </c:extLst>
            </c:dLbl>
            <c:dLbl>
              <c:idx val="9"/>
              <c:delete val="1"/>
              <c:extLst>
                <c:ext xmlns:c15="http://schemas.microsoft.com/office/drawing/2012/chart" uri="{CE6537A1-D6FC-4f65-9D91-7224C49458BB}"/>
                <c:ext xmlns:c16="http://schemas.microsoft.com/office/drawing/2014/chart" uri="{C3380CC4-5D6E-409C-BE32-E72D297353CC}">
                  <c16:uniqueId val="{00000010-78B0-4054-B6DD-E2911A60BFB6}"/>
                </c:ext>
              </c:extLst>
            </c:dLbl>
            <c:dLbl>
              <c:idx val="10"/>
              <c:delete val="1"/>
              <c:extLst>
                <c:ext xmlns:c15="http://schemas.microsoft.com/office/drawing/2012/chart" uri="{CE6537A1-D6FC-4f65-9D91-7224C49458BB}"/>
                <c:ext xmlns:c16="http://schemas.microsoft.com/office/drawing/2014/chart" uri="{C3380CC4-5D6E-409C-BE32-E72D297353CC}">
                  <c16:uniqueId val="{00000011-78B0-4054-B6DD-E2911A60BFB6}"/>
                </c:ext>
              </c:extLst>
            </c:dLbl>
            <c:dLbl>
              <c:idx val="11"/>
              <c:delete val="1"/>
              <c:extLst>
                <c:ext xmlns:c15="http://schemas.microsoft.com/office/drawing/2012/chart" uri="{CE6537A1-D6FC-4f65-9D91-7224C49458BB}"/>
                <c:ext xmlns:c16="http://schemas.microsoft.com/office/drawing/2014/chart" uri="{C3380CC4-5D6E-409C-BE32-E72D297353CC}">
                  <c16:uniqueId val="{00000012-78B0-4054-B6DD-E2911A60BFB6}"/>
                </c:ext>
              </c:extLst>
            </c:dLbl>
            <c:dLbl>
              <c:idx val="12"/>
              <c:layout>
                <c:manualLayout>
                  <c:x val="-6.5128205128205122E-2"/>
                  <c:y val="-9.0933783944840127E-2"/>
                </c:manualLayout>
              </c:layout>
              <c:tx>
                <c:rich>
                  <a:bodyPr/>
                  <a:lstStyle/>
                  <a:p>
                    <a:fld id="{ECDE990C-6B58-4281-BACE-68BC9E85E992}" type="VALUE">
                      <a:rPr lang="en-US" altLang="ja-JP" b="1">
                        <a:solidFill>
                          <a:srgbClr val="C00000"/>
                        </a:solidFill>
                        <a:latin typeface="+mn-ea"/>
                        <a:ea typeface="+mn-ea"/>
                      </a:rPr>
                      <a:pPr/>
                      <a:t>[値]</a:t>
                    </a:fld>
                    <a:endParaRPr lang="ja-JP" alt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78B0-4054-B6DD-E2911A60BFB6}"/>
                </c:ext>
              </c:extLst>
            </c:dLbl>
            <c:dLbl>
              <c:idx val="13"/>
              <c:delete val="1"/>
              <c:extLst>
                <c:ext xmlns:c15="http://schemas.microsoft.com/office/drawing/2012/chart" uri="{CE6537A1-D6FC-4f65-9D91-7224C49458BB}"/>
                <c:ext xmlns:c16="http://schemas.microsoft.com/office/drawing/2014/chart" uri="{C3380CC4-5D6E-409C-BE32-E72D297353CC}">
                  <c16:uniqueId val="{00000014-78B0-4054-B6DD-E2911A60BFB6}"/>
                </c:ext>
              </c:extLst>
            </c:dLbl>
            <c:dLbl>
              <c:idx val="14"/>
              <c:delete val="1"/>
              <c:extLst>
                <c:ext xmlns:c15="http://schemas.microsoft.com/office/drawing/2012/chart" uri="{CE6537A1-D6FC-4f65-9D91-7224C49458BB}"/>
                <c:ext xmlns:c16="http://schemas.microsoft.com/office/drawing/2014/chart" uri="{C3380CC4-5D6E-409C-BE32-E72D297353CC}">
                  <c16:uniqueId val="{00000015-78B0-4054-B6DD-E2911A60BFB6}"/>
                </c:ext>
              </c:extLst>
            </c:dLbl>
            <c:dLbl>
              <c:idx val="15"/>
              <c:layout>
                <c:manualLayout>
                  <c:x val="-5.698717948717949E-2"/>
                  <c:y val="-8.2133740337274955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78B0-4054-B6DD-E2911A60BFB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'高齢者人口 （65歳以上）'!$A$21:$A$36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'高齢者人口 （65歳以上）'!$C$21:$C$36</c:f>
              <c:numCache>
                <c:formatCode>0%</c:formatCode>
                <c:ptCount val="16"/>
                <c:pt idx="0">
                  <c:v>8.4000000000000005E-2</c:v>
                </c:pt>
                <c:pt idx="1">
                  <c:v>8.5999999999999993E-2</c:v>
                </c:pt>
                <c:pt idx="2">
                  <c:v>8.7999999999999995E-2</c:v>
                </c:pt>
                <c:pt idx="3">
                  <c:v>0.09</c:v>
                </c:pt>
                <c:pt idx="4">
                  <c:v>9.2999999999999999E-2</c:v>
                </c:pt>
                <c:pt idx="5">
                  <c:v>9.7000000000000003E-2</c:v>
                </c:pt>
                <c:pt idx="6">
                  <c:v>0.10100000000000001</c:v>
                </c:pt>
                <c:pt idx="7">
                  <c:v>0.106</c:v>
                </c:pt>
                <c:pt idx="8">
                  <c:v>0.112</c:v>
                </c:pt>
                <c:pt idx="9">
                  <c:v>0.11968263731815308</c:v>
                </c:pt>
                <c:pt idx="10">
                  <c:v>0.14031811264562571</c:v>
                </c:pt>
                <c:pt idx="11">
                  <c:v>0.16866713932108804</c:v>
                </c:pt>
                <c:pt idx="12">
                  <c:v>0.20676092730080606</c:v>
                </c:pt>
                <c:pt idx="13">
                  <c:v>0.23727506750575358</c:v>
                </c:pt>
                <c:pt idx="14">
                  <c:v>0.24897569892960489</c:v>
                </c:pt>
                <c:pt idx="15">
                  <c:v>0.260720699637633</c:v>
                </c:pt>
              </c:numCache>
            </c:numRef>
          </c:val>
          <c:smooth val="0"/>
          <c:extLst>
            <c:ext xmlns:c16="http://schemas.microsoft.com/office/drawing/2014/chart" uri="{C3380CC4-5D6E-409C-BE32-E72D297353CC}">
              <c16:uniqueId val="{00000017-78B0-4054-B6DD-E2911A60BFB6}"/>
            </c:ext>
          </c:extLst>
        </c:ser>
        <c:dLbls>
          <c:showLegendKey val="0"/>
          <c:showVal val="0"/>
          <c:showCatName val="0"/>
          <c:showSerName val="0"/>
          <c:showPercent val="0"/>
          <c:showBubbleSize val="0"/>
        </c:dLbls>
        <c:marker val="1"/>
        <c:smooth val="0"/>
        <c:axId val="-961273264"/>
        <c:axId val="-961270544"/>
      </c:lineChart>
      <c:catAx>
        <c:axId val="-845167856"/>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45161872"/>
        <c:crosses val="autoZero"/>
        <c:auto val="1"/>
        <c:lblAlgn val="ctr"/>
        <c:lblOffset val="100"/>
        <c:noMultiLvlLbl val="0"/>
      </c:catAx>
      <c:valAx>
        <c:axId val="-845161872"/>
        <c:scaling>
          <c:orientation val="minMax"/>
          <c:max val="1400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45167856"/>
        <c:crosses val="autoZero"/>
        <c:crossBetween val="between"/>
      </c:valAx>
      <c:valAx>
        <c:axId val="-961270544"/>
        <c:scaling>
          <c:orientation val="minMax"/>
          <c:max val="1"/>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961273264"/>
        <c:crosses val="max"/>
        <c:crossBetween val="between"/>
      </c:valAx>
      <c:catAx>
        <c:axId val="-961273264"/>
        <c:scaling>
          <c:orientation val="minMax"/>
        </c:scaling>
        <c:delete val="1"/>
        <c:axPos val="b"/>
        <c:numFmt formatCode="General" sourceLinked="1"/>
        <c:majorTickMark val="out"/>
        <c:minorTickMark val="none"/>
        <c:tickLblPos val="nextTo"/>
        <c:crossAx val="-961270544"/>
        <c:crosses val="autoZero"/>
        <c:auto val="1"/>
        <c:lblAlgn val="ctr"/>
        <c:lblOffset val="100"/>
        <c:noMultiLvlLbl val="0"/>
      </c:catAx>
      <c:spPr>
        <a:noFill/>
        <a:ln>
          <a:noFill/>
        </a:ln>
        <a:effectLst/>
      </c:spPr>
    </c:plotArea>
    <c:legend>
      <c:legendPos val="b"/>
      <c:layout>
        <c:manualLayout>
          <c:xMode val="edge"/>
          <c:yMode val="edge"/>
          <c:x val="0.27530769230769231"/>
          <c:y val="0.92388100862820011"/>
          <c:w val="0.44938461538461538"/>
          <c:h val="4.678551267991585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2"/>
          <c:order val="0"/>
          <c:tx>
            <c:strRef>
              <c:f>'高齢者人口 '!$B$8</c:f>
              <c:strCache>
                <c:ptCount val="1"/>
                <c:pt idx="0">
                  <c:v>65歳以上人口</c:v>
                </c:pt>
              </c:strCache>
            </c:strRef>
          </c:tx>
          <c:spPr>
            <a:solidFill>
              <a:schemeClr val="accent2">
                <a:lumMod val="60000"/>
                <a:lumOff val="40000"/>
              </a:schemeClr>
            </a:solidFill>
            <a:ln w="12700">
              <a:solidFill>
                <a:schemeClr val="accent2"/>
              </a:solidFill>
            </a:ln>
            <a:effectLst/>
          </c:spPr>
          <c:invertIfNegative val="0"/>
          <c:dLbls>
            <c:dLbl>
              <c:idx val="0"/>
              <c:layout>
                <c:manualLayout>
                  <c:x val="5.4273504273504277E-3"/>
                  <c:y val="-3.55106011653937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112-4DC6-A058-3A8A92D70563}"/>
                </c:ext>
              </c:extLst>
            </c:dLbl>
            <c:dLbl>
              <c:idx val="8"/>
              <c:layout>
                <c:manualLayout>
                  <c:x val="-5.4273504273505266E-3"/>
                  <c:y val="-4.73410009968764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112-4DC6-A058-3A8A92D70563}"/>
                </c:ext>
              </c:extLst>
            </c:dLbl>
            <c:dLbl>
              <c:idx val="12"/>
              <c:layout>
                <c:manualLayout>
                  <c:x val="8.1410256410255413E-3"/>
                  <c:y val="-8.800043607565173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112-4DC6-A058-3A8A92D70563}"/>
                </c:ext>
              </c:extLst>
            </c:dLbl>
            <c:dLbl>
              <c:idx val="15"/>
              <c:layout>
                <c:manualLayout>
                  <c:x val="2.7136752136750148E-3"/>
                  <c:y val="-0.1240478168038795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112-4DC6-A058-3A8A92D70563}"/>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'高齢者人口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'高齢者人口 '!$B$9:$B$36</c:f>
              <c:numCache>
                <c:formatCode>#,##0</c:formatCode>
                <c:ptCount val="16"/>
                <c:pt idx="0">
                  <c:v>457.899</c:v>
                </c:pt>
                <c:pt idx="1">
                  <c:v>488.27100000000002</c:v>
                </c:pt>
                <c:pt idx="2">
                  <c:v>526.17899999999997</c:v>
                </c:pt>
                <c:pt idx="3">
                  <c:v>564.68100000000004</c:v>
                </c:pt>
                <c:pt idx="4">
                  <c:v>604.76</c:v>
                </c:pt>
                <c:pt idx="5">
                  <c:v>646.82899999999995</c:v>
                </c:pt>
                <c:pt idx="6">
                  <c:v>689.18700000000001</c:v>
                </c:pt>
                <c:pt idx="7">
                  <c:v>725.19299999999998</c:v>
                </c:pt>
                <c:pt idx="8">
                  <c:v>765.923</c:v>
                </c:pt>
                <c:pt idx="9">
                  <c:v>781.11300000000006</c:v>
                </c:pt>
                <c:pt idx="10">
                  <c:v>1100.383</c:v>
                </c:pt>
                <c:pt idx="11">
                  <c:v>1408.51</c:v>
                </c:pt>
                <c:pt idx="12">
                  <c:v>1655.8920000000001</c:v>
                </c:pt>
                <c:pt idx="13">
                  <c:v>1876.511</c:v>
                </c:pt>
                <c:pt idx="14">
                  <c:v>2029.7809999999999</c:v>
                </c:pt>
                <c:pt idx="15">
                  <c:v>2131.9670000000001</c:v>
                </c:pt>
              </c:numCache>
            </c:numRef>
          </c:val>
          <c:extLst>
            <c:ext xmlns:c16="http://schemas.microsoft.com/office/drawing/2014/chart" uri="{C3380CC4-5D6E-409C-BE32-E72D297353CC}">
              <c16:uniqueId val="{00000004-D112-4DC6-A058-3A8A92D70563}"/>
            </c:ext>
          </c:extLst>
        </c:ser>
        <c:dLbls>
          <c:showLegendKey val="0"/>
          <c:showVal val="0"/>
          <c:showCatName val="0"/>
          <c:showSerName val="0"/>
          <c:showPercent val="0"/>
          <c:showBubbleSize val="0"/>
        </c:dLbls>
        <c:gapWidth val="219"/>
        <c:overlap val="100"/>
        <c:axId val="-800161712"/>
        <c:axId val="-800160624"/>
      </c:barChart>
      <c:lineChart>
        <c:grouping val="standard"/>
        <c:varyColors val="0"/>
        <c:ser>
          <c:idx val="0"/>
          <c:order val="1"/>
          <c:tx>
            <c:strRef>
              <c:f>'高齢者人口 '!$C$8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dLbl>
              <c:idx val="0"/>
              <c:layout>
                <c:manualLayout>
                  <c:x val="-4.0705128205128227E-2"/>
                  <c:y val="-2.9333478691884018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112-4DC6-A058-3A8A92D70563}"/>
                </c:ext>
              </c:extLst>
            </c:dLbl>
            <c:dLbl>
              <c:idx val="1"/>
              <c:delete val="1"/>
              <c:extLst>
                <c:ext xmlns:c15="http://schemas.microsoft.com/office/drawing/2012/chart" uri="{CE6537A1-D6FC-4f65-9D91-7224C49458BB}"/>
                <c:ext xmlns:c16="http://schemas.microsoft.com/office/drawing/2014/chart" uri="{C3380CC4-5D6E-409C-BE32-E72D297353CC}">
                  <c16:uniqueId val="{00000006-D112-4DC6-A058-3A8A92D70563}"/>
                </c:ext>
              </c:extLst>
            </c:dLbl>
            <c:dLbl>
              <c:idx val="2"/>
              <c:delete val="1"/>
              <c:extLst>
                <c:ext xmlns:c15="http://schemas.microsoft.com/office/drawing/2012/chart" uri="{CE6537A1-D6FC-4f65-9D91-7224C49458BB}"/>
                <c:ext xmlns:c16="http://schemas.microsoft.com/office/drawing/2014/chart" uri="{C3380CC4-5D6E-409C-BE32-E72D297353CC}">
                  <c16:uniqueId val="{00000007-D112-4DC6-A058-3A8A92D70563}"/>
                </c:ext>
              </c:extLst>
            </c:dLbl>
            <c:dLbl>
              <c:idx val="3"/>
              <c:delete val="1"/>
              <c:extLst>
                <c:ext xmlns:c15="http://schemas.microsoft.com/office/drawing/2012/chart" uri="{CE6537A1-D6FC-4f65-9D91-7224C49458BB}"/>
                <c:ext xmlns:c16="http://schemas.microsoft.com/office/drawing/2014/chart" uri="{C3380CC4-5D6E-409C-BE32-E72D297353CC}">
                  <c16:uniqueId val="{00000008-D112-4DC6-A058-3A8A92D70563}"/>
                </c:ext>
              </c:extLst>
            </c:dLbl>
            <c:dLbl>
              <c:idx val="4"/>
              <c:delete val="1"/>
              <c:extLst>
                <c:ext xmlns:c15="http://schemas.microsoft.com/office/drawing/2012/chart" uri="{CE6537A1-D6FC-4f65-9D91-7224C49458BB}"/>
                <c:ext xmlns:c16="http://schemas.microsoft.com/office/drawing/2014/chart" uri="{C3380CC4-5D6E-409C-BE32-E72D297353CC}">
                  <c16:uniqueId val="{00000009-D112-4DC6-A058-3A8A92D70563}"/>
                </c:ext>
              </c:extLst>
            </c:dLbl>
            <c:dLbl>
              <c:idx val="5"/>
              <c:delete val="1"/>
              <c:extLst>
                <c:ext xmlns:c15="http://schemas.microsoft.com/office/drawing/2012/chart" uri="{CE6537A1-D6FC-4f65-9D91-7224C49458BB}"/>
                <c:ext xmlns:c16="http://schemas.microsoft.com/office/drawing/2014/chart" uri="{C3380CC4-5D6E-409C-BE32-E72D297353CC}">
                  <c16:uniqueId val="{0000000A-D112-4DC6-A058-3A8A92D70563}"/>
                </c:ext>
              </c:extLst>
            </c:dLbl>
            <c:dLbl>
              <c:idx val="6"/>
              <c:delete val="1"/>
              <c:extLst>
                <c:ext xmlns:c15="http://schemas.microsoft.com/office/drawing/2012/chart" uri="{CE6537A1-D6FC-4f65-9D91-7224C49458BB}"/>
                <c:ext xmlns:c16="http://schemas.microsoft.com/office/drawing/2014/chart" uri="{C3380CC4-5D6E-409C-BE32-E72D297353CC}">
                  <c16:uniqueId val="{0000000B-D112-4DC6-A058-3A8A92D70563}"/>
                </c:ext>
              </c:extLst>
            </c:dLbl>
            <c:dLbl>
              <c:idx val="7"/>
              <c:delete val="1"/>
              <c:extLst>
                <c:ext xmlns:c15="http://schemas.microsoft.com/office/drawing/2012/chart" uri="{CE6537A1-D6FC-4f65-9D91-7224C49458BB}"/>
                <c:ext xmlns:c16="http://schemas.microsoft.com/office/drawing/2014/chart" uri="{C3380CC4-5D6E-409C-BE32-E72D297353CC}">
                  <c16:uniqueId val="{0000000C-D112-4DC6-A058-3A8A92D70563}"/>
                </c:ext>
              </c:extLst>
            </c:dLbl>
            <c:dLbl>
              <c:idx val="8"/>
              <c:layout>
                <c:manualLayout>
                  <c:x val="-5.155982905982906E-2"/>
                  <c:y val="-3.5200174430260696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D112-4DC6-A058-3A8A92D70563}"/>
                </c:ext>
              </c:extLst>
            </c:dLbl>
            <c:dLbl>
              <c:idx val="9"/>
              <c:delete val="1"/>
              <c:extLst>
                <c:ext xmlns:c15="http://schemas.microsoft.com/office/drawing/2012/chart" uri="{CE6537A1-D6FC-4f65-9D91-7224C49458BB}"/>
                <c:ext xmlns:c16="http://schemas.microsoft.com/office/drawing/2014/chart" uri="{C3380CC4-5D6E-409C-BE32-E72D297353CC}">
                  <c16:uniqueId val="{0000000E-D112-4DC6-A058-3A8A92D70563}"/>
                </c:ext>
              </c:extLst>
            </c:dLbl>
            <c:dLbl>
              <c:idx val="10"/>
              <c:delete val="1"/>
              <c:extLst>
                <c:ext xmlns:c15="http://schemas.microsoft.com/office/drawing/2012/chart" uri="{CE6537A1-D6FC-4f65-9D91-7224C49458BB}"/>
                <c:ext xmlns:c16="http://schemas.microsoft.com/office/drawing/2014/chart" uri="{C3380CC4-5D6E-409C-BE32-E72D297353CC}">
                  <c16:uniqueId val="{0000000F-D112-4DC6-A058-3A8A92D70563}"/>
                </c:ext>
              </c:extLst>
            </c:dLbl>
            <c:dLbl>
              <c:idx val="11"/>
              <c:delete val="1"/>
              <c:extLst>
                <c:ext xmlns:c15="http://schemas.microsoft.com/office/drawing/2012/chart" uri="{CE6537A1-D6FC-4f65-9D91-7224C49458BB}"/>
                <c:ext xmlns:c16="http://schemas.microsoft.com/office/drawing/2014/chart" uri="{C3380CC4-5D6E-409C-BE32-E72D297353CC}">
                  <c16:uniqueId val="{00000010-D112-4DC6-A058-3A8A92D70563}"/>
                </c:ext>
              </c:extLst>
            </c:dLbl>
            <c:dLbl>
              <c:idx val="12"/>
              <c:layout>
                <c:manualLayout>
                  <c:x val="-7.3269230769230767E-2"/>
                  <c:y val="-5.8666957383767822E-2"/>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C00000"/>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D112-4DC6-A058-3A8A92D70563}"/>
                </c:ext>
              </c:extLst>
            </c:dLbl>
            <c:dLbl>
              <c:idx val="13"/>
              <c:delete val="1"/>
              <c:extLst>
                <c:ext xmlns:c15="http://schemas.microsoft.com/office/drawing/2012/chart" uri="{CE6537A1-D6FC-4f65-9D91-7224C49458BB}"/>
                <c:ext xmlns:c16="http://schemas.microsoft.com/office/drawing/2014/chart" uri="{C3380CC4-5D6E-409C-BE32-E72D297353CC}">
                  <c16:uniqueId val="{00000012-D112-4DC6-A058-3A8A92D70563}"/>
                </c:ext>
              </c:extLst>
            </c:dLbl>
            <c:dLbl>
              <c:idx val="14"/>
              <c:delete val="1"/>
              <c:extLst>
                <c:ext xmlns:c15="http://schemas.microsoft.com/office/drawing/2012/chart" uri="{CE6537A1-D6FC-4f65-9D91-7224C49458BB}"/>
                <c:ext xmlns:c16="http://schemas.microsoft.com/office/drawing/2014/chart" uri="{C3380CC4-5D6E-409C-BE32-E72D297353CC}">
                  <c16:uniqueId val="{00000013-D112-4DC6-A058-3A8A92D70563}"/>
                </c:ext>
              </c:extLst>
            </c:dLbl>
            <c:dLbl>
              <c:idx val="15"/>
              <c:layout>
                <c:manualLayout>
                  <c:x val="-4.0705128205128206E-2"/>
                  <c:y val="-3.2266826561072333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D112-4DC6-A058-3A8A92D70563}"/>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'高齢者人口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'高齢者人口 '!$C$21:$C$36</c:f>
              <c:numCache>
                <c:formatCode>0%</c:formatCode>
                <c:ptCount val="16"/>
                <c:pt idx="0">
                  <c:v>9.0195621907951787E-2</c:v>
                </c:pt>
                <c:pt idx="1">
                  <c:v>9.4193747771856656E-2</c:v>
                </c:pt>
                <c:pt idx="2">
                  <c:v>9.9046652044372852E-2</c:v>
                </c:pt>
                <c:pt idx="3">
                  <c:v>0.10458680524622252</c:v>
                </c:pt>
                <c:pt idx="4">
                  <c:v>0.11056499377299475</c:v>
                </c:pt>
                <c:pt idx="5">
                  <c:v>0.11686154460982225</c:v>
                </c:pt>
                <c:pt idx="6">
                  <c:v>0.12290925926157108</c:v>
                </c:pt>
                <c:pt idx="7">
                  <c:v>0.12921602073178098</c:v>
                </c:pt>
                <c:pt idx="8">
                  <c:v>0.13583383758882406</c:v>
                </c:pt>
                <c:pt idx="9">
                  <c:v>0.1335157613835633</c:v>
                </c:pt>
                <c:pt idx="10">
                  <c:v>0.181020964802032</c:v>
                </c:pt>
                <c:pt idx="11">
                  <c:v>0.22491303344609509</c:v>
                </c:pt>
                <c:pt idx="12">
                  <c:v>0.25928191137053525</c:v>
                </c:pt>
                <c:pt idx="13">
                  <c:v>0.29113555232194177</c:v>
                </c:pt>
                <c:pt idx="14">
                  <c:v>0.31483262048881872</c:v>
                </c:pt>
                <c:pt idx="15">
                  <c:v>0.33272847188494531</c:v>
                </c:pt>
              </c:numCache>
            </c:numRef>
          </c:val>
          <c:smooth val="0"/>
          <c:extLst>
            <c:ext xmlns:c16="http://schemas.microsoft.com/office/drawing/2014/chart" uri="{C3380CC4-5D6E-409C-BE32-E72D297353CC}">
              <c16:uniqueId val="{00000015-D112-4DC6-A058-3A8A92D70563}"/>
            </c:ext>
          </c:extLst>
        </c:ser>
        <c:dLbls>
          <c:showLegendKey val="0"/>
          <c:showVal val="0"/>
          <c:showCatName val="0"/>
          <c:showSerName val="0"/>
          <c:showPercent val="0"/>
          <c:showBubbleSize val="0"/>
        </c:dLbls>
        <c:marker val="1"/>
        <c:smooth val="0"/>
        <c:axId val="-800158992"/>
        <c:axId val="-800165520"/>
      </c:lineChart>
      <c:catAx>
        <c:axId val="-800161712"/>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00160624"/>
        <c:crosses val="autoZero"/>
        <c:auto val="1"/>
        <c:lblAlgn val="ctr"/>
        <c:lblOffset val="100"/>
        <c:noMultiLvlLbl val="0"/>
      </c:catAx>
      <c:valAx>
        <c:axId val="-800160624"/>
        <c:scaling>
          <c:orientation val="minMax"/>
          <c:max val="7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1712"/>
        <c:crosses val="autoZero"/>
        <c:crossBetween val="between"/>
      </c:valAx>
      <c:valAx>
        <c:axId val="-800165520"/>
        <c:scaling>
          <c:orientation val="minMax"/>
          <c:max val="1"/>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58992"/>
        <c:crosses val="max"/>
        <c:crossBetween val="between"/>
      </c:valAx>
      <c:catAx>
        <c:axId val="-800158992"/>
        <c:scaling>
          <c:orientation val="minMax"/>
        </c:scaling>
        <c:delete val="1"/>
        <c:axPos val="b"/>
        <c:numFmt formatCode="General" sourceLinked="1"/>
        <c:majorTickMark val="out"/>
        <c:minorTickMark val="none"/>
        <c:tickLblPos val="nextTo"/>
        <c:crossAx val="-800165520"/>
        <c:crosses val="autoZero"/>
        <c:auto val="1"/>
        <c:lblAlgn val="ctr"/>
        <c:lblOffset val="100"/>
        <c:noMultiLvlLbl val="0"/>
      </c:catAx>
      <c:spPr>
        <a:noFill/>
        <a:ln>
          <a:noFill/>
        </a:ln>
        <a:effectLst/>
      </c:spPr>
    </c:plotArea>
    <c:legend>
      <c:legendPos val="b"/>
      <c:layout>
        <c:manualLayout>
          <c:xMode val="edge"/>
          <c:yMode val="edge"/>
          <c:x val="0.29701709401709403"/>
          <c:y val="0.92061413679656234"/>
          <c:w val="0.48194871794871796"/>
          <c:h val="5.005238451155369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7.9375000000000001E-2"/>
          <c:w val="0.78795341880341885"/>
          <c:h val="0.7795657407407407"/>
        </c:manualLayout>
      </c:layout>
      <c:barChart>
        <c:barDir val="col"/>
        <c:grouping val="stacked"/>
        <c:varyColors val="0"/>
        <c:ser>
          <c:idx val="0"/>
          <c:order val="0"/>
          <c:tx>
            <c:strRef>
              <c:f>'労働人口 と高齢者 (2)'!$C$8</c:f>
              <c:strCache>
                <c:ptCount val="1"/>
                <c:pt idx="0">
                  <c:v>15歳未満人口</c:v>
                </c:pt>
              </c:strCache>
            </c:strRef>
          </c:tx>
          <c:spPr>
            <a:solidFill>
              <a:schemeClr val="accent4">
                <a:lumMod val="40000"/>
                <a:lumOff val="60000"/>
              </a:schemeClr>
            </a:solidFill>
            <a:ln>
              <a:solidFill>
                <a:schemeClr val="bg1">
                  <a:lumMod val="50000"/>
                </a:schemeClr>
              </a:solidFill>
            </a:ln>
            <a:effectLst/>
          </c:spPr>
          <c:invertIfNegative val="0"/>
          <c:dLbls>
            <c:dLbl>
              <c:idx val="0"/>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185-4D9A-A30A-6AA707CF9B77}"/>
                </c:ext>
              </c:extLst>
            </c:dLbl>
            <c:dLbl>
              <c:idx val="8"/>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185-4D9A-A30A-6AA707CF9B77}"/>
                </c:ext>
              </c:extLst>
            </c:dLbl>
            <c:dLbl>
              <c:idx val="15"/>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85-4D9A-A30A-6AA707CF9B7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'労働人口 と高齢者 (2)'!$A$21:$A$36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'労働人口 と高齢者 (2)'!$C$21:$C$36</c:f>
              <c:numCache>
                <c:formatCode>#,##0</c:formatCode>
                <c:ptCount val="16"/>
                <c:pt idx="0">
                  <c:v>880.33199999999999</c:v>
                </c:pt>
                <c:pt idx="1">
                  <c:v>878.529</c:v>
                </c:pt>
                <c:pt idx="2">
                  <c:v>880.18</c:v>
                </c:pt>
                <c:pt idx="3">
                  <c:v>874.62199999999996</c:v>
                </c:pt>
                <c:pt idx="4">
                  <c:v>866.56700000000001</c:v>
                </c:pt>
                <c:pt idx="5">
                  <c:v>858.08600000000001</c:v>
                </c:pt>
                <c:pt idx="6">
                  <c:v>854.38900000000001</c:v>
                </c:pt>
                <c:pt idx="7">
                  <c:v>840.81</c:v>
                </c:pt>
                <c:pt idx="8">
                  <c:v>831.072</c:v>
                </c:pt>
                <c:pt idx="9">
                  <c:v>719.66200000000003</c:v>
                </c:pt>
                <c:pt idx="10">
                  <c:v>741.84400000000005</c:v>
                </c:pt>
                <c:pt idx="11">
                  <c:v>771.87</c:v>
                </c:pt>
                <c:pt idx="12">
                  <c:v>744.09799999999996</c:v>
                </c:pt>
                <c:pt idx="13">
                  <c:v>702.81</c:v>
                </c:pt>
                <c:pt idx="14">
                  <c:v>666.01499999999999</c:v>
                </c:pt>
                <c:pt idx="15">
                  <c:v>651.702</c:v>
                </c:pt>
              </c:numCache>
            </c:numRef>
          </c:val>
          <c:extLst>
            <c:ext xmlns:c16="http://schemas.microsoft.com/office/drawing/2014/chart" uri="{C3380CC4-5D6E-409C-BE32-E72D297353CC}">
              <c16:uniqueId val="{00000003-7185-4D9A-A30A-6AA707CF9B77}"/>
            </c:ext>
          </c:extLst>
        </c:ser>
        <c:ser>
          <c:idx val="1"/>
          <c:order val="1"/>
          <c:tx>
            <c:strRef>
              <c:f>'労働人口 と高齢者 (2)'!$D$8</c:f>
              <c:strCache>
                <c:ptCount val="1"/>
                <c:pt idx="0">
                  <c:v>15歳-64歳人口</c:v>
                </c:pt>
              </c:strCache>
            </c:strRef>
          </c:tx>
          <c:spPr>
            <a:solidFill>
              <a:srgbClr val="0070C0"/>
            </a:solidFill>
            <a:ln>
              <a:solidFill>
                <a:schemeClr val="bg1">
                  <a:lumMod val="50000"/>
                </a:schemeClr>
              </a:solidFill>
            </a:ln>
            <a:effectLst/>
          </c:spPr>
          <c:invertIfNegative val="0"/>
          <c:dLbls>
            <c:dLbl>
              <c:idx val="0"/>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185-4D9A-A30A-6AA707CF9B77}"/>
                </c:ext>
              </c:extLst>
            </c:dLbl>
            <c:dLbl>
              <c:idx val="8"/>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185-4D9A-A30A-6AA707CF9B77}"/>
                </c:ext>
              </c:extLst>
            </c:dLbl>
            <c:dLbl>
              <c:idx val="15"/>
              <c:layout>
                <c:manualLayout>
                  <c:x val="-2.7136752136753131E-3"/>
                  <c:y val="4.9866936811962151E-2"/>
                </c:manualLayout>
              </c:layout>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185-4D9A-A30A-6AA707CF9B7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'労働人口 と高齢者 (2)'!$A$21:$A$36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'労働人口 と高齢者 (2)'!$D$21:$D$36</c:f>
              <c:numCache>
                <c:formatCode>#,##0</c:formatCode>
                <c:ptCount val="16"/>
                <c:pt idx="0">
                  <c:v>3738.5010000000002</c:v>
                </c:pt>
                <c:pt idx="1">
                  <c:v>3816.8879999999999</c:v>
                </c:pt>
                <c:pt idx="2">
                  <c:v>3906.0770000000002</c:v>
                </c:pt>
                <c:pt idx="3">
                  <c:v>3959.8580000000002</c:v>
                </c:pt>
                <c:pt idx="4">
                  <c:v>3998.3969999999999</c:v>
                </c:pt>
                <c:pt idx="5">
                  <c:v>4030.0880000000002</c:v>
                </c:pt>
                <c:pt idx="6">
                  <c:v>4063.7069999999999</c:v>
                </c:pt>
                <c:pt idx="7">
                  <c:v>4046.25</c:v>
                </c:pt>
                <c:pt idx="8">
                  <c:v>4041.681</c:v>
                </c:pt>
                <c:pt idx="9">
                  <c:v>4349.5680000000002</c:v>
                </c:pt>
                <c:pt idx="10">
                  <c:v>4236.5330000000004</c:v>
                </c:pt>
                <c:pt idx="11">
                  <c:v>4082.085</c:v>
                </c:pt>
                <c:pt idx="12">
                  <c:v>3986.4639999999999</c:v>
                </c:pt>
                <c:pt idx="13">
                  <c:v>3866.1680000000001</c:v>
                </c:pt>
                <c:pt idx="14">
                  <c:v>3751.3789999999999</c:v>
                </c:pt>
                <c:pt idx="15">
                  <c:v>3623.8589999999999</c:v>
                </c:pt>
              </c:numCache>
            </c:numRef>
          </c:val>
          <c:extLst>
            <c:ext xmlns:c16="http://schemas.microsoft.com/office/drawing/2014/chart" uri="{C3380CC4-5D6E-409C-BE32-E72D297353CC}">
              <c16:uniqueId val="{00000007-7185-4D9A-A30A-6AA707CF9B77}"/>
            </c:ext>
          </c:extLst>
        </c:ser>
        <c:ser>
          <c:idx val="2"/>
          <c:order val="2"/>
          <c:tx>
            <c:strRef>
              <c:f>'労働人口 と高齢者 (2)'!$G$8</c:f>
              <c:strCache>
                <c:ptCount val="1"/>
                <c:pt idx="0">
                  <c:v>総数</c:v>
                </c:pt>
              </c:strCache>
            </c:strRef>
          </c:tx>
          <c:spPr>
            <a:noFill/>
            <a:ln>
              <a:noFill/>
            </a:ln>
            <a:effectLst/>
          </c:spPr>
          <c:invertIfNegative val="0"/>
          <c:dLbls>
            <c:dLbl>
              <c:idx val="0"/>
              <c:layout>
                <c:manualLayout>
                  <c:x val="-6.5670940170940171E-3"/>
                  <c:y val="0.26695649080891609"/>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185-4D9A-A30A-6AA707CF9B77}"/>
                </c:ext>
              </c:extLst>
            </c:dLbl>
            <c:dLbl>
              <c:idx val="1"/>
              <c:delete val="1"/>
              <c:extLst>
                <c:ext xmlns:c15="http://schemas.microsoft.com/office/drawing/2012/chart" uri="{CE6537A1-D6FC-4f65-9D91-7224C49458BB}"/>
                <c:ext xmlns:c16="http://schemas.microsoft.com/office/drawing/2014/chart" uri="{C3380CC4-5D6E-409C-BE32-E72D297353CC}">
                  <c16:uniqueId val="{00000009-7185-4D9A-A30A-6AA707CF9B77}"/>
                </c:ext>
              </c:extLst>
            </c:dLbl>
            <c:dLbl>
              <c:idx val="2"/>
              <c:delete val="1"/>
              <c:extLst>
                <c:ext xmlns:c15="http://schemas.microsoft.com/office/drawing/2012/chart" uri="{CE6537A1-D6FC-4f65-9D91-7224C49458BB}"/>
                <c:ext xmlns:c16="http://schemas.microsoft.com/office/drawing/2014/chart" uri="{C3380CC4-5D6E-409C-BE32-E72D297353CC}">
                  <c16:uniqueId val="{0000000A-7185-4D9A-A30A-6AA707CF9B77}"/>
                </c:ext>
              </c:extLst>
            </c:dLbl>
            <c:dLbl>
              <c:idx val="3"/>
              <c:delete val="1"/>
              <c:extLst>
                <c:ext xmlns:c15="http://schemas.microsoft.com/office/drawing/2012/chart" uri="{CE6537A1-D6FC-4f65-9D91-7224C49458BB}"/>
                <c:ext xmlns:c16="http://schemas.microsoft.com/office/drawing/2014/chart" uri="{C3380CC4-5D6E-409C-BE32-E72D297353CC}">
                  <c16:uniqueId val="{0000000B-7185-4D9A-A30A-6AA707CF9B77}"/>
                </c:ext>
              </c:extLst>
            </c:dLbl>
            <c:dLbl>
              <c:idx val="4"/>
              <c:delete val="1"/>
              <c:extLst>
                <c:ext xmlns:c15="http://schemas.microsoft.com/office/drawing/2012/chart" uri="{CE6537A1-D6FC-4f65-9D91-7224C49458BB}"/>
                <c:ext xmlns:c16="http://schemas.microsoft.com/office/drawing/2014/chart" uri="{C3380CC4-5D6E-409C-BE32-E72D297353CC}">
                  <c16:uniqueId val="{0000000C-7185-4D9A-A30A-6AA707CF9B77}"/>
                </c:ext>
              </c:extLst>
            </c:dLbl>
            <c:dLbl>
              <c:idx val="5"/>
              <c:delete val="1"/>
              <c:extLst>
                <c:ext xmlns:c15="http://schemas.microsoft.com/office/drawing/2012/chart" uri="{CE6537A1-D6FC-4f65-9D91-7224C49458BB}"/>
                <c:ext xmlns:c16="http://schemas.microsoft.com/office/drawing/2014/chart" uri="{C3380CC4-5D6E-409C-BE32-E72D297353CC}">
                  <c16:uniqueId val="{0000000D-7185-4D9A-A30A-6AA707CF9B77}"/>
                </c:ext>
              </c:extLst>
            </c:dLbl>
            <c:dLbl>
              <c:idx val="6"/>
              <c:delete val="1"/>
              <c:extLst>
                <c:ext xmlns:c15="http://schemas.microsoft.com/office/drawing/2012/chart" uri="{CE6537A1-D6FC-4f65-9D91-7224C49458BB}"/>
                <c:ext xmlns:c16="http://schemas.microsoft.com/office/drawing/2014/chart" uri="{C3380CC4-5D6E-409C-BE32-E72D297353CC}">
                  <c16:uniqueId val="{0000000E-7185-4D9A-A30A-6AA707CF9B77}"/>
                </c:ext>
              </c:extLst>
            </c:dLbl>
            <c:dLbl>
              <c:idx val="7"/>
              <c:delete val="1"/>
              <c:extLst>
                <c:ext xmlns:c15="http://schemas.microsoft.com/office/drawing/2012/chart" uri="{CE6537A1-D6FC-4f65-9D91-7224C49458BB}"/>
                <c:ext xmlns:c16="http://schemas.microsoft.com/office/drawing/2014/chart" uri="{C3380CC4-5D6E-409C-BE32-E72D297353CC}">
                  <c16:uniqueId val="{0000000F-7185-4D9A-A30A-6AA707CF9B77}"/>
                </c:ext>
              </c:extLst>
            </c:dLbl>
            <c:dLbl>
              <c:idx val="8"/>
              <c:layout>
                <c:manualLayout>
                  <c:x val="4.7706410256410155E-2"/>
                  <c:y val="0.1900558537408979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7185-4D9A-A30A-6AA707CF9B77}"/>
                </c:ext>
              </c:extLst>
            </c:dLbl>
            <c:dLbl>
              <c:idx val="9"/>
              <c:delete val="1"/>
              <c:extLst>
                <c:ext xmlns:c15="http://schemas.microsoft.com/office/drawing/2012/chart" uri="{CE6537A1-D6FC-4f65-9D91-7224C49458BB}"/>
                <c:ext xmlns:c16="http://schemas.microsoft.com/office/drawing/2014/chart" uri="{C3380CC4-5D6E-409C-BE32-E72D297353CC}">
                  <c16:uniqueId val="{00000011-7185-4D9A-A30A-6AA707CF9B77}"/>
                </c:ext>
              </c:extLst>
            </c:dLbl>
            <c:dLbl>
              <c:idx val="10"/>
              <c:delete val="1"/>
              <c:extLst>
                <c:ext xmlns:c15="http://schemas.microsoft.com/office/drawing/2012/chart" uri="{CE6537A1-D6FC-4f65-9D91-7224C49458BB}"/>
                <c:ext xmlns:c16="http://schemas.microsoft.com/office/drawing/2014/chart" uri="{C3380CC4-5D6E-409C-BE32-E72D297353CC}">
                  <c16:uniqueId val="{00000012-7185-4D9A-A30A-6AA707CF9B77}"/>
                </c:ext>
              </c:extLst>
            </c:dLbl>
            <c:dLbl>
              <c:idx val="11"/>
              <c:delete val="1"/>
              <c:extLst>
                <c:ext xmlns:c15="http://schemas.microsoft.com/office/drawing/2012/chart" uri="{CE6537A1-D6FC-4f65-9D91-7224C49458BB}"/>
                <c:ext xmlns:c16="http://schemas.microsoft.com/office/drawing/2014/chart" uri="{C3380CC4-5D6E-409C-BE32-E72D297353CC}">
                  <c16:uniqueId val="{00000013-7185-4D9A-A30A-6AA707CF9B77}"/>
                </c:ext>
              </c:extLst>
            </c:dLbl>
            <c:dLbl>
              <c:idx val="12"/>
              <c:delete val="1"/>
              <c:extLst>
                <c:ext xmlns:c15="http://schemas.microsoft.com/office/drawing/2012/chart" uri="{CE6537A1-D6FC-4f65-9D91-7224C49458BB}"/>
                <c:ext xmlns:c16="http://schemas.microsoft.com/office/drawing/2014/chart" uri="{C3380CC4-5D6E-409C-BE32-E72D297353CC}">
                  <c16:uniqueId val="{00000014-7185-4D9A-A30A-6AA707CF9B77}"/>
                </c:ext>
              </c:extLst>
            </c:dLbl>
            <c:dLbl>
              <c:idx val="13"/>
              <c:delete val="1"/>
              <c:extLst>
                <c:ext xmlns:c15="http://schemas.microsoft.com/office/drawing/2012/chart" uri="{CE6537A1-D6FC-4f65-9D91-7224C49458BB}"/>
                <c:ext xmlns:c16="http://schemas.microsoft.com/office/drawing/2014/chart" uri="{C3380CC4-5D6E-409C-BE32-E72D297353CC}">
                  <c16:uniqueId val="{00000015-7185-4D9A-A30A-6AA707CF9B77}"/>
                </c:ext>
              </c:extLst>
            </c:dLbl>
            <c:dLbl>
              <c:idx val="14"/>
              <c:delete val="1"/>
              <c:extLst>
                <c:ext xmlns:c15="http://schemas.microsoft.com/office/drawing/2012/chart" uri="{CE6537A1-D6FC-4f65-9D91-7224C49458BB}"/>
                <c:ext xmlns:c16="http://schemas.microsoft.com/office/drawing/2014/chart" uri="{C3380CC4-5D6E-409C-BE32-E72D297353CC}">
                  <c16:uniqueId val="{00000016-7185-4D9A-A30A-6AA707CF9B77}"/>
                </c:ext>
              </c:extLst>
            </c:dLbl>
            <c:dLbl>
              <c:idx val="15"/>
              <c:layout>
                <c:manualLayout>
                  <c:x val="-2.9442307692306696E-3"/>
                  <c:y val="0.3324835859478251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7185-4D9A-A30A-6AA707CF9B7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'労働人口 と高齢者 (2)'!$A$21:$A$36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'労働人口 と高齢者 (2)'!$G$21:$G$36</c:f>
              <c:numCache>
                <c:formatCode>#,##0</c:formatCode>
                <c:ptCount val="16"/>
                <c:pt idx="0">
                  <c:v>5076.7320000000009</c:v>
                </c:pt>
                <c:pt idx="1">
                  <c:v>5183.6879999999992</c:v>
                </c:pt>
                <c:pt idx="2">
                  <c:v>5312.4360000000006</c:v>
                </c:pt>
                <c:pt idx="3">
                  <c:v>5399.1610000000001</c:v>
                </c:pt>
                <c:pt idx="4">
                  <c:v>5469.7240000000002</c:v>
                </c:pt>
                <c:pt idx="5">
                  <c:v>5535.0029999999997</c:v>
                </c:pt>
                <c:pt idx="6">
                  <c:v>5607.2829999999994</c:v>
                </c:pt>
                <c:pt idx="7">
                  <c:v>5612.2529999999997</c:v>
                </c:pt>
                <c:pt idx="8">
                  <c:v>5638.6759999999995</c:v>
                </c:pt>
                <c:pt idx="9">
                  <c:v>5850.3430000000008</c:v>
                </c:pt>
                <c:pt idx="10">
                  <c:v>6078.76</c:v>
                </c:pt>
                <c:pt idx="11">
                  <c:v>6262.4650000000001</c:v>
                </c:pt>
                <c:pt idx="12">
                  <c:v>6386.4539999999997</c:v>
                </c:pt>
                <c:pt idx="13">
                  <c:v>6445.4889999999996</c:v>
                </c:pt>
                <c:pt idx="14">
                  <c:v>6447.1750000000002</c:v>
                </c:pt>
                <c:pt idx="15">
                  <c:v>6407.5280000000002</c:v>
                </c:pt>
              </c:numCache>
            </c:numRef>
          </c:val>
          <c:extLst>
            <c:ext xmlns:c16="http://schemas.microsoft.com/office/drawing/2014/chart" uri="{C3380CC4-5D6E-409C-BE32-E72D297353CC}">
              <c16:uniqueId val="{00000018-7185-4D9A-A30A-6AA707CF9B77}"/>
            </c:ext>
          </c:extLst>
        </c:ser>
        <c:dLbls>
          <c:showLegendKey val="0"/>
          <c:showVal val="0"/>
          <c:showCatName val="0"/>
          <c:showSerName val="0"/>
          <c:showPercent val="0"/>
          <c:showBubbleSize val="0"/>
        </c:dLbls>
        <c:gapWidth val="219"/>
        <c:overlap val="100"/>
        <c:axId val="-800162800"/>
        <c:axId val="-800164976"/>
      </c:barChart>
      <c:lineChart>
        <c:grouping val="stacked"/>
        <c:varyColors val="0"/>
        <c:ser>
          <c:idx val="4"/>
          <c:order val="3"/>
          <c:tx>
            <c:strRef>
              <c:f>'労働人口 と高齢者 (2)'!$H$8</c:f>
              <c:strCache>
                <c:ptCount val="1"/>
                <c:pt idx="0">
                  <c:v>年少・生産年齢人口率</c:v>
                </c:pt>
              </c:strCache>
            </c:strRef>
          </c:tx>
          <c:spPr>
            <a:ln w="28575" cap="rnd">
              <a:solidFill>
                <a:srgbClr val="99CCFF"/>
              </a:solidFill>
              <a:round/>
            </a:ln>
            <a:effectLst/>
          </c:spPr>
          <c:marker>
            <c:symbol val="circle"/>
            <c:size val="8"/>
            <c:spPr>
              <a:solidFill>
                <a:srgbClr val="99CCFF"/>
              </a:solidFill>
              <a:ln w="9525">
                <a:solidFill>
                  <a:srgbClr val="99CCFF"/>
                </a:solidFill>
              </a:ln>
              <a:effectLst/>
            </c:spPr>
          </c:marker>
          <c:dLbls>
            <c:dLbl>
              <c:idx val="0"/>
              <c:layout>
                <c:manualLayout>
                  <c:x val="-4.0705128205128206E-2"/>
                  <c:y val="-3.5200190690796843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7185-4D9A-A30A-6AA707CF9B77}"/>
                </c:ext>
              </c:extLst>
            </c:dLbl>
            <c:dLbl>
              <c:idx val="9"/>
              <c:layout>
                <c:manualLayout>
                  <c:x val="-3.7991452991453088E-2"/>
                  <c:y val="-2.9333492242330703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7185-4D9A-A30A-6AA707CF9B77}"/>
                </c:ext>
              </c:extLst>
            </c:dLbl>
            <c:dLbl>
              <c:idx val="15"/>
              <c:layout>
                <c:manualLayout>
                  <c:x val="-4.0705128205128206E-2"/>
                  <c:y val="-4.4000238363496015E-2"/>
                </c:manualLayout>
              </c:layout>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7185-4D9A-A30A-6AA707CF9B7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rgbClr val="99CCFF"/>
                      </a:solidFill>
                      <a:round/>
                    </a:ln>
                    <a:effectLst/>
                  </c:spPr>
                </c15:leaderLines>
              </c:ext>
            </c:extLst>
          </c:dLbls>
          <c:cat>
            <c:strRef>
              <c:f>'労働人口 と高齢者 (2)'!$A$21:$A$36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'労働人口 と高齢者 (2)'!$H$21:$H$36</c:f>
              <c:numCache>
                <c:formatCode>0%</c:formatCode>
                <c:ptCount val="16"/>
                <c:pt idx="0">
                  <c:v>0.90980437809204817</c:v>
                </c:pt>
                <c:pt idx="1">
                  <c:v>0.90580625222814337</c:v>
                </c:pt>
                <c:pt idx="2">
                  <c:v>0.90095334795562709</c:v>
                </c:pt>
                <c:pt idx="3">
                  <c:v>0.89541319475377756</c:v>
                </c:pt>
                <c:pt idx="4">
                  <c:v>0.88943500622700522</c:v>
                </c:pt>
                <c:pt idx="5">
                  <c:v>0.88313845539017777</c:v>
                </c:pt>
                <c:pt idx="6">
                  <c:v>0.87709074073842896</c:v>
                </c:pt>
                <c:pt idx="7">
                  <c:v>0.87078397926821893</c:v>
                </c:pt>
                <c:pt idx="8">
                  <c:v>0.86416616241117594</c:v>
                </c:pt>
                <c:pt idx="9">
                  <c:v>0.86648423861643664</c:v>
                </c:pt>
                <c:pt idx="10">
                  <c:v>0.818979035197968</c:v>
                </c:pt>
                <c:pt idx="11">
                  <c:v>0.77508696655390485</c:v>
                </c:pt>
                <c:pt idx="12">
                  <c:v>0.74071808862946487</c:v>
                </c:pt>
                <c:pt idx="13">
                  <c:v>0.70886444767805834</c:v>
                </c:pt>
                <c:pt idx="14">
                  <c:v>0.68516737951118123</c:v>
                </c:pt>
                <c:pt idx="15">
                  <c:v>0.66727152811505464</c:v>
                </c:pt>
              </c:numCache>
            </c:numRef>
          </c:val>
          <c:smooth val="0"/>
          <c:extLst>
            <c:ext xmlns:c16="http://schemas.microsoft.com/office/drawing/2014/chart" uri="{C3380CC4-5D6E-409C-BE32-E72D297353CC}">
              <c16:uniqueId val="{0000001C-7185-4D9A-A30A-6AA707CF9B77}"/>
            </c:ext>
          </c:extLst>
        </c:ser>
        <c:dLbls>
          <c:showLegendKey val="0"/>
          <c:showVal val="0"/>
          <c:showCatName val="0"/>
          <c:showSerName val="0"/>
          <c:showPercent val="0"/>
          <c:showBubbleSize val="0"/>
        </c:dLbls>
        <c:marker val="1"/>
        <c:smooth val="0"/>
        <c:axId val="-800163888"/>
        <c:axId val="-800164432"/>
      </c:lineChart>
      <c:catAx>
        <c:axId val="-800162800"/>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00164976"/>
        <c:crosses val="autoZero"/>
        <c:auto val="1"/>
        <c:lblAlgn val="ctr"/>
        <c:lblOffset val="100"/>
        <c:noMultiLvlLbl val="0"/>
      </c:catAx>
      <c:valAx>
        <c:axId val="-800164976"/>
        <c:scaling>
          <c:orientation val="minMax"/>
          <c:max val="7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2800"/>
        <c:crosses val="autoZero"/>
        <c:crossBetween val="between"/>
      </c:valAx>
      <c:valAx>
        <c:axId val="-800164432"/>
        <c:scaling>
          <c:orientation val="minMax"/>
          <c:max val="1"/>
          <c:min val="0.5"/>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3888"/>
        <c:crosses val="max"/>
        <c:crossBetween val="between"/>
      </c:valAx>
      <c:catAx>
        <c:axId val="-800163888"/>
        <c:scaling>
          <c:orientation val="minMax"/>
        </c:scaling>
        <c:delete val="1"/>
        <c:axPos val="b"/>
        <c:numFmt formatCode="General" sourceLinked="1"/>
        <c:majorTickMark val="out"/>
        <c:minorTickMark val="none"/>
        <c:tickLblPos val="nextTo"/>
        <c:crossAx val="-800164432"/>
        <c:crosses val="autoZero"/>
        <c:auto val="1"/>
        <c:lblAlgn val="ctr"/>
        <c:lblOffset val="100"/>
        <c:noMultiLvlLbl val="0"/>
      </c:catAx>
      <c:spPr>
        <a:noFill/>
        <a:ln>
          <a:noFill/>
        </a:ln>
        <a:effectLst/>
      </c:spPr>
    </c:plotArea>
    <c:legend>
      <c:legendPos val="b"/>
      <c:legendEntry>
        <c:idx val="2"/>
        <c:delete val="1"/>
      </c:legendEntry>
      <c:layout>
        <c:manualLayout>
          <c:xMode val="edge"/>
          <c:yMode val="edge"/>
          <c:x val="9.3418803418803431E-2"/>
          <c:y val="0.9321983796296297"/>
          <c:w val="0.9"/>
          <c:h val="5.0162731481481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userShapes r:id="rId5"/>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シンガポールと日本の高齢者数!$B$23</c:f>
              <c:strCache>
                <c:ptCount val="1"/>
                <c:pt idx="0">
                  <c:v>65歳以上の人口</c:v>
                </c:pt>
              </c:strCache>
            </c:strRef>
          </c:tx>
          <c:spPr>
            <a:solidFill>
              <a:schemeClr val="accent2">
                <a:lumMod val="60000"/>
                <a:lumOff val="40000"/>
              </a:schemeClr>
            </a:solidFill>
            <a:ln w="31750">
              <a:solidFill>
                <a:schemeClr val="accent2"/>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シンガポールと日本の高齢者数!$C$22:$J$22</c:f>
              <c:strCache>
                <c:ptCount val="8"/>
                <c:pt idx="0">
                  <c:v>2018年</c:v>
                </c:pt>
                <c:pt idx="1">
                  <c:v>2035年</c:v>
                </c:pt>
                <c:pt idx="3">
                  <c:v>2018年　</c:v>
                </c:pt>
                <c:pt idx="4">
                  <c:v>2035年</c:v>
                </c:pt>
                <c:pt idx="6">
                  <c:v>2015年</c:v>
                </c:pt>
                <c:pt idx="7">
                  <c:v>2035年</c:v>
                </c:pt>
              </c:strCache>
            </c:strRef>
          </c:cat>
          <c:val>
            <c:numRef>
              <c:f>シンガポールと日本の高齢者数!$C$23:$J$23</c:f>
              <c:numCache>
                <c:formatCode>#,##0_ </c:formatCode>
                <c:ptCount val="8"/>
                <c:pt idx="0">
                  <c:v>766</c:v>
                </c:pt>
                <c:pt idx="1">
                  <c:v>1655</c:v>
                </c:pt>
                <c:pt idx="3">
                  <c:v>35578</c:v>
                </c:pt>
                <c:pt idx="4">
                  <c:v>37817</c:v>
                </c:pt>
                <c:pt idx="6">
                  <c:v>37519</c:v>
                </c:pt>
                <c:pt idx="7">
                  <c:v>90173</c:v>
                </c:pt>
              </c:numCache>
            </c:numRef>
          </c:val>
          <c:extLst>
            <c:ext xmlns:c16="http://schemas.microsoft.com/office/drawing/2014/chart" uri="{C3380CC4-5D6E-409C-BE32-E72D297353CC}">
              <c16:uniqueId val="{00000000-2BBB-4463-8132-1ECA1722092D}"/>
            </c:ext>
          </c:extLst>
        </c:ser>
        <c:dLbls>
          <c:dLblPos val="outEnd"/>
          <c:showLegendKey val="0"/>
          <c:showVal val="1"/>
          <c:showCatName val="0"/>
          <c:showSerName val="0"/>
          <c:showPercent val="0"/>
          <c:showBubbleSize val="0"/>
        </c:dLbls>
        <c:gapWidth val="96"/>
        <c:overlap val="-8"/>
        <c:axId val="-721547824"/>
        <c:axId val="-726986960"/>
      </c:barChart>
      <c:catAx>
        <c:axId val="-721547824"/>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6986960"/>
        <c:crosses val="autoZero"/>
        <c:auto val="1"/>
        <c:lblAlgn val="ctr"/>
        <c:lblOffset val="100"/>
        <c:noMultiLvlLbl val="0"/>
      </c:catAx>
      <c:valAx>
        <c:axId val="-726986960"/>
        <c:scaling>
          <c:orientation val="minMax"/>
        </c:scaling>
        <c:delete val="0"/>
        <c:axPos val="l"/>
        <c:numFmt formatCode="#,##0_ "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478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'要介護人口の推移 '!$C$3</c:f>
              <c:strCache>
                <c:ptCount val="1"/>
                <c:pt idx="0">
                  <c:v>要介護</c:v>
                </c:pt>
              </c:strCache>
            </c:strRef>
          </c:tx>
          <c:spPr>
            <a:solidFill>
              <a:schemeClr val="accent2">
                <a:lumMod val="60000"/>
                <a:lumOff val="40000"/>
              </a:schemeClr>
            </a:solidFill>
            <a:ln w="38100">
              <a:solidFill>
                <a:schemeClr val="accent2"/>
              </a:solidFill>
            </a:ln>
            <a:effectLst/>
          </c:spPr>
          <c:invertIfNegative val="0"/>
          <c:dLbls>
            <c:spPr>
              <a:solidFill>
                <a:schemeClr val="bg1"/>
              </a:solid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ea"/>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'要介護人口の推移 '!$B$4:$B$12</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'要介護人口の推移 '!$C$4:$C$12</c:f>
              <c:numCache>
                <c:formatCode>General</c:formatCode>
                <c:ptCount val="9"/>
                <c:pt idx="0">
                  <c:v>189</c:v>
                </c:pt>
                <c:pt idx="1">
                  <c:v>234</c:v>
                </c:pt>
                <c:pt idx="2">
                  <c:v>265</c:v>
                </c:pt>
                <c:pt idx="3">
                  <c:v>320</c:v>
                </c:pt>
                <c:pt idx="4">
                  <c:v>357</c:v>
                </c:pt>
                <c:pt idx="5">
                  <c:v>398</c:v>
                </c:pt>
                <c:pt idx="6">
                  <c:v>437</c:v>
                </c:pt>
                <c:pt idx="7">
                  <c:v>474</c:v>
                </c:pt>
                <c:pt idx="8">
                  <c:v>520</c:v>
                </c:pt>
              </c:numCache>
            </c:numRef>
          </c:val>
          <c:extLst>
            <c:ext xmlns:c16="http://schemas.microsoft.com/office/drawing/2014/chart" uri="{C3380CC4-5D6E-409C-BE32-E72D297353CC}">
              <c16:uniqueId val="{00000000-F0D1-454D-AEDC-D019022303A6}"/>
            </c:ext>
          </c:extLst>
        </c:ser>
        <c:dLbls>
          <c:dLblPos val="inEnd"/>
          <c:showLegendKey val="0"/>
          <c:showVal val="1"/>
          <c:showCatName val="0"/>
          <c:showSerName val="0"/>
          <c:showPercent val="0"/>
          <c:showBubbleSize val="0"/>
        </c:dLbls>
        <c:gapWidth val="153"/>
        <c:overlap val="-7"/>
        <c:axId val="-726982064"/>
        <c:axId val="-726994576"/>
      </c:barChart>
      <c:catAx>
        <c:axId val="-726982064"/>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6994576"/>
        <c:crosses val="autoZero"/>
        <c:auto val="1"/>
        <c:lblAlgn val="ctr"/>
        <c:lblOffset val="100"/>
        <c:noMultiLvlLbl val="0"/>
      </c:catAx>
      <c:valAx>
        <c:axId val="-726994576"/>
        <c:scaling>
          <c:orientation val="minMax"/>
        </c:scaling>
        <c:delete val="0"/>
        <c:axPos val="l"/>
        <c:numFmt formatCode="General"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6982064"/>
        <c:crosses val="autoZero"/>
        <c:crossBetween val="between"/>
      </c:valAx>
      <c:spPr>
        <a:noFill/>
        <a:ln w="25400">
          <a:noFill/>
        </a:ln>
        <a:effectLst/>
      </c:spPr>
    </c:plotArea>
    <c:plotVisOnly val="1"/>
    <c:dispBlanksAs val="gap"/>
    <c:showDLblsOverMax val="0"/>
  </c:chart>
  <c:spPr>
    <a:solidFill>
      <a:schemeClr val="bg1"/>
    </a:solidFill>
    <a:ln w="9525" cap="flat" cmpd="sng" algn="ctr">
      <a:noFill/>
      <a:round/>
    </a:ln>
    <a:effectLst/>
  </c:spPr>
  <c:txPr>
    <a:bodyPr/>
    <a:lstStyle/>
    <a:p>
      <a:pPr>
        <a:defRPr sz="1000">
          <a:latin typeface="+mn-ea"/>
          <a:ea typeface="+mn-ea"/>
        </a:defRPr>
      </a:pPr>
      <a:endParaRPr lang="ja-JP"/>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'日本の高齢者　収入源'!$E$6</c:f>
              <c:strCache>
                <c:ptCount val="1"/>
                <c:pt idx="0">
                  <c:v>公的年金・恩給</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収入源'!$F$6</c:f>
              <c:numCache>
                <c:formatCode>0.0%</c:formatCode>
                <c:ptCount val="1"/>
                <c:pt idx="0">
                  <c:v>0.61099999999999999</c:v>
                </c:pt>
              </c:numCache>
            </c:numRef>
          </c:val>
          <c:extLst>
            <c:ext xmlns:c16="http://schemas.microsoft.com/office/drawing/2014/chart" uri="{C3380CC4-5D6E-409C-BE32-E72D297353CC}">
              <c16:uniqueId val="{00000000-38C9-4D1E-B4CE-D5150BFF4A99}"/>
            </c:ext>
          </c:extLst>
        </c:ser>
        <c:ser>
          <c:idx val="1"/>
          <c:order val="1"/>
          <c:tx>
            <c:strRef>
              <c:f>'日本の高齢者　収入源'!$E$7</c:f>
              <c:strCache>
                <c:ptCount val="1"/>
                <c:pt idx="0">
                  <c:v>仕送り・企業年金等</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収入源'!$F$7</c:f>
              <c:numCache>
                <c:formatCode>0.0%</c:formatCode>
                <c:ptCount val="1"/>
                <c:pt idx="0">
                  <c:v>4.8000000000000001E-2</c:v>
                </c:pt>
              </c:numCache>
            </c:numRef>
          </c:val>
          <c:extLst>
            <c:ext xmlns:c16="http://schemas.microsoft.com/office/drawing/2014/chart" uri="{C3380CC4-5D6E-409C-BE32-E72D297353CC}">
              <c16:uniqueId val="{00000001-38C9-4D1E-B4CE-D5150BFF4A99}"/>
            </c:ext>
          </c:extLst>
        </c:ser>
        <c:ser>
          <c:idx val="2"/>
          <c:order val="2"/>
          <c:tx>
            <c:strRef>
              <c:f>'日本の高齢者　収入源'!$E$8</c:f>
              <c:strCache>
                <c:ptCount val="1"/>
                <c:pt idx="0">
                  <c:v>労働収入</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収入源'!$F$8</c:f>
              <c:numCache>
                <c:formatCode>0.0%</c:formatCode>
                <c:ptCount val="1"/>
                <c:pt idx="0">
                  <c:v>0.254</c:v>
                </c:pt>
              </c:numCache>
            </c:numRef>
          </c:val>
          <c:extLst>
            <c:ext xmlns:c16="http://schemas.microsoft.com/office/drawing/2014/chart" uri="{C3380CC4-5D6E-409C-BE32-E72D297353CC}">
              <c16:uniqueId val="{00000002-38C9-4D1E-B4CE-D5150BFF4A99}"/>
            </c:ext>
          </c:extLst>
        </c:ser>
        <c:ser>
          <c:idx val="3"/>
          <c:order val="3"/>
          <c:tx>
            <c:strRef>
              <c:f>'日本の高齢者　収入源'!$E$9</c:f>
              <c:strCache>
                <c:ptCount val="1"/>
                <c:pt idx="0">
                  <c:v>財産所得</c:v>
                </c:pt>
              </c:strCache>
            </c:strRef>
          </c:tx>
          <c:spPr>
            <a:solidFill>
              <a:srgbClr val="92D050"/>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6="http://schemas.microsoft.com/office/drawing/2014/chart" uri="{C3380CC4-5D6E-409C-BE32-E72D297353CC}">
                  <c16:uniqueId val="{00000003-38C9-4D1E-B4CE-D5150BFF4A99}"/>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収入源'!$F$9</c:f>
              <c:numCache>
                <c:formatCode>0.0%</c:formatCode>
                <c:ptCount val="1"/>
                <c:pt idx="0">
                  <c:v>0.08</c:v>
                </c:pt>
              </c:numCache>
            </c:numRef>
          </c:val>
          <c:extLst>
            <c:ext xmlns:c16="http://schemas.microsoft.com/office/drawing/2014/chart" uri="{C3380CC4-5D6E-409C-BE32-E72D297353CC}">
              <c16:uniqueId val="{00000004-38C9-4D1E-B4CE-D5150BFF4A99}"/>
            </c:ext>
          </c:extLst>
        </c:ser>
        <c:dLbls>
          <c:showLegendKey val="0"/>
          <c:showVal val="0"/>
          <c:showCatName val="0"/>
          <c:showSerName val="0"/>
          <c:showPercent val="0"/>
          <c:showBubbleSize val="0"/>
        </c:dLbls>
        <c:gapWidth val="150"/>
        <c:overlap val="100"/>
        <c:axId val="-726992944"/>
        <c:axId val="-726991856"/>
      </c:barChart>
      <c:catAx>
        <c:axId val="-726992944"/>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6991856"/>
        <c:crosses val="autoZero"/>
        <c:auto val="1"/>
        <c:lblAlgn val="ctr"/>
        <c:lblOffset val="100"/>
        <c:noMultiLvlLbl val="0"/>
      </c:catAx>
      <c:valAx>
        <c:axId val="-726991856"/>
        <c:scaling>
          <c:orientation val="minMax"/>
        </c:scaling>
        <c:delete val="0"/>
        <c:axPos val="b"/>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6992944"/>
        <c:crosses val="autoZero"/>
        <c:crossBetween val="between"/>
      </c:valAx>
      <c:spPr>
        <a:noFill/>
        <a:ln>
          <a:noFill/>
        </a:ln>
        <a:effectLst/>
      </c:spPr>
    </c:plotArea>
    <c:legend>
      <c:legendPos val="b"/>
      <c:layout>
        <c:manualLayout>
          <c:xMode val="edge"/>
          <c:yMode val="edge"/>
          <c:x val="5.8141025641025641E-2"/>
          <c:y val="0.81880895691609978"/>
          <c:w val="0.9"/>
          <c:h val="0.13079421768707483"/>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439444444444445"/>
          <c:y val="5.5979643765903309E-2"/>
          <c:w val="0.7916739401657632"/>
          <c:h val="0.74333228346456692"/>
        </c:manualLayout>
      </c:layout>
      <c:barChart>
        <c:barDir val="bar"/>
        <c:grouping val="percentStacked"/>
        <c:varyColors val="0"/>
        <c:ser>
          <c:idx val="0"/>
          <c:order val="0"/>
          <c:tx>
            <c:strRef>
              <c:f>収入状況!$B$25</c:f>
              <c:strCache>
                <c:ptCount val="1"/>
                <c:pt idx="0">
                  <c:v>年金（ＣＰＦ等）</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収入状況!$A$26:$A$27</c:f>
              <c:strCache>
                <c:ptCount val="2"/>
                <c:pt idx="0">
                  <c:v>2011年</c:v>
                </c:pt>
                <c:pt idx="1">
                  <c:v>2005年</c:v>
                </c:pt>
              </c:strCache>
            </c:strRef>
          </c:cat>
          <c:val>
            <c:numRef>
              <c:f>収入状況!$B$26:$B$27</c:f>
              <c:numCache>
                <c:formatCode>0.0%</c:formatCode>
                <c:ptCount val="2"/>
                <c:pt idx="0">
                  <c:v>4.5454545454545456E-2</c:v>
                </c:pt>
                <c:pt idx="1">
                  <c:v>9.5266990291262121E-2</c:v>
                </c:pt>
              </c:numCache>
            </c:numRef>
          </c:val>
          <c:extLst>
            <c:ext xmlns:c16="http://schemas.microsoft.com/office/drawing/2014/chart" uri="{C3380CC4-5D6E-409C-BE32-E72D297353CC}">
              <c16:uniqueId val="{00000000-620A-4C01-BD92-DC6061A213F6}"/>
            </c:ext>
          </c:extLst>
        </c:ser>
        <c:ser>
          <c:idx val="1"/>
          <c:order val="1"/>
          <c:tx>
            <c:strRef>
              <c:f>収入状況!$C$25</c:f>
              <c:strCache>
                <c:ptCount val="1"/>
                <c:pt idx="0">
                  <c:v>子女、親戚からの支援</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収入状況!$A$26:$A$27</c:f>
              <c:strCache>
                <c:ptCount val="2"/>
                <c:pt idx="0">
                  <c:v>2011年</c:v>
                </c:pt>
                <c:pt idx="1">
                  <c:v>2005年</c:v>
                </c:pt>
              </c:strCache>
            </c:strRef>
          </c:cat>
          <c:val>
            <c:numRef>
              <c:f>収入状況!$C$26:$C$27</c:f>
              <c:numCache>
                <c:formatCode>0.0%</c:formatCode>
                <c:ptCount val="2"/>
                <c:pt idx="0">
                  <c:v>0.35707070707070709</c:v>
                </c:pt>
                <c:pt idx="1">
                  <c:v>0.4156553398058252</c:v>
                </c:pt>
              </c:numCache>
            </c:numRef>
          </c:val>
          <c:extLst>
            <c:ext xmlns:c16="http://schemas.microsoft.com/office/drawing/2014/chart" uri="{C3380CC4-5D6E-409C-BE32-E72D297353CC}">
              <c16:uniqueId val="{00000001-620A-4C01-BD92-DC6061A213F6}"/>
            </c:ext>
          </c:extLst>
        </c:ser>
        <c:ser>
          <c:idx val="2"/>
          <c:order val="2"/>
          <c:tx>
            <c:strRef>
              <c:f>収入状況!$D$25</c:f>
              <c:strCache>
                <c:ptCount val="1"/>
                <c:pt idx="0">
                  <c:v>収入</c:v>
                </c:pt>
              </c:strCache>
            </c:strRef>
          </c:tx>
          <c:spPr>
            <a:solidFill>
              <a:schemeClr val="accent3"/>
            </a:solidFill>
            <a:ln>
              <a:noFill/>
            </a:ln>
            <a:effectLst/>
          </c:spPr>
          <c:invertIfNegative val="0"/>
          <c:dLbls>
            <c:dLbl>
              <c:idx val="1"/>
              <c:layout>
                <c:manualLayout>
                  <c:x val="-1.6933333333333436E-2"/>
                  <c:y val="4.664916424312669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20A-4C01-BD92-DC6061A213F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収入状況!$A$26:$A$27</c:f>
              <c:strCache>
                <c:ptCount val="2"/>
                <c:pt idx="0">
                  <c:v>2011年</c:v>
                </c:pt>
                <c:pt idx="1">
                  <c:v>2005年</c:v>
                </c:pt>
              </c:strCache>
            </c:strRef>
          </c:cat>
          <c:val>
            <c:numRef>
              <c:f>収入状況!$D$26:$D$27</c:f>
              <c:numCache>
                <c:formatCode>0.0%</c:formatCode>
                <c:ptCount val="2"/>
                <c:pt idx="0">
                  <c:v>0.28484848484848485</c:v>
                </c:pt>
                <c:pt idx="1">
                  <c:v>0.2390776699029126</c:v>
                </c:pt>
              </c:numCache>
            </c:numRef>
          </c:val>
          <c:extLst>
            <c:ext xmlns:c16="http://schemas.microsoft.com/office/drawing/2014/chart" uri="{C3380CC4-5D6E-409C-BE32-E72D297353CC}">
              <c16:uniqueId val="{00000003-620A-4C01-BD92-DC6061A213F6}"/>
            </c:ext>
          </c:extLst>
        </c:ser>
        <c:ser>
          <c:idx val="3"/>
          <c:order val="3"/>
          <c:tx>
            <c:strRef>
              <c:f>収入状況!$E$25</c:f>
              <c:strCache>
                <c:ptCount val="1"/>
                <c:pt idx="0">
                  <c:v>貯蓄</c:v>
                </c:pt>
              </c:strCache>
            </c:strRef>
          </c:tx>
          <c:spPr>
            <a:solidFill>
              <a:srgbClr val="92D050"/>
            </a:solidFill>
            <a:ln>
              <a:noFill/>
            </a:ln>
            <a:effectLst/>
          </c:spPr>
          <c:invertIfNegative val="0"/>
          <c:dLbls>
            <c:dLbl>
              <c:idx val="1"/>
              <c:layout>
                <c:manualLayout>
                  <c:x val="-6.3779031862640839E-3"/>
                  <c:y val="2.6561946626111954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20A-4C01-BD92-DC6061A213F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収入状況!$A$26:$A$27</c:f>
              <c:strCache>
                <c:ptCount val="2"/>
                <c:pt idx="0">
                  <c:v>2011年</c:v>
                </c:pt>
                <c:pt idx="1">
                  <c:v>2005年</c:v>
                </c:pt>
              </c:strCache>
            </c:strRef>
          </c:cat>
          <c:val>
            <c:numRef>
              <c:f>収入状況!$E$26:$E$27</c:f>
              <c:numCache>
                <c:formatCode>0.0%</c:formatCode>
                <c:ptCount val="2"/>
                <c:pt idx="0">
                  <c:v>0.23838383838383839</c:v>
                </c:pt>
                <c:pt idx="1">
                  <c:v>0.22269417475728157</c:v>
                </c:pt>
              </c:numCache>
            </c:numRef>
          </c:val>
          <c:extLst>
            <c:ext xmlns:c16="http://schemas.microsoft.com/office/drawing/2014/chart" uri="{C3380CC4-5D6E-409C-BE32-E72D297353CC}">
              <c16:uniqueId val="{00000005-620A-4C01-BD92-DC6061A213F6}"/>
            </c:ext>
          </c:extLst>
        </c:ser>
        <c:ser>
          <c:idx val="4"/>
          <c:order val="4"/>
          <c:tx>
            <c:strRef>
              <c:f>収入状況!$F$25</c:f>
              <c:strCache>
                <c:ptCount val="1"/>
                <c:pt idx="0">
                  <c:v>その他</c:v>
                </c:pt>
              </c:strCache>
            </c:strRef>
          </c:tx>
          <c:spPr>
            <a:solidFill>
              <a:srgbClr val="FFCC99"/>
            </a:solidFill>
            <a:ln>
              <a:noFill/>
            </a:ln>
            <a:effectLst/>
          </c:spPr>
          <c:invertIfNegative val="0"/>
          <c:dLbls>
            <c:dLbl>
              <c:idx val="1"/>
              <c:layout>
                <c:manualLayout>
                  <c:x val="-1.0444548765333168E-3"/>
                  <c:y val="-2.1393468776418037E-3"/>
                </c:manualLayout>
              </c:layout>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layout>
                    <c:manualLayout>
                      <c:w val="6.4685333333333331E-2"/>
                      <c:h val="8.1933842239185747E-2"/>
                    </c:manualLayout>
                  </c15:layout>
                </c:ext>
                <c:ext xmlns:c16="http://schemas.microsoft.com/office/drawing/2014/chart" uri="{C3380CC4-5D6E-409C-BE32-E72D297353CC}">
                  <c16:uniqueId val="{00000006-620A-4C01-BD92-DC6061A213F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収入状況!$A$26:$A$27</c:f>
              <c:strCache>
                <c:ptCount val="2"/>
                <c:pt idx="0">
                  <c:v>2011年</c:v>
                </c:pt>
                <c:pt idx="1">
                  <c:v>2005年</c:v>
                </c:pt>
              </c:strCache>
            </c:strRef>
          </c:cat>
          <c:val>
            <c:numRef>
              <c:f>収入状況!$F$26:$F$27</c:f>
              <c:numCache>
                <c:formatCode>0.0%</c:formatCode>
                <c:ptCount val="2"/>
                <c:pt idx="0">
                  <c:v>7.4242424242424235E-2</c:v>
                </c:pt>
                <c:pt idx="1">
                  <c:v>2.7305825242718445E-2</c:v>
                </c:pt>
              </c:numCache>
            </c:numRef>
          </c:val>
          <c:extLst>
            <c:ext xmlns:c16="http://schemas.microsoft.com/office/drawing/2014/chart" uri="{C3380CC4-5D6E-409C-BE32-E72D297353CC}">
              <c16:uniqueId val="{00000007-620A-4C01-BD92-DC6061A213F6}"/>
            </c:ext>
          </c:extLst>
        </c:ser>
        <c:dLbls>
          <c:showLegendKey val="0"/>
          <c:showVal val="0"/>
          <c:showCatName val="0"/>
          <c:showSerName val="0"/>
          <c:showPercent val="0"/>
          <c:showBubbleSize val="0"/>
        </c:dLbls>
        <c:gapWidth val="150"/>
        <c:overlap val="100"/>
        <c:axId val="-726989680"/>
        <c:axId val="-726989136"/>
      </c:barChart>
      <c:catAx>
        <c:axId val="-726989680"/>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6989136"/>
        <c:crosses val="autoZero"/>
        <c:auto val="1"/>
        <c:lblAlgn val="ctr"/>
        <c:lblOffset val="100"/>
        <c:noMultiLvlLbl val="0"/>
      </c:catAx>
      <c:valAx>
        <c:axId val="-726989136"/>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6989680"/>
        <c:crosses val="autoZero"/>
        <c:crossBetween val="between"/>
      </c:valAx>
      <c:spPr>
        <a:noFill/>
        <a:ln>
          <a:noFill/>
        </a:ln>
        <a:effectLst/>
      </c:spPr>
    </c:plotArea>
    <c:legend>
      <c:legendPos val="b"/>
      <c:layout>
        <c:manualLayout>
          <c:xMode val="edge"/>
          <c:yMode val="edge"/>
          <c:x val="9.1094369069596032E-2"/>
          <c:y val="0.90194255821424774"/>
          <c:w val="0.89147607266405215"/>
          <c:h val="6.324457056267468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同居状況!$B$11</c:f>
              <c:strCache>
                <c:ptCount val="1"/>
                <c:pt idx="0">
                  <c:v>ひとり暮らし</c:v>
                </c:pt>
              </c:strCache>
            </c:strRef>
          </c:tx>
          <c:spPr>
            <a:solidFill>
              <a:srgbClr val="0070C0"/>
            </a:solidFill>
            <a:ln>
              <a:noFill/>
            </a:ln>
            <a:effectLst/>
          </c:spPr>
          <c:invertIfNegative val="0"/>
          <c:dLbls>
            <c:dLbl>
              <c:idx val="1"/>
              <c:layout>
                <c:manualLayout>
                  <c:x val="8.1410256410256402E-3"/>
                  <c:y val="-4.58611111111111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A75-416E-B999-3D32E0514A75}"/>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同居状況!$A$12:$A$13</c:f>
              <c:strCache>
                <c:ptCount val="2"/>
                <c:pt idx="0">
                  <c:v>2011年</c:v>
                </c:pt>
                <c:pt idx="1">
                  <c:v>1995年</c:v>
                </c:pt>
              </c:strCache>
            </c:strRef>
          </c:cat>
          <c:val>
            <c:numRef>
              <c:f>同居状況!$B$12:$B$13</c:f>
              <c:numCache>
                <c:formatCode>0.0%</c:formatCode>
                <c:ptCount val="2"/>
                <c:pt idx="0">
                  <c:v>0.14899999999999999</c:v>
                </c:pt>
                <c:pt idx="1">
                  <c:v>3.1E-2</c:v>
                </c:pt>
              </c:numCache>
            </c:numRef>
          </c:val>
          <c:extLst>
            <c:ext xmlns:c16="http://schemas.microsoft.com/office/drawing/2014/chart" uri="{C3380CC4-5D6E-409C-BE32-E72D297353CC}">
              <c16:uniqueId val="{00000001-9A75-416E-B999-3D32E0514A75}"/>
            </c:ext>
          </c:extLst>
        </c:ser>
        <c:ser>
          <c:idx val="1"/>
          <c:order val="1"/>
          <c:tx>
            <c:strRef>
              <c:f>同居状況!$C$11</c:f>
              <c:strCache>
                <c:ptCount val="1"/>
                <c:pt idx="0">
                  <c:v>夫婦のみ</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同居状況!$A$12:$A$13</c:f>
              <c:strCache>
                <c:ptCount val="2"/>
                <c:pt idx="0">
                  <c:v>2011年</c:v>
                </c:pt>
                <c:pt idx="1">
                  <c:v>1995年</c:v>
                </c:pt>
              </c:strCache>
            </c:strRef>
          </c:cat>
          <c:val>
            <c:numRef>
              <c:f>同居状況!$C$12:$C$13</c:f>
              <c:numCache>
                <c:formatCode>0.0%</c:formatCode>
                <c:ptCount val="2"/>
                <c:pt idx="0">
                  <c:v>0.122</c:v>
                </c:pt>
                <c:pt idx="1">
                  <c:v>5.1999999999999998E-2</c:v>
                </c:pt>
              </c:numCache>
            </c:numRef>
          </c:val>
          <c:extLst>
            <c:ext xmlns:c16="http://schemas.microsoft.com/office/drawing/2014/chart" uri="{C3380CC4-5D6E-409C-BE32-E72D297353CC}">
              <c16:uniqueId val="{00000002-9A75-416E-B999-3D32E0514A75}"/>
            </c:ext>
          </c:extLst>
        </c:ser>
        <c:ser>
          <c:idx val="2"/>
          <c:order val="2"/>
          <c:tx>
            <c:strRef>
              <c:f>同居状況!$D$11</c:f>
              <c:strCache>
                <c:ptCount val="1"/>
                <c:pt idx="0">
                  <c:v>子女と同居</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同居状況!$A$12:$A$13</c:f>
              <c:strCache>
                <c:ptCount val="2"/>
                <c:pt idx="0">
                  <c:v>2011年</c:v>
                </c:pt>
                <c:pt idx="1">
                  <c:v>1995年</c:v>
                </c:pt>
              </c:strCache>
            </c:strRef>
          </c:cat>
          <c:val>
            <c:numRef>
              <c:f>同居状況!$D$12:$D$13</c:f>
              <c:numCache>
                <c:formatCode>0.0%</c:formatCode>
                <c:ptCount val="2"/>
                <c:pt idx="0">
                  <c:v>0.436</c:v>
                </c:pt>
                <c:pt idx="1">
                  <c:v>0.86099999999999999</c:v>
                </c:pt>
              </c:numCache>
            </c:numRef>
          </c:val>
          <c:extLst>
            <c:ext xmlns:c16="http://schemas.microsoft.com/office/drawing/2014/chart" uri="{C3380CC4-5D6E-409C-BE32-E72D297353CC}">
              <c16:uniqueId val="{00000003-9A75-416E-B999-3D32E0514A75}"/>
            </c:ext>
          </c:extLst>
        </c:ser>
        <c:ser>
          <c:idx val="3"/>
          <c:order val="3"/>
          <c:tx>
            <c:strRef>
              <c:f>同居状況!$E$11</c:f>
              <c:strCache>
                <c:ptCount val="1"/>
                <c:pt idx="0">
                  <c:v>配偶者・子女以外と同居</c:v>
                </c:pt>
              </c:strCache>
            </c:strRef>
          </c:tx>
          <c:spPr>
            <a:solidFill>
              <a:srgbClr val="92D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同居状況!$A$12:$A$13</c:f>
              <c:strCache>
                <c:ptCount val="2"/>
                <c:pt idx="0">
                  <c:v>2011年</c:v>
                </c:pt>
                <c:pt idx="1">
                  <c:v>1995年</c:v>
                </c:pt>
              </c:strCache>
            </c:strRef>
          </c:cat>
          <c:val>
            <c:numRef>
              <c:f>同居状況!$E$12:$E$13</c:f>
              <c:numCache>
                <c:formatCode>0.0%</c:formatCode>
                <c:ptCount val="2"/>
                <c:pt idx="0">
                  <c:v>0.29299999999999998</c:v>
                </c:pt>
                <c:pt idx="1">
                  <c:v>5.6000000000000001E-2</c:v>
                </c:pt>
              </c:numCache>
            </c:numRef>
          </c:val>
          <c:extLst>
            <c:ext xmlns:c16="http://schemas.microsoft.com/office/drawing/2014/chart" uri="{C3380CC4-5D6E-409C-BE32-E72D297353CC}">
              <c16:uniqueId val="{00000004-9A75-416E-B999-3D32E0514A75}"/>
            </c:ext>
          </c:extLst>
        </c:ser>
        <c:dLbls>
          <c:showLegendKey val="0"/>
          <c:showVal val="0"/>
          <c:showCatName val="0"/>
          <c:showSerName val="0"/>
          <c:showPercent val="0"/>
          <c:showBubbleSize val="0"/>
        </c:dLbls>
        <c:gapWidth val="150"/>
        <c:overlap val="100"/>
        <c:axId val="-721552176"/>
        <c:axId val="-721547280"/>
      </c:barChart>
      <c:catAx>
        <c:axId val="-721552176"/>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1547280"/>
        <c:crosses val="autoZero"/>
        <c:auto val="1"/>
        <c:lblAlgn val="ctr"/>
        <c:lblOffset val="100"/>
        <c:noMultiLvlLbl val="0"/>
      </c:catAx>
      <c:valAx>
        <c:axId val="-721547280"/>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52176"/>
        <c:crosses val="autoZero"/>
        <c:crossBetween val="between"/>
      </c:valAx>
      <c:spPr>
        <a:noFill/>
        <a:ln>
          <a:noFill/>
        </a:ln>
        <a:effectLst/>
      </c:spPr>
    </c:plotArea>
    <c:legend>
      <c:legendPos val="b"/>
      <c:layout>
        <c:manualLayout>
          <c:xMode val="edge"/>
          <c:yMode val="edge"/>
          <c:x val="7.9850427350427355E-2"/>
          <c:y val="0.93591083333333336"/>
          <c:w val="0.9"/>
          <c:h val="6.408916666666666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'１'!$A$4</c:f>
              <c:strCache>
                <c:ptCount val="1"/>
                <c:pt idx="0">
                  <c:v>20代</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'１'!$B$3:$H$3</c:f>
              <c:strCache>
                <c:ptCount val="7"/>
                <c:pt idx="0">
                  <c:v>子ども</c:v>
                </c:pt>
                <c:pt idx="1">
                  <c:v>孫</c:v>
                </c:pt>
                <c:pt idx="2">
                  <c:v>メイド</c:v>
                </c:pt>
                <c:pt idx="3">
                  <c:v>公共高齢者介護施設</c:v>
                </c:pt>
                <c:pt idx="4">
                  <c:v>地域コミュニティ・
近隣住民・ボランティア</c:v>
                </c:pt>
                <c:pt idx="5">
                  <c:v>病院スタッフ</c:v>
                </c:pt>
                <c:pt idx="6">
                  <c:v>民間高齢者介護サービス</c:v>
                </c:pt>
              </c:strCache>
            </c:strRef>
          </c:cat>
          <c:val>
            <c:numRef>
              <c:f>'１'!$B$4:$H$4</c:f>
              <c:numCache>
                <c:formatCode>General</c:formatCode>
                <c:ptCount val="7"/>
                <c:pt idx="0">
                  <c:v>81</c:v>
                </c:pt>
                <c:pt idx="1">
                  <c:v>23</c:v>
                </c:pt>
                <c:pt idx="2">
                  <c:v>13</c:v>
                </c:pt>
                <c:pt idx="3">
                  <c:v>11</c:v>
                </c:pt>
                <c:pt idx="4">
                  <c:v>9</c:v>
                </c:pt>
                <c:pt idx="5">
                  <c:v>9</c:v>
                </c:pt>
                <c:pt idx="6">
                  <c:v>9</c:v>
                </c:pt>
              </c:numCache>
            </c:numRef>
          </c:val>
          <c:extLst>
            <c:ext xmlns:c16="http://schemas.microsoft.com/office/drawing/2014/chart" uri="{C3380CC4-5D6E-409C-BE32-E72D297353CC}">
              <c16:uniqueId val="{00000000-5756-4EE2-B559-904C652943CF}"/>
            </c:ext>
          </c:extLst>
        </c:ser>
        <c:ser>
          <c:idx val="1"/>
          <c:order val="1"/>
          <c:tx>
            <c:strRef>
              <c:f>'１'!$A$5</c:f>
              <c:strCache>
                <c:ptCount val="1"/>
                <c:pt idx="0">
                  <c:v>30代</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'１'!$B$3:$H$3</c:f>
              <c:strCache>
                <c:ptCount val="7"/>
                <c:pt idx="0">
                  <c:v>子ども</c:v>
                </c:pt>
                <c:pt idx="1">
                  <c:v>孫</c:v>
                </c:pt>
                <c:pt idx="2">
                  <c:v>メイド</c:v>
                </c:pt>
                <c:pt idx="3">
                  <c:v>公共高齢者介護施設</c:v>
                </c:pt>
                <c:pt idx="4">
                  <c:v>地域コミュニティ・
近隣住民・ボランティア</c:v>
                </c:pt>
                <c:pt idx="5">
                  <c:v>病院スタッフ</c:v>
                </c:pt>
                <c:pt idx="6">
                  <c:v>民間高齢者介護サービス</c:v>
                </c:pt>
              </c:strCache>
            </c:strRef>
          </c:cat>
          <c:val>
            <c:numRef>
              <c:f>'１'!$B$5:$H$5</c:f>
              <c:numCache>
                <c:formatCode>General</c:formatCode>
                <c:ptCount val="7"/>
                <c:pt idx="0">
                  <c:v>81</c:v>
                </c:pt>
                <c:pt idx="1">
                  <c:v>14</c:v>
                </c:pt>
                <c:pt idx="2">
                  <c:v>14</c:v>
                </c:pt>
                <c:pt idx="3">
                  <c:v>19</c:v>
                </c:pt>
                <c:pt idx="4">
                  <c:v>11</c:v>
                </c:pt>
                <c:pt idx="5">
                  <c:v>17</c:v>
                </c:pt>
                <c:pt idx="6">
                  <c:v>10</c:v>
                </c:pt>
              </c:numCache>
            </c:numRef>
          </c:val>
          <c:extLst>
            <c:ext xmlns:c16="http://schemas.microsoft.com/office/drawing/2014/chart" uri="{C3380CC4-5D6E-409C-BE32-E72D297353CC}">
              <c16:uniqueId val="{00000001-5756-4EE2-B559-904C652943CF}"/>
            </c:ext>
          </c:extLst>
        </c:ser>
        <c:ser>
          <c:idx val="2"/>
          <c:order val="2"/>
          <c:tx>
            <c:strRef>
              <c:f>'１'!$A$6</c:f>
              <c:strCache>
                <c:ptCount val="1"/>
                <c:pt idx="0">
                  <c:v>40代</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'１'!$B$3:$H$3</c:f>
              <c:strCache>
                <c:ptCount val="7"/>
                <c:pt idx="0">
                  <c:v>子ども</c:v>
                </c:pt>
                <c:pt idx="1">
                  <c:v>孫</c:v>
                </c:pt>
                <c:pt idx="2">
                  <c:v>メイド</c:v>
                </c:pt>
                <c:pt idx="3">
                  <c:v>公共高齢者介護施設</c:v>
                </c:pt>
                <c:pt idx="4">
                  <c:v>地域コミュニティ・
近隣住民・ボランティア</c:v>
                </c:pt>
                <c:pt idx="5">
                  <c:v>病院スタッフ</c:v>
                </c:pt>
                <c:pt idx="6">
                  <c:v>民間高齢者介護サービス</c:v>
                </c:pt>
              </c:strCache>
            </c:strRef>
          </c:cat>
          <c:val>
            <c:numRef>
              <c:f>'１'!$B$6:$H$6</c:f>
              <c:numCache>
                <c:formatCode>General</c:formatCode>
                <c:ptCount val="7"/>
                <c:pt idx="0">
                  <c:v>73</c:v>
                </c:pt>
                <c:pt idx="1">
                  <c:v>14</c:v>
                </c:pt>
                <c:pt idx="2">
                  <c:v>23</c:v>
                </c:pt>
                <c:pt idx="3">
                  <c:v>28</c:v>
                </c:pt>
                <c:pt idx="4">
                  <c:v>8</c:v>
                </c:pt>
                <c:pt idx="5">
                  <c:v>9</c:v>
                </c:pt>
                <c:pt idx="6">
                  <c:v>14</c:v>
                </c:pt>
              </c:numCache>
            </c:numRef>
          </c:val>
          <c:extLst>
            <c:ext xmlns:c16="http://schemas.microsoft.com/office/drawing/2014/chart" uri="{C3380CC4-5D6E-409C-BE32-E72D297353CC}">
              <c16:uniqueId val="{00000002-5756-4EE2-B559-904C652943CF}"/>
            </c:ext>
          </c:extLst>
        </c:ser>
        <c:ser>
          <c:idx val="3"/>
          <c:order val="3"/>
          <c:tx>
            <c:strRef>
              <c:f>'１'!$A$7</c:f>
              <c:strCache>
                <c:ptCount val="1"/>
                <c:pt idx="0">
                  <c:v>50代</c:v>
                </c:pt>
              </c:strCache>
            </c:strRef>
          </c:tx>
          <c:spPr>
            <a:solidFill>
              <a:srgbClr val="92D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'１'!$B$3:$H$3</c:f>
              <c:strCache>
                <c:ptCount val="7"/>
                <c:pt idx="0">
                  <c:v>子ども</c:v>
                </c:pt>
                <c:pt idx="1">
                  <c:v>孫</c:v>
                </c:pt>
                <c:pt idx="2">
                  <c:v>メイド</c:v>
                </c:pt>
                <c:pt idx="3">
                  <c:v>公共高齢者介護施設</c:v>
                </c:pt>
                <c:pt idx="4">
                  <c:v>地域コミュニティ・
近隣住民・ボランティア</c:v>
                </c:pt>
                <c:pt idx="5">
                  <c:v>病院スタッフ</c:v>
                </c:pt>
                <c:pt idx="6">
                  <c:v>民間高齢者介護サービス</c:v>
                </c:pt>
              </c:strCache>
            </c:strRef>
          </c:cat>
          <c:val>
            <c:numRef>
              <c:f>'１'!$B$7:$H$7</c:f>
              <c:numCache>
                <c:formatCode>General</c:formatCode>
                <c:ptCount val="7"/>
                <c:pt idx="0">
                  <c:v>66</c:v>
                </c:pt>
                <c:pt idx="1">
                  <c:v>13</c:v>
                </c:pt>
                <c:pt idx="2">
                  <c:v>33</c:v>
                </c:pt>
                <c:pt idx="3">
                  <c:v>20</c:v>
                </c:pt>
                <c:pt idx="4">
                  <c:v>4</c:v>
                </c:pt>
                <c:pt idx="5">
                  <c:v>9</c:v>
                </c:pt>
                <c:pt idx="6">
                  <c:v>15</c:v>
                </c:pt>
              </c:numCache>
            </c:numRef>
          </c:val>
          <c:extLst>
            <c:ext xmlns:c16="http://schemas.microsoft.com/office/drawing/2014/chart" uri="{C3380CC4-5D6E-409C-BE32-E72D297353CC}">
              <c16:uniqueId val="{00000003-5756-4EE2-B559-904C652943CF}"/>
            </c:ext>
          </c:extLst>
        </c:ser>
        <c:dLbls>
          <c:showLegendKey val="0"/>
          <c:showVal val="0"/>
          <c:showCatName val="0"/>
          <c:showSerName val="0"/>
          <c:showPercent val="0"/>
          <c:showBubbleSize val="0"/>
        </c:dLbls>
        <c:gapWidth val="219"/>
        <c:overlap val="-27"/>
        <c:axId val="-721534224"/>
        <c:axId val="-781114720"/>
      </c:barChart>
      <c:catAx>
        <c:axId val="-721534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0" spcFirstLastPara="1" vertOverflow="ellipsis" vert="wordArtVertRtl"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1114720"/>
        <c:crosses val="autoZero"/>
        <c:auto val="1"/>
        <c:lblAlgn val="ctr"/>
        <c:lblOffset val="100"/>
        <c:noMultiLvlLbl val="0"/>
      </c:catAx>
      <c:valAx>
        <c:axId val="-781114720"/>
        <c:scaling>
          <c:orientation val="minMax"/>
        </c:scaling>
        <c:delete val="1"/>
        <c:axPos val="l"/>
        <c:majorGridlines>
          <c:spPr>
            <a:ln w="9525" cap="flat" cmpd="sng" algn="ctr">
              <a:solidFill>
                <a:schemeClr val="tx1">
                  <a:lumMod val="15000"/>
                  <a:lumOff val="85000"/>
                </a:schemeClr>
              </a:solidFill>
              <a:round/>
            </a:ln>
            <a:effectLst/>
          </c:spPr>
        </c:majorGridlines>
        <c:numFmt formatCode="0.0%" sourceLinked="0"/>
        <c:majorTickMark val="out"/>
        <c:minorTickMark val="none"/>
        <c:tickLblPos val="nextTo"/>
        <c:crossAx val="-721534224"/>
        <c:crosses val="autoZero"/>
        <c:crossBetween val="between"/>
      </c:valAx>
      <c:spPr>
        <a:noFill/>
        <a:ln>
          <a:noFill/>
        </a:ln>
        <a:effectLst/>
      </c:spPr>
    </c:plotArea>
    <c:legend>
      <c:legendPos val="b"/>
      <c:layout>
        <c:manualLayout>
          <c:xMode val="edge"/>
          <c:yMode val="edge"/>
          <c:x val="7.5405130324713909E-2"/>
          <c:y val="0.89812528088746568"/>
          <c:w val="0.72381204308852787"/>
          <c:h val="5.77555085067661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userShapes r:id="rId5"/>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介護従事者の構成!$B$3</c:f>
              <c:strCache>
                <c:ptCount val="1"/>
                <c:pt idx="0">
                  <c:v>配偶者</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介護従事者の構成!$B$4</c:f>
              <c:numCache>
                <c:formatCode>0.0%</c:formatCode>
                <c:ptCount val="1"/>
                <c:pt idx="0">
                  <c:v>0.253</c:v>
                </c:pt>
              </c:numCache>
            </c:numRef>
          </c:val>
          <c:extLst>
            <c:ext xmlns:c16="http://schemas.microsoft.com/office/drawing/2014/chart" uri="{C3380CC4-5D6E-409C-BE32-E72D297353CC}">
              <c16:uniqueId val="{00000000-184D-4099-9F1E-C107332AF573}"/>
            </c:ext>
          </c:extLst>
        </c:ser>
        <c:ser>
          <c:idx val="1"/>
          <c:order val="1"/>
          <c:tx>
            <c:strRef>
              <c:f>介護従事者の構成!$C$3</c:f>
              <c:strCache>
                <c:ptCount val="1"/>
                <c:pt idx="0">
                  <c:v>子・子の配偶者</c:v>
                </c:pt>
              </c:strCache>
            </c:strRef>
          </c:tx>
          <c:spPr>
            <a:solidFill>
              <a:schemeClr val="accent2"/>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2-184D-4099-9F1E-C107332AF573}"/>
              </c:ext>
            </c:extLst>
          </c:dPt>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84D-4099-9F1E-C107332AF573}"/>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介護従事者の構成!$C$4</c:f>
              <c:numCache>
                <c:formatCode>0.0%</c:formatCode>
                <c:ptCount val="1"/>
                <c:pt idx="0">
                  <c:v>0.42349999999999999</c:v>
                </c:pt>
              </c:numCache>
            </c:numRef>
          </c:val>
          <c:extLst>
            <c:ext xmlns:c16="http://schemas.microsoft.com/office/drawing/2014/chart" uri="{C3380CC4-5D6E-409C-BE32-E72D297353CC}">
              <c16:uniqueId val="{00000003-184D-4099-9F1E-C107332AF573}"/>
            </c:ext>
          </c:extLst>
        </c:ser>
        <c:ser>
          <c:idx val="2"/>
          <c:order val="2"/>
          <c:tx>
            <c:strRef>
              <c:f>介護従事者の構成!$D$3</c:f>
              <c:strCache>
                <c:ptCount val="1"/>
                <c:pt idx="0">
                  <c:v>父母及びその他親戚</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介護従事者の構成!$D$4</c:f>
              <c:numCache>
                <c:formatCode>0.0%</c:formatCode>
                <c:ptCount val="1"/>
                <c:pt idx="0">
                  <c:v>3.3000000000000002E-2</c:v>
                </c:pt>
              </c:numCache>
            </c:numRef>
          </c:val>
          <c:extLst>
            <c:ext xmlns:c16="http://schemas.microsoft.com/office/drawing/2014/chart" uri="{C3380CC4-5D6E-409C-BE32-E72D297353CC}">
              <c16:uniqueId val="{00000004-184D-4099-9F1E-C107332AF573}"/>
            </c:ext>
          </c:extLst>
        </c:ser>
        <c:ser>
          <c:idx val="3"/>
          <c:order val="3"/>
          <c:tx>
            <c:strRef>
              <c:f>介護従事者の構成!$E$3</c:f>
              <c:strCache>
                <c:ptCount val="1"/>
              </c:strCache>
            </c:strRef>
          </c:tx>
          <c:spPr>
            <a:solidFill>
              <a:schemeClr val="accent6">
                <a:lumMod val="40000"/>
                <a:lumOff val="60000"/>
              </a:schemeClr>
            </a:solidFill>
            <a:ln>
              <a:noFill/>
            </a:ln>
            <a:effectLst/>
          </c:spPr>
          <c:invertIfNegative val="0"/>
          <c:dLbls>
            <c:dLbl>
              <c:idx val="0"/>
              <c:layout>
                <c:manualLayout>
                  <c:x val="2.7777777777777779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84D-4099-9F1E-C107332AF573}"/>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介護従事者の構成!$E$4</c:f>
              <c:numCache>
                <c:formatCode>0.0%</c:formatCode>
                <c:ptCount val="1"/>
              </c:numCache>
            </c:numRef>
          </c:val>
          <c:extLst>
            <c:ext xmlns:c16="http://schemas.microsoft.com/office/drawing/2014/chart" uri="{C3380CC4-5D6E-409C-BE32-E72D297353CC}">
              <c16:uniqueId val="{00000006-184D-4099-9F1E-C107332AF573}"/>
            </c:ext>
          </c:extLst>
        </c:ser>
        <c:ser>
          <c:idx val="4"/>
          <c:order val="4"/>
          <c:tx>
            <c:strRef>
              <c:f>介護従事者の構成!$F$3</c:f>
              <c:strCache>
                <c:ptCount val="1"/>
                <c:pt idx="0">
                  <c:v>その他</c:v>
                </c:pt>
              </c:strCache>
            </c:strRef>
          </c:tx>
          <c:spPr>
            <a:solidFill>
              <a:srgbClr val="92D050"/>
            </a:solidFill>
            <a:ln>
              <a:noFill/>
            </a:ln>
            <a:effectLst/>
          </c:spPr>
          <c:invertIfNegative val="0"/>
          <c:dPt>
            <c:idx val="0"/>
            <c:invertIfNegative val="0"/>
            <c:bubble3D val="0"/>
            <c:spPr>
              <a:solidFill>
                <a:srgbClr val="92D050"/>
              </a:solidFill>
              <a:ln>
                <a:noFill/>
              </a:ln>
              <a:effectLst/>
            </c:spPr>
            <c:extLst>
              <c:ext xmlns:c16="http://schemas.microsoft.com/office/drawing/2014/chart" uri="{C3380CC4-5D6E-409C-BE32-E72D297353CC}">
                <c16:uniqueId val="{00000008-184D-4099-9F1E-C107332AF573}"/>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介護従事者の構成!$F$4</c:f>
              <c:numCache>
                <c:formatCode>0.0%</c:formatCode>
                <c:ptCount val="1"/>
                <c:pt idx="0">
                  <c:v>0.14000000000000001</c:v>
                </c:pt>
              </c:numCache>
            </c:numRef>
          </c:val>
          <c:extLst>
            <c:ext xmlns:c16="http://schemas.microsoft.com/office/drawing/2014/chart" uri="{C3380CC4-5D6E-409C-BE32-E72D297353CC}">
              <c16:uniqueId val="{00000009-184D-4099-9F1E-C107332AF573}"/>
            </c:ext>
          </c:extLst>
        </c:ser>
        <c:ser>
          <c:idx val="5"/>
          <c:order val="5"/>
          <c:tx>
            <c:strRef>
              <c:f>介護従事者の構成!$G$3</c:f>
              <c:strCache>
                <c:ptCount val="1"/>
                <c:pt idx="0">
                  <c:v>不詳</c:v>
                </c:pt>
              </c:strCache>
            </c:strRef>
          </c:tx>
          <c:spPr>
            <a:solidFill>
              <a:srgbClr val="FFE69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介護従事者の構成!$G$4</c:f>
              <c:numCache>
                <c:formatCode>0.0%</c:formatCode>
                <c:ptCount val="1"/>
                <c:pt idx="0">
                  <c:v>0.15</c:v>
                </c:pt>
              </c:numCache>
            </c:numRef>
          </c:val>
          <c:extLst>
            <c:ext xmlns:c16="http://schemas.microsoft.com/office/drawing/2014/chart" uri="{C3380CC4-5D6E-409C-BE32-E72D297353CC}">
              <c16:uniqueId val="{0000000A-184D-4099-9F1E-C107332AF573}"/>
            </c:ext>
          </c:extLst>
        </c:ser>
        <c:dLbls>
          <c:showLegendKey val="0"/>
          <c:showVal val="0"/>
          <c:showCatName val="0"/>
          <c:showSerName val="0"/>
          <c:showPercent val="0"/>
          <c:showBubbleSize val="0"/>
        </c:dLbls>
        <c:gapWidth val="183"/>
        <c:overlap val="100"/>
        <c:axId val="-664336992"/>
        <c:axId val="-664326656"/>
      </c:barChart>
      <c:catAx>
        <c:axId val="-664336992"/>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664326656"/>
        <c:crosses val="autoZero"/>
        <c:auto val="1"/>
        <c:lblAlgn val="ctr"/>
        <c:lblOffset val="100"/>
        <c:noMultiLvlLbl val="0"/>
      </c:catAx>
      <c:valAx>
        <c:axId val="-664326656"/>
        <c:scaling>
          <c:orientation val="minMax"/>
        </c:scaling>
        <c:delete val="0"/>
        <c:axPos val="b"/>
        <c:numFmt formatCode="0%" sourceLinked="1"/>
        <c:majorTickMark val="in"/>
        <c:minorTickMark val="none"/>
        <c:tickLblPos val="nextTo"/>
        <c:spPr>
          <a:noFill/>
          <a:ln>
            <a:solidFill>
              <a:schemeClr val="accent1">
                <a:shade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64336992"/>
        <c:crosses val="autoZero"/>
        <c:crossBetween val="between"/>
      </c:valAx>
      <c:spPr>
        <a:noFill/>
        <a:ln>
          <a:noFill/>
        </a:ln>
        <a:effectLst/>
      </c:spPr>
    </c:plotArea>
    <c:legend>
      <c:legendPos val="b"/>
      <c:legendEntry>
        <c:idx val="3"/>
        <c:delete val="1"/>
      </c:legendEntry>
      <c:layout>
        <c:manualLayout>
          <c:xMode val="edge"/>
          <c:yMode val="edge"/>
          <c:x val="7.4423076923076939E-2"/>
          <c:y val="0.90130591242494218"/>
          <c:w val="0.9"/>
          <c:h val="7.124312413578870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'１ (2)'!$B$29:$G$29</c:f>
              <c:numCache>
                <c:formatCode>General</c:formatCode>
                <c:ptCount val="6"/>
                <c:pt idx="0">
                  <c:v>2014</c:v>
                </c:pt>
                <c:pt idx="1">
                  <c:v>2015</c:v>
                </c:pt>
                <c:pt idx="2">
                  <c:v>2016</c:v>
                </c:pt>
                <c:pt idx="3">
                  <c:v>2017</c:v>
                </c:pt>
                <c:pt idx="4">
                  <c:v>2018</c:v>
                </c:pt>
                <c:pt idx="5">
                  <c:v>2019</c:v>
                </c:pt>
              </c:numCache>
            </c:numRef>
          </c:cat>
          <c:val>
            <c:numRef>
              <c:f>'１ (2)'!$B$30:$G$30</c:f>
              <c:numCache>
                <c:formatCode>#,##0_);[Red]\(#,##0\)</c:formatCode>
                <c:ptCount val="6"/>
                <c:pt idx="0">
                  <c:v>222500</c:v>
                </c:pt>
                <c:pt idx="1">
                  <c:v>231500</c:v>
                </c:pt>
                <c:pt idx="2">
                  <c:v>239700</c:v>
                </c:pt>
                <c:pt idx="3">
                  <c:v>246800</c:v>
                </c:pt>
                <c:pt idx="4">
                  <c:v>253800</c:v>
                </c:pt>
                <c:pt idx="5">
                  <c:v>255800</c:v>
                </c:pt>
              </c:numCache>
            </c:numRef>
          </c:val>
          <c:extLst>
            <c:ext xmlns:c16="http://schemas.microsoft.com/office/drawing/2014/chart" uri="{C3380CC4-5D6E-409C-BE32-E72D297353CC}">
              <c16:uniqueId val="{00000000-A374-4A70-B763-0DD699AE6E29}"/>
            </c:ext>
          </c:extLst>
        </c:ser>
        <c:dLbls>
          <c:dLblPos val="outEnd"/>
          <c:showLegendKey val="0"/>
          <c:showVal val="1"/>
          <c:showCatName val="0"/>
          <c:showSerName val="0"/>
          <c:showPercent val="0"/>
          <c:showBubbleSize val="0"/>
        </c:dLbls>
        <c:gapWidth val="101"/>
        <c:overlap val="-38"/>
        <c:axId val="-664328288"/>
        <c:axId val="-664342432"/>
      </c:barChart>
      <c:catAx>
        <c:axId val="-664328288"/>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664342432"/>
        <c:crosses val="autoZero"/>
        <c:auto val="1"/>
        <c:lblAlgn val="ctr"/>
        <c:lblOffset val="100"/>
        <c:noMultiLvlLbl val="0"/>
      </c:catAx>
      <c:valAx>
        <c:axId val="-664342432"/>
        <c:scaling>
          <c:orientation val="minMax"/>
        </c:scaling>
        <c:delete val="0"/>
        <c:axPos val="l"/>
        <c:numFmt formatCode="#,##0_);[Red]\(#,##0\)"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643282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8.521587371538937E-2"/>
          <c:w val="0.82865854700854713"/>
          <c:h val="0.77372490542835892"/>
        </c:manualLayout>
      </c:layout>
      <c:barChart>
        <c:barDir val="col"/>
        <c:grouping val="stacked"/>
        <c:varyColors val="0"/>
        <c:ser>
          <c:idx val="0"/>
          <c:order val="0"/>
          <c:tx>
            <c:strRef>
              <c:f>年少・労働人口!$C$8</c:f>
              <c:strCache>
                <c:ptCount val="1"/>
                <c:pt idx="0">
                  <c:v>15歳未満人口</c:v>
                </c:pt>
              </c:strCache>
            </c:strRef>
          </c:tx>
          <c:spPr>
            <a:solidFill>
              <a:schemeClr val="accent4">
                <a:lumMod val="40000"/>
                <a:lumOff val="60000"/>
              </a:schemeClr>
            </a:solidFill>
            <a:ln>
              <a:solidFill>
                <a:schemeClr val="bg1">
                  <a:lumMod val="50000"/>
                </a:scheme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B49-47CA-A9E3-879FA18FDB57}"/>
                </c:ext>
              </c:extLst>
            </c:dLbl>
            <c:dLbl>
              <c:idx val="8"/>
              <c:layout>
                <c:manualLayout>
                  <c:x val="-1.628205128205128E-2"/>
                  <c:y val="-1.0755489573854556E-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B49-47CA-A9E3-879FA18FDB57}"/>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B49-47CA-A9E3-879FA18FDB57}"/>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年少・労働人口!$C$21:$C$36</c:f>
              <c:numCache>
                <c:formatCode>#,##0</c:formatCode>
                <c:ptCount val="16"/>
                <c:pt idx="0">
                  <c:v>238756</c:v>
                </c:pt>
                <c:pt idx="1">
                  <c:v>237937</c:v>
                </c:pt>
                <c:pt idx="2">
                  <c:v>238382</c:v>
                </c:pt>
                <c:pt idx="3">
                  <c:v>239690</c:v>
                </c:pt>
                <c:pt idx="4">
                  <c:v>241220</c:v>
                </c:pt>
                <c:pt idx="5">
                  <c:v>242508</c:v>
                </c:pt>
                <c:pt idx="6">
                  <c:v>244031</c:v>
                </c:pt>
                <c:pt idx="7">
                  <c:v>245070</c:v>
                </c:pt>
                <c:pt idx="8">
                  <c:v>245390</c:v>
                </c:pt>
                <c:pt idx="9">
                  <c:v>254930</c:v>
                </c:pt>
                <c:pt idx="10">
                  <c:v>246688</c:v>
                </c:pt>
                <c:pt idx="11">
                  <c:v>230854</c:v>
                </c:pt>
                <c:pt idx="12">
                  <c:v>215658.6</c:v>
                </c:pt>
                <c:pt idx="13">
                  <c:v>206840.84599999999</c:v>
                </c:pt>
                <c:pt idx="14">
                  <c:v>202415.55900000001</c:v>
                </c:pt>
                <c:pt idx="15">
                  <c:v>198389.93700000001</c:v>
                </c:pt>
              </c:numCache>
            </c:numRef>
          </c:val>
          <c:extLst>
            <c:ext xmlns:c16="http://schemas.microsoft.com/office/drawing/2014/chart" uri="{C3380CC4-5D6E-409C-BE32-E72D297353CC}">
              <c16:uniqueId val="{00000003-4B49-47CA-A9E3-879FA18FDB57}"/>
            </c:ext>
          </c:extLst>
        </c:ser>
        <c:ser>
          <c:idx val="1"/>
          <c:order val="2"/>
          <c:tx>
            <c:strRef>
              <c:f>年少・労働人口!$D$8</c:f>
              <c:strCache>
                <c:ptCount val="1"/>
                <c:pt idx="0">
                  <c:v>15歳-64歳人口</c:v>
                </c:pt>
              </c:strCache>
            </c:strRef>
          </c:tx>
          <c:spPr>
            <a:solidFill>
              <a:schemeClr val="accent5"/>
            </a:solidFill>
            <a:ln>
              <a:solidFill>
                <a:srgbClr val="FFFFFF">
                  <a:lumMod val="50000"/>
                </a:srgb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B49-47CA-A9E3-879FA18FDB57}"/>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B49-47CA-A9E3-879FA18FDB57}"/>
                </c:ext>
              </c:extLst>
            </c:dLbl>
            <c:dLbl>
              <c:idx val="15"/>
              <c:layout>
                <c:manualLayout>
                  <c:x val="5.4273504273503279E-3"/>
                  <c:y val="-3.22668414665637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B49-47CA-A9E3-879FA18FDB57}"/>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年少・労働人口!$D$21:$D$36</c:f>
              <c:numCache>
                <c:formatCode>#,##0</c:formatCode>
                <c:ptCount val="16"/>
                <c:pt idx="0">
                  <c:v>986578</c:v>
                </c:pt>
                <c:pt idx="1">
                  <c:v>990704</c:v>
                </c:pt>
                <c:pt idx="2">
                  <c:v>993568</c:v>
                </c:pt>
                <c:pt idx="3">
                  <c:v>995254</c:v>
                </c:pt>
                <c:pt idx="4">
                  <c:v>996047</c:v>
                </c:pt>
                <c:pt idx="5">
                  <c:v>996030</c:v>
                </c:pt>
                <c:pt idx="6">
                  <c:v>995073</c:v>
                </c:pt>
                <c:pt idx="7">
                  <c:v>993793</c:v>
                </c:pt>
                <c:pt idx="8">
                  <c:v>991444</c:v>
                </c:pt>
                <c:pt idx="9">
                  <c:v>1012131.2290000001</c:v>
                </c:pt>
                <c:pt idx="10">
                  <c:v>1006649.72</c:v>
                </c:pt>
                <c:pt idx="11">
                  <c:v>986499.77</c:v>
                </c:pt>
                <c:pt idx="12">
                  <c:v>943330</c:v>
                </c:pt>
                <c:pt idx="13">
                  <c:v>898371.45600000001</c:v>
                </c:pt>
                <c:pt idx="14">
                  <c:v>871032.625</c:v>
                </c:pt>
                <c:pt idx="15">
                  <c:v>838379.01399999997</c:v>
                </c:pt>
              </c:numCache>
            </c:numRef>
          </c:val>
          <c:extLst>
            <c:ext xmlns:c16="http://schemas.microsoft.com/office/drawing/2014/chart" uri="{C3380CC4-5D6E-409C-BE32-E72D297353CC}">
              <c16:uniqueId val="{00000007-4B49-47CA-A9E3-879FA18FDB57}"/>
            </c:ext>
          </c:extLst>
        </c:ser>
        <c:ser>
          <c:idx val="2"/>
          <c:order val="3"/>
          <c:tx>
            <c:strRef>
              <c:f>年少・労働人口!$G$8</c:f>
              <c:strCache>
                <c:ptCount val="1"/>
                <c:pt idx="0">
                  <c:v>総数</c:v>
                </c:pt>
              </c:strCache>
            </c:strRef>
          </c:tx>
          <c:spPr>
            <a:noFill/>
            <a:ln>
              <a:noFill/>
            </a:ln>
            <a:effectLst/>
          </c:spPr>
          <c:invertIfNegative val="0"/>
          <c:dLbls>
            <c:dLbl>
              <c:idx val="0"/>
              <c:layout>
                <c:manualLayout>
                  <c:x val="2.871068376068376E-2"/>
                  <c:y val="6.74887435610674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B49-47CA-A9E3-879FA18FDB57}"/>
                </c:ext>
              </c:extLst>
            </c:dLbl>
            <c:dLbl>
              <c:idx val="1"/>
              <c:delete val="1"/>
              <c:extLst>
                <c:ext xmlns:c15="http://schemas.microsoft.com/office/drawing/2012/chart" uri="{CE6537A1-D6FC-4f65-9D91-7224C49458BB}"/>
                <c:ext xmlns:c16="http://schemas.microsoft.com/office/drawing/2014/chart" uri="{C3380CC4-5D6E-409C-BE32-E72D297353CC}">
                  <c16:uniqueId val="{00000009-4B49-47CA-A9E3-879FA18FDB57}"/>
                </c:ext>
              </c:extLst>
            </c:dLbl>
            <c:dLbl>
              <c:idx val="2"/>
              <c:delete val="1"/>
              <c:extLst>
                <c:ext xmlns:c15="http://schemas.microsoft.com/office/drawing/2012/chart" uri="{CE6537A1-D6FC-4f65-9D91-7224C49458BB}"/>
                <c:ext xmlns:c16="http://schemas.microsoft.com/office/drawing/2014/chart" uri="{C3380CC4-5D6E-409C-BE32-E72D297353CC}">
                  <c16:uniqueId val="{0000000A-4B49-47CA-A9E3-879FA18FDB57}"/>
                </c:ext>
              </c:extLst>
            </c:dLbl>
            <c:dLbl>
              <c:idx val="3"/>
              <c:delete val="1"/>
              <c:extLst>
                <c:ext xmlns:c15="http://schemas.microsoft.com/office/drawing/2012/chart" uri="{CE6537A1-D6FC-4f65-9D91-7224C49458BB}"/>
                <c:ext xmlns:c16="http://schemas.microsoft.com/office/drawing/2014/chart" uri="{C3380CC4-5D6E-409C-BE32-E72D297353CC}">
                  <c16:uniqueId val="{0000000B-4B49-47CA-A9E3-879FA18FDB57}"/>
                </c:ext>
              </c:extLst>
            </c:dLbl>
            <c:dLbl>
              <c:idx val="4"/>
              <c:delete val="1"/>
              <c:extLst>
                <c:ext xmlns:c15="http://schemas.microsoft.com/office/drawing/2012/chart" uri="{CE6537A1-D6FC-4f65-9D91-7224C49458BB}"/>
                <c:ext xmlns:c16="http://schemas.microsoft.com/office/drawing/2014/chart" uri="{C3380CC4-5D6E-409C-BE32-E72D297353CC}">
                  <c16:uniqueId val="{0000000C-4B49-47CA-A9E3-879FA18FDB57}"/>
                </c:ext>
              </c:extLst>
            </c:dLbl>
            <c:dLbl>
              <c:idx val="5"/>
              <c:delete val="1"/>
              <c:extLst>
                <c:ext xmlns:c15="http://schemas.microsoft.com/office/drawing/2012/chart" uri="{CE6537A1-D6FC-4f65-9D91-7224C49458BB}"/>
                <c:ext xmlns:c16="http://schemas.microsoft.com/office/drawing/2014/chart" uri="{C3380CC4-5D6E-409C-BE32-E72D297353CC}">
                  <c16:uniqueId val="{0000000D-4B49-47CA-A9E3-879FA18FDB57}"/>
                </c:ext>
              </c:extLst>
            </c:dLbl>
            <c:dLbl>
              <c:idx val="6"/>
              <c:delete val="1"/>
              <c:extLst>
                <c:ext xmlns:c15="http://schemas.microsoft.com/office/drawing/2012/chart" uri="{CE6537A1-D6FC-4f65-9D91-7224C49458BB}"/>
                <c:ext xmlns:c16="http://schemas.microsoft.com/office/drawing/2014/chart" uri="{C3380CC4-5D6E-409C-BE32-E72D297353CC}">
                  <c16:uniqueId val="{0000000E-4B49-47CA-A9E3-879FA18FDB57}"/>
                </c:ext>
              </c:extLst>
            </c:dLbl>
            <c:dLbl>
              <c:idx val="7"/>
              <c:delete val="1"/>
              <c:extLst>
                <c:ext xmlns:c15="http://schemas.microsoft.com/office/drawing/2012/chart" uri="{CE6537A1-D6FC-4f65-9D91-7224C49458BB}"/>
                <c:ext xmlns:c16="http://schemas.microsoft.com/office/drawing/2014/chart" uri="{C3380CC4-5D6E-409C-BE32-E72D297353CC}">
                  <c16:uniqueId val="{0000000F-4B49-47CA-A9E3-879FA18FDB57}"/>
                </c:ext>
              </c:extLst>
            </c:dLbl>
            <c:dLbl>
              <c:idx val="8"/>
              <c:layout>
                <c:manualLayout>
                  <c:x val="8.0270512820512716E-2"/>
                  <c:y val="8.738863089274058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4B49-47CA-A9E3-879FA18FDB57}"/>
                </c:ext>
              </c:extLst>
            </c:dLbl>
            <c:dLbl>
              <c:idx val="9"/>
              <c:delete val="1"/>
              <c:extLst>
                <c:ext xmlns:c15="http://schemas.microsoft.com/office/drawing/2012/chart" uri="{CE6537A1-D6FC-4f65-9D91-7224C49458BB}"/>
                <c:ext xmlns:c16="http://schemas.microsoft.com/office/drawing/2014/chart" uri="{C3380CC4-5D6E-409C-BE32-E72D297353CC}">
                  <c16:uniqueId val="{00000011-4B49-47CA-A9E3-879FA18FDB57}"/>
                </c:ext>
              </c:extLst>
            </c:dLbl>
            <c:dLbl>
              <c:idx val="10"/>
              <c:delete val="1"/>
              <c:extLst>
                <c:ext xmlns:c15="http://schemas.microsoft.com/office/drawing/2012/chart" uri="{CE6537A1-D6FC-4f65-9D91-7224C49458BB}"/>
                <c:ext xmlns:c16="http://schemas.microsoft.com/office/drawing/2014/chart" uri="{C3380CC4-5D6E-409C-BE32-E72D297353CC}">
                  <c16:uniqueId val="{00000012-4B49-47CA-A9E3-879FA18FDB57}"/>
                </c:ext>
              </c:extLst>
            </c:dLbl>
            <c:dLbl>
              <c:idx val="11"/>
              <c:delete val="1"/>
              <c:extLst>
                <c:ext xmlns:c15="http://schemas.microsoft.com/office/drawing/2012/chart" uri="{CE6537A1-D6FC-4f65-9D91-7224C49458BB}"/>
                <c:ext xmlns:c16="http://schemas.microsoft.com/office/drawing/2014/chart" uri="{C3380CC4-5D6E-409C-BE32-E72D297353CC}">
                  <c16:uniqueId val="{00000013-4B49-47CA-A9E3-879FA18FDB57}"/>
                </c:ext>
              </c:extLst>
            </c:dLbl>
            <c:dLbl>
              <c:idx val="12"/>
              <c:delete val="1"/>
              <c:extLst>
                <c:ext xmlns:c15="http://schemas.microsoft.com/office/drawing/2012/chart" uri="{CE6537A1-D6FC-4f65-9D91-7224C49458BB}"/>
                <c:ext xmlns:c16="http://schemas.microsoft.com/office/drawing/2014/chart" uri="{C3380CC4-5D6E-409C-BE32-E72D297353CC}">
                  <c16:uniqueId val="{00000014-4B49-47CA-A9E3-879FA18FDB57}"/>
                </c:ext>
              </c:extLst>
            </c:dLbl>
            <c:dLbl>
              <c:idx val="13"/>
              <c:delete val="1"/>
              <c:extLst>
                <c:ext xmlns:c15="http://schemas.microsoft.com/office/drawing/2012/chart" uri="{CE6537A1-D6FC-4f65-9D91-7224C49458BB}"/>
                <c:ext xmlns:c16="http://schemas.microsoft.com/office/drawing/2014/chart" uri="{C3380CC4-5D6E-409C-BE32-E72D297353CC}">
                  <c16:uniqueId val="{00000015-4B49-47CA-A9E3-879FA18FDB57}"/>
                </c:ext>
              </c:extLst>
            </c:dLbl>
            <c:dLbl>
              <c:idx val="14"/>
              <c:delete val="1"/>
              <c:extLst>
                <c:ext xmlns:c15="http://schemas.microsoft.com/office/drawing/2012/chart" uri="{CE6537A1-D6FC-4f65-9D91-7224C49458BB}"/>
                <c:ext xmlns:c16="http://schemas.microsoft.com/office/drawing/2014/chart" uri="{C3380CC4-5D6E-409C-BE32-E72D297353CC}">
                  <c16:uniqueId val="{00000016-4B49-47CA-A9E3-879FA18FDB57}"/>
                </c:ext>
              </c:extLst>
            </c:dLbl>
            <c:dLbl>
              <c:idx val="15"/>
              <c:layout>
                <c:manualLayout>
                  <c:x val="-3.0021367521367619E-2"/>
                  <c:y val="0.1858052690343183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4B49-47CA-A9E3-879FA18FDB5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年少・労働人口!$G$21:$G$36</c:f>
              <c:numCache>
                <c:formatCode>#,##0</c:formatCode>
                <c:ptCount val="16"/>
                <c:pt idx="0">
                  <c:v>1337705</c:v>
                </c:pt>
                <c:pt idx="1">
                  <c:v>1344129</c:v>
                </c:pt>
                <c:pt idx="2">
                  <c:v>1350695</c:v>
                </c:pt>
                <c:pt idx="3">
                  <c:v>1357380</c:v>
                </c:pt>
                <c:pt idx="4">
                  <c:v>1364271</c:v>
                </c:pt>
                <c:pt idx="5">
                  <c:v>1371219</c:v>
                </c:pt>
                <c:pt idx="6">
                  <c:v>1378665</c:v>
                </c:pt>
                <c:pt idx="7">
                  <c:v>1386395</c:v>
                </c:pt>
                <c:pt idx="8">
                  <c:v>1392730</c:v>
                </c:pt>
                <c:pt idx="9">
                  <c:v>1439323.2290000001</c:v>
                </c:pt>
                <c:pt idx="10">
                  <c:v>1457908.72</c:v>
                </c:pt>
                <c:pt idx="11">
                  <c:v>1464339.77</c:v>
                </c:pt>
                <c:pt idx="12">
                  <c:v>1461083.6</c:v>
                </c:pt>
                <c:pt idx="13">
                  <c:v>1449031.3019999999</c:v>
                </c:pt>
                <c:pt idx="14">
                  <c:v>1429312.1839999999</c:v>
                </c:pt>
                <c:pt idx="15">
                  <c:v>1402404.9509999999</c:v>
                </c:pt>
              </c:numCache>
            </c:numRef>
          </c:val>
          <c:extLst>
            <c:ext xmlns:c16="http://schemas.microsoft.com/office/drawing/2014/chart" uri="{C3380CC4-5D6E-409C-BE32-E72D297353CC}">
              <c16:uniqueId val="{00000018-4B49-47CA-A9E3-879FA18FDB57}"/>
            </c:ext>
          </c:extLst>
        </c:ser>
        <c:dLbls>
          <c:showLegendKey val="0"/>
          <c:showVal val="0"/>
          <c:showCatName val="0"/>
          <c:showSerName val="0"/>
          <c:showPercent val="0"/>
          <c:showBubbleSize val="0"/>
        </c:dLbls>
        <c:gapWidth val="219"/>
        <c:overlap val="100"/>
        <c:axId val="-800166064"/>
        <c:axId val="-800163344"/>
      </c:barChart>
      <c:lineChart>
        <c:grouping val="stacked"/>
        <c:varyColors val="0"/>
        <c:ser>
          <c:idx val="3"/>
          <c:order val="1"/>
          <c:tx>
            <c:strRef>
              <c:f>人口構造・高齢化率!$E$8</c:f>
              <c:strCache>
                <c:ptCount val="1"/>
                <c:pt idx="0">
                  <c:v>総人口</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strRef>
              <c:f>年少・労働人口!$A$21:$A$36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人口構造・高齢化率!$E$11:$E$29</c:f>
            </c:numRef>
          </c:val>
          <c:smooth val="0"/>
          <c:extLst>
            <c:ext xmlns:c16="http://schemas.microsoft.com/office/drawing/2014/chart" uri="{C3380CC4-5D6E-409C-BE32-E72D297353CC}">
              <c16:uniqueId val="{00000019-4B49-47CA-A9E3-879FA18FDB57}"/>
            </c:ext>
          </c:extLst>
        </c:ser>
        <c:ser>
          <c:idx val="4"/>
          <c:order val="4"/>
          <c:tx>
            <c:strRef>
              <c:f>年少・労働人口!$H$8</c:f>
              <c:strCache>
                <c:ptCount val="1"/>
                <c:pt idx="0">
                  <c:v>年少・生産年齢人口率</c:v>
                </c:pt>
              </c:strCache>
            </c:strRef>
          </c:tx>
          <c:spPr>
            <a:ln w="28575" cap="rnd">
              <a:solidFill>
                <a:schemeClr val="accent1">
                  <a:lumMod val="60000"/>
                  <a:lumOff val="40000"/>
                </a:schemeClr>
              </a:solidFill>
              <a:round/>
            </a:ln>
            <a:effectLst/>
          </c:spPr>
          <c:marker>
            <c:symbol val="circle"/>
            <c:size val="5"/>
            <c:spPr>
              <a:solidFill>
                <a:schemeClr val="accent1">
                  <a:lumMod val="60000"/>
                  <a:lumOff val="40000"/>
                </a:schemeClr>
              </a:solidFill>
              <a:ln w="9525">
                <a:solidFill>
                  <a:schemeClr val="accent1">
                    <a:lumMod val="60000"/>
                    <a:lumOff val="40000"/>
                  </a:schemeClr>
                </a:solidFill>
              </a:ln>
              <a:effectLst/>
            </c:spPr>
          </c:marker>
          <c:dLbls>
            <c:dLbl>
              <c:idx val="0"/>
              <c:layout>
                <c:manualLayout>
                  <c:x val="-4.0705128205128227E-2"/>
                  <c:y val="-2.6400143018097611E-2"/>
                </c:manualLayout>
              </c:layout>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4B49-47CA-A9E3-879FA18FDB57}"/>
                </c:ext>
              </c:extLst>
            </c:dLbl>
            <c:dLbl>
              <c:idx val="9"/>
              <c:layout>
                <c:manualLayout>
                  <c:x val="-2.985042735042745E-2"/>
                  <c:y val="-2.6400143018097625E-2"/>
                </c:manualLayout>
              </c:layout>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4B49-47CA-A9E3-879FA18FDB57}"/>
                </c:ext>
              </c:extLst>
            </c:dLbl>
            <c:dLbl>
              <c:idx val="15"/>
              <c:layout>
                <c:manualLayout>
                  <c:x val="-4.0705128205128206E-2"/>
                  <c:y val="-3.2266841466563743E-2"/>
                </c:manualLayout>
              </c:layout>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4B49-47CA-A9E3-879FA18FDB57}"/>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年少・労働人口!$H$21:$H$36</c:f>
              <c:numCache>
                <c:formatCode>0%</c:formatCode>
                <c:ptCount val="16"/>
                <c:pt idx="0">
                  <c:v>0.91599717426487903</c:v>
                </c:pt>
                <c:pt idx="1">
                  <c:v>0.91407967538829982</c:v>
                </c:pt>
                <c:pt idx="2">
                  <c:v>0.91208600017028274</c:v>
                </c:pt>
                <c:pt idx="3">
                  <c:v>0.90979976130486673</c:v>
                </c:pt>
                <c:pt idx="4">
                  <c:v>0.90690705878817335</c:v>
                </c:pt>
                <c:pt idx="5">
                  <c:v>0.9032386511563798</c:v>
                </c:pt>
                <c:pt idx="6">
                  <c:v>0.89877091244065821</c:v>
                </c:pt>
                <c:pt idx="7">
                  <c:v>0.89358588281117579</c:v>
                </c:pt>
                <c:pt idx="8">
                  <c:v>0.8880644489599564</c:v>
                </c:pt>
                <c:pt idx="9">
                  <c:v>0.8803173626818469</c:v>
                </c:pt>
                <c:pt idx="10">
                  <c:v>0.85968188735437423</c:v>
                </c:pt>
                <c:pt idx="11">
                  <c:v>0.83133286067891199</c:v>
                </c:pt>
                <c:pt idx="12">
                  <c:v>0.79323907269919391</c:v>
                </c:pt>
                <c:pt idx="13">
                  <c:v>0.76272493249424644</c:v>
                </c:pt>
                <c:pt idx="14">
                  <c:v>0.75102430107039508</c:v>
                </c:pt>
                <c:pt idx="15">
                  <c:v>0.73927930036236733</c:v>
                </c:pt>
              </c:numCache>
            </c:numRef>
          </c:val>
          <c:smooth val="0"/>
          <c:extLst>
            <c:ext xmlns:c16="http://schemas.microsoft.com/office/drawing/2014/chart" uri="{C3380CC4-5D6E-409C-BE32-E72D297353CC}">
              <c16:uniqueId val="{0000001D-4B49-47CA-A9E3-879FA18FDB57}"/>
            </c:ext>
          </c:extLst>
        </c:ser>
        <c:dLbls>
          <c:showLegendKey val="0"/>
          <c:showVal val="0"/>
          <c:showCatName val="0"/>
          <c:showSerName val="0"/>
          <c:showPercent val="0"/>
          <c:showBubbleSize val="0"/>
        </c:dLbls>
        <c:marker val="1"/>
        <c:smooth val="0"/>
        <c:axId val="-800167152"/>
        <c:axId val="-800166608"/>
      </c:lineChart>
      <c:catAx>
        <c:axId val="-800166064"/>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00163344"/>
        <c:crosses val="autoZero"/>
        <c:auto val="1"/>
        <c:lblAlgn val="ctr"/>
        <c:lblOffset val="100"/>
        <c:noMultiLvlLbl val="0"/>
      </c:catAx>
      <c:valAx>
        <c:axId val="-800163344"/>
        <c:scaling>
          <c:orientation val="minMax"/>
          <c:max val="1400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6064"/>
        <c:crosses val="autoZero"/>
        <c:crossBetween val="between"/>
      </c:valAx>
      <c:valAx>
        <c:axId val="-800166608"/>
        <c:scaling>
          <c:orientation val="minMax"/>
          <c:max val="1"/>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7152"/>
        <c:crosses val="max"/>
        <c:crossBetween val="between"/>
      </c:valAx>
      <c:catAx>
        <c:axId val="-800167152"/>
        <c:scaling>
          <c:orientation val="minMax"/>
        </c:scaling>
        <c:delete val="1"/>
        <c:axPos val="b"/>
        <c:numFmt formatCode="General" sourceLinked="1"/>
        <c:majorTickMark val="out"/>
        <c:minorTickMark val="none"/>
        <c:tickLblPos val="nextTo"/>
        <c:crossAx val="-800166608"/>
        <c:crosses val="autoZero"/>
        <c:auto val="1"/>
        <c:lblAlgn val="ctr"/>
        <c:lblOffset val="100"/>
        <c:noMultiLvlLbl val="0"/>
      </c:catAx>
      <c:spPr>
        <a:noFill/>
        <a:ln>
          <a:noFill/>
        </a:ln>
        <a:effectLst/>
      </c:spPr>
    </c:plotArea>
    <c:legend>
      <c:legendPos val="b"/>
      <c:legendEntry>
        <c:idx val="2"/>
        <c:delete val="1"/>
      </c:legendEntry>
      <c:layout>
        <c:manualLayout>
          <c:xMode val="edge"/>
          <c:yMode val="edge"/>
          <c:x val="7.170940170940171E-2"/>
          <c:y val="0.93660247020340814"/>
          <c:w val="0.9"/>
          <c:h val="5.166413289965959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介護人材!$B$47</c:f>
              <c:strCache>
                <c:ptCount val="1"/>
                <c:pt idx="0">
                  <c:v>介護従事者</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介護人材!$A$48:$A$49</c:f>
              <c:numCache>
                <c:formatCode>General</c:formatCode>
                <c:ptCount val="2"/>
                <c:pt idx="0">
                  <c:v>2011</c:v>
                </c:pt>
                <c:pt idx="1">
                  <c:v>2030</c:v>
                </c:pt>
              </c:numCache>
            </c:numRef>
          </c:cat>
          <c:val>
            <c:numRef>
              <c:f>介護人材!$B$48:$B$49</c:f>
              <c:numCache>
                <c:formatCode>#,##0_ </c:formatCode>
                <c:ptCount val="2"/>
                <c:pt idx="0">
                  <c:v>4000</c:v>
                </c:pt>
                <c:pt idx="1">
                  <c:v>13000</c:v>
                </c:pt>
              </c:numCache>
            </c:numRef>
          </c:val>
          <c:extLst>
            <c:ext xmlns:c16="http://schemas.microsoft.com/office/drawing/2014/chart" uri="{C3380CC4-5D6E-409C-BE32-E72D297353CC}">
              <c16:uniqueId val="{00000000-B24E-4ADA-8E82-EBCB3545344A}"/>
            </c:ext>
          </c:extLst>
        </c:ser>
        <c:dLbls>
          <c:showLegendKey val="0"/>
          <c:showVal val="0"/>
          <c:showCatName val="0"/>
          <c:showSerName val="0"/>
          <c:showPercent val="0"/>
          <c:showBubbleSize val="0"/>
        </c:dLbls>
        <c:gapWidth val="219"/>
        <c:overlap val="-27"/>
        <c:axId val="-664310336"/>
        <c:axId val="-664340256"/>
      </c:barChart>
      <c:catAx>
        <c:axId val="-664310336"/>
        <c:scaling>
          <c:orientation val="minMax"/>
        </c:scaling>
        <c:delete val="0"/>
        <c:axPos val="b"/>
        <c:numFmt formatCode="General" sourceLinked="1"/>
        <c:majorTickMark val="none"/>
        <c:minorTickMark val="none"/>
        <c:tickLblPos val="nextTo"/>
        <c:spPr>
          <a:noFill/>
          <a:ln w="9525" cap="flat" cmpd="sng" algn="ctr">
            <a:solidFill>
              <a:srgbClr val="FFFFFF">
                <a:lumMod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664340256"/>
        <c:crosses val="autoZero"/>
        <c:auto val="1"/>
        <c:lblAlgn val="ctr"/>
        <c:lblOffset val="100"/>
        <c:noMultiLvlLbl val="0"/>
      </c:catAx>
      <c:valAx>
        <c:axId val="-664340256"/>
        <c:scaling>
          <c:orientation val="minMax"/>
        </c:scaling>
        <c:delete val="0"/>
        <c:axPos val="l"/>
        <c:numFmt formatCode="#,##0_ " sourceLinked="1"/>
        <c:majorTickMark val="in"/>
        <c:minorTickMark val="none"/>
        <c:tickLblPos val="nextTo"/>
        <c:spPr>
          <a:noFill/>
          <a:ln>
            <a:solidFill>
              <a:srgbClr val="FFFFFF">
                <a:lumMod val="50000"/>
                <a:alpha val="93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64310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userShapes r:id="rId5"/>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7611092650212977E-2"/>
          <c:y val="3.1149769425886053E-2"/>
          <c:w val="0.82295157289733289"/>
          <c:h val="0.69175246415770597"/>
        </c:manualLayout>
      </c:layout>
      <c:barChart>
        <c:barDir val="col"/>
        <c:grouping val="stacked"/>
        <c:varyColors val="0"/>
        <c:ser>
          <c:idx val="2"/>
          <c:order val="0"/>
          <c:tx>
            <c:strRef>
              <c:f>Sheet1!$B$9</c:f>
              <c:strCache>
                <c:ptCount val="1"/>
                <c:pt idx="0">
                  <c:v>ボランティア団体運営の介護付き老人ホーム</c:v>
                </c:pt>
              </c:strCache>
            </c:strRef>
          </c:tx>
          <c:spPr>
            <a:solidFill>
              <a:srgbClr val="0070C0"/>
            </a:solidFill>
            <a:ln>
              <a:noFill/>
            </a:ln>
            <a:effectLst/>
          </c:spPr>
          <c:invertIfNegative val="0"/>
          <c:cat>
            <c:numRef>
              <c:f>Sheet1!$C$6:$I$6</c:f>
              <c:numCache>
                <c:formatCode>0_);[Red]\(0\)</c:formatCode>
                <c:ptCount val="7"/>
                <c:pt idx="0">
                  <c:v>2012</c:v>
                </c:pt>
                <c:pt idx="1">
                  <c:v>2013</c:v>
                </c:pt>
                <c:pt idx="2">
                  <c:v>2014</c:v>
                </c:pt>
                <c:pt idx="3">
                  <c:v>2015</c:v>
                </c:pt>
                <c:pt idx="4">
                  <c:v>2016</c:v>
                </c:pt>
                <c:pt idx="5">
                  <c:v>2017</c:v>
                </c:pt>
                <c:pt idx="6">
                  <c:v>2018</c:v>
                </c:pt>
              </c:numCache>
            </c:numRef>
          </c:cat>
          <c:val>
            <c:numRef>
              <c:f>Sheet1!$C$9:$I$9</c:f>
              <c:numCache>
                <c:formatCode>#,##0_);[Red]\(#,##0\)</c:formatCode>
                <c:ptCount val="7"/>
                <c:pt idx="0">
                  <c:v>4978</c:v>
                </c:pt>
                <c:pt idx="1">
                  <c:v>5295</c:v>
                </c:pt>
                <c:pt idx="2">
                  <c:v>5418</c:v>
                </c:pt>
                <c:pt idx="3">
                  <c:v>5903</c:v>
                </c:pt>
                <c:pt idx="4">
                  <c:v>6253</c:v>
                </c:pt>
                <c:pt idx="5">
                  <c:v>6997</c:v>
                </c:pt>
                <c:pt idx="6">
                  <c:v>7703</c:v>
                </c:pt>
              </c:numCache>
            </c:numRef>
          </c:val>
          <c:extLst>
            <c:ext xmlns:c16="http://schemas.microsoft.com/office/drawing/2014/chart" uri="{C3380CC4-5D6E-409C-BE32-E72D297353CC}">
              <c16:uniqueId val="{00000000-31BA-4F50-B3FD-72ADDF406227}"/>
            </c:ext>
          </c:extLst>
        </c:ser>
        <c:ser>
          <c:idx val="3"/>
          <c:order val="1"/>
          <c:tx>
            <c:strRef>
              <c:f>Sheet1!$B$10</c:f>
              <c:strCache>
                <c:ptCount val="1"/>
                <c:pt idx="0">
                  <c:v>民間介護付き老人ホーム</c:v>
                </c:pt>
              </c:strCache>
            </c:strRef>
          </c:tx>
          <c:spPr>
            <a:solidFill>
              <a:srgbClr val="ED7D31"/>
            </a:solidFill>
            <a:ln>
              <a:noFill/>
            </a:ln>
            <a:effectLst/>
          </c:spPr>
          <c:invertIfNegative val="0"/>
          <c:cat>
            <c:numRef>
              <c:f>Sheet1!$C$6:$I$6</c:f>
              <c:numCache>
                <c:formatCode>0_);[Red]\(0\)</c:formatCode>
                <c:ptCount val="7"/>
                <c:pt idx="0">
                  <c:v>2012</c:v>
                </c:pt>
                <c:pt idx="1">
                  <c:v>2013</c:v>
                </c:pt>
                <c:pt idx="2">
                  <c:v>2014</c:v>
                </c:pt>
                <c:pt idx="3">
                  <c:v>2015</c:v>
                </c:pt>
                <c:pt idx="4">
                  <c:v>2016</c:v>
                </c:pt>
                <c:pt idx="5">
                  <c:v>2017</c:v>
                </c:pt>
                <c:pt idx="6">
                  <c:v>2018</c:v>
                </c:pt>
              </c:numCache>
            </c:numRef>
          </c:cat>
          <c:val>
            <c:numRef>
              <c:f>Sheet1!$C$10:$I$10</c:f>
              <c:numCache>
                <c:formatCode>#,##0_);[Red]\(#,##0\)</c:formatCode>
                <c:ptCount val="7"/>
                <c:pt idx="0">
                  <c:v>3128</c:v>
                </c:pt>
                <c:pt idx="1">
                  <c:v>3270</c:v>
                </c:pt>
                <c:pt idx="2">
                  <c:v>3298</c:v>
                </c:pt>
                <c:pt idx="3">
                  <c:v>3251</c:v>
                </c:pt>
                <c:pt idx="4">
                  <c:v>3530</c:v>
                </c:pt>
                <c:pt idx="5">
                  <c:v>3924</c:v>
                </c:pt>
                <c:pt idx="6">
                  <c:v>4174</c:v>
                </c:pt>
              </c:numCache>
            </c:numRef>
          </c:val>
          <c:extLst>
            <c:ext xmlns:c16="http://schemas.microsoft.com/office/drawing/2014/chart" uri="{C3380CC4-5D6E-409C-BE32-E72D297353CC}">
              <c16:uniqueId val="{00000001-31BA-4F50-B3FD-72ADDF406227}"/>
            </c:ext>
          </c:extLst>
        </c:ser>
        <c:ser>
          <c:idx val="1"/>
          <c:order val="2"/>
          <c:tx>
            <c:strRef>
              <c:f>Sheet1!$B$8</c:f>
              <c:strCache>
                <c:ptCount val="1"/>
                <c:pt idx="0">
                  <c:v>公営高齢者専用賃貸住宅</c:v>
                </c:pt>
              </c:strCache>
            </c:strRef>
          </c:tx>
          <c:spPr>
            <a:solidFill>
              <a:schemeClr val="bg1">
                <a:lumMod val="65000"/>
              </a:schemeClr>
            </a:solidFill>
            <a:ln>
              <a:noFill/>
            </a:ln>
            <a:effectLst/>
          </c:spPr>
          <c:invertIfNegative val="0"/>
          <c:cat>
            <c:numRef>
              <c:f>Sheet1!$C$6:$I$6</c:f>
              <c:numCache>
                <c:formatCode>0_);[Red]\(0\)</c:formatCode>
                <c:ptCount val="7"/>
                <c:pt idx="0">
                  <c:v>2012</c:v>
                </c:pt>
                <c:pt idx="1">
                  <c:v>2013</c:v>
                </c:pt>
                <c:pt idx="2">
                  <c:v>2014</c:v>
                </c:pt>
                <c:pt idx="3">
                  <c:v>2015</c:v>
                </c:pt>
                <c:pt idx="4">
                  <c:v>2016</c:v>
                </c:pt>
                <c:pt idx="5">
                  <c:v>2017</c:v>
                </c:pt>
                <c:pt idx="6">
                  <c:v>2018</c:v>
                </c:pt>
              </c:numCache>
            </c:numRef>
          </c:cat>
          <c:val>
            <c:numRef>
              <c:f>Sheet1!$C$8:$I$8</c:f>
              <c:numCache>
                <c:formatCode>#,##0_);[Red]\(#,##0\)</c:formatCode>
                <c:ptCount val="7"/>
                <c:pt idx="0">
                  <c:v>689</c:v>
                </c:pt>
                <c:pt idx="1">
                  <c:v>698</c:v>
                </c:pt>
                <c:pt idx="2">
                  <c:v>685</c:v>
                </c:pt>
                <c:pt idx="3">
                  <c:v>673</c:v>
                </c:pt>
                <c:pt idx="4">
                  <c:v>666</c:v>
                </c:pt>
                <c:pt idx="5">
                  <c:v>633</c:v>
                </c:pt>
                <c:pt idx="6">
                  <c:v>632</c:v>
                </c:pt>
              </c:numCache>
            </c:numRef>
          </c:val>
          <c:extLst>
            <c:ext xmlns:c16="http://schemas.microsoft.com/office/drawing/2014/chart" uri="{C3380CC4-5D6E-409C-BE32-E72D297353CC}">
              <c16:uniqueId val="{00000002-31BA-4F50-B3FD-72ADDF406227}"/>
            </c:ext>
          </c:extLst>
        </c:ser>
        <c:ser>
          <c:idx val="0"/>
          <c:order val="3"/>
          <c:tx>
            <c:strRef>
              <c:f>Sheet1!$B$7</c:f>
              <c:strCache>
                <c:ptCount val="1"/>
                <c:pt idx="0">
                  <c:v>公営福祉ホーム</c:v>
                </c:pt>
              </c:strCache>
            </c:strRef>
          </c:tx>
          <c:spPr>
            <a:solidFill>
              <a:srgbClr val="92D050"/>
            </a:solidFill>
            <a:ln>
              <a:noFill/>
            </a:ln>
            <a:effectLst/>
          </c:spPr>
          <c:invertIfNegative val="0"/>
          <c:cat>
            <c:numRef>
              <c:f>Sheet1!$C$6:$I$6</c:f>
              <c:numCache>
                <c:formatCode>0_);[Red]\(0\)</c:formatCode>
                <c:ptCount val="7"/>
                <c:pt idx="0">
                  <c:v>2012</c:v>
                </c:pt>
                <c:pt idx="1">
                  <c:v>2013</c:v>
                </c:pt>
                <c:pt idx="2">
                  <c:v>2014</c:v>
                </c:pt>
                <c:pt idx="3">
                  <c:v>2015</c:v>
                </c:pt>
                <c:pt idx="4">
                  <c:v>2016</c:v>
                </c:pt>
                <c:pt idx="5">
                  <c:v>2017</c:v>
                </c:pt>
                <c:pt idx="6">
                  <c:v>2018</c:v>
                </c:pt>
              </c:numCache>
            </c:numRef>
          </c:cat>
          <c:val>
            <c:numRef>
              <c:f>Sheet1!$C$7:$I$7</c:f>
              <c:numCache>
                <c:formatCode>#,##0_);[Red]\(#,##0\)</c:formatCode>
                <c:ptCount val="7"/>
                <c:pt idx="0">
                  <c:v>1221</c:v>
                </c:pt>
                <c:pt idx="1">
                  <c:v>1147</c:v>
                </c:pt>
                <c:pt idx="2">
                  <c:v>1146</c:v>
                </c:pt>
                <c:pt idx="3">
                  <c:v>1251</c:v>
                </c:pt>
                <c:pt idx="4">
                  <c:v>1263</c:v>
                </c:pt>
                <c:pt idx="5">
                  <c:v>1223</c:v>
                </c:pt>
                <c:pt idx="6">
                  <c:v>1197</c:v>
                </c:pt>
              </c:numCache>
            </c:numRef>
          </c:val>
          <c:extLst>
            <c:ext xmlns:c16="http://schemas.microsoft.com/office/drawing/2014/chart" uri="{C3380CC4-5D6E-409C-BE32-E72D297353CC}">
              <c16:uniqueId val="{00000003-31BA-4F50-B3FD-72ADDF406227}"/>
            </c:ext>
          </c:extLst>
        </c:ser>
        <c:ser>
          <c:idx val="4"/>
          <c:order val="4"/>
          <c:tx>
            <c:strRef>
              <c:f>Sheet1!$B$11</c:f>
              <c:strCache>
                <c:ptCount val="1"/>
              </c:strCache>
            </c:strRef>
          </c:tx>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Sheet1!$C$6:$I$6</c:f>
              <c:numCache>
                <c:formatCode>0_);[Red]\(0\)</c:formatCode>
                <c:ptCount val="7"/>
                <c:pt idx="0">
                  <c:v>2012</c:v>
                </c:pt>
                <c:pt idx="1">
                  <c:v>2013</c:v>
                </c:pt>
                <c:pt idx="2">
                  <c:v>2014</c:v>
                </c:pt>
                <c:pt idx="3">
                  <c:v>2015</c:v>
                </c:pt>
                <c:pt idx="4">
                  <c:v>2016</c:v>
                </c:pt>
                <c:pt idx="5">
                  <c:v>2017</c:v>
                </c:pt>
                <c:pt idx="6">
                  <c:v>2018</c:v>
                </c:pt>
              </c:numCache>
            </c:numRef>
          </c:cat>
          <c:val>
            <c:numRef>
              <c:f>Sheet1!$C$11:$I$11</c:f>
              <c:numCache>
                <c:formatCode>#,##0_);[Red]\(#,##0\)</c:formatCode>
                <c:ptCount val="7"/>
                <c:pt idx="0">
                  <c:v>10016</c:v>
                </c:pt>
                <c:pt idx="1">
                  <c:v>10410</c:v>
                </c:pt>
                <c:pt idx="2">
                  <c:v>10547</c:v>
                </c:pt>
                <c:pt idx="3">
                  <c:v>11078</c:v>
                </c:pt>
                <c:pt idx="4">
                  <c:v>11712</c:v>
                </c:pt>
                <c:pt idx="5">
                  <c:v>12777</c:v>
                </c:pt>
                <c:pt idx="6">
                  <c:v>13706</c:v>
                </c:pt>
              </c:numCache>
            </c:numRef>
          </c:val>
          <c:extLst>
            <c:ext xmlns:c16="http://schemas.microsoft.com/office/drawing/2014/chart" uri="{C3380CC4-5D6E-409C-BE32-E72D297353CC}">
              <c16:uniqueId val="{00000004-31BA-4F50-B3FD-72ADDF406227}"/>
            </c:ext>
          </c:extLst>
        </c:ser>
        <c:dLbls>
          <c:showLegendKey val="0"/>
          <c:showVal val="0"/>
          <c:showCatName val="0"/>
          <c:showSerName val="0"/>
          <c:showPercent val="0"/>
          <c:showBubbleSize val="0"/>
        </c:dLbls>
        <c:gapWidth val="150"/>
        <c:overlap val="100"/>
        <c:axId val="-664314688"/>
        <c:axId val="-664320128"/>
      </c:barChart>
      <c:catAx>
        <c:axId val="-664314688"/>
        <c:scaling>
          <c:orientation val="minMax"/>
        </c:scaling>
        <c:delete val="0"/>
        <c:axPos val="b"/>
        <c:numFmt formatCode="0_);[Red]\(0\)"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664320128"/>
        <c:crosses val="autoZero"/>
        <c:auto val="1"/>
        <c:lblAlgn val="ctr"/>
        <c:lblOffset val="100"/>
        <c:noMultiLvlLbl val="0"/>
      </c:catAx>
      <c:valAx>
        <c:axId val="-664320128"/>
        <c:scaling>
          <c:orientation val="minMax"/>
          <c:max val="16000"/>
          <c:min val="0"/>
        </c:scaling>
        <c:delete val="0"/>
        <c:axPos val="l"/>
        <c:numFmt formatCode="#,##0_);[Red]\(#,##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64314688"/>
        <c:crosses val="autoZero"/>
        <c:crossBetween val="between"/>
      </c:valAx>
      <c:spPr>
        <a:noFill/>
        <a:ln>
          <a:noFill/>
        </a:ln>
        <a:effectLst/>
      </c:spPr>
    </c:plotArea>
    <c:legend>
      <c:legendPos val="b"/>
      <c:legendEntry>
        <c:idx val="0"/>
        <c:delete val="1"/>
      </c:legendEntry>
      <c:layout>
        <c:manualLayout>
          <c:xMode val="edge"/>
          <c:yMode val="edge"/>
          <c:x val="5.3231949788319667E-2"/>
          <c:y val="0.77844534050179204"/>
          <c:w val="0.92648921219708213"/>
          <c:h val="8.215053763440861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388675213675213E-2"/>
          <c:y val="9.2229398148148151E-2"/>
          <c:w val="0.8898207022351704"/>
          <c:h val="0.77377546296296285"/>
        </c:manualLayout>
      </c:layout>
      <c:barChart>
        <c:barDir val="col"/>
        <c:grouping val="clustered"/>
        <c:varyColors val="0"/>
        <c:ser>
          <c:idx val="0"/>
          <c:order val="0"/>
          <c:tx>
            <c:strRef>
              <c:f>平均寿命と健康寿命!$B$8</c:f>
              <c:strCache>
                <c:ptCount val="1"/>
                <c:pt idx="0">
                  <c:v>平均寿命</c:v>
                </c:pt>
              </c:strCache>
            </c:strRef>
          </c:tx>
          <c:spPr>
            <a:solidFill>
              <a:srgbClr val="0070C0"/>
            </a:solidFill>
            <a:ln>
              <a:noFill/>
            </a:ln>
            <a:effectLst/>
          </c:spPr>
          <c:invertIfNegative val="0"/>
          <c:dPt>
            <c:idx val="5"/>
            <c:invertIfNegative val="0"/>
            <c:bubble3D val="0"/>
            <c:spPr>
              <a:solidFill>
                <a:srgbClr val="0070C0"/>
              </a:solidFill>
              <a:ln>
                <a:noFill/>
              </a:ln>
              <a:effectLst/>
            </c:spPr>
            <c:extLst>
              <c:ext xmlns:c16="http://schemas.microsoft.com/office/drawing/2014/chart" uri="{C3380CC4-5D6E-409C-BE32-E72D297353CC}">
                <c16:uniqueId val="{00000001-22D9-42DF-80BC-B8E8AA08E3C2}"/>
              </c:ext>
            </c:extLst>
          </c:dPt>
          <c:dLbls>
            <c:dLbl>
              <c:idx val="5"/>
              <c:layout>
                <c:manualLayout>
                  <c:x val="8.1410256410256402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D9-42DF-80BC-B8E8AA08E3C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平均寿命と健康寿命!$B$9:$B$26</c:f>
              <c:numCache>
                <c:formatCode>0.0</c:formatCode>
                <c:ptCount val="6"/>
                <c:pt idx="0">
                  <c:v>77.465853658536602</c:v>
                </c:pt>
                <c:pt idx="1">
                  <c:v>78.817073170731703</c:v>
                </c:pt>
                <c:pt idx="2">
                  <c:v>79.870731707317091</c:v>
                </c:pt>
                <c:pt idx="3">
                  <c:v>81.480487804878067</c:v>
                </c:pt>
                <c:pt idx="4">
                  <c:v>81.429268292682934</c:v>
                </c:pt>
                <c:pt idx="5" formatCode="0.00">
                  <c:v>83.98</c:v>
                </c:pt>
              </c:numCache>
            </c:numRef>
          </c:val>
          <c:extLst>
            <c:ext xmlns:c16="http://schemas.microsoft.com/office/drawing/2014/chart" uri="{C3380CC4-5D6E-409C-BE32-E72D297353CC}">
              <c16:uniqueId val="{00000002-22D9-42DF-80BC-B8E8AA08E3C2}"/>
            </c:ext>
          </c:extLst>
        </c:ser>
        <c:ser>
          <c:idx val="1"/>
          <c:order val="1"/>
          <c:tx>
            <c:strRef>
              <c:f>平均寿命と健康寿命!$C$8</c:f>
              <c:strCache>
                <c:ptCount val="1"/>
                <c:pt idx="0">
                  <c:v>健康寿命</c:v>
                </c:pt>
              </c:strCache>
            </c:strRef>
          </c:tx>
          <c:spPr>
            <a:solidFill>
              <a:schemeClr val="accent2"/>
            </a:solidFill>
            <a:ln>
              <a:noFill/>
            </a:ln>
            <a:effectLst/>
          </c:spPr>
          <c:invertIfNegative val="0"/>
          <c:dPt>
            <c:idx val="5"/>
            <c:invertIfNegative val="0"/>
            <c:bubble3D val="0"/>
            <c:spPr>
              <a:solidFill>
                <a:schemeClr val="accent2"/>
              </a:solidFill>
              <a:ln>
                <a:solidFill>
                  <a:schemeClr val="bg1">
                    <a:lumMod val="50000"/>
                  </a:schemeClr>
                </a:solidFill>
              </a:ln>
              <a:effectLst/>
            </c:spPr>
            <c:extLst>
              <c:ext xmlns:c16="http://schemas.microsoft.com/office/drawing/2014/chart" uri="{C3380CC4-5D6E-409C-BE32-E72D297353CC}">
                <c16:uniqueId val="{00000004-22D9-42DF-80BC-B8E8AA08E3C2}"/>
              </c:ext>
            </c:extLst>
          </c:dPt>
          <c:dLbls>
            <c:dLbl>
              <c:idx val="0"/>
              <c:layout>
                <c:manualLayout>
                  <c:x val="1.8877460015458706E-2"/>
                  <c:y val="3.076695725694462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2D9-42DF-80BC-B8E8AA08E3C2}"/>
                </c:ext>
              </c:extLst>
            </c:dLbl>
            <c:dLbl>
              <c:idx val="1"/>
              <c:layout>
                <c:manualLayout>
                  <c:x val="8.0903400066251602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2D9-42DF-80BC-B8E8AA08E3C2}"/>
                </c:ext>
              </c:extLst>
            </c:dLbl>
            <c:dLbl>
              <c:idx val="2"/>
              <c:layout>
                <c:manualLayout>
                  <c:x val="1.0787120008833547E-2"/>
                  <c:y val="-5.640543670397939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2D9-42DF-80BC-B8E8AA08E3C2}"/>
                </c:ext>
              </c:extLst>
            </c:dLbl>
            <c:dLbl>
              <c:idx val="3"/>
              <c:layout>
                <c:manualLayout>
                  <c:x val="1.0787120008833449E-2"/>
                  <c:y val="-5.640543670397939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2D9-42DF-80BC-B8E8AA08E3C2}"/>
                </c:ext>
              </c:extLst>
            </c:dLbl>
            <c:dLbl>
              <c:idx val="4"/>
              <c:layout>
                <c:manualLayout>
                  <c:x val="8.0903400066250613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2D9-42DF-80BC-B8E8AA08E3C2}"/>
                </c:ext>
              </c:extLst>
            </c:dLbl>
            <c:dLbl>
              <c:idx val="5"/>
              <c:layout>
                <c:manualLayout>
                  <c:x val="1.618068001325032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2D9-42DF-80BC-B8E8AA08E3C2}"/>
                </c:ext>
              </c:extLst>
            </c:dLbl>
            <c:spPr>
              <a:noFill/>
              <a:ln>
                <a:noFill/>
              </a:ln>
              <a:effectLst/>
            </c:spPr>
            <c:txPr>
              <a:bodyPr rot="0" spcFirstLastPara="1" vertOverflow="ellipsis" vert="horz" wrap="square" lIns="38100" tIns="19050" rIns="38100" bIns="19050" anchor="ctr" anchorCtr="0">
                <a:spAutoFit/>
              </a:bodyPr>
              <a:lstStyle/>
              <a:p>
                <a:pPr algn="l">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平均寿命と健康寿命!$C$9:$C$26</c:f>
              <c:numCache>
                <c:formatCode>General</c:formatCode>
                <c:ptCount val="6"/>
                <c:pt idx="0">
                  <c:v>68.5</c:v>
                </c:pt>
                <c:pt idx="1">
                  <c:v>69.599999999999994</c:v>
                </c:pt>
                <c:pt idx="2">
                  <c:v>70.400000000000006</c:v>
                </c:pt>
                <c:pt idx="3">
                  <c:v>71.599999999999994</c:v>
                </c:pt>
                <c:pt idx="4">
                  <c:v>71.7</c:v>
                </c:pt>
                <c:pt idx="5" formatCode="0.00">
                  <c:v>74.81</c:v>
                </c:pt>
              </c:numCache>
            </c:numRef>
          </c:val>
          <c:extLst>
            <c:ext xmlns:c16="http://schemas.microsoft.com/office/drawing/2014/chart" uri="{C3380CC4-5D6E-409C-BE32-E72D297353CC}">
              <c16:uniqueId val="{0000000A-22D9-42DF-80BC-B8E8AA08E3C2}"/>
            </c:ext>
          </c:extLst>
        </c:ser>
        <c:dLbls>
          <c:showLegendKey val="0"/>
          <c:showVal val="0"/>
          <c:showCatName val="0"/>
          <c:showSerName val="0"/>
          <c:showPercent val="0"/>
          <c:showBubbleSize val="0"/>
        </c:dLbls>
        <c:gapWidth val="219"/>
        <c:axId val="-800162256"/>
        <c:axId val="-800170416"/>
      </c:barChart>
      <c:catAx>
        <c:axId val="-800162256"/>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00170416"/>
        <c:crosses val="autoZero"/>
        <c:auto val="1"/>
        <c:lblAlgn val="ctr"/>
        <c:lblOffset val="100"/>
        <c:noMultiLvlLbl val="0"/>
      </c:catAx>
      <c:valAx>
        <c:axId val="-800170416"/>
        <c:scaling>
          <c:orientation val="minMax"/>
          <c:min val="50"/>
        </c:scaling>
        <c:delete val="0"/>
        <c:axPos val="l"/>
        <c:numFmt formatCode="0.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2256"/>
        <c:crosses val="autoZero"/>
        <c:crossBetween val="between"/>
      </c:valAx>
      <c:spPr>
        <a:noFill/>
        <a:ln>
          <a:noFill/>
        </a:ln>
        <a:effectLst/>
      </c:spPr>
    </c:plotArea>
    <c:legend>
      <c:legendPos val="b"/>
      <c:layout>
        <c:manualLayout>
          <c:xMode val="edge"/>
          <c:yMode val="edge"/>
          <c:x val="0.33536111111111111"/>
          <c:y val="0.94456180555555547"/>
          <c:w val="0.32398562849838192"/>
          <c:h val="5.249836172009094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0"/>
          <c:order val="0"/>
          <c:tx>
            <c:strRef>
              <c:f>'人口構造・高齢化率 '!$B$8</c:f>
              <c:strCache>
                <c:ptCount val="1"/>
                <c:pt idx="0">
                  <c:v>15歳未満人口</c:v>
                </c:pt>
              </c:strCache>
            </c:strRef>
          </c:tx>
          <c:spPr>
            <a:solidFill>
              <a:schemeClr val="accent4">
                <a:lumMod val="40000"/>
                <a:lumOff val="60000"/>
              </a:schemeClr>
            </a:solidFill>
            <a:ln>
              <a:solidFill>
                <a:schemeClr val="tx1"/>
              </a:solidFill>
            </a:ln>
            <a:effectLst/>
          </c:spPr>
          <c:invertIfNegative val="0"/>
          <c:dPt>
            <c:idx val="0"/>
            <c:invertIfNegative val="0"/>
            <c:bubble3D val="0"/>
            <c:spPr>
              <a:solidFill>
                <a:schemeClr val="accent4">
                  <a:lumMod val="40000"/>
                  <a:lumOff val="60000"/>
                </a:schemeClr>
              </a:solidFill>
              <a:ln>
                <a:solidFill>
                  <a:schemeClr val="tx1"/>
                </a:solidFill>
              </a:ln>
              <a:effectLst/>
            </c:spPr>
            <c:extLst>
              <c:ext xmlns:c16="http://schemas.microsoft.com/office/drawing/2014/chart" uri="{C3380CC4-5D6E-409C-BE32-E72D297353CC}">
                <c16:uniqueId val="{00000001-35B6-4053-9342-27F9AB4BF00F}"/>
              </c:ext>
            </c:extLst>
          </c:dPt>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'!$B$21:$B$36</c:f>
              <c:numCache>
                <c:formatCode>#,##0_);[Red]\(#,##0\)</c:formatCode>
                <c:ptCount val="16"/>
                <c:pt idx="0">
                  <c:v>886.16499999999996</c:v>
                </c:pt>
                <c:pt idx="1">
                  <c:v>888.37599999999998</c:v>
                </c:pt>
                <c:pt idx="2">
                  <c:v>891.04899999999998</c:v>
                </c:pt>
                <c:pt idx="3">
                  <c:v>894.25400000000002</c:v>
                </c:pt>
                <c:pt idx="4">
                  <c:v>897.09699999999998</c:v>
                </c:pt>
                <c:pt idx="5">
                  <c:v>898.35</c:v>
                </c:pt>
                <c:pt idx="6">
                  <c:v>897.59500000000003</c:v>
                </c:pt>
                <c:pt idx="7">
                  <c:v>895.149</c:v>
                </c:pt>
                <c:pt idx="8">
                  <c:v>890.899</c:v>
                </c:pt>
                <c:pt idx="9">
                  <c:v>879</c:v>
                </c:pt>
                <c:pt idx="10">
                  <c:v>821</c:v>
                </c:pt>
                <c:pt idx="11">
                  <c:v>764</c:v>
                </c:pt>
                <c:pt idx="12">
                  <c:v>748</c:v>
                </c:pt>
                <c:pt idx="13">
                  <c:v>757</c:v>
                </c:pt>
                <c:pt idx="14">
                  <c:v>769</c:v>
                </c:pt>
                <c:pt idx="15">
                  <c:v>768</c:v>
                </c:pt>
              </c:numCache>
            </c:numRef>
          </c:val>
          <c:extLst>
            <c:ext xmlns:c16="http://schemas.microsoft.com/office/drawing/2014/chart" uri="{C3380CC4-5D6E-409C-BE32-E72D297353CC}">
              <c16:uniqueId val="{00000002-35B6-4053-9342-27F9AB4BF00F}"/>
            </c:ext>
          </c:extLst>
        </c:ser>
        <c:ser>
          <c:idx val="1"/>
          <c:order val="1"/>
          <c:tx>
            <c:strRef>
              <c:f>'人口構造・高齢化率 '!$C$8</c:f>
              <c:strCache>
                <c:ptCount val="1"/>
                <c:pt idx="0">
                  <c:v>15歳-64歳人口</c:v>
                </c:pt>
              </c:strCache>
            </c:strRef>
          </c:tx>
          <c:spPr>
            <a:solidFill>
              <a:schemeClr val="accent1">
                <a:lumMod val="75000"/>
              </a:schemeClr>
            </a:solidFill>
            <a:ln>
              <a:solidFill>
                <a:srgbClr val="FFFFFF">
                  <a:lumMod val="50000"/>
                </a:srgbClr>
              </a:solidFill>
            </a:ln>
            <a:effectLst/>
          </c:spPr>
          <c:invertIfNegative val="0"/>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'!$C$21:$C$36</c:f>
              <c:numCache>
                <c:formatCode>#,##0_);[Red]\(#,##0\)</c:formatCode>
                <c:ptCount val="16"/>
                <c:pt idx="0">
                  <c:v>3553.105</c:v>
                </c:pt>
                <c:pt idx="1">
                  <c:v>3544.386</c:v>
                </c:pt>
                <c:pt idx="2">
                  <c:v>3529.7910000000002</c:v>
                </c:pt>
                <c:pt idx="3">
                  <c:v>3510.7269999999999</c:v>
                </c:pt>
                <c:pt idx="4">
                  <c:v>3490.7429999999999</c:v>
                </c:pt>
                <c:pt idx="5">
                  <c:v>3471.884</c:v>
                </c:pt>
                <c:pt idx="6">
                  <c:v>3455.1819999999998</c:v>
                </c:pt>
                <c:pt idx="7">
                  <c:v>3440.9859999999999</c:v>
                </c:pt>
                <c:pt idx="8">
                  <c:v>3428.587</c:v>
                </c:pt>
                <c:pt idx="9">
                  <c:v>3411</c:v>
                </c:pt>
                <c:pt idx="10">
                  <c:v>3389</c:v>
                </c:pt>
                <c:pt idx="11">
                  <c:v>3368</c:v>
                </c:pt>
                <c:pt idx="12">
                  <c:v>3332</c:v>
                </c:pt>
                <c:pt idx="13">
                  <c:v>3314</c:v>
                </c:pt>
                <c:pt idx="14">
                  <c:v>3263</c:v>
                </c:pt>
                <c:pt idx="15">
                  <c:v>3206</c:v>
                </c:pt>
              </c:numCache>
            </c:numRef>
          </c:val>
          <c:extLst>
            <c:ext xmlns:c16="http://schemas.microsoft.com/office/drawing/2014/chart" uri="{C3380CC4-5D6E-409C-BE32-E72D297353CC}">
              <c16:uniqueId val="{00000003-35B6-4053-9342-27F9AB4BF00F}"/>
            </c:ext>
          </c:extLst>
        </c:ser>
        <c:ser>
          <c:idx val="2"/>
          <c:order val="2"/>
          <c:tx>
            <c:strRef>
              <c:f>'人口構造・高齢化率 '!$D$8</c:f>
              <c:strCache>
                <c:ptCount val="1"/>
                <c:pt idx="0">
                  <c:v>65歳以上人口</c:v>
                </c:pt>
              </c:strCache>
            </c:strRef>
          </c:tx>
          <c:spPr>
            <a:solidFill>
              <a:schemeClr val="accent2">
                <a:lumMod val="60000"/>
                <a:lumOff val="40000"/>
              </a:schemeClr>
            </a:solidFill>
            <a:ln w="12700">
              <a:solidFill>
                <a:schemeClr val="accent2"/>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5B6-4053-9342-27F9AB4BF00F}"/>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5B6-4053-9342-27F9AB4BF00F}"/>
                </c:ext>
              </c:extLst>
            </c:dLbl>
            <c:dLbl>
              <c:idx val="15"/>
              <c:layout>
                <c:manualLayout>
                  <c:x val="0"/>
                  <c:y val="1.46990740740740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5B6-4053-9342-27F9AB4BF00F}"/>
                </c:ext>
              </c:extLst>
            </c:dLbl>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'!$D$21:$D$36</c:f>
              <c:numCache>
                <c:formatCode>#,##0_);[Red]\(#,##0\)</c:formatCode>
                <c:ptCount val="16"/>
                <c:pt idx="0">
                  <c:v>924.08199999999999</c:v>
                </c:pt>
                <c:pt idx="1">
                  <c:v>955.51</c:v>
                </c:pt>
                <c:pt idx="2">
                  <c:v>993.13</c:v>
                </c:pt>
                <c:pt idx="3">
                  <c:v>1033.991</c:v>
                </c:pt>
                <c:pt idx="4">
                  <c:v>1073.673</c:v>
                </c:pt>
                <c:pt idx="5">
                  <c:v>1109.297</c:v>
                </c:pt>
                <c:pt idx="6">
                  <c:v>1142.5260000000001</c:v>
                </c:pt>
                <c:pt idx="7">
                  <c:v>1172.079</c:v>
                </c:pt>
                <c:pt idx="8">
                  <c:v>1198.5640000000001</c:v>
                </c:pt>
                <c:pt idx="9">
                  <c:v>1249</c:v>
                </c:pt>
                <c:pt idx="10">
                  <c:v>1359</c:v>
                </c:pt>
                <c:pt idx="11">
                  <c:v>1450</c:v>
                </c:pt>
                <c:pt idx="12">
                  <c:v>1496</c:v>
                </c:pt>
                <c:pt idx="13">
                  <c:v>1482</c:v>
                </c:pt>
                <c:pt idx="14">
                  <c:v>1488</c:v>
                </c:pt>
                <c:pt idx="15">
                  <c:v>1513</c:v>
                </c:pt>
              </c:numCache>
            </c:numRef>
          </c:val>
          <c:extLst>
            <c:ext xmlns:c16="http://schemas.microsoft.com/office/drawing/2014/chart" uri="{C3380CC4-5D6E-409C-BE32-E72D297353CC}">
              <c16:uniqueId val="{00000007-35B6-4053-9342-27F9AB4BF00F}"/>
            </c:ext>
          </c:extLst>
        </c:ser>
        <c:dLbls>
          <c:showLegendKey val="0"/>
          <c:showVal val="0"/>
          <c:showCatName val="0"/>
          <c:showSerName val="0"/>
          <c:showPercent val="0"/>
          <c:showBubbleSize val="0"/>
        </c:dLbls>
        <c:gapWidth val="219"/>
        <c:overlap val="100"/>
        <c:axId val="-800157904"/>
        <c:axId val="-800169872"/>
      </c:barChart>
      <c:barChart>
        <c:barDir val="col"/>
        <c:grouping val="clustered"/>
        <c:varyColors val="0"/>
        <c:ser>
          <c:idx val="3"/>
          <c:order val="3"/>
          <c:spPr>
            <a:solidFill>
              <a:schemeClr val="accent4"/>
            </a:solidFill>
            <a:ln>
              <a:noFill/>
            </a:ln>
            <a:effectLst/>
          </c:spPr>
          <c:invertIfNegative val="0"/>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'!$E$21:$E$36</c:f>
            </c:numRef>
          </c:val>
          <c:extLst>
            <c:ext xmlns:c16="http://schemas.microsoft.com/office/drawing/2014/chart" uri="{C3380CC4-5D6E-409C-BE32-E72D297353CC}">
              <c16:uniqueId val="{00000008-35B6-4053-9342-27F9AB4BF00F}"/>
            </c:ext>
          </c:extLst>
        </c:ser>
        <c:dLbls>
          <c:showLegendKey val="0"/>
          <c:showVal val="0"/>
          <c:showCatName val="0"/>
          <c:showSerName val="0"/>
          <c:showPercent val="0"/>
          <c:showBubbleSize val="0"/>
        </c:dLbls>
        <c:gapWidth val="219"/>
        <c:overlap val="-27"/>
        <c:axId val="-800157904"/>
        <c:axId val="-800169872"/>
      </c:barChart>
      <c:lineChart>
        <c:grouping val="standard"/>
        <c:varyColors val="0"/>
        <c:ser>
          <c:idx val="4"/>
          <c:order val="4"/>
          <c:tx>
            <c:strRef>
              <c:f>'人口構造・高齢化率 '!$F$8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dLbl>
              <c:idx val="15"/>
              <c:layout>
                <c:manualLayout>
                  <c:x val="-5.0956196581196482E-2"/>
                  <c:y val="-3.8239583333333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5B6-4053-9342-27F9AB4BF00F}"/>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'!$F$21:$F$36</c:f>
              <c:numCache>
                <c:formatCode>0%</c:formatCode>
                <c:ptCount val="16"/>
                <c:pt idx="0">
                  <c:v>0.17229560916382144</c:v>
                </c:pt>
                <c:pt idx="1">
                  <c:v>0.17733143389940226</c:v>
                </c:pt>
                <c:pt idx="2">
                  <c:v>0.18343836714308223</c:v>
                </c:pt>
                <c:pt idx="3">
                  <c:v>0.19010779978275305</c:v>
                </c:pt>
                <c:pt idx="4">
                  <c:v>0.19658896657189437</c:v>
                </c:pt>
                <c:pt idx="5">
                  <c:v>0.20244378579115621</c:v>
                </c:pt>
                <c:pt idx="6">
                  <c:v>0.20790955475976483</c:v>
                </c:pt>
                <c:pt idx="7">
                  <c:v>0.21278748429164154</c:v>
                </c:pt>
                <c:pt idx="8">
                  <c:v>0.21720789046855321</c:v>
                </c:pt>
                <c:pt idx="9">
                  <c:v>0.22549196605885538</c:v>
                </c:pt>
                <c:pt idx="10">
                  <c:v>0.24402944873406357</c:v>
                </c:pt>
                <c:pt idx="11">
                  <c:v>0.25976352561805804</c:v>
                </c:pt>
                <c:pt idx="12">
                  <c:v>0.26829268292682928</c:v>
                </c:pt>
                <c:pt idx="13">
                  <c:v>0.26688276607239331</c:v>
                </c:pt>
                <c:pt idx="14">
                  <c:v>0.26956521739130435</c:v>
                </c:pt>
                <c:pt idx="15">
                  <c:v>0.27574266447967927</c:v>
                </c:pt>
              </c:numCache>
            </c:numRef>
          </c:val>
          <c:smooth val="0"/>
          <c:extLst>
            <c:ext xmlns:c16="http://schemas.microsoft.com/office/drawing/2014/chart" uri="{C3380CC4-5D6E-409C-BE32-E72D297353CC}">
              <c16:uniqueId val="{0000000A-35B6-4053-9342-27F9AB4BF00F}"/>
            </c:ext>
          </c:extLst>
        </c:ser>
        <c:dLbls>
          <c:showLegendKey val="0"/>
          <c:showVal val="0"/>
          <c:showCatName val="0"/>
          <c:showSerName val="0"/>
          <c:showPercent val="0"/>
          <c:showBubbleSize val="0"/>
        </c:dLbls>
        <c:marker val="1"/>
        <c:smooth val="0"/>
        <c:axId val="-800171504"/>
        <c:axId val="-800172048"/>
      </c:lineChart>
      <c:catAx>
        <c:axId val="-800157904"/>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800169872"/>
        <c:crosses val="autoZero"/>
        <c:auto val="1"/>
        <c:lblAlgn val="ctr"/>
        <c:lblOffset val="100"/>
        <c:noMultiLvlLbl val="0"/>
      </c:catAx>
      <c:valAx>
        <c:axId val="-800169872"/>
        <c:scaling>
          <c:orientation val="minMax"/>
          <c:max val="6000"/>
        </c:scaling>
        <c:delete val="0"/>
        <c:axPos val="l"/>
        <c:numFmt formatCode="#,##0_);[Red]\(#,##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57904"/>
        <c:crosses val="autoZero"/>
        <c:crossBetween val="between"/>
      </c:valAx>
      <c:valAx>
        <c:axId val="-800172048"/>
        <c:scaling>
          <c:orientation val="minMax"/>
        </c:scaling>
        <c:delete val="0"/>
        <c:axPos val="r"/>
        <c:numFmt formatCode="0%" sourceLinked="0"/>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71504"/>
        <c:crosses val="max"/>
        <c:crossBetween val="between"/>
      </c:valAx>
      <c:catAx>
        <c:axId val="-800171504"/>
        <c:scaling>
          <c:orientation val="minMax"/>
        </c:scaling>
        <c:delete val="1"/>
        <c:axPos val="b"/>
        <c:numFmt formatCode="General" sourceLinked="1"/>
        <c:majorTickMark val="out"/>
        <c:minorTickMark val="none"/>
        <c:tickLblPos val="nextTo"/>
        <c:crossAx val="-800172048"/>
        <c:crosses val="autoZero"/>
        <c:auto val="1"/>
        <c:lblAlgn val="ctr"/>
        <c:lblOffset val="100"/>
        <c:noMultiLvlLbl val="0"/>
      </c:catAx>
      <c:spPr>
        <a:noFill/>
        <a:ln>
          <a:noFill/>
        </a:ln>
        <a:effectLst/>
      </c:spPr>
    </c:plotArea>
    <c:legend>
      <c:legendPos val="b"/>
      <c:layout>
        <c:manualLayout>
          <c:xMode val="edge"/>
          <c:yMode val="edge"/>
          <c:x val="7.1709417031926723E-2"/>
          <c:y val="0.92873644379223796"/>
          <c:w val="0.89999997863247405"/>
          <c:h val="5.053296734943914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2"/>
          <c:order val="0"/>
          <c:tx>
            <c:strRef>
              <c:f>'高齢者人口 （65歳以上）'!$B$8</c:f>
              <c:strCache>
                <c:ptCount val="1"/>
                <c:pt idx="0">
                  <c:v>65歳以上人口</c:v>
                </c:pt>
              </c:strCache>
            </c:strRef>
          </c:tx>
          <c:spPr>
            <a:solidFill>
              <a:srgbClr val="F4B183"/>
            </a:solidFill>
            <a:ln w="12700">
              <a:solidFill>
                <a:schemeClr val="accent2"/>
              </a:solidFill>
            </a:ln>
            <a:effectLst/>
          </c:spPr>
          <c:invertIfNegative val="0"/>
          <c:dLbls>
            <c:dLbl>
              <c:idx val="0"/>
              <c:layout>
                <c:manualLayout>
                  <c:x val="8.1410256410256402E-3"/>
                  <c:y val="-0.1079026646554336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54E-485A-9804-0CD5786DD1AE}"/>
                </c:ext>
              </c:extLst>
            </c:dLbl>
            <c:dLbl>
              <c:idx val="6"/>
              <c:layout>
                <c:manualLayout>
                  <c:x val="-6.2435597926548203E-3"/>
                  <c:y val="-0.11011876443467956"/>
                </c:manualLayout>
              </c:layout>
              <c:tx>
                <c:rich>
                  <a:bodyPr/>
                  <a:lstStyle/>
                  <a:p>
                    <a:fld id="{E7B7C7E6-719E-4C7E-B01D-341580FBC71E}" type="VALUE">
                      <a:rPr lang="en-US" altLang="ja-JP" b="0">
                        <a:solidFill>
                          <a:schemeClr val="tx1">
                            <a:lumMod val="75000"/>
                            <a:lumOff val="25000"/>
                          </a:schemeClr>
                        </a:solidFill>
                      </a:rPr>
                      <a:pPr/>
                      <a:t>[値]</a:t>
                    </a:fld>
                    <a:endParaRPr lang="ja-JP" alt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54E-485A-9804-0CD5786DD1AE}"/>
                </c:ext>
              </c:extLst>
            </c:dLbl>
            <c:dLbl>
              <c:idx val="8"/>
              <c:layout>
                <c:manualLayout>
                  <c:x val="0"/>
                  <c:y val="-0.1278873663862697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54E-485A-9804-0CD5786DD1AE}"/>
                </c:ext>
              </c:extLst>
            </c:dLbl>
            <c:dLbl>
              <c:idx val="12"/>
              <c:layout>
                <c:manualLayout>
                  <c:x val="0"/>
                  <c:y val="-0.141339912644914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54E-485A-9804-0CD5786DD1AE}"/>
                </c:ext>
              </c:extLst>
            </c:dLbl>
            <c:dLbl>
              <c:idx val="15"/>
              <c:layout>
                <c:manualLayout>
                  <c:x val="-9.9500275065756255E-17"/>
                  <c:y val="-0.1405715748399545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54E-485A-9804-0CD5786DD1A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noFill/>
                      <a:round/>
                    </a:ln>
                    <a:effectLst/>
                  </c:spPr>
                </c15:leaderLines>
              </c:ext>
            </c:extLst>
          </c:dLbls>
          <c:cat>
            <c:numRef>
              <c:f>'高齢者人口 （65歳以上）'!$A$21:$A$36</c:f>
              <c:numCache>
                <c:formatCode>General</c:formatCode>
                <c:ptCount val="16"/>
                <c:pt idx="0" formatCode="@">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numCache>
            </c:numRef>
          </c:cat>
          <c:val>
            <c:numRef>
              <c:f>'高齢者人口 （65歳以上）'!$B$21:$B$36</c:f>
              <c:numCache>
                <c:formatCode>#,##0_);[Red]\(#,##0\)</c:formatCode>
                <c:ptCount val="16"/>
                <c:pt idx="0">
                  <c:v>924.08199999999999</c:v>
                </c:pt>
                <c:pt idx="1">
                  <c:v>955.51</c:v>
                </c:pt>
                <c:pt idx="2">
                  <c:v>993.13</c:v>
                </c:pt>
                <c:pt idx="3">
                  <c:v>1033.991</c:v>
                </c:pt>
                <c:pt idx="4">
                  <c:v>1073.673</c:v>
                </c:pt>
                <c:pt idx="5">
                  <c:v>1109.297</c:v>
                </c:pt>
                <c:pt idx="6">
                  <c:v>1142.5260000000001</c:v>
                </c:pt>
                <c:pt idx="7">
                  <c:v>1172.079</c:v>
                </c:pt>
                <c:pt idx="8">
                  <c:v>1198.5640000000001</c:v>
                </c:pt>
                <c:pt idx="9">
                  <c:v>1249</c:v>
                </c:pt>
                <c:pt idx="10">
                  <c:v>1359</c:v>
                </c:pt>
                <c:pt idx="11">
                  <c:v>1450</c:v>
                </c:pt>
                <c:pt idx="12">
                  <c:v>1496</c:v>
                </c:pt>
                <c:pt idx="13">
                  <c:v>1482</c:v>
                </c:pt>
                <c:pt idx="14">
                  <c:v>1488</c:v>
                </c:pt>
                <c:pt idx="15">
                  <c:v>1513</c:v>
                </c:pt>
              </c:numCache>
            </c:numRef>
          </c:val>
          <c:extLst>
            <c:ext xmlns:c16="http://schemas.microsoft.com/office/drawing/2014/chart" uri="{C3380CC4-5D6E-409C-BE32-E72D297353CC}">
              <c16:uniqueId val="{00000005-154E-485A-9804-0CD5786DD1AE}"/>
            </c:ext>
          </c:extLst>
        </c:ser>
        <c:dLbls>
          <c:showLegendKey val="0"/>
          <c:showVal val="0"/>
          <c:showCatName val="0"/>
          <c:showSerName val="0"/>
          <c:showPercent val="0"/>
          <c:showBubbleSize val="0"/>
        </c:dLbls>
        <c:gapWidth val="219"/>
        <c:overlap val="100"/>
        <c:axId val="-800168784"/>
        <c:axId val="-797450688"/>
      </c:barChart>
      <c:lineChart>
        <c:grouping val="stacked"/>
        <c:varyColors val="0"/>
        <c:ser>
          <c:idx val="3"/>
          <c:order val="1"/>
          <c:tx>
            <c:strRef>
              <c:f>'高齢者人口 （65歳以上）'!$C$8</c:f>
              <c:strCache>
                <c:ptCount val="1"/>
                <c:pt idx="0">
                  <c:v>高齢化率</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dLbls>
            <c:dLbl>
              <c:idx val="0"/>
              <c:layout>
                <c:manualLayout>
                  <c:x val="-3.5277777777777776E-2"/>
                  <c:y val="-8.91310377654082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54E-485A-9804-0CD5786DD1AE}"/>
                </c:ext>
              </c:extLst>
            </c:dLbl>
            <c:dLbl>
              <c:idx val="1"/>
              <c:delete val="1"/>
              <c:extLst>
                <c:ext xmlns:c15="http://schemas.microsoft.com/office/drawing/2012/chart" uri="{CE6537A1-D6FC-4f65-9D91-7224C49458BB}"/>
                <c:ext xmlns:c16="http://schemas.microsoft.com/office/drawing/2014/chart" uri="{C3380CC4-5D6E-409C-BE32-E72D297353CC}">
                  <c16:uniqueId val="{00000007-154E-485A-9804-0CD5786DD1AE}"/>
                </c:ext>
              </c:extLst>
            </c:dLbl>
            <c:dLbl>
              <c:idx val="2"/>
              <c:delete val="1"/>
              <c:extLst>
                <c:ext xmlns:c15="http://schemas.microsoft.com/office/drawing/2012/chart" uri="{CE6537A1-D6FC-4f65-9D91-7224C49458BB}"/>
                <c:ext xmlns:c16="http://schemas.microsoft.com/office/drawing/2014/chart" uri="{C3380CC4-5D6E-409C-BE32-E72D297353CC}">
                  <c16:uniqueId val="{00000008-154E-485A-9804-0CD5786DD1AE}"/>
                </c:ext>
              </c:extLst>
            </c:dLbl>
            <c:dLbl>
              <c:idx val="3"/>
              <c:delete val="1"/>
              <c:extLst>
                <c:ext xmlns:c15="http://schemas.microsoft.com/office/drawing/2012/chart" uri="{CE6537A1-D6FC-4f65-9D91-7224C49458BB}"/>
                <c:ext xmlns:c16="http://schemas.microsoft.com/office/drawing/2014/chart" uri="{C3380CC4-5D6E-409C-BE32-E72D297353CC}">
                  <c16:uniqueId val="{00000009-154E-485A-9804-0CD5786DD1AE}"/>
                </c:ext>
              </c:extLst>
            </c:dLbl>
            <c:dLbl>
              <c:idx val="4"/>
              <c:delete val="1"/>
              <c:extLst>
                <c:ext xmlns:c15="http://schemas.microsoft.com/office/drawing/2012/chart" uri="{CE6537A1-D6FC-4f65-9D91-7224C49458BB}"/>
                <c:ext xmlns:c16="http://schemas.microsoft.com/office/drawing/2014/chart" uri="{C3380CC4-5D6E-409C-BE32-E72D297353CC}">
                  <c16:uniqueId val="{0000000A-154E-485A-9804-0CD5786DD1AE}"/>
                </c:ext>
              </c:extLst>
            </c:dLbl>
            <c:dLbl>
              <c:idx val="5"/>
              <c:delete val="1"/>
              <c:extLst>
                <c:ext xmlns:c15="http://schemas.microsoft.com/office/drawing/2012/chart" uri="{CE6537A1-D6FC-4f65-9D91-7224C49458BB}"/>
                <c:ext xmlns:c16="http://schemas.microsoft.com/office/drawing/2014/chart" uri="{C3380CC4-5D6E-409C-BE32-E72D297353CC}">
                  <c16:uniqueId val="{0000000B-154E-485A-9804-0CD5786DD1AE}"/>
                </c:ext>
              </c:extLst>
            </c:dLbl>
            <c:dLbl>
              <c:idx val="6"/>
              <c:layout>
                <c:manualLayout>
                  <c:x val="-5.6192038133893382E-2"/>
                  <c:y val="-8.8494256883714276E-2"/>
                </c:manualLayout>
              </c:layout>
              <c:tx>
                <c:rich>
                  <a:bodyPr rot="0" spcFirstLastPara="1" vertOverflow="ellipsis" vert="horz" wrap="square" lIns="38100" tIns="19050" rIns="38100" bIns="19050" anchor="ctr" anchorCtr="1">
                    <a:spAutoFit/>
                  </a:bodyPr>
                  <a:lstStyle/>
                  <a:p>
                    <a:pPr>
                      <a:defRPr sz="900" b="0" i="0" u="none" strike="noStrike" kern="1200" baseline="0">
                        <a:solidFill>
                          <a:srgbClr val="C00000"/>
                        </a:solidFill>
                        <a:latin typeface="+mn-ea"/>
                        <a:ea typeface="+mn-ea"/>
                        <a:cs typeface="+mn-cs"/>
                      </a:defRPr>
                    </a:pPr>
                    <a:fld id="{BC3F8F71-6087-4991-A856-753606A516C9}" type="VALUE">
                      <a:rPr lang="en-US" altLang="ja-JP" b="1">
                        <a:solidFill>
                          <a:srgbClr val="C00000"/>
                        </a:solidFill>
                      </a:rPr>
                      <a:pPr>
                        <a:defRPr>
                          <a:solidFill>
                            <a:srgbClr val="C00000"/>
                          </a:solidFill>
                          <a:latin typeface="+mn-ea"/>
                        </a:defRPr>
                      </a:pPr>
                      <a:t>[値]</a:t>
                    </a:fld>
                    <a:endParaRPr lang="ja-JP" altLang="en-US"/>
                  </a:p>
                </c:rich>
              </c:tx>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C00000"/>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C-154E-485A-9804-0CD5786DD1AE}"/>
                </c:ext>
              </c:extLst>
            </c:dLbl>
            <c:dLbl>
              <c:idx val="7"/>
              <c:delete val="1"/>
              <c:extLst>
                <c:ext xmlns:c15="http://schemas.microsoft.com/office/drawing/2012/chart" uri="{CE6537A1-D6FC-4f65-9D91-7224C49458BB}"/>
                <c:ext xmlns:c16="http://schemas.microsoft.com/office/drawing/2014/chart" uri="{C3380CC4-5D6E-409C-BE32-E72D297353CC}">
                  <c16:uniqueId val="{0000000D-154E-485A-9804-0CD5786DD1AE}"/>
                </c:ext>
              </c:extLst>
            </c:dLbl>
            <c:dLbl>
              <c:idx val="8"/>
              <c:layout>
                <c:manualLayout>
                  <c:x val="-4.8846153846153845E-2"/>
                  <c:y val="-0.1004339503435475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154E-485A-9804-0CD5786DD1AE}"/>
                </c:ext>
              </c:extLst>
            </c:dLbl>
            <c:dLbl>
              <c:idx val="9"/>
              <c:delete val="1"/>
              <c:extLst>
                <c:ext xmlns:c15="http://schemas.microsoft.com/office/drawing/2012/chart" uri="{CE6537A1-D6FC-4f65-9D91-7224C49458BB}"/>
                <c:ext xmlns:c16="http://schemas.microsoft.com/office/drawing/2014/chart" uri="{C3380CC4-5D6E-409C-BE32-E72D297353CC}">
                  <c16:uniqueId val="{0000000F-154E-485A-9804-0CD5786DD1AE}"/>
                </c:ext>
              </c:extLst>
            </c:dLbl>
            <c:dLbl>
              <c:idx val="10"/>
              <c:delete val="1"/>
              <c:extLst>
                <c:ext xmlns:c15="http://schemas.microsoft.com/office/drawing/2012/chart" uri="{CE6537A1-D6FC-4f65-9D91-7224C49458BB}"/>
                <c:ext xmlns:c16="http://schemas.microsoft.com/office/drawing/2014/chart" uri="{C3380CC4-5D6E-409C-BE32-E72D297353CC}">
                  <c16:uniqueId val="{00000010-154E-485A-9804-0CD5786DD1AE}"/>
                </c:ext>
              </c:extLst>
            </c:dLbl>
            <c:dLbl>
              <c:idx val="11"/>
              <c:delete val="1"/>
              <c:extLst>
                <c:ext xmlns:c15="http://schemas.microsoft.com/office/drawing/2012/chart" uri="{CE6537A1-D6FC-4f65-9D91-7224C49458BB}"/>
                <c:ext xmlns:c16="http://schemas.microsoft.com/office/drawing/2014/chart" uri="{C3380CC4-5D6E-409C-BE32-E72D297353CC}">
                  <c16:uniqueId val="{00000011-154E-485A-9804-0CD5786DD1AE}"/>
                </c:ext>
              </c:extLst>
            </c:dLbl>
            <c:dLbl>
              <c:idx val="12"/>
              <c:layout>
                <c:manualLayout>
                  <c:x val="-4.3418803418803421E-2"/>
                  <c:y val="-9.785070875417138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154E-485A-9804-0CD5786DD1AE}"/>
                </c:ext>
              </c:extLst>
            </c:dLbl>
            <c:dLbl>
              <c:idx val="13"/>
              <c:delete val="1"/>
              <c:extLst>
                <c:ext xmlns:c15="http://schemas.microsoft.com/office/drawing/2012/chart" uri="{CE6537A1-D6FC-4f65-9D91-7224C49458BB}"/>
                <c:ext xmlns:c16="http://schemas.microsoft.com/office/drawing/2014/chart" uri="{C3380CC4-5D6E-409C-BE32-E72D297353CC}">
                  <c16:uniqueId val="{00000013-154E-485A-9804-0CD5786DD1AE}"/>
                </c:ext>
              </c:extLst>
            </c:dLbl>
            <c:dLbl>
              <c:idx val="14"/>
              <c:delete val="1"/>
              <c:extLst>
                <c:ext xmlns:c15="http://schemas.microsoft.com/office/drawing/2012/chart" uri="{CE6537A1-D6FC-4f65-9D91-7224C49458BB}"/>
                <c:ext xmlns:c16="http://schemas.microsoft.com/office/drawing/2014/chart" uri="{C3380CC4-5D6E-409C-BE32-E72D297353CC}">
                  <c16:uniqueId val="{00000014-154E-485A-9804-0CD5786DD1AE}"/>
                </c:ext>
              </c:extLst>
            </c:dLbl>
            <c:dLbl>
              <c:idx val="15"/>
              <c:layout>
                <c:manualLayout>
                  <c:x val="-5.155982905982906E-2"/>
                  <c:y val="-8.662826832496366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154E-485A-9804-0CD5786DD1A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noFill/>
                      <a:round/>
                    </a:ln>
                    <a:effectLst/>
                  </c:spPr>
                </c15:leaderLines>
              </c:ext>
            </c:extLst>
          </c:dLbls>
          <c:val>
            <c:numRef>
              <c:f>'高齢者人口 （65歳以上）'!$C$21:$C$36</c:f>
              <c:numCache>
                <c:formatCode>0%</c:formatCode>
                <c:ptCount val="16"/>
                <c:pt idx="0">
                  <c:v>0.17229560916382144</c:v>
                </c:pt>
                <c:pt idx="1">
                  <c:v>0.17733143389940226</c:v>
                </c:pt>
                <c:pt idx="2">
                  <c:v>0.18343836714308223</c:v>
                </c:pt>
                <c:pt idx="3">
                  <c:v>0.19010779978275305</c:v>
                </c:pt>
                <c:pt idx="4">
                  <c:v>0.19658896657189437</c:v>
                </c:pt>
                <c:pt idx="5">
                  <c:v>0.20244378579115621</c:v>
                </c:pt>
                <c:pt idx="6">
                  <c:v>0.20790955475976483</c:v>
                </c:pt>
                <c:pt idx="7">
                  <c:v>0.21278748429164154</c:v>
                </c:pt>
                <c:pt idx="8">
                  <c:v>0.21720789046855321</c:v>
                </c:pt>
                <c:pt idx="9">
                  <c:v>0.22549196605885538</c:v>
                </c:pt>
                <c:pt idx="10">
                  <c:v>0.24402944873406357</c:v>
                </c:pt>
                <c:pt idx="11">
                  <c:v>0.25976352561805804</c:v>
                </c:pt>
                <c:pt idx="12">
                  <c:v>0.26829268292682928</c:v>
                </c:pt>
                <c:pt idx="13">
                  <c:v>0.26688276607239331</c:v>
                </c:pt>
                <c:pt idx="14">
                  <c:v>0.26956521739130435</c:v>
                </c:pt>
                <c:pt idx="15">
                  <c:v>0.27574266447967927</c:v>
                </c:pt>
              </c:numCache>
            </c:numRef>
          </c:val>
          <c:smooth val="0"/>
          <c:extLst>
            <c:ext xmlns:c16="http://schemas.microsoft.com/office/drawing/2014/chart" uri="{C3380CC4-5D6E-409C-BE32-E72D297353CC}">
              <c16:uniqueId val="{00000016-154E-485A-9804-0CD5786DD1AE}"/>
            </c:ext>
          </c:extLst>
        </c:ser>
        <c:dLbls>
          <c:showLegendKey val="0"/>
          <c:showVal val="0"/>
          <c:showCatName val="0"/>
          <c:showSerName val="0"/>
          <c:showPercent val="0"/>
          <c:showBubbleSize val="0"/>
        </c:dLbls>
        <c:marker val="1"/>
        <c:smooth val="0"/>
        <c:axId val="-797444160"/>
        <c:axId val="-797455040"/>
      </c:lineChart>
      <c:catAx>
        <c:axId val="-800168784"/>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97450688"/>
        <c:crosses val="autoZero"/>
        <c:auto val="1"/>
        <c:lblAlgn val="ctr"/>
        <c:lblOffset val="100"/>
        <c:noMultiLvlLbl val="0"/>
      </c:catAx>
      <c:valAx>
        <c:axId val="-797450688"/>
        <c:scaling>
          <c:orientation val="minMax"/>
          <c:max val="5000"/>
        </c:scaling>
        <c:delete val="0"/>
        <c:axPos val="l"/>
        <c:numFmt formatCode="#,##0_);[Red]\(#,##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8784"/>
        <c:crosses val="autoZero"/>
        <c:crossBetween val="between"/>
        <c:majorUnit val="1000"/>
      </c:valAx>
      <c:valAx>
        <c:axId val="-797455040"/>
        <c:scaling>
          <c:orientation val="minMax"/>
          <c:max val="1"/>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44160"/>
        <c:crosses val="max"/>
        <c:crossBetween val="between"/>
      </c:valAx>
      <c:catAx>
        <c:axId val="-797444160"/>
        <c:scaling>
          <c:orientation val="minMax"/>
        </c:scaling>
        <c:delete val="1"/>
        <c:axPos val="b"/>
        <c:majorTickMark val="out"/>
        <c:minorTickMark val="none"/>
        <c:tickLblPos val="nextTo"/>
        <c:crossAx val="-797455040"/>
        <c:crosses val="autoZero"/>
        <c:auto val="1"/>
        <c:lblAlgn val="ctr"/>
        <c:lblOffset val="100"/>
        <c:noMultiLvlLbl val="0"/>
      </c:catAx>
      <c:spPr>
        <a:noFill/>
        <a:ln>
          <a:noFill/>
        </a:ln>
        <a:effectLst/>
      </c:spPr>
    </c:plotArea>
    <c:legend>
      <c:legendPos val="b"/>
      <c:layout>
        <c:manualLayout>
          <c:xMode val="edge"/>
          <c:yMode val="edge"/>
          <c:x val="0.27530769230769231"/>
          <c:y val="0.92388100862820011"/>
          <c:w val="0.51451282051282055"/>
          <c:h val="5.329015383677281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8.521587371538937E-2"/>
          <c:w val="0.82865854700854713"/>
          <c:h val="0.77372490542835892"/>
        </c:manualLayout>
      </c:layout>
      <c:barChart>
        <c:barDir val="col"/>
        <c:grouping val="stacked"/>
        <c:varyColors val="0"/>
        <c:ser>
          <c:idx val="0"/>
          <c:order val="0"/>
          <c:tx>
            <c:strRef>
              <c:f>年少・労働人口!$C$8</c:f>
              <c:strCache>
                <c:ptCount val="1"/>
                <c:pt idx="0">
                  <c:v>15歳未満人口</c:v>
                </c:pt>
              </c:strCache>
            </c:strRef>
          </c:tx>
          <c:spPr>
            <a:solidFill>
              <a:schemeClr val="accent4">
                <a:lumMod val="40000"/>
                <a:lumOff val="60000"/>
              </a:schemeClr>
            </a:solidFill>
            <a:ln>
              <a:solidFill>
                <a:schemeClr val="bg1">
                  <a:lumMod val="50000"/>
                </a:scheme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1F1-4392-BF33-19EE1AE9BB1E}"/>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1F1-4392-BF33-19EE1AE9BB1E}"/>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1F1-4392-BF33-19EE1AE9BB1E}"/>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年少・労働人口!$A$9:$B$36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年少・労働人口!$C$9:$C$36</c:f>
              <c:numCache>
                <c:formatCode>#,##0</c:formatCode>
                <c:ptCount val="16"/>
                <c:pt idx="0">
                  <c:v>886.16499999999996</c:v>
                </c:pt>
                <c:pt idx="1">
                  <c:v>888.37599999999998</c:v>
                </c:pt>
                <c:pt idx="2">
                  <c:v>891.04899999999998</c:v>
                </c:pt>
                <c:pt idx="3">
                  <c:v>894.25400000000002</c:v>
                </c:pt>
                <c:pt idx="4">
                  <c:v>897.09699999999998</c:v>
                </c:pt>
                <c:pt idx="5">
                  <c:v>898.35</c:v>
                </c:pt>
                <c:pt idx="6">
                  <c:v>897.59500000000003</c:v>
                </c:pt>
                <c:pt idx="7">
                  <c:v>895.149</c:v>
                </c:pt>
                <c:pt idx="8">
                  <c:v>890.899</c:v>
                </c:pt>
                <c:pt idx="9">
                  <c:v>879</c:v>
                </c:pt>
                <c:pt idx="10">
                  <c:v>821</c:v>
                </c:pt>
                <c:pt idx="11">
                  <c:v>764</c:v>
                </c:pt>
                <c:pt idx="12">
                  <c:v>748</c:v>
                </c:pt>
                <c:pt idx="13">
                  <c:v>757</c:v>
                </c:pt>
                <c:pt idx="14">
                  <c:v>769</c:v>
                </c:pt>
                <c:pt idx="15">
                  <c:v>768</c:v>
                </c:pt>
              </c:numCache>
            </c:numRef>
          </c:val>
          <c:extLst>
            <c:ext xmlns:c16="http://schemas.microsoft.com/office/drawing/2014/chart" uri="{C3380CC4-5D6E-409C-BE32-E72D297353CC}">
              <c16:uniqueId val="{00000003-41F1-4392-BF33-19EE1AE9BB1E}"/>
            </c:ext>
          </c:extLst>
        </c:ser>
        <c:ser>
          <c:idx val="3"/>
          <c:order val="1"/>
          <c:tx>
            <c:strRef>
              <c:f>年少・労働人口!$D$8</c:f>
              <c:strCache>
                <c:ptCount val="1"/>
                <c:pt idx="0">
                  <c:v>15歳-64歳人口</c:v>
                </c:pt>
              </c:strCache>
            </c:strRef>
          </c:tx>
          <c:spPr>
            <a:solidFill>
              <a:schemeClr val="accent1">
                <a:lumMod val="75000"/>
              </a:schemeClr>
            </a:solidFill>
            <a:ln>
              <a:solidFill>
                <a:srgbClr val="FFFFFF">
                  <a:lumMod val="50000"/>
                </a:srgb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1F1-4392-BF33-19EE1AE9BB1E}"/>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1F1-4392-BF33-19EE1AE9BB1E}"/>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1F1-4392-BF33-19EE1AE9BB1E}"/>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年少・労働人口!$A$9:$B$36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年少・労働人口!$D$9:$D$36</c:f>
              <c:numCache>
                <c:formatCode>#,##0</c:formatCode>
                <c:ptCount val="16"/>
                <c:pt idx="0">
                  <c:v>3553.105</c:v>
                </c:pt>
                <c:pt idx="1">
                  <c:v>3544.386</c:v>
                </c:pt>
                <c:pt idx="2">
                  <c:v>3529.7910000000002</c:v>
                </c:pt>
                <c:pt idx="3">
                  <c:v>3510.7269999999999</c:v>
                </c:pt>
                <c:pt idx="4">
                  <c:v>3490.7429999999999</c:v>
                </c:pt>
                <c:pt idx="5">
                  <c:v>3471.884</c:v>
                </c:pt>
                <c:pt idx="6">
                  <c:v>3455.1819999999998</c:v>
                </c:pt>
                <c:pt idx="7">
                  <c:v>3440.9859999999999</c:v>
                </c:pt>
                <c:pt idx="8">
                  <c:v>3428.587</c:v>
                </c:pt>
                <c:pt idx="9">
                  <c:v>3411</c:v>
                </c:pt>
                <c:pt idx="10">
                  <c:v>3389</c:v>
                </c:pt>
                <c:pt idx="11">
                  <c:v>3368</c:v>
                </c:pt>
                <c:pt idx="12">
                  <c:v>3332</c:v>
                </c:pt>
                <c:pt idx="13">
                  <c:v>3314</c:v>
                </c:pt>
                <c:pt idx="14">
                  <c:v>3263</c:v>
                </c:pt>
                <c:pt idx="15">
                  <c:v>3206</c:v>
                </c:pt>
              </c:numCache>
            </c:numRef>
          </c:val>
          <c:extLst>
            <c:ext xmlns:c16="http://schemas.microsoft.com/office/drawing/2014/chart" uri="{C3380CC4-5D6E-409C-BE32-E72D297353CC}">
              <c16:uniqueId val="{00000007-41F1-4392-BF33-19EE1AE9BB1E}"/>
            </c:ext>
          </c:extLst>
        </c:ser>
        <c:ser>
          <c:idx val="4"/>
          <c:order val="5"/>
          <c:tx>
            <c:strRef>
              <c:f>年少・労働人口!$F$8</c:f>
              <c:strCache>
                <c:ptCount val="1"/>
                <c:pt idx="0">
                  <c:v>総数</c:v>
                </c:pt>
              </c:strCache>
            </c:strRef>
          </c:tx>
          <c:spPr>
            <a:solidFill>
              <a:schemeClr val="bg1"/>
            </a:solidFill>
            <a:ln>
              <a:solidFill>
                <a:schemeClr val="bg1"/>
              </a:solidFill>
            </a:ln>
            <a:effectLst/>
          </c:spPr>
          <c:invertIfNegative val="0"/>
          <c:dLbls>
            <c:dLbl>
              <c:idx val="0"/>
              <c:dLblPos val="inBase"/>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1F1-4392-BF33-19EE1AE9BB1E}"/>
                </c:ext>
              </c:extLst>
            </c:dLbl>
            <c:dLbl>
              <c:idx val="9"/>
              <c:dLblPos val="inBase"/>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1F1-4392-BF33-19EE1AE9BB1E}"/>
                </c:ext>
              </c:extLst>
            </c:dLbl>
            <c:dLbl>
              <c:idx val="15"/>
              <c:dLblPos val="inBase"/>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1F1-4392-BF33-19EE1AE9BB1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年少・労働人口!$F$21:$F$36</c:f>
              <c:numCache>
                <c:formatCode>#,##0</c:formatCode>
                <c:ptCount val="16"/>
                <c:pt idx="0">
                  <c:v>5363.3520000000008</c:v>
                </c:pt>
                <c:pt idx="1">
                  <c:v>5388.2719999999999</c:v>
                </c:pt>
                <c:pt idx="2">
                  <c:v>5413.97</c:v>
                </c:pt>
                <c:pt idx="3">
                  <c:v>5438.9719999999998</c:v>
                </c:pt>
                <c:pt idx="4">
                  <c:v>5461.5129999999999</c:v>
                </c:pt>
                <c:pt idx="5">
                  <c:v>5479.5310000000009</c:v>
                </c:pt>
                <c:pt idx="6">
                  <c:v>5495.3029999999999</c:v>
                </c:pt>
                <c:pt idx="7">
                  <c:v>5508.2139999999999</c:v>
                </c:pt>
                <c:pt idx="8">
                  <c:v>5518.05</c:v>
                </c:pt>
                <c:pt idx="9">
                  <c:v>5539</c:v>
                </c:pt>
                <c:pt idx="10">
                  <c:v>5569</c:v>
                </c:pt>
                <c:pt idx="11">
                  <c:v>5582</c:v>
                </c:pt>
                <c:pt idx="12">
                  <c:v>5576</c:v>
                </c:pt>
                <c:pt idx="13">
                  <c:v>5553</c:v>
                </c:pt>
                <c:pt idx="14">
                  <c:v>5520</c:v>
                </c:pt>
                <c:pt idx="15">
                  <c:v>5487</c:v>
                </c:pt>
              </c:numCache>
            </c:numRef>
          </c:val>
          <c:extLst>
            <c:ext xmlns:c16="http://schemas.microsoft.com/office/drawing/2014/chart" uri="{C3380CC4-5D6E-409C-BE32-E72D297353CC}">
              <c16:uniqueId val="{0000000B-41F1-4392-BF33-19EE1AE9BB1E}"/>
            </c:ext>
          </c:extLst>
        </c:ser>
        <c:dLbls>
          <c:showLegendKey val="0"/>
          <c:showVal val="0"/>
          <c:showCatName val="0"/>
          <c:showSerName val="0"/>
          <c:showPercent val="0"/>
          <c:showBubbleSize val="0"/>
        </c:dLbls>
        <c:gapWidth val="150"/>
        <c:overlap val="100"/>
        <c:axId val="-797445792"/>
        <c:axId val="-797457760"/>
        <c:extLst>
          <c:ext xmlns:c15="http://schemas.microsoft.com/office/drawing/2012/chart" uri="{02D57815-91ED-43cb-92C2-25804820EDAC}">
            <c15:filteredBarSeries>
              <c15:ser>
                <c:idx val="1"/>
                <c:order val="2"/>
                <c:tx>
                  <c:strRef>
                    <c:extLst>
                      <c:ext uri="{02D57815-91ED-43cb-92C2-25804820EDAC}">
                        <c15:formulaRef>
                          <c15:sqref>年少・労働人口!$E$8</c15:sqref>
                        </c15:formulaRef>
                      </c:ext>
                    </c:extLst>
                    <c:strCache>
                      <c:ptCount val="1"/>
                      <c:pt idx="0">
                        <c:v>65歳以上人口</c:v>
                      </c:pt>
                    </c:strCache>
                  </c:strRef>
                </c:tx>
                <c:spPr>
                  <a:solidFill>
                    <a:schemeClr val="accent2"/>
                  </a:solidFill>
                  <a:ln>
                    <a:noFill/>
                  </a:ln>
                  <a:effectLst/>
                </c:spPr>
                <c:invertIfNegative val="0"/>
                <c:cat>
                  <c:strRef>
                    <c:extLst>
                      <c:ext uri="{02D57815-91ED-43cb-92C2-25804820EDAC}">
                        <c15:formulaRef>
                          <c15:sqref>年少・労働人口!$A$9:$B$36</c15:sqref>
                        </c15:formulaRef>
                      </c:ext>
                    </c:extLst>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extLst>
                      <c:ext uri="{02D57815-91ED-43cb-92C2-25804820EDAC}">
                        <c15:formulaRef>
                          <c15:sqref>年少・労働人口!$E$9:$E$36</c15:sqref>
                        </c15:formulaRef>
                      </c:ext>
                    </c:extLst>
                    <c:numCache>
                      <c:formatCode>#,##0</c:formatCode>
                      <c:ptCount val="16"/>
                      <c:pt idx="0">
                        <c:v>924.08199999999999</c:v>
                      </c:pt>
                      <c:pt idx="1">
                        <c:v>955.51</c:v>
                      </c:pt>
                      <c:pt idx="2">
                        <c:v>993.13</c:v>
                      </c:pt>
                      <c:pt idx="3">
                        <c:v>1033.991</c:v>
                      </c:pt>
                      <c:pt idx="4">
                        <c:v>1073.673</c:v>
                      </c:pt>
                      <c:pt idx="5">
                        <c:v>1109.297</c:v>
                      </c:pt>
                      <c:pt idx="6">
                        <c:v>1142.5260000000001</c:v>
                      </c:pt>
                      <c:pt idx="7">
                        <c:v>1172.079</c:v>
                      </c:pt>
                      <c:pt idx="8">
                        <c:v>1198.5640000000001</c:v>
                      </c:pt>
                      <c:pt idx="9">
                        <c:v>1249</c:v>
                      </c:pt>
                      <c:pt idx="10">
                        <c:v>1359</c:v>
                      </c:pt>
                      <c:pt idx="11">
                        <c:v>1450</c:v>
                      </c:pt>
                      <c:pt idx="12">
                        <c:v>1496</c:v>
                      </c:pt>
                      <c:pt idx="13">
                        <c:v>1482</c:v>
                      </c:pt>
                      <c:pt idx="14">
                        <c:v>1488</c:v>
                      </c:pt>
                      <c:pt idx="15">
                        <c:v>1513</c:v>
                      </c:pt>
                    </c:numCache>
                  </c:numRef>
                </c:val>
                <c:extLst>
                  <c:ext xmlns:c16="http://schemas.microsoft.com/office/drawing/2014/chart" uri="{C3380CC4-5D6E-409C-BE32-E72D297353CC}">
                    <c16:uniqueId val="{00000010-41F1-4392-BF33-19EE1AE9BB1E}"/>
                  </c:ext>
                </c:extLst>
              </c15:ser>
            </c15:filteredBarSeries>
          </c:ext>
        </c:extLst>
      </c:barChart>
      <c:lineChart>
        <c:grouping val="standard"/>
        <c:varyColors val="0"/>
        <c:ser>
          <c:idx val="2"/>
          <c:order val="4"/>
          <c:tx>
            <c:strRef>
              <c:f>年少・労働人口!$H$8</c:f>
              <c:strCache>
                <c:ptCount val="1"/>
                <c:pt idx="0">
                  <c:v>年少・生産年齢人口率</c:v>
                </c:pt>
              </c:strCache>
            </c:strRef>
          </c:tx>
          <c:spPr>
            <a:ln w="28575" cap="rnd">
              <a:solidFill>
                <a:schemeClr val="accent1">
                  <a:lumMod val="40000"/>
                  <a:lumOff val="60000"/>
                </a:schemeClr>
              </a:solidFill>
              <a:round/>
            </a:ln>
            <a:effectLst/>
          </c:spPr>
          <c:marker>
            <c:symbol val="circle"/>
            <c:size val="5"/>
            <c:spPr>
              <a:solidFill>
                <a:schemeClr val="accent1">
                  <a:lumMod val="40000"/>
                  <a:lumOff val="60000"/>
                </a:schemeClr>
              </a:solidFill>
              <a:ln w="9525">
                <a:solidFill>
                  <a:schemeClr val="accent1">
                    <a:lumMod val="40000"/>
                    <a:lumOff val="60000"/>
                  </a:schemeClr>
                </a:solidFill>
              </a:ln>
              <a:effectLst/>
            </c:spPr>
          </c:marker>
          <c:dLbls>
            <c:dLbl>
              <c:idx val="0"/>
              <c:layout>
                <c:manualLayout>
                  <c:x val="-3.2564102564102575E-2"/>
                  <c:y val="-0.10853392129662351"/>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41F1-4392-BF33-19EE1AE9BB1E}"/>
                </c:ext>
              </c:extLst>
            </c:dLbl>
            <c:dLbl>
              <c:idx val="9"/>
              <c:layout>
                <c:manualLayout>
                  <c:x val="-2.4423076923076922E-2"/>
                  <c:y val="-0.1261340166420219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41F1-4392-BF33-19EE1AE9BB1E}"/>
                </c:ext>
              </c:extLst>
            </c:dLbl>
            <c:dLbl>
              <c:idx val="15"/>
              <c:layout>
                <c:manualLayout>
                  <c:x val="-3.7991452991452894E-2"/>
                  <c:y val="-0.1173339689693226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41F1-4392-BF33-19EE1AE9BB1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年少・労働人口!$A$9:$B$36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年少・労働人口!$H$9:$H$36</c:f>
              <c:numCache>
                <c:formatCode>0%</c:formatCode>
                <c:ptCount val="16"/>
                <c:pt idx="0">
                  <c:v>0.82770439083617853</c:v>
                </c:pt>
                <c:pt idx="1">
                  <c:v>0.82266856610059769</c:v>
                </c:pt>
                <c:pt idx="2">
                  <c:v>0.81656159897450487</c:v>
                </c:pt>
                <c:pt idx="3">
                  <c:v>0.80989220021724695</c:v>
                </c:pt>
                <c:pt idx="4">
                  <c:v>0.80341106942343632</c:v>
                </c:pt>
                <c:pt idx="5">
                  <c:v>0.79755621420884371</c:v>
                </c:pt>
                <c:pt idx="6">
                  <c:v>0.7920904452402352</c:v>
                </c:pt>
                <c:pt idx="7">
                  <c:v>0.78721251570835848</c:v>
                </c:pt>
                <c:pt idx="8">
                  <c:v>0.78279210953144673</c:v>
                </c:pt>
                <c:pt idx="9">
                  <c:v>0.77450803394114465</c:v>
                </c:pt>
                <c:pt idx="10">
                  <c:v>0.75597055126593649</c:v>
                </c:pt>
                <c:pt idx="11">
                  <c:v>0.74023647438194196</c:v>
                </c:pt>
                <c:pt idx="12">
                  <c:v>0.73170731707317072</c:v>
                </c:pt>
                <c:pt idx="13">
                  <c:v>0.73311723392760675</c:v>
                </c:pt>
                <c:pt idx="14">
                  <c:v>0.73043478260869565</c:v>
                </c:pt>
                <c:pt idx="15">
                  <c:v>0.72425733552032079</c:v>
                </c:pt>
              </c:numCache>
            </c:numRef>
          </c:val>
          <c:smooth val="0"/>
          <c:extLst>
            <c:ext xmlns:c16="http://schemas.microsoft.com/office/drawing/2014/chart" uri="{C3380CC4-5D6E-409C-BE32-E72D297353CC}">
              <c16:uniqueId val="{0000000F-41F1-4392-BF33-19EE1AE9BB1E}"/>
            </c:ext>
          </c:extLst>
        </c:ser>
        <c:dLbls>
          <c:showLegendKey val="0"/>
          <c:showVal val="0"/>
          <c:showCatName val="0"/>
          <c:showSerName val="0"/>
          <c:showPercent val="0"/>
          <c:showBubbleSize val="0"/>
        </c:dLbls>
        <c:marker val="1"/>
        <c:smooth val="0"/>
        <c:axId val="-797457216"/>
        <c:axId val="-797443616"/>
        <c:extLst>
          <c:ext xmlns:c15="http://schemas.microsoft.com/office/drawing/2012/chart" uri="{02D57815-91ED-43cb-92C2-25804820EDAC}">
            <c15:filteredLineSeries>
              <c15:ser>
                <c:idx val="5"/>
                <c:order val="3"/>
                <c:tx>
                  <c:strRef>
                    <c:extLst>
                      <c:ext uri="{02D57815-91ED-43cb-92C2-25804820EDAC}">
                        <c15:formulaRef>
                          <c15:sqref>年少・労働人口!$G$8</c15:sqref>
                        </c15:formulaRef>
                      </c:ext>
                    </c:extLst>
                    <c:strCache>
                      <c:ptCount val="1"/>
                      <c:pt idx="0">
                        <c:v>～64歳</c:v>
                      </c:pt>
                    </c:strCache>
                  </c:strRef>
                </c:tx>
                <c:spPr>
                  <a:ln w="28575" cap="rnd">
                    <a:solidFill>
                      <a:schemeClr val="accent6"/>
                    </a:solidFill>
                    <a:round/>
                  </a:ln>
                  <a:effectLst/>
                </c:spPr>
                <c:marker>
                  <c:symbol val="none"/>
                </c:marker>
                <c:dLbls>
                  <c:dLbl>
                    <c:idx val="0"/>
                    <c:layout>
                      <c:manualLayout>
                        <c:x val="1.5739316239316114E-3"/>
                        <c:y val="8.5088838906465875E-2"/>
                      </c:manualLayout>
                    </c:layout>
                    <c:dLblPos val="ctr"/>
                    <c:showLegendKey val="0"/>
                    <c:showVal val="1"/>
                    <c:showCatName val="0"/>
                    <c:showSerName val="0"/>
                    <c:showPercent val="0"/>
                    <c:showBubbleSize val="0"/>
                    <c:extLst>
                      <c:ext uri="{CE6537A1-D6FC-4f65-9D91-7224C49458BB}"/>
                      <c:ext xmlns:c16="http://schemas.microsoft.com/office/drawing/2014/chart" uri="{C3380CC4-5D6E-409C-BE32-E72D297353CC}">
                        <c16:uniqueId val="{00000011-41F1-4392-BF33-19EE1AE9BB1E}"/>
                      </c:ext>
                    </c:extLst>
                  </c:dLbl>
                  <c:dLbl>
                    <c:idx val="1"/>
                    <c:delete val="1"/>
                    <c:extLst>
                      <c:ext uri="{CE6537A1-D6FC-4f65-9D91-7224C49458BB}"/>
                      <c:ext xmlns:c16="http://schemas.microsoft.com/office/drawing/2014/chart" uri="{C3380CC4-5D6E-409C-BE32-E72D297353CC}">
                        <c16:uniqueId val="{00000012-41F1-4392-BF33-19EE1AE9BB1E}"/>
                      </c:ext>
                    </c:extLst>
                  </c:dLbl>
                  <c:dLbl>
                    <c:idx val="2"/>
                    <c:delete val="1"/>
                    <c:extLst>
                      <c:ext uri="{CE6537A1-D6FC-4f65-9D91-7224C49458BB}"/>
                      <c:ext xmlns:c16="http://schemas.microsoft.com/office/drawing/2014/chart" uri="{C3380CC4-5D6E-409C-BE32-E72D297353CC}">
                        <c16:uniqueId val="{00000013-41F1-4392-BF33-19EE1AE9BB1E}"/>
                      </c:ext>
                    </c:extLst>
                  </c:dLbl>
                  <c:dLbl>
                    <c:idx val="3"/>
                    <c:delete val="1"/>
                    <c:extLst>
                      <c:ext uri="{CE6537A1-D6FC-4f65-9D91-7224C49458BB}"/>
                      <c:ext xmlns:c16="http://schemas.microsoft.com/office/drawing/2014/chart" uri="{C3380CC4-5D6E-409C-BE32-E72D297353CC}">
                        <c16:uniqueId val="{00000014-41F1-4392-BF33-19EE1AE9BB1E}"/>
                      </c:ext>
                    </c:extLst>
                  </c:dLbl>
                  <c:dLbl>
                    <c:idx val="4"/>
                    <c:delete val="1"/>
                    <c:extLst>
                      <c:ext uri="{CE6537A1-D6FC-4f65-9D91-7224C49458BB}"/>
                      <c:ext xmlns:c16="http://schemas.microsoft.com/office/drawing/2014/chart" uri="{C3380CC4-5D6E-409C-BE32-E72D297353CC}">
                        <c16:uniqueId val="{00000015-41F1-4392-BF33-19EE1AE9BB1E}"/>
                      </c:ext>
                    </c:extLst>
                  </c:dLbl>
                  <c:dLbl>
                    <c:idx val="5"/>
                    <c:delete val="1"/>
                    <c:extLst>
                      <c:ext uri="{CE6537A1-D6FC-4f65-9D91-7224C49458BB}"/>
                      <c:ext xmlns:c16="http://schemas.microsoft.com/office/drawing/2014/chart" uri="{C3380CC4-5D6E-409C-BE32-E72D297353CC}">
                        <c16:uniqueId val="{00000016-41F1-4392-BF33-19EE1AE9BB1E}"/>
                      </c:ext>
                    </c:extLst>
                  </c:dLbl>
                  <c:dLbl>
                    <c:idx val="6"/>
                    <c:delete val="1"/>
                    <c:extLst>
                      <c:ext uri="{CE6537A1-D6FC-4f65-9D91-7224C49458BB}"/>
                      <c:ext xmlns:c16="http://schemas.microsoft.com/office/drawing/2014/chart" uri="{C3380CC4-5D6E-409C-BE32-E72D297353CC}">
                        <c16:uniqueId val="{00000017-41F1-4392-BF33-19EE1AE9BB1E}"/>
                      </c:ext>
                    </c:extLst>
                  </c:dLbl>
                  <c:dLbl>
                    <c:idx val="7"/>
                    <c:delete val="1"/>
                    <c:extLst>
                      <c:ext uri="{CE6537A1-D6FC-4f65-9D91-7224C49458BB}"/>
                      <c:ext xmlns:c16="http://schemas.microsoft.com/office/drawing/2014/chart" uri="{C3380CC4-5D6E-409C-BE32-E72D297353CC}">
                        <c16:uniqueId val="{00000018-41F1-4392-BF33-19EE1AE9BB1E}"/>
                      </c:ext>
                    </c:extLst>
                  </c:dLbl>
                  <c:dLbl>
                    <c:idx val="8"/>
                    <c:layout>
                      <c:manualLayout>
                        <c:x val="4.7706410256410259E-2"/>
                        <c:y val="9.6188678565439778E-2"/>
                      </c:manualLayout>
                    </c:layout>
                    <c:dLblPos val="ctr"/>
                    <c:showLegendKey val="0"/>
                    <c:showVal val="1"/>
                    <c:showCatName val="0"/>
                    <c:showSerName val="0"/>
                    <c:showPercent val="0"/>
                    <c:showBubbleSize val="0"/>
                    <c:extLst>
                      <c:ext uri="{CE6537A1-D6FC-4f65-9D91-7224C49458BB}"/>
                      <c:ext xmlns:c16="http://schemas.microsoft.com/office/drawing/2014/chart" uri="{C3380CC4-5D6E-409C-BE32-E72D297353CC}">
                        <c16:uniqueId val="{00000019-41F1-4392-BF33-19EE1AE9BB1E}"/>
                      </c:ext>
                    </c:extLst>
                  </c:dLbl>
                  <c:dLbl>
                    <c:idx val="9"/>
                    <c:delete val="1"/>
                    <c:extLst>
                      <c:ext uri="{CE6537A1-D6FC-4f65-9D91-7224C49458BB}"/>
                      <c:ext xmlns:c16="http://schemas.microsoft.com/office/drawing/2014/chart" uri="{C3380CC4-5D6E-409C-BE32-E72D297353CC}">
                        <c16:uniqueId val="{0000001A-41F1-4392-BF33-19EE1AE9BB1E}"/>
                      </c:ext>
                    </c:extLst>
                  </c:dLbl>
                  <c:dLbl>
                    <c:idx val="10"/>
                    <c:delete val="1"/>
                    <c:extLst>
                      <c:ext uri="{CE6537A1-D6FC-4f65-9D91-7224C49458BB}"/>
                      <c:ext xmlns:c16="http://schemas.microsoft.com/office/drawing/2014/chart" uri="{C3380CC4-5D6E-409C-BE32-E72D297353CC}">
                        <c16:uniqueId val="{0000001B-41F1-4392-BF33-19EE1AE9BB1E}"/>
                      </c:ext>
                    </c:extLst>
                  </c:dLbl>
                  <c:dLbl>
                    <c:idx val="11"/>
                    <c:delete val="1"/>
                    <c:extLst>
                      <c:ext uri="{CE6537A1-D6FC-4f65-9D91-7224C49458BB}"/>
                      <c:ext xmlns:c16="http://schemas.microsoft.com/office/drawing/2014/chart" uri="{C3380CC4-5D6E-409C-BE32-E72D297353CC}">
                        <c16:uniqueId val="{0000001C-41F1-4392-BF33-19EE1AE9BB1E}"/>
                      </c:ext>
                    </c:extLst>
                  </c:dLbl>
                  <c:dLbl>
                    <c:idx val="12"/>
                    <c:delete val="1"/>
                    <c:extLst>
                      <c:ext uri="{CE6537A1-D6FC-4f65-9D91-7224C49458BB}"/>
                      <c:ext xmlns:c16="http://schemas.microsoft.com/office/drawing/2014/chart" uri="{C3380CC4-5D6E-409C-BE32-E72D297353CC}">
                        <c16:uniqueId val="{0000001D-41F1-4392-BF33-19EE1AE9BB1E}"/>
                      </c:ext>
                    </c:extLst>
                  </c:dLbl>
                  <c:dLbl>
                    <c:idx val="13"/>
                    <c:delete val="1"/>
                    <c:extLst>
                      <c:ext uri="{CE6537A1-D6FC-4f65-9D91-7224C49458BB}"/>
                      <c:ext xmlns:c16="http://schemas.microsoft.com/office/drawing/2014/chart" uri="{C3380CC4-5D6E-409C-BE32-E72D297353CC}">
                        <c16:uniqueId val="{0000001E-41F1-4392-BF33-19EE1AE9BB1E}"/>
                      </c:ext>
                    </c:extLst>
                  </c:dLbl>
                  <c:dLbl>
                    <c:idx val="14"/>
                    <c:delete val="1"/>
                    <c:extLst>
                      <c:ext uri="{CE6537A1-D6FC-4f65-9D91-7224C49458BB}"/>
                      <c:ext xmlns:c16="http://schemas.microsoft.com/office/drawing/2014/chart" uri="{C3380CC4-5D6E-409C-BE32-E72D297353CC}">
                        <c16:uniqueId val="{0000001F-41F1-4392-BF33-19EE1AE9BB1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年少・労働人口!$A$9:$B$36</c15:sqref>
                        </c15:formulaRef>
                      </c:ext>
                    </c:extLst>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extLst>
                      <c:ext uri="{02D57815-91ED-43cb-92C2-25804820EDAC}">
                        <c15:formulaRef>
                          <c15:sqref>年少・労働人口!$G$9:$G$36</c15:sqref>
                        </c15:formulaRef>
                      </c:ext>
                    </c:extLst>
                    <c:numCache>
                      <c:formatCode>#,##0</c:formatCode>
                      <c:ptCount val="16"/>
                      <c:pt idx="0">
                        <c:v>4439.2700000000004</c:v>
                      </c:pt>
                      <c:pt idx="1">
                        <c:v>4432.7619999999997</c:v>
                      </c:pt>
                      <c:pt idx="2">
                        <c:v>4420.84</c:v>
                      </c:pt>
                      <c:pt idx="3">
                        <c:v>4404.9809999999998</c:v>
                      </c:pt>
                      <c:pt idx="4">
                        <c:v>4387.84</c:v>
                      </c:pt>
                      <c:pt idx="5">
                        <c:v>4370.2340000000004</c:v>
                      </c:pt>
                      <c:pt idx="6">
                        <c:v>4352.777</c:v>
                      </c:pt>
                      <c:pt idx="7">
                        <c:v>4336.1350000000002</c:v>
                      </c:pt>
                      <c:pt idx="8">
                        <c:v>4319.4859999999999</c:v>
                      </c:pt>
                      <c:pt idx="9">
                        <c:v>4290</c:v>
                      </c:pt>
                      <c:pt idx="10">
                        <c:v>4210</c:v>
                      </c:pt>
                      <c:pt idx="11">
                        <c:v>4132</c:v>
                      </c:pt>
                      <c:pt idx="12">
                        <c:v>4080</c:v>
                      </c:pt>
                      <c:pt idx="13">
                        <c:v>4071</c:v>
                      </c:pt>
                      <c:pt idx="14">
                        <c:v>4032</c:v>
                      </c:pt>
                      <c:pt idx="15">
                        <c:v>3974</c:v>
                      </c:pt>
                    </c:numCache>
                  </c:numRef>
                </c:val>
                <c:smooth val="0"/>
                <c:extLst>
                  <c:ext xmlns:c16="http://schemas.microsoft.com/office/drawing/2014/chart" uri="{C3380CC4-5D6E-409C-BE32-E72D297353CC}">
                    <c16:uniqueId val="{00000020-41F1-4392-BF33-19EE1AE9BB1E}"/>
                  </c:ext>
                </c:extLst>
              </c15:ser>
            </c15:filteredLineSeries>
          </c:ext>
        </c:extLst>
      </c:lineChart>
      <c:catAx>
        <c:axId val="-797445792"/>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97457760"/>
        <c:crosses val="autoZero"/>
        <c:auto val="1"/>
        <c:lblAlgn val="ctr"/>
        <c:lblOffset val="100"/>
        <c:noMultiLvlLbl val="0"/>
      </c:catAx>
      <c:valAx>
        <c:axId val="-797457760"/>
        <c:scaling>
          <c:orientation val="minMax"/>
          <c:max val="5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45792"/>
        <c:crosses val="autoZero"/>
        <c:crossBetween val="between"/>
        <c:majorUnit val="1000"/>
      </c:valAx>
      <c:valAx>
        <c:axId val="-797443616"/>
        <c:scaling>
          <c:orientation val="minMax"/>
          <c:max val="1"/>
          <c:min val="0"/>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57216"/>
        <c:crosses val="max"/>
        <c:crossBetween val="between"/>
        <c:majorUnit val="0.1"/>
      </c:valAx>
      <c:catAx>
        <c:axId val="-797457216"/>
        <c:scaling>
          <c:orientation val="minMax"/>
        </c:scaling>
        <c:delete val="1"/>
        <c:axPos val="b"/>
        <c:numFmt formatCode="General" sourceLinked="1"/>
        <c:majorTickMark val="out"/>
        <c:minorTickMark val="none"/>
        <c:tickLblPos val="nextTo"/>
        <c:crossAx val="-797443616"/>
        <c:crosses val="autoZero"/>
        <c:auto val="1"/>
        <c:lblAlgn val="ctr"/>
        <c:lblOffset val="100"/>
        <c:noMultiLvlLbl val="0"/>
      </c:catAx>
      <c:spPr>
        <a:noFill/>
        <a:ln>
          <a:noFill/>
        </a:ln>
        <a:effectLst/>
      </c:spPr>
    </c:plotArea>
    <c:legend>
      <c:legendPos val="b"/>
      <c:legendEntry>
        <c:idx val="2"/>
        <c:delete val="1"/>
      </c:legendEntry>
      <c:layout>
        <c:manualLayout>
          <c:xMode val="edge"/>
          <c:yMode val="edge"/>
          <c:x val="9.1591880341880344E-2"/>
          <c:y val="0.92715315917091989"/>
          <c:w val="0.852094017094017"/>
          <c:h val="7.284684082907998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4456036745406818E-2"/>
          <c:y val="5.0925925925925923E-2"/>
          <c:w val="0.70721062992125983"/>
          <c:h val="0.83201035781544253"/>
        </c:manualLayout>
      </c:layout>
      <c:lineChart>
        <c:grouping val="standard"/>
        <c:varyColors val="0"/>
        <c:ser>
          <c:idx val="0"/>
          <c:order val="0"/>
          <c:tx>
            <c:strRef>
              <c:f>'人口構造・高齢化率 '!$P$21</c:f>
              <c:strCache>
                <c:ptCount val="1"/>
                <c:pt idx="0">
                  <c:v>フィンランド</c:v>
                </c:pt>
              </c:strCache>
            </c:strRef>
          </c:tx>
          <c:spPr>
            <a:ln w="28575" cap="rnd">
              <a:solidFill>
                <a:srgbClr val="FF0000"/>
              </a:solidFill>
              <a:round/>
            </a:ln>
            <a:effectLst/>
          </c:spPr>
          <c:marker>
            <c:symbol val="none"/>
          </c:marker>
          <c:cat>
            <c:numRef>
              <c:f>'人口構造・高齢化率 '!$Q$8:$Y$8</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'人口構造・高齢化率 '!$Q$21:$Y$21</c:f>
              <c:numCache>
                <c:formatCode>0%</c:formatCode>
                <c:ptCount val="9"/>
                <c:pt idx="0">
                  <c:v>0.17229560916382144</c:v>
                </c:pt>
                <c:pt idx="1">
                  <c:v>0.17733143389940226</c:v>
                </c:pt>
                <c:pt idx="2">
                  <c:v>0.18343836714308223</c:v>
                </c:pt>
                <c:pt idx="3">
                  <c:v>0.19010779978275305</c:v>
                </c:pt>
                <c:pt idx="4">
                  <c:v>0.19658896657189437</c:v>
                </c:pt>
                <c:pt idx="5">
                  <c:v>0.20244378579115621</c:v>
                </c:pt>
                <c:pt idx="6">
                  <c:v>0.20790955475976483</c:v>
                </c:pt>
                <c:pt idx="7">
                  <c:v>0.21278748429164154</c:v>
                </c:pt>
                <c:pt idx="8">
                  <c:v>0.21720789046855321</c:v>
                </c:pt>
              </c:numCache>
            </c:numRef>
          </c:val>
          <c:smooth val="0"/>
          <c:extLst>
            <c:ext xmlns:c16="http://schemas.microsoft.com/office/drawing/2014/chart" uri="{C3380CC4-5D6E-409C-BE32-E72D297353CC}">
              <c16:uniqueId val="{00000000-4725-46BD-AFDF-D5C979942E73}"/>
            </c:ext>
          </c:extLst>
        </c:ser>
        <c:ser>
          <c:idx val="1"/>
          <c:order val="1"/>
          <c:tx>
            <c:strRef>
              <c:f>'人口構造・高齢化率 '!$P$22</c:f>
              <c:strCache>
                <c:ptCount val="1"/>
                <c:pt idx="0">
                  <c:v>アイスランド</c:v>
                </c:pt>
              </c:strCache>
            </c:strRef>
          </c:tx>
          <c:spPr>
            <a:ln w="28575" cap="rnd">
              <a:solidFill>
                <a:schemeClr val="accent2"/>
              </a:solidFill>
              <a:round/>
            </a:ln>
            <a:effectLst/>
          </c:spPr>
          <c:marker>
            <c:symbol val="none"/>
          </c:marker>
          <c:cat>
            <c:numRef>
              <c:f>'人口構造・高齢化率 '!$Q$8:$Y$8</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'人口構造・高齢化率 '!$Q$22:$Y$22</c:f>
              <c:numCache>
                <c:formatCode>0%</c:formatCode>
                <c:ptCount val="9"/>
                <c:pt idx="0">
                  <c:v>0.12005055951905572</c:v>
                </c:pt>
                <c:pt idx="1">
                  <c:v>0.12264352034706941</c:v>
                </c:pt>
                <c:pt idx="2">
                  <c:v>0.1257779468439367</c:v>
                </c:pt>
                <c:pt idx="3">
                  <c:v>0.12933803634746296</c:v>
                </c:pt>
                <c:pt idx="4">
                  <c:v>0.13316391049098006</c:v>
                </c:pt>
                <c:pt idx="5">
                  <c:v>0.13714009340567992</c:v>
                </c:pt>
                <c:pt idx="6">
                  <c:v>0.14067833495806986</c:v>
                </c:pt>
                <c:pt idx="7">
                  <c:v>0.14425451368666278</c:v>
                </c:pt>
                <c:pt idx="8">
                  <c:v>0.1479520552981837</c:v>
                </c:pt>
              </c:numCache>
            </c:numRef>
          </c:val>
          <c:smooth val="0"/>
          <c:extLst>
            <c:ext xmlns:c16="http://schemas.microsoft.com/office/drawing/2014/chart" uri="{C3380CC4-5D6E-409C-BE32-E72D297353CC}">
              <c16:uniqueId val="{00000001-4725-46BD-AFDF-D5C979942E73}"/>
            </c:ext>
          </c:extLst>
        </c:ser>
        <c:ser>
          <c:idx val="2"/>
          <c:order val="2"/>
          <c:tx>
            <c:strRef>
              <c:f>'人口構造・高齢化率 '!$P$23</c:f>
              <c:strCache>
                <c:ptCount val="1"/>
                <c:pt idx="0">
                  <c:v>ノルウェー</c:v>
                </c:pt>
              </c:strCache>
            </c:strRef>
          </c:tx>
          <c:spPr>
            <a:ln w="28575" cap="rnd">
              <a:solidFill>
                <a:schemeClr val="accent3"/>
              </a:solidFill>
              <a:round/>
            </a:ln>
            <a:effectLst/>
          </c:spPr>
          <c:marker>
            <c:symbol val="none"/>
          </c:marker>
          <c:cat>
            <c:numRef>
              <c:f>'人口構造・高齢化率 '!$Q$8:$Y$8</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'人口構造・高齢化率 '!$Q$23:$Y$23</c:f>
              <c:numCache>
                <c:formatCode>0%</c:formatCode>
                <c:ptCount val="9"/>
                <c:pt idx="0">
                  <c:v>0.14887328368429362</c:v>
                </c:pt>
                <c:pt idx="1">
                  <c:v>0.1511037155003101</c:v>
                </c:pt>
                <c:pt idx="2">
                  <c:v>0.15403980374500878</c:v>
                </c:pt>
                <c:pt idx="3">
                  <c:v>0.15731462748318134</c:v>
                </c:pt>
                <c:pt idx="4">
                  <c:v>0.16040058148045486</c:v>
                </c:pt>
                <c:pt idx="5">
                  <c:v>0.1630302699741954</c:v>
                </c:pt>
                <c:pt idx="6">
                  <c:v>0.16594227664471176</c:v>
                </c:pt>
                <c:pt idx="7">
                  <c:v>0.1683497038450868</c:v>
                </c:pt>
                <c:pt idx="8">
                  <c:v>0.17049223082620293</c:v>
                </c:pt>
              </c:numCache>
            </c:numRef>
          </c:val>
          <c:smooth val="0"/>
          <c:extLst>
            <c:ext xmlns:c16="http://schemas.microsoft.com/office/drawing/2014/chart" uri="{C3380CC4-5D6E-409C-BE32-E72D297353CC}">
              <c16:uniqueId val="{00000002-4725-46BD-AFDF-D5C979942E73}"/>
            </c:ext>
          </c:extLst>
        </c:ser>
        <c:ser>
          <c:idx val="3"/>
          <c:order val="3"/>
          <c:tx>
            <c:strRef>
              <c:f>'人口構造・高齢化率 '!$P$24</c:f>
              <c:strCache>
                <c:ptCount val="1"/>
                <c:pt idx="0">
                  <c:v>スウェーデン</c:v>
                </c:pt>
              </c:strCache>
            </c:strRef>
          </c:tx>
          <c:spPr>
            <a:ln w="28575" cap="rnd">
              <a:solidFill>
                <a:schemeClr val="accent4"/>
              </a:solidFill>
              <a:round/>
            </a:ln>
            <a:effectLst/>
          </c:spPr>
          <c:marker>
            <c:symbol val="none"/>
          </c:marker>
          <c:cat>
            <c:numRef>
              <c:f>'人口構造・高齢化率 '!$Q$8:$Y$8</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'人口構造・高齢化率 '!$Q$24:$Y$24</c:f>
              <c:numCache>
                <c:formatCode>0%</c:formatCode>
                <c:ptCount val="9"/>
                <c:pt idx="0">
                  <c:v>0.18218565201619172</c:v>
                </c:pt>
                <c:pt idx="1">
                  <c:v>0.18501307992528054</c:v>
                </c:pt>
                <c:pt idx="2">
                  <c:v>0.18809755767553624</c:v>
                </c:pt>
                <c:pt idx="3">
                  <c:v>0.19120099321078887</c:v>
                </c:pt>
                <c:pt idx="4">
                  <c:v>0.19394674771635223</c:v>
                </c:pt>
                <c:pt idx="5">
                  <c:v>0.19608516462489844</c:v>
                </c:pt>
                <c:pt idx="6">
                  <c:v>0.19840190827751653</c:v>
                </c:pt>
                <c:pt idx="7">
                  <c:v>0.19991413542144534</c:v>
                </c:pt>
                <c:pt idx="8">
                  <c:v>0.20095520306780548</c:v>
                </c:pt>
              </c:numCache>
            </c:numRef>
          </c:val>
          <c:smooth val="0"/>
          <c:extLst>
            <c:ext xmlns:c16="http://schemas.microsoft.com/office/drawing/2014/chart" uri="{C3380CC4-5D6E-409C-BE32-E72D297353CC}">
              <c16:uniqueId val="{00000003-4725-46BD-AFDF-D5C979942E73}"/>
            </c:ext>
          </c:extLst>
        </c:ser>
        <c:ser>
          <c:idx val="4"/>
          <c:order val="4"/>
          <c:tx>
            <c:strRef>
              <c:f>'人口構造・高齢化率 '!$P$25</c:f>
              <c:strCache>
                <c:ptCount val="1"/>
                <c:pt idx="0">
                  <c:v>デンマーク</c:v>
                </c:pt>
              </c:strCache>
            </c:strRef>
          </c:tx>
          <c:spPr>
            <a:ln w="28575" cap="rnd">
              <a:solidFill>
                <a:schemeClr val="accent5"/>
              </a:solidFill>
              <a:round/>
            </a:ln>
            <a:effectLst/>
          </c:spPr>
          <c:marker>
            <c:symbol val="none"/>
          </c:marker>
          <c:cat>
            <c:numRef>
              <c:f>'人口構造・高齢化率 '!$Q$8:$Y$8</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'人口構造・高齢化率 '!$Q$25:$Y$25</c:f>
              <c:numCache>
                <c:formatCode>0%</c:formatCode>
                <c:ptCount val="9"/>
                <c:pt idx="0">
                  <c:v>0.16667697126890632</c:v>
                </c:pt>
                <c:pt idx="1">
                  <c:v>0.17032272448861624</c:v>
                </c:pt>
                <c:pt idx="2">
                  <c:v>0.17489732762092663</c:v>
                </c:pt>
                <c:pt idx="3">
                  <c:v>0.18026469421179098</c:v>
                </c:pt>
                <c:pt idx="4">
                  <c:v>0.18570455260278462</c:v>
                </c:pt>
                <c:pt idx="5">
                  <c:v>0.19047439747774383</c:v>
                </c:pt>
                <c:pt idx="6">
                  <c:v>0.19422452125607323</c:v>
                </c:pt>
                <c:pt idx="7">
                  <c:v>0.196594957831597</c:v>
                </c:pt>
                <c:pt idx="8">
                  <c:v>0.19812948667395952</c:v>
                </c:pt>
              </c:numCache>
            </c:numRef>
          </c:val>
          <c:smooth val="0"/>
          <c:extLst>
            <c:ext xmlns:c16="http://schemas.microsoft.com/office/drawing/2014/chart" uri="{C3380CC4-5D6E-409C-BE32-E72D297353CC}">
              <c16:uniqueId val="{00000004-4725-46BD-AFDF-D5C979942E73}"/>
            </c:ext>
          </c:extLst>
        </c:ser>
        <c:dLbls>
          <c:showLegendKey val="0"/>
          <c:showVal val="0"/>
          <c:showCatName val="0"/>
          <c:showSerName val="0"/>
          <c:showPercent val="0"/>
          <c:showBubbleSize val="0"/>
        </c:dLbls>
        <c:smooth val="0"/>
        <c:axId val="-664331552"/>
        <c:axId val="-664317952"/>
      </c:lineChart>
      <c:catAx>
        <c:axId val="-664331552"/>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664317952"/>
        <c:crosses val="autoZero"/>
        <c:auto val="1"/>
        <c:lblAlgn val="ctr"/>
        <c:lblOffset val="100"/>
        <c:noMultiLvlLbl val="0"/>
      </c:catAx>
      <c:valAx>
        <c:axId val="-664317952"/>
        <c:scaling>
          <c:orientation val="minMax"/>
          <c:min val="0.11000000000000001"/>
        </c:scaling>
        <c:delete val="0"/>
        <c:axPos val="l"/>
        <c:numFmt formatCode="0%"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64331552"/>
        <c:crosses val="autoZero"/>
        <c:crossBetween val="between"/>
      </c:valAx>
      <c:spPr>
        <a:noFill/>
        <a:ln>
          <a:noFill/>
        </a:ln>
        <a:effectLst/>
      </c:spPr>
    </c:plotArea>
    <c:legend>
      <c:legendPos val="r"/>
      <c:layout>
        <c:manualLayout>
          <c:xMode val="edge"/>
          <c:yMode val="edge"/>
          <c:x val="0.78793044619422581"/>
          <c:y val="4.9634569769006834E-2"/>
          <c:w val="0.20929177602799651"/>
          <c:h val="0.2795174199623352"/>
        </c:manualLayout>
      </c:layout>
      <c:overlay val="1"/>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userShapes r:id="rId5"/>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Sheet1!$B$4</c:f>
              <c:strCache>
                <c:ptCount val="1"/>
                <c:pt idx="0">
                  <c:v>65歳以上の人口</c:v>
                </c:pt>
              </c:strCache>
            </c:strRef>
          </c:tx>
          <c:spPr>
            <a:solidFill>
              <a:srgbClr val="F4AB83"/>
            </a:solidFill>
            <a:ln w="28575">
              <a:solidFill>
                <a:srgbClr val="ED7D3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Sheet1!$C$3:$G$3</c:f>
              <c:strCache>
                <c:ptCount val="5"/>
                <c:pt idx="0">
                  <c:v>2018年</c:v>
                </c:pt>
                <c:pt idx="1">
                  <c:v>2035年</c:v>
                </c:pt>
                <c:pt idx="3">
                  <c:v>2018年　</c:v>
                </c:pt>
                <c:pt idx="4">
                  <c:v>2035年</c:v>
                </c:pt>
              </c:strCache>
            </c:strRef>
          </c:cat>
          <c:val>
            <c:numRef>
              <c:f>Sheet1!$C$4:$G$4</c:f>
              <c:numCache>
                <c:formatCode>#,##0_ </c:formatCode>
                <c:ptCount val="5"/>
                <c:pt idx="0">
                  <c:v>1198.5640000000001</c:v>
                </c:pt>
                <c:pt idx="1">
                  <c:v>1496</c:v>
                </c:pt>
                <c:pt idx="3">
                  <c:v>35578</c:v>
                </c:pt>
                <c:pt idx="4">
                  <c:v>37817</c:v>
                </c:pt>
              </c:numCache>
            </c:numRef>
          </c:val>
          <c:extLst>
            <c:ext xmlns:c16="http://schemas.microsoft.com/office/drawing/2014/chart" uri="{C3380CC4-5D6E-409C-BE32-E72D297353CC}">
              <c16:uniqueId val="{00000000-00B2-4B27-9283-BA4177DBFB61}"/>
            </c:ext>
          </c:extLst>
        </c:ser>
        <c:dLbls>
          <c:dLblPos val="outEnd"/>
          <c:showLegendKey val="0"/>
          <c:showVal val="1"/>
          <c:showCatName val="0"/>
          <c:showSerName val="0"/>
          <c:showPercent val="0"/>
          <c:showBubbleSize val="0"/>
        </c:dLbls>
        <c:gapWidth val="75"/>
        <c:overlap val="-27"/>
        <c:axId val="-664334816"/>
        <c:axId val="-664327744"/>
      </c:barChart>
      <c:catAx>
        <c:axId val="-664334816"/>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664327744"/>
        <c:crosses val="autoZero"/>
        <c:auto val="1"/>
        <c:lblAlgn val="ctr"/>
        <c:lblOffset val="100"/>
        <c:noMultiLvlLbl val="0"/>
      </c:catAx>
      <c:valAx>
        <c:axId val="-664327744"/>
        <c:scaling>
          <c:orientation val="minMax"/>
        </c:scaling>
        <c:delete val="0"/>
        <c:axPos val="l"/>
        <c:numFmt formatCode="#,##0_ "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643348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spPr>
            <a:solidFill>
              <a:srgbClr val="0070C0"/>
            </a:solidFill>
            <a:ln>
              <a:noFill/>
            </a:ln>
            <a:effectLst/>
          </c:spPr>
          <c:invertIfNegative val="0"/>
          <c:cat>
            <c:strRef>
              <c:f>サービス利用状況２!$Q$12:$Q$18</c:f>
              <c:strCache>
                <c:ptCount val="7"/>
                <c:pt idx="0">
                  <c:v>配食（Meals）</c:v>
                </c:pt>
                <c:pt idx="1">
                  <c:v>衛生（Hygiene）</c:v>
                </c:pt>
                <c:pt idx="2">
                  <c:v>移送（Transportation）</c:v>
                </c:pt>
                <c:pt idx="3">
                  <c:v>クリーニング（Cleaning）</c:v>
                </c:pt>
                <c:pt idx="4">
                  <c:v>エスコート（Assistants）</c:v>
                </c:pt>
                <c:pt idx="5">
                  <c:v>セキュリティ（Safety services）</c:v>
                </c:pt>
                <c:pt idx="6">
                  <c:v>買物（Shopping）</c:v>
                </c:pt>
              </c:strCache>
            </c:strRef>
          </c:cat>
          <c:val>
            <c:numRef>
              <c:f>サービス利用状況２!$U$12:$U$18</c:f>
              <c:numCache>
                <c:formatCode>0.0%</c:formatCode>
                <c:ptCount val="7"/>
                <c:pt idx="0">
                  <c:v>0.54540581108609409</c:v>
                </c:pt>
                <c:pt idx="1">
                  <c:v>0.20515707086951859</c:v>
                </c:pt>
                <c:pt idx="2">
                  <c:v>0.14098852792966657</c:v>
                </c:pt>
                <c:pt idx="3">
                  <c:v>0.21124155677066581</c:v>
                </c:pt>
                <c:pt idx="4">
                  <c:v>2.9430685107751688E-2</c:v>
                </c:pt>
                <c:pt idx="5">
                  <c:v>0.57046746006218507</c:v>
                </c:pt>
                <c:pt idx="6">
                  <c:v>0.19296129516457597</c:v>
                </c:pt>
              </c:numCache>
            </c:numRef>
          </c:val>
          <c:extLst>
            <c:ext xmlns:c16="http://schemas.microsoft.com/office/drawing/2014/chart" uri="{C3380CC4-5D6E-409C-BE32-E72D297353CC}">
              <c16:uniqueId val="{00000000-4A25-4944-B11B-8BAB4973BA2E}"/>
            </c:ext>
          </c:extLst>
        </c:ser>
        <c:dLbls>
          <c:showLegendKey val="0"/>
          <c:showVal val="0"/>
          <c:showCatName val="0"/>
          <c:showSerName val="0"/>
          <c:showPercent val="0"/>
          <c:showBubbleSize val="0"/>
        </c:dLbls>
        <c:gapWidth val="219"/>
        <c:overlap val="-27"/>
        <c:axId val="-664332096"/>
        <c:axId val="-664314144"/>
      </c:barChart>
      <c:catAx>
        <c:axId val="-664332096"/>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664314144"/>
        <c:crosses val="autoZero"/>
        <c:auto val="1"/>
        <c:lblAlgn val="ctr"/>
        <c:lblOffset val="100"/>
        <c:noMultiLvlLbl val="0"/>
      </c:catAx>
      <c:valAx>
        <c:axId val="-664314144"/>
        <c:scaling>
          <c:orientation val="minMax"/>
        </c:scaling>
        <c:delete val="0"/>
        <c:axPos val="l"/>
        <c:numFmt formatCode="0.0%"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643320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dPt>
            <c:idx val="0"/>
            <c:bubble3D val="0"/>
            <c:spPr>
              <a:solidFill>
                <a:schemeClr val="accent1"/>
              </a:solidFill>
              <a:ln w="19050">
                <a:solidFill>
                  <a:schemeClr val="lt1"/>
                </a:solidFill>
              </a:ln>
              <a:effectLst/>
            </c:spPr>
            <c:extLst>
              <c:ext xmlns:c16="http://schemas.microsoft.com/office/drawing/2014/chart" uri="{C3380CC4-5D6E-409C-BE32-E72D297353CC}">
                <c16:uniqueId val="{00000001-FC18-4C90-B06D-36D67F5CA8B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FC18-4C90-B06D-36D67F5CA8B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C18-4C90-B06D-36D67F5CA8B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C18-4C90-B06D-36D67F5CA8BC}"/>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FC18-4C90-B06D-36D67F5CA8BC}"/>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FC18-4C90-B06D-36D67F5CA8BC}"/>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D-FC18-4C90-B06D-36D67F5CA8BC}"/>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F-FC18-4C90-B06D-36D67F5CA8BC}"/>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11-FC18-4C90-B06D-36D67F5CA8BC}"/>
              </c:ext>
            </c:extLst>
          </c:dPt>
          <c:dLbls>
            <c:dLbl>
              <c:idx val="0"/>
              <c:layout>
                <c:manualLayout>
                  <c:x val="-0.15986778913274138"/>
                  <c:y val="0.1009481177866465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C18-4C90-B06D-36D67F5CA8BC}"/>
                </c:ext>
              </c:extLst>
            </c:dLbl>
            <c:dLbl>
              <c:idx val="1"/>
              <c:layout>
                <c:manualLayout>
                  <c:x val="-3.7052549282403529E-4"/>
                  <c:y val="-0.1912785388127853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C18-4C90-B06D-36D67F5CA8BC}"/>
                </c:ext>
              </c:extLst>
            </c:dLbl>
            <c:dLbl>
              <c:idx val="2"/>
              <c:layout>
                <c:manualLayout>
                  <c:x val="0.14657801418439717"/>
                  <c:y val="-6.18832919857620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C18-4C90-B06D-36D67F5CA8BC}"/>
                </c:ext>
              </c:extLst>
            </c:dLbl>
            <c:dLbl>
              <c:idx val="3"/>
              <c:layout>
                <c:manualLayout>
                  <c:x val="0.11647191042609036"/>
                  <c:y val="4.8338906266853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C18-4C90-B06D-36D67F5CA8BC}"/>
                </c:ext>
              </c:extLst>
            </c:dLbl>
            <c:dLbl>
              <c:idx val="8"/>
              <c:layout>
                <c:manualLayout>
                  <c:x val="7.8272742502931814E-2"/>
                  <c:y val="0.1549358213784920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FC18-4C90-B06D-36D67F5CA8BC}"/>
                </c:ext>
              </c:extLst>
            </c:dLbl>
            <c:spPr>
              <a:solidFill>
                <a:sysClr val="window" lastClr="FFFFFF"/>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サービス利用状況２!$K$11:$K$19</c:f>
              <c:strCache>
                <c:ptCount val="9"/>
                <c:pt idx="0">
                  <c:v>0（利用せず）</c:v>
                </c:pt>
                <c:pt idx="1">
                  <c:v>1</c:v>
                </c:pt>
                <c:pt idx="2">
                  <c:v>2</c:v>
                </c:pt>
                <c:pt idx="3">
                  <c:v>3</c:v>
                </c:pt>
                <c:pt idx="4">
                  <c:v>4</c:v>
                </c:pt>
                <c:pt idx="5">
                  <c:v>5</c:v>
                </c:pt>
                <c:pt idx="6">
                  <c:v>6</c:v>
                </c:pt>
                <c:pt idx="7">
                  <c:v>7</c:v>
                </c:pt>
                <c:pt idx="8">
                  <c:v>不明</c:v>
                </c:pt>
              </c:strCache>
            </c:strRef>
          </c:cat>
          <c:val>
            <c:numRef>
              <c:f>サービス利用状況２!$O$11:$O$19</c:f>
              <c:numCache>
                <c:formatCode>0.0%</c:formatCode>
                <c:ptCount val="9"/>
                <c:pt idx="0">
                  <c:v>0.37642564876364476</c:v>
                </c:pt>
                <c:pt idx="1">
                  <c:v>0.24282587713932277</c:v>
                </c:pt>
                <c:pt idx="2">
                  <c:v>0.14677215447983361</c:v>
                </c:pt>
                <c:pt idx="3">
                  <c:v>6.9953645174884116E-2</c:v>
                </c:pt>
                <c:pt idx="4">
                  <c:v>3.081712273833313E-2</c:v>
                </c:pt>
                <c:pt idx="5">
                  <c:v>1.0943001237034922E-2</c:v>
                </c:pt>
                <c:pt idx="6">
                  <c:v>3.7382923480554081E-3</c:v>
                </c:pt>
                <c:pt idx="7">
                  <c:v>2.1070375052675938E-3</c:v>
                </c:pt>
                <c:pt idx="8">
                  <c:v>0.1164172206136237</c:v>
                </c:pt>
              </c:numCache>
            </c:numRef>
          </c:val>
          <c:extLst>
            <c:ext xmlns:c16="http://schemas.microsoft.com/office/drawing/2014/chart" uri="{C3380CC4-5D6E-409C-BE32-E72D297353CC}">
              <c16:uniqueId val="{00000012-FC18-4C90-B06D-36D67F5CA8BC}"/>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66739543195398443"/>
          <c:y val="8.2601661093733153E-2"/>
          <c:w val="0.23951946166303678"/>
          <c:h val="0.78082623233739623"/>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850803405671856"/>
          <c:y val="5.0925925925925923E-2"/>
          <c:w val="0.81040855258946287"/>
          <c:h val="0.69665127302125196"/>
        </c:manualLayout>
      </c:layout>
      <c:barChart>
        <c:barDir val="col"/>
        <c:grouping val="clustered"/>
        <c:varyColors val="0"/>
        <c:ser>
          <c:idx val="0"/>
          <c:order val="0"/>
          <c:tx>
            <c:strRef>
              <c:f>中国と日本の高齢者数!$B$4</c:f>
              <c:strCache>
                <c:ptCount val="1"/>
                <c:pt idx="0">
                  <c:v>65歳以上の人口</c:v>
                </c:pt>
              </c:strCache>
            </c:strRef>
          </c:tx>
          <c:spPr>
            <a:solidFill>
              <a:schemeClr val="accent2">
                <a:lumMod val="60000"/>
                <a:lumOff val="40000"/>
              </a:schemeClr>
            </a:solidFill>
            <a:ln w="28575">
              <a:solidFill>
                <a:schemeClr val="accent2"/>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中国と日本の高齢者数!$C$3:$G$3</c:f>
              <c:strCache>
                <c:ptCount val="5"/>
                <c:pt idx="0">
                  <c:v>2018年</c:v>
                </c:pt>
                <c:pt idx="1">
                  <c:v>2035年</c:v>
                </c:pt>
                <c:pt idx="3">
                  <c:v>2018年</c:v>
                </c:pt>
                <c:pt idx="4">
                  <c:v>2035年</c:v>
                </c:pt>
              </c:strCache>
            </c:strRef>
          </c:cat>
          <c:val>
            <c:numRef>
              <c:f>中国と日本の高齢者数!$C$4:$G$4</c:f>
              <c:numCache>
                <c:formatCode>#,##0</c:formatCode>
                <c:ptCount val="5"/>
                <c:pt idx="0" formatCode="#,##0_);[Red]\(#,##0\)">
                  <c:v>155896</c:v>
                </c:pt>
                <c:pt idx="1">
                  <c:v>302095</c:v>
                </c:pt>
                <c:pt idx="3" formatCode="#,##0_);[Red]\(#,##0\)">
                  <c:v>35578</c:v>
                </c:pt>
                <c:pt idx="4" formatCode="#,##0_);[Red]\(#,##0\)">
                  <c:v>37817</c:v>
                </c:pt>
              </c:numCache>
            </c:numRef>
          </c:val>
          <c:extLst>
            <c:ext xmlns:c16="http://schemas.microsoft.com/office/drawing/2014/chart" uri="{C3380CC4-5D6E-409C-BE32-E72D297353CC}">
              <c16:uniqueId val="{00000000-E25C-47A6-AA2F-12C7F58F7434}"/>
            </c:ext>
          </c:extLst>
        </c:ser>
        <c:dLbls>
          <c:showLegendKey val="0"/>
          <c:showVal val="0"/>
          <c:showCatName val="0"/>
          <c:showSerName val="0"/>
          <c:showPercent val="0"/>
          <c:showBubbleSize val="0"/>
        </c:dLbls>
        <c:gapWidth val="84"/>
        <c:overlap val="-29"/>
        <c:axId val="-721532048"/>
        <c:axId val="-721525520"/>
      </c:barChart>
      <c:catAx>
        <c:axId val="-721532048"/>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1525520"/>
        <c:crosses val="autoZero"/>
        <c:auto val="1"/>
        <c:lblAlgn val="ctr"/>
        <c:lblOffset val="100"/>
        <c:noMultiLvlLbl val="0"/>
      </c:catAx>
      <c:valAx>
        <c:axId val="-721525520"/>
        <c:scaling>
          <c:orientation val="minMax"/>
          <c:max val="320000"/>
          <c:min val="0"/>
        </c:scaling>
        <c:delete val="0"/>
        <c:axPos val="l"/>
        <c:numFmt formatCode="#,##0_);[Red]\(#,##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32048"/>
        <c:crosses val="autoZero"/>
        <c:crossBetween val="between"/>
        <c:majorUnit val="100000"/>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clustered"/>
        <c:varyColors val="0"/>
        <c:ser>
          <c:idx val="3"/>
          <c:order val="3"/>
          <c:spPr>
            <a:solidFill>
              <a:schemeClr val="accent4"/>
            </a:solidFill>
            <a:ln>
              <a:noFill/>
            </a:ln>
            <a:effectLst/>
          </c:spPr>
          <c:invertIfNegative val="0"/>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'!$E$21:$E$36</c:f>
            </c:numRef>
          </c:val>
          <c:extLst>
            <c:ext xmlns:c16="http://schemas.microsoft.com/office/drawing/2014/chart" uri="{C3380CC4-5D6E-409C-BE32-E72D297353CC}">
              <c16:uniqueId val="{00000000-833B-4F3E-BACA-ADDA58E5678E}"/>
            </c:ext>
          </c:extLst>
        </c:ser>
        <c:dLbls>
          <c:showLegendKey val="0"/>
          <c:showVal val="0"/>
          <c:showCatName val="0"/>
          <c:showSerName val="0"/>
          <c:showPercent val="0"/>
          <c:showBubbleSize val="0"/>
        </c:dLbls>
        <c:gapWidth val="219"/>
        <c:overlap val="-27"/>
        <c:axId val="-797453408"/>
        <c:axId val="-797449056"/>
      </c:barChart>
      <c:barChart>
        <c:barDir val="col"/>
        <c:grouping val="stacked"/>
        <c:varyColors val="0"/>
        <c:ser>
          <c:idx val="0"/>
          <c:order val="0"/>
          <c:tx>
            <c:strRef>
              <c:f>'人口構造・高齢化率 '!$B$8</c:f>
              <c:strCache>
                <c:ptCount val="1"/>
                <c:pt idx="0">
                  <c:v>15歳未満人口</c:v>
                </c:pt>
              </c:strCache>
            </c:strRef>
          </c:tx>
          <c:spPr>
            <a:solidFill>
              <a:srgbClr val="FFE699"/>
            </a:solidFill>
            <a:ln>
              <a:solidFill>
                <a:schemeClr val="tx1"/>
              </a:solidFill>
            </a:ln>
            <a:effectLst/>
          </c:spPr>
          <c:invertIfNegative val="0"/>
          <c:dPt>
            <c:idx val="0"/>
            <c:invertIfNegative val="0"/>
            <c:bubble3D val="0"/>
            <c:spPr>
              <a:solidFill>
                <a:srgbClr val="FFE699"/>
              </a:solidFill>
              <a:ln>
                <a:solidFill>
                  <a:schemeClr val="tx1"/>
                </a:solidFill>
              </a:ln>
              <a:effectLst/>
            </c:spPr>
            <c:extLst>
              <c:ext xmlns:c16="http://schemas.microsoft.com/office/drawing/2014/chart" uri="{C3380CC4-5D6E-409C-BE32-E72D297353CC}">
                <c16:uniqueId val="{00000002-833B-4F3E-BACA-ADDA58E5678E}"/>
              </c:ext>
            </c:extLst>
          </c:dPt>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'!$B$21:$B$36</c:f>
              <c:numCache>
                <c:formatCode>#,##0_);[Red]\(#,##0\)</c:formatCode>
                <c:ptCount val="16"/>
                <c:pt idx="0">
                  <c:v>2911.39</c:v>
                </c:pt>
                <c:pt idx="1">
                  <c:v>2893.6190000000001</c:v>
                </c:pt>
                <c:pt idx="2">
                  <c:v>2881.1959999999999</c:v>
                </c:pt>
                <c:pt idx="3">
                  <c:v>2870.4459999999999</c:v>
                </c:pt>
                <c:pt idx="4">
                  <c:v>2857.29</c:v>
                </c:pt>
                <c:pt idx="5">
                  <c:v>2838.3879999999999</c:v>
                </c:pt>
                <c:pt idx="6">
                  <c:v>2823.0149999999999</c:v>
                </c:pt>
                <c:pt idx="7">
                  <c:v>2801.5030000000002</c:v>
                </c:pt>
                <c:pt idx="8">
                  <c:v>2775.6</c:v>
                </c:pt>
                <c:pt idx="9">
                  <c:v>2691</c:v>
                </c:pt>
                <c:pt idx="10">
                  <c:v>2637</c:v>
                </c:pt>
                <c:pt idx="11">
                  <c:v>2627</c:v>
                </c:pt>
                <c:pt idx="12">
                  <c:v>2637</c:v>
                </c:pt>
                <c:pt idx="13">
                  <c:v>2602</c:v>
                </c:pt>
                <c:pt idx="14">
                  <c:v>2538</c:v>
                </c:pt>
                <c:pt idx="15">
                  <c:v>2468</c:v>
                </c:pt>
              </c:numCache>
            </c:numRef>
          </c:val>
          <c:extLst>
            <c:ext xmlns:c16="http://schemas.microsoft.com/office/drawing/2014/chart" uri="{C3380CC4-5D6E-409C-BE32-E72D297353CC}">
              <c16:uniqueId val="{00000003-833B-4F3E-BACA-ADDA58E5678E}"/>
            </c:ext>
          </c:extLst>
        </c:ser>
        <c:ser>
          <c:idx val="1"/>
          <c:order val="1"/>
          <c:tx>
            <c:strRef>
              <c:f>'人口構造・高齢化率 '!$C$8</c:f>
              <c:strCache>
                <c:ptCount val="1"/>
                <c:pt idx="0">
                  <c:v>15歳-64歳人口</c:v>
                </c:pt>
              </c:strCache>
            </c:strRef>
          </c:tx>
          <c:spPr>
            <a:solidFill>
              <a:srgbClr val="0070C0"/>
            </a:solidFill>
            <a:ln>
              <a:solidFill>
                <a:srgbClr val="FFFFFF">
                  <a:lumMod val="50000"/>
                </a:srgbClr>
              </a:solidFill>
            </a:ln>
            <a:effectLst/>
          </c:spPr>
          <c:invertIfNegative val="0"/>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'!$C$21:$C$36</c:f>
              <c:numCache>
                <c:formatCode>#,##0_);[Red]\(#,##0\)</c:formatCode>
                <c:ptCount val="16"/>
                <c:pt idx="0">
                  <c:v>11139.005999999999</c:v>
                </c:pt>
                <c:pt idx="1">
                  <c:v>11147.1</c:v>
                </c:pt>
                <c:pt idx="2">
                  <c:v>11126.955</c:v>
                </c:pt>
                <c:pt idx="3">
                  <c:v>11089.834999999999</c:v>
                </c:pt>
                <c:pt idx="4">
                  <c:v>11066.2</c:v>
                </c:pt>
                <c:pt idx="5">
                  <c:v>11065.869000000001</c:v>
                </c:pt>
                <c:pt idx="6">
                  <c:v>11078.548000000001</c:v>
                </c:pt>
                <c:pt idx="7">
                  <c:v>11110.457</c:v>
                </c:pt>
                <c:pt idx="8">
                  <c:v>11147.718000000001</c:v>
                </c:pt>
                <c:pt idx="9">
                  <c:v>11012</c:v>
                </c:pt>
                <c:pt idx="10">
                  <c:v>10832</c:v>
                </c:pt>
                <c:pt idx="11">
                  <c:v>10526</c:v>
                </c:pt>
                <c:pt idx="12">
                  <c:v>10193</c:v>
                </c:pt>
                <c:pt idx="13">
                  <c:v>10012</c:v>
                </c:pt>
                <c:pt idx="14">
                  <c:v>9967</c:v>
                </c:pt>
                <c:pt idx="15">
                  <c:v>9892</c:v>
                </c:pt>
              </c:numCache>
            </c:numRef>
          </c:val>
          <c:extLst>
            <c:ext xmlns:c16="http://schemas.microsoft.com/office/drawing/2014/chart" uri="{C3380CC4-5D6E-409C-BE32-E72D297353CC}">
              <c16:uniqueId val="{00000004-833B-4F3E-BACA-ADDA58E5678E}"/>
            </c:ext>
          </c:extLst>
        </c:ser>
        <c:ser>
          <c:idx val="2"/>
          <c:order val="2"/>
          <c:tx>
            <c:strRef>
              <c:f>'人口構造・高齢化率 '!$D$8</c:f>
              <c:strCache>
                <c:ptCount val="1"/>
                <c:pt idx="0">
                  <c:v>65歳以上人口</c:v>
                </c:pt>
              </c:strCache>
            </c:strRef>
          </c:tx>
          <c:spPr>
            <a:solidFill>
              <a:srgbClr val="F4B183"/>
            </a:solidFill>
            <a:ln w="12700">
              <a:solidFill>
                <a:srgbClr val="ED7D31"/>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33B-4F3E-BACA-ADDA58E5678E}"/>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33B-4F3E-BACA-ADDA58E5678E}"/>
                </c:ext>
              </c:extLst>
            </c:dLbl>
            <c:dLbl>
              <c:idx val="15"/>
              <c:layout>
                <c:manualLayout>
                  <c:x val="0"/>
                  <c:y val="1.46990740740740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33B-4F3E-BACA-ADDA58E5678E}"/>
                </c:ext>
              </c:extLst>
            </c:dLbl>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'!$D$21:$D$36</c:f>
              <c:numCache>
                <c:formatCode>#,##0_);[Red]\(#,##0\)</c:formatCode>
                <c:ptCount val="16"/>
                <c:pt idx="0">
                  <c:v>2564.9969999999998</c:v>
                </c:pt>
                <c:pt idx="1">
                  <c:v>2652.355</c:v>
                </c:pt>
                <c:pt idx="2">
                  <c:v>2746.81</c:v>
                </c:pt>
                <c:pt idx="3">
                  <c:v>2844.15</c:v>
                </c:pt>
                <c:pt idx="4">
                  <c:v>2941.518</c:v>
                </c:pt>
                <c:pt idx="5">
                  <c:v>3035.6660000000002</c:v>
                </c:pt>
                <c:pt idx="6">
                  <c:v>3128.752</c:v>
                </c:pt>
                <c:pt idx="7">
                  <c:v>3219.3359999999998</c:v>
                </c:pt>
                <c:pt idx="8">
                  <c:v>3307.6990000000001</c:v>
                </c:pt>
                <c:pt idx="9">
                  <c:v>3433</c:v>
                </c:pt>
                <c:pt idx="10">
                  <c:v>3850</c:v>
                </c:pt>
                <c:pt idx="11">
                  <c:v>4296</c:v>
                </c:pt>
                <c:pt idx="12">
                  <c:v>4673</c:v>
                </c:pt>
                <c:pt idx="13">
                  <c:v>4849</c:v>
                </c:pt>
                <c:pt idx="14">
                  <c:v>4833</c:v>
                </c:pt>
                <c:pt idx="15">
                  <c:v>4807</c:v>
                </c:pt>
              </c:numCache>
            </c:numRef>
          </c:val>
          <c:extLst>
            <c:ext xmlns:c16="http://schemas.microsoft.com/office/drawing/2014/chart" uri="{C3380CC4-5D6E-409C-BE32-E72D297353CC}">
              <c16:uniqueId val="{00000008-833B-4F3E-BACA-ADDA58E5678E}"/>
            </c:ext>
          </c:extLst>
        </c:ser>
        <c:dLbls>
          <c:showLegendKey val="0"/>
          <c:showVal val="0"/>
          <c:showCatName val="0"/>
          <c:showSerName val="0"/>
          <c:showPercent val="0"/>
          <c:showBubbleSize val="0"/>
        </c:dLbls>
        <c:gapWidth val="219"/>
        <c:overlap val="100"/>
        <c:axId val="-797453408"/>
        <c:axId val="-797449056"/>
      </c:barChart>
      <c:lineChart>
        <c:grouping val="standard"/>
        <c:varyColors val="0"/>
        <c:ser>
          <c:idx val="4"/>
          <c:order val="4"/>
          <c:tx>
            <c:strRef>
              <c:f>'人口構造・高齢化率 '!$F$8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dLbl>
              <c:idx val="0"/>
              <c:layout>
                <c:manualLayout>
                  <c:x val="-5.4042948717948715E-2"/>
                  <c:y val="6.864467592592582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833B-4F3E-BACA-ADDA58E5678E}"/>
                </c:ext>
              </c:extLst>
            </c:dLbl>
            <c:dLbl>
              <c:idx val="2"/>
              <c:layout>
                <c:manualLayout>
                  <c:x val="-4.5901923076923076E-2"/>
                  <c:y val="8.92233796296296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833B-4F3E-BACA-ADDA58E5678E}"/>
                </c:ext>
              </c:extLst>
            </c:dLbl>
            <c:dLbl>
              <c:idx val="4"/>
              <c:layout>
                <c:manualLayout>
                  <c:x val="-5.4042948717948715E-2"/>
                  <c:y val="8.62835648148147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833B-4F3E-BACA-ADDA58E5678E}"/>
                </c:ext>
              </c:extLst>
            </c:dLbl>
            <c:dLbl>
              <c:idx val="6"/>
              <c:layout>
                <c:manualLayout>
                  <c:x val="-4.5901923076923076E-2"/>
                  <c:y val="9.216319444444444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833B-4F3E-BACA-ADDA58E5678E}"/>
                </c:ext>
              </c:extLst>
            </c:dLbl>
            <c:dLbl>
              <c:idx val="8"/>
              <c:layout>
                <c:manualLayout>
                  <c:x val="-5.4042948717948715E-2"/>
                  <c:y val="8.92233796296296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833B-4F3E-BACA-ADDA58E5678E}"/>
                </c:ext>
              </c:extLst>
            </c:dLbl>
            <c:dLbl>
              <c:idx val="13"/>
              <c:layout>
                <c:manualLayout>
                  <c:x val="-5.1329273504273604E-2"/>
                  <c:y val="0.1039224537037037"/>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833B-4F3E-BACA-ADDA58E5678E}"/>
                </c:ext>
              </c:extLst>
            </c:dLbl>
            <c:dLbl>
              <c:idx val="15"/>
              <c:layout>
                <c:manualLayout>
                  <c:x val="-5.0956196581196482E-2"/>
                  <c:y val="-3.8239583333333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833B-4F3E-BACA-ADDA58E5678E}"/>
                </c:ext>
              </c:extLst>
            </c:dLbl>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'!$F$21:$F$36</c:f>
              <c:numCache>
                <c:formatCode>0.0%</c:formatCode>
                <c:ptCount val="16"/>
                <c:pt idx="0">
                  <c:v>0.15437473225130863</c:v>
                </c:pt>
                <c:pt idx="1">
                  <c:v>0.15888954904291444</c:v>
                </c:pt>
                <c:pt idx="2">
                  <c:v>0.1639400912995207</c:v>
                </c:pt>
                <c:pt idx="3">
                  <c:v>0.16924999309705915</c:v>
                </c:pt>
                <c:pt idx="4">
                  <c:v>0.17441545239705786</c:v>
                </c:pt>
                <c:pt idx="5">
                  <c:v>0.1792018771277768</c:v>
                </c:pt>
                <c:pt idx="6">
                  <c:v>0.18371663611134828</c:v>
                </c:pt>
                <c:pt idx="7">
                  <c:v>0.18792133414774925</c:v>
                </c:pt>
                <c:pt idx="8">
                  <c:v>0.19196191379765917</c:v>
                </c:pt>
                <c:pt idx="9">
                  <c:v>0.20033846872082167</c:v>
                </c:pt>
                <c:pt idx="10">
                  <c:v>0.22229920896125643</c:v>
                </c:pt>
                <c:pt idx="11">
                  <c:v>0.24620322081494642</c:v>
                </c:pt>
                <c:pt idx="12">
                  <c:v>0.26698280294806603</c:v>
                </c:pt>
                <c:pt idx="13">
                  <c:v>0.27767279390711791</c:v>
                </c:pt>
                <c:pt idx="14">
                  <c:v>0.27875187449532818</c:v>
                </c:pt>
                <c:pt idx="15">
                  <c:v>0.28001398031106189</c:v>
                </c:pt>
              </c:numCache>
            </c:numRef>
          </c:val>
          <c:smooth val="0"/>
          <c:extLst>
            <c:ext xmlns:c16="http://schemas.microsoft.com/office/drawing/2014/chart" uri="{C3380CC4-5D6E-409C-BE32-E72D297353CC}">
              <c16:uniqueId val="{00000010-833B-4F3E-BACA-ADDA58E5678E}"/>
            </c:ext>
          </c:extLst>
        </c:ser>
        <c:dLbls>
          <c:showLegendKey val="0"/>
          <c:showVal val="0"/>
          <c:showCatName val="0"/>
          <c:showSerName val="0"/>
          <c:showPercent val="0"/>
          <c:showBubbleSize val="0"/>
        </c:dLbls>
        <c:marker val="1"/>
        <c:smooth val="0"/>
        <c:axId val="-797443072"/>
        <c:axId val="-797456672"/>
      </c:lineChart>
      <c:catAx>
        <c:axId val="-797453408"/>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97449056"/>
        <c:crosses val="autoZero"/>
        <c:auto val="1"/>
        <c:lblAlgn val="ctr"/>
        <c:lblOffset val="100"/>
        <c:noMultiLvlLbl val="0"/>
      </c:catAx>
      <c:valAx>
        <c:axId val="-797449056"/>
        <c:scaling>
          <c:orientation val="minMax"/>
          <c:max val="20000"/>
        </c:scaling>
        <c:delete val="0"/>
        <c:axPos val="l"/>
        <c:numFmt formatCode="#,##0_);[Red]\(#,##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53408"/>
        <c:crosses val="autoZero"/>
        <c:crossBetween val="between"/>
      </c:valAx>
      <c:valAx>
        <c:axId val="-797456672"/>
        <c:scaling>
          <c:orientation val="minMax"/>
        </c:scaling>
        <c:delete val="0"/>
        <c:axPos val="r"/>
        <c:numFmt formatCode="0%" sourceLinked="0"/>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43072"/>
        <c:crosses val="max"/>
        <c:crossBetween val="between"/>
      </c:valAx>
      <c:catAx>
        <c:axId val="-797443072"/>
        <c:scaling>
          <c:orientation val="minMax"/>
        </c:scaling>
        <c:delete val="1"/>
        <c:axPos val="b"/>
        <c:numFmt formatCode="General" sourceLinked="1"/>
        <c:majorTickMark val="out"/>
        <c:minorTickMark val="none"/>
        <c:tickLblPos val="nextTo"/>
        <c:crossAx val="-7974566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0243376068376074E-2"/>
          <c:y val="7.9375000000000001E-2"/>
          <c:w val="0.88990619658119663"/>
          <c:h val="0.77775023148148159"/>
        </c:manualLayout>
      </c:layout>
      <c:barChart>
        <c:barDir val="col"/>
        <c:grouping val="clustered"/>
        <c:varyColors val="0"/>
        <c:ser>
          <c:idx val="0"/>
          <c:order val="0"/>
          <c:tx>
            <c:strRef>
              <c:f>平均寿命と健康寿命!$B$8</c:f>
              <c:strCache>
                <c:ptCount val="1"/>
                <c:pt idx="0">
                  <c:v>平均寿命</c:v>
                </c:pt>
              </c:strCache>
            </c:strRef>
          </c:tx>
          <c:spPr>
            <a:solidFill>
              <a:srgbClr val="0070C0"/>
            </a:solidFill>
            <a:ln>
              <a:noFill/>
            </a:ln>
            <a:effectLst/>
          </c:spPr>
          <c:invertIfNegative val="0"/>
          <c:dPt>
            <c:idx val="5"/>
            <c:invertIfNegative val="0"/>
            <c:bubble3D val="0"/>
            <c:spPr>
              <a:solidFill>
                <a:srgbClr val="0070C0"/>
              </a:solidFill>
              <a:ln>
                <a:noFill/>
              </a:ln>
              <a:effectLst/>
            </c:spPr>
            <c:extLst>
              <c:ext xmlns:c16="http://schemas.microsoft.com/office/drawing/2014/chart" uri="{C3380CC4-5D6E-409C-BE32-E72D297353CC}">
                <c16:uniqueId val="{00000001-11C7-47AC-B1F9-7AC5AAFD2246}"/>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平均寿命と健康寿命!$B$9:$B$26</c:f>
              <c:numCache>
                <c:formatCode>0.0</c:formatCode>
                <c:ptCount val="6"/>
                <c:pt idx="0">
                  <c:v>77.987804878048792</c:v>
                </c:pt>
                <c:pt idx="1">
                  <c:v>79.346341463414646</c:v>
                </c:pt>
                <c:pt idx="2">
                  <c:v>80.702439024390245</c:v>
                </c:pt>
                <c:pt idx="3">
                  <c:v>81.509756097560995</c:v>
                </c:pt>
                <c:pt idx="4">
                  <c:v>81.560975609756099</c:v>
                </c:pt>
                <c:pt idx="5" formatCode="0.00">
                  <c:v>83.98</c:v>
                </c:pt>
              </c:numCache>
            </c:numRef>
          </c:val>
          <c:extLst>
            <c:ext xmlns:c16="http://schemas.microsoft.com/office/drawing/2014/chart" uri="{C3380CC4-5D6E-409C-BE32-E72D297353CC}">
              <c16:uniqueId val="{00000002-11C7-47AC-B1F9-7AC5AAFD2246}"/>
            </c:ext>
          </c:extLst>
        </c:ser>
        <c:ser>
          <c:idx val="1"/>
          <c:order val="1"/>
          <c:tx>
            <c:strRef>
              <c:f>平均寿命と健康寿命!$C$8</c:f>
              <c:strCache>
                <c:ptCount val="1"/>
                <c:pt idx="0">
                  <c:v>健康寿命</c:v>
                </c:pt>
              </c:strCache>
            </c:strRef>
          </c:tx>
          <c:spPr>
            <a:solidFill>
              <a:schemeClr val="accent2"/>
            </a:solidFill>
            <a:ln>
              <a:noFill/>
            </a:ln>
            <a:effectLst/>
          </c:spPr>
          <c:invertIfNegative val="0"/>
          <c:dPt>
            <c:idx val="5"/>
            <c:invertIfNegative val="0"/>
            <c:bubble3D val="0"/>
            <c:spPr>
              <a:solidFill>
                <a:schemeClr val="accent2"/>
              </a:solidFill>
              <a:ln>
                <a:noFill/>
              </a:ln>
              <a:effectLst/>
            </c:spPr>
            <c:extLst>
              <c:ext xmlns:c16="http://schemas.microsoft.com/office/drawing/2014/chart" uri="{C3380CC4-5D6E-409C-BE32-E72D297353CC}">
                <c16:uniqueId val="{00000004-11C7-47AC-B1F9-7AC5AAFD2246}"/>
              </c:ext>
            </c:extLst>
          </c:dPt>
          <c:dLbls>
            <c:dLbl>
              <c:idx val="0"/>
              <c:layout>
                <c:manualLayout>
                  <c:x val="8.1410256410256159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1C7-47AC-B1F9-7AC5AAFD2246}"/>
                </c:ext>
              </c:extLst>
            </c:dLbl>
            <c:dLbl>
              <c:idx val="1"/>
              <c:layout>
                <c:manualLayout>
                  <c:x val="1.0854807692307643E-2"/>
                  <c:y val="2.9398148148148148E-3"/>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6.059636752136751E-2"/>
                      <c:h val="4.3215277777777776E-2"/>
                    </c:manualLayout>
                  </c15:layout>
                </c:ext>
                <c:ext xmlns:c16="http://schemas.microsoft.com/office/drawing/2014/chart" uri="{C3380CC4-5D6E-409C-BE32-E72D297353CC}">
                  <c16:uniqueId val="{00000006-11C7-47AC-B1F9-7AC5AAFD2246}"/>
                </c:ext>
              </c:extLst>
            </c:dLbl>
            <c:dLbl>
              <c:idx val="2"/>
              <c:layout>
                <c:manualLayout>
                  <c:x val="5.4273504273504277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1C7-47AC-B1F9-7AC5AAFD2246}"/>
                </c:ext>
              </c:extLst>
            </c:dLbl>
            <c:dLbl>
              <c:idx val="3"/>
              <c:layout>
                <c:manualLayout>
                  <c:x val="1.0854700854700855E-2"/>
                  <c:y val="-5.3895982327284637E-17"/>
                </c:manualLayout>
              </c:layout>
              <c:tx>
                <c:rich>
                  <a:bodyPr/>
                  <a:lstStyle/>
                  <a:p>
                    <a:fld id="{7D98A269-1BFE-4CFE-9D12-6545AA0F9E4D}" type="VALUE">
                      <a:rPr lang="en-US" altLang="ja-JP" smtClean="0"/>
                      <a:pPr/>
                      <a:t>[値]</a:t>
                    </a:fld>
                    <a:r>
                      <a:rPr lang="en-US" altLang="ja-JP"/>
                      <a:t>.0</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11C7-47AC-B1F9-7AC5AAFD2246}"/>
                </c:ext>
              </c:extLst>
            </c:dLbl>
            <c:dLbl>
              <c:idx val="4"/>
              <c:layout>
                <c:manualLayout>
                  <c:x val="8.1410256410255413E-3"/>
                  <c:y val="-2.9398148148148686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1C7-47AC-B1F9-7AC5AAFD2246}"/>
                </c:ext>
              </c:extLst>
            </c:dLbl>
            <c:dLbl>
              <c:idx val="5"/>
              <c:layout>
                <c:manualLayout>
                  <c:x val="1.0854700854700755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1C7-47AC-B1F9-7AC5AAFD224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平均寿命と健康寿命!$C$9:$C$26</c:f>
              <c:numCache>
                <c:formatCode>General</c:formatCode>
                <c:ptCount val="6"/>
                <c:pt idx="0">
                  <c:v>69.2</c:v>
                </c:pt>
                <c:pt idx="1">
                  <c:v>70.400000000000006</c:v>
                </c:pt>
                <c:pt idx="2">
                  <c:v>71.400000000000006</c:v>
                </c:pt>
                <c:pt idx="3">
                  <c:v>72</c:v>
                </c:pt>
                <c:pt idx="4">
                  <c:v>72.099999999999994</c:v>
                </c:pt>
                <c:pt idx="5" formatCode="0.00">
                  <c:v>74.81</c:v>
                </c:pt>
              </c:numCache>
            </c:numRef>
          </c:val>
          <c:extLst>
            <c:ext xmlns:c16="http://schemas.microsoft.com/office/drawing/2014/chart" uri="{C3380CC4-5D6E-409C-BE32-E72D297353CC}">
              <c16:uniqueId val="{0000000A-11C7-47AC-B1F9-7AC5AAFD2246}"/>
            </c:ext>
          </c:extLst>
        </c:ser>
        <c:dLbls>
          <c:showLegendKey val="0"/>
          <c:showVal val="0"/>
          <c:showCatName val="0"/>
          <c:showSerName val="0"/>
          <c:showPercent val="0"/>
          <c:showBubbleSize val="0"/>
        </c:dLbls>
        <c:gapWidth val="219"/>
        <c:axId val="-797456128"/>
        <c:axId val="-797452864"/>
      </c:barChart>
      <c:catAx>
        <c:axId val="-797456128"/>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97452864"/>
        <c:crosses val="autoZero"/>
        <c:auto val="1"/>
        <c:lblAlgn val="ctr"/>
        <c:lblOffset val="100"/>
        <c:noMultiLvlLbl val="0"/>
      </c:catAx>
      <c:valAx>
        <c:axId val="-797452864"/>
        <c:scaling>
          <c:orientation val="minMax"/>
          <c:min val="50"/>
        </c:scaling>
        <c:delete val="0"/>
        <c:axPos val="l"/>
        <c:numFmt formatCode="0.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56128"/>
        <c:crosses val="autoZero"/>
        <c:crossBetween val="between"/>
      </c:valAx>
      <c:spPr>
        <a:noFill/>
        <a:ln>
          <a:noFill/>
        </a:ln>
        <a:effectLst/>
      </c:spPr>
    </c:plotArea>
    <c:legend>
      <c:legendPos val="b"/>
      <c:layout>
        <c:manualLayout>
          <c:xMode val="edge"/>
          <c:yMode val="edge"/>
          <c:x val="0.35870170940170937"/>
          <c:y val="0.94395763888888895"/>
          <c:w val="0.3260153846153846"/>
          <c:h val="5.0162731481481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0961210571185"/>
          <c:y val="6.173611111111111E-2"/>
          <c:w val="0.77981239316239326"/>
          <c:h val="0.7795657407407407"/>
        </c:manualLayout>
      </c:layout>
      <c:barChart>
        <c:barDir val="col"/>
        <c:grouping val="stacked"/>
        <c:varyColors val="0"/>
        <c:ser>
          <c:idx val="0"/>
          <c:order val="0"/>
          <c:tx>
            <c:strRef>
              <c:f>年少・労働人口!$C$8</c:f>
              <c:strCache>
                <c:ptCount val="1"/>
                <c:pt idx="0">
                  <c:v>15歳未満人口</c:v>
                </c:pt>
              </c:strCache>
            </c:strRef>
          </c:tx>
          <c:spPr>
            <a:solidFill>
              <a:schemeClr val="accent4">
                <a:lumMod val="40000"/>
                <a:lumOff val="60000"/>
              </a:schemeClr>
            </a:solidFill>
            <a:ln>
              <a:solidFill>
                <a:schemeClr val="bg1">
                  <a:lumMod val="50000"/>
                </a:scheme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610-4EF9-95FF-265CD335CCA8}"/>
                </c:ext>
              </c:extLst>
            </c:dLbl>
            <c:dLbl>
              <c:idx val="8"/>
              <c:layout>
                <c:manualLayout>
                  <c:x val="-5.4273504273504277E-3"/>
                  <c:y val="-1.0779196465456927E-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610-4EF9-95FF-265CD335CCA8}"/>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610-4EF9-95FF-265CD335CCA8}"/>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年少・労働人口!$A$9:$B$36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年少・労働人口!$C$9:$C$36</c:f>
              <c:numCache>
                <c:formatCode>#,##0</c:formatCode>
                <c:ptCount val="16"/>
                <c:pt idx="0">
                  <c:v>2911.39</c:v>
                </c:pt>
                <c:pt idx="1">
                  <c:v>2893.6190000000001</c:v>
                </c:pt>
                <c:pt idx="2">
                  <c:v>2881.1959999999999</c:v>
                </c:pt>
                <c:pt idx="3">
                  <c:v>2870.4459999999999</c:v>
                </c:pt>
                <c:pt idx="4">
                  <c:v>2857.29</c:v>
                </c:pt>
                <c:pt idx="5">
                  <c:v>2838.3879999999999</c:v>
                </c:pt>
                <c:pt idx="6">
                  <c:v>2823.0149999999999</c:v>
                </c:pt>
                <c:pt idx="7">
                  <c:v>2801.5030000000002</c:v>
                </c:pt>
                <c:pt idx="8">
                  <c:v>2775.6</c:v>
                </c:pt>
                <c:pt idx="9">
                  <c:v>2691</c:v>
                </c:pt>
                <c:pt idx="10">
                  <c:v>2637</c:v>
                </c:pt>
                <c:pt idx="11">
                  <c:v>2627</c:v>
                </c:pt>
                <c:pt idx="12">
                  <c:v>2637</c:v>
                </c:pt>
                <c:pt idx="13">
                  <c:v>2602</c:v>
                </c:pt>
                <c:pt idx="14">
                  <c:v>2538</c:v>
                </c:pt>
                <c:pt idx="15">
                  <c:v>2468</c:v>
                </c:pt>
              </c:numCache>
            </c:numRef>
          </c:val>
          <c:extLst>
            <c:ext xmlns:c16="http://schemas.microsoft.com/office/drawing/2014/chart" uri="{C3380CC4-5D6E-409C-BE32-E72D297353CC}">
              <c16:uniqueId val="{00000003-1610-4EF9-95FF-265CD335CCA8}"/>
            </c:ext>
          </c:extLst>
        </c:ser>
        <c:ser>
          <c:idx val="3"/>
          <c:order val="1"/>
          <c:tx>
            <c:strRef>
              <c:f>年少・労働人口!$D$8</c:f>
              <c:strCache>
                <c:ptCount val="1"/>
                <c:pt idx="0">
                  <c:v>15歳-64歳人口</c:v>
                </c:pt>
              </c:strCache>
            </c:strRef>
          </c:tx>
          <c:spPr>
            <a:solidFill>
              <a:srgbClr val="0070C0"/>
            </a:solidFill>
            <a:ln>
              <a:solidFill>
                <a:schemeClr val="bg1">
                  <a:lumMod val="50000"/>
                </a:scheme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610-4EF9-95FF-265CD335CCA8}"/>
                </c:ext>
              </c:extLst>
            </c:dLbl>
            <c:dLbl>
              <c:idx val="8"/>
              <c:layout>
                <c:manualLayout>
                  <c:x val="-1.0854700854700855E-2"/>
                  <c:y val="-5.3895982327284637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610-4EF9-95FF-265CD335CCA8}"/>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610-4EF9-95FF-265CD335CCA8}"/>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年少・労働人口!$A$9:$B$36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年少・労働人口!$D$9:$D$36</c:f>
              <c:numCache>
                <c:formatCode>#,##0</c:formatCode>
                <c:ptCount val="16"/>
                <c:pt idx="0">
                  <c:v>11139.005999999999</c:v>
                </c:pt>
                <c:pt idx="1">
                  <c:v>11147.1</c:v>
                </c:pt>
                <c:pt idx="2">
                  <c:v>11126.955</c:v>
                </c:pt>
                <c:pt idx="3">
                  <c:v>11089.834999999999</c:v>
                </c:pt>
                <c:pt idx="4">
                  <c:v>11066.2</c:v>
                </c:pt>
                <c:pt idx="5">
                  <c:v>11065.869000000001</c:v>
                </c:pt>
                <c:pt idx="6">
                  <c:v>11078.548000000001</c:v>
                </c:pt>
                <c:pt idx="7">
                  <c:v>11110.457</c:v>
                </c:pt>
                <c:pt idx="8">
                  <c:v>11147.718000000001</c:v>
                </c:pt>
                <c:pt idx="9">
                  <c:v>11012</c:v>
                </c:pt>
                <c:pt idx="10">
                  <c:v>10832</c:v>
                </c:pt>
                <c:pt idx="11">
                  <c:v>10526</c:v>
                </c:pt>
                <c:pt idx="12">
                  <c:v>10193</c:v>
                </c:pt>
                <c:pt idx="13">
                  <c:v>10012</c:v>
                </c:pt>
                <c:pt idx="14">
                  <c:v>9967</c:v>
                </c:pt>
                <c:pt idx="15">
                  <c:v>9892</c:v>
                </c:pt>
              </c:numCache>
            </c:numRef>
          </c:val>
          <c:extLst>
            <c:ext xmlns:c16="http://schemas.microsoft.com/office/drawing/2014/chart" uri="{C3380CC4-5D6E-409C-BE32-E72D297353CC}">
              <c16:uniqueId val="{00000007-1610-4EF9-95FF-265CD335CCA8}"/>
            </c:ext>
          </c:extLst>
        </c:ser>
        <c:dLbls>
          <c:showLegendKey val="0"/>
          <c:showVal val="0"/>
          <c:showCatName val="0"/>
          <c:showSerName val="0"/>
          <c:showPercent val="0"/>
          <c:showBubbleSize val="0"/>
        </c:dLbls>
        <c:gapWidth val="150"/>
        <c:overlap val="100"/>
        <c:axId val="-797455584"/>
        <c:axId val="-797449600"/>
        <c:extLst>
          <c:ext xmlns:c15="http://schemas.microsoft.com/office/drawing/2012/chart" uri="{02D57815-91ED-43cb-92C2-25804820EDAC}">
            <c15:filteredBarSeries>
              <c15:ser>
                <c:idx val="1"/>
                <c:order val="2"/>
                <c:tx>
                  <c:strRef>
                    <c:extLst>
                      <c:ext uri="{02D57815-91ED-43cb-92C2-25804820EDAC}">
                        <c15:formulaRef>
                          <c15:sqref>年少・労働人口!$E$8</c15:sqref>
                        </c15:formulaRef>
                      </c:ext>
                    </c:extLst>
                    <c:strCache>
                      <c:ptCount val="1"/>
                      <c:pt idx="0">
                        <c:v>65歳以上人口</c:v>
                      </c:pt>
                    </c:strCache>
                  </c:strRef>
                </c:tx>
                <c:spPr>
                  <a:solidFill>
                    <a:schemeClr val="accent2"/>
                  </a:solidFill>
                  <a:ln>
                    <a:noFill/>
                  </a:ln>
                  <a:effectLst/>
                </c:spPr>
                <c:invertIfNegative val="0"/>
                <c:cat>
                  <c:strRef>
                    <c:extLst>
                      <c:ext uri="{02D57815-91ED-43cb-92C2-25804820EDAC}">
                        <c15:formulaRef>
                          <c15:sqref>年少・労働人口!$A$9:$B$36</c15:sqref>
                        </c15:formulaRef>
                      </c:ext>
                    </c:extLst>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extLst>
                      <c:ext uri="{02D57815-91ED-43cb-92C2-25804820EDAC}">
                        <c15:formulaRef>
                          <c15:sqref>年少・労働人口!$E$9:$E$36</c15:sqref>
                        </c15:formulaRef>
                      </c:ext>
                    </c:extLst>
                    <c:numCache>
                      <c:formatCode>#,##0</c:formatCode>
                      <c:ptCount val="16"/>
                      <c:pt idx="0">
                        <c:v>2564.9969999999998</c:v>
                      </c:pt>
                      <c:pt idx="1">
                        <c:v>2652.355</c:v>
                      </c:pt>
                      <c:pt idx="2">
                        <c:v>2746.81</c:v>
                      </c:pt>
                      <c:pt idx="3">
                        <c:v>2844.15</c:v>
                      </c:pt>
                      <c:pt idx="4">
                        <c:v>2941.518</c:v>
                      </c:pt>
                      <c:pt idx="5">
                        <c:v>3035.6660000000002</c:v>
                      </c:pt>
                      <c:pt idx="6">
                        <c:v>3128.752</c:v>
                      </c:pt>
                      <c:pt idx="7">
                        <c:v>3219.3359999999998</c:v>
                      </c:pt>
                      <c:pt idx="8">
                        <c:v>3307.6990000000001</c:v>
                      </c:pt>
                      <c:pt idx="9">
                        <c:v>3433</c:v>
                      </c:pt>
                      <c:pt idx="10">
                        <c:v>3850</c:v>
                      </c:pt>
                      <c:pt idx="11">
                        <c:v>4296</c:v>
                      </c:pt>
                      <c:pt idx="12">
                        <c:v>4673</c:v>
                      </c:pt>
                      <c:pt idx="13">
                        <c:v>4849</c:v>
                      </c:pt>
                      <c:pt idx="14">
                        <c:v>4833</c:v>
                      </c:pt>
                      <c:pt idx="15">
                        <c:v>4807</c:v>
                      </c:pt>
                    </c:numCache>
                  </c:numRef>
                </c:val>
                <c:extLst>
                  <c:ext xmlns:c16="http://schemas.microsoft.com/office/drawing/2014/chart" uri="{C3380CC4-5D6E-409C-BE32-E72D297353CC}">
                    <c16:uniqueId val="{0000000C-1610-4EF9-95FF-265CD335CCA8}"/>
                  </c:ext>
                </c:extLst>
              </c15:ser>
            </c15:filteredBarSeries>
            <c15:filteredBarSeries>
              <c15:ser>
                <c:idx val="2"/>
                <c:order val="3"/>
                <c:tx>
                  <c:strRef>
                    <c:extLst xmlns:c15="http://schemas.microsoft.com/office/drawing/2012/chart">
                      <c:ext xmlns:c15="http://schemas.microsoft.com/office/drawing/2012/chart" uri="{02D57815-91ED-43cb-92C2-25804820EDAC}">
                        <c15:formulaRef>
                          <c15:sqref>年少・労働人口!$F$8</c15:sqref>
                        </c15:formulaRef>
                      </c:ext>
                    </c:extLst>
                    <c:strCache>
                      <c:ptCount val="1"/>
                    </c:strCache>
                  </c:strRef>
                </c:tx>
                <c:spPr>
                  <a:solidFill>
                    <a:schemeClr val="accent3"/>
                  </a:solidFill>
                  <a:ln>
                    <a:noFill/>
                  </a:ln>
                  <a:effectLst/>
                </c:spPr>
                <c:invertIfNegative val="0"/>
                <c:cat>
                  <c:strRef>
                    <c:extLst xmlns:c15="http://schemas.microsoft.com/office/drawing/2012/chart">
                      <c:ext xmlns:c15="http://schemas.microsoft.com/office/drawing/2012/chart" uri="{02D57815-91ED-43cb-92C2-25804820EDAC}">
                        <c15:formulaRef>
                          <c15:sqref>年少・労働人口!$A$9:$B$36</c15:sqref>
                        </c15:formulaRef>
                      </c:ext>
                    </c:extLst>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extLst xmlns:c15="http://schemas.microsoft.com/office/drawing/2012/chart">
                      <c:ext xmlns:c15="http://schemas.microsoft.com/office/drawing/2012/chart" uri="{02D57815-91ED-43cb-92C2-25804820EDAC}">
                        <c15:formulaRef>
                          <c15:sqref>年少・労働人口!$F$9:$F$36</c15:sqref>
                        </c15:formulaRef>
                      </c:ext>
                    </c:extLst>
                    <c:numCache>
                      <c:formatCode>#,##0</c:formatCode>
                      <c:ptCount val="16"/>
                      <c:pt idx="0">
                        <c:v>16615.393</c:v>
                      </c:pt>
                      <c:pt idx="1">
                        <c:v>16693.074000000001</c:v>
                      </c:pt>
                      <c:pt idx="2">
                        <c:v>16754.960999999999</c:v>
                      </c:pt>
                      <c:pt idx="3">
                        <c:v>16804.431</c:v>
                      </c:pt>
                      <c:pt idx="4">
                        <c:v>16865.008000000002</c:v>
                      </c:pt>
                      <c:pt idx="5">
                        <c:v>16939.923000000003</c:v>
                      </c:pt>
                      <c:pt idx="6">
                        <c:v>17030.314999999999</c:v>
                      </c:pt>
                      <c:pt idx="7">
                        <c:v>17131.296000000002</c:v>
                      </c:pt>
                      <c:pt idx="8">
                        <c:v>17231.017</c:v>
                      </c:pt>
                      <c:pt idx="9">
                        <c:v>17136</c:v>
                      </c:pt>
                      <c:pt idx="10">
                        <c:v>17319</c:v>
                      </c:pt>
                      <c:pt idx="11">
                        <c:v>17449</c:v>
                      </c:pt>
                      <c:pt idx="12">
                        <c:v>17503</c:v>
                      </c:pt>
                      <c:pt idx="13">
                        <c:v>17463</c:v>
                      </c:pt>
                      <c:pt idx="14">
                        <c:v>17338</c:v>
                      </c:pt>
                      <c:pt idx="15">
                        <c:v>17167</c:v>
                      </c:pt>
                    </c:numCache>
                  </c:numRef>
                </c:val>
                <c:extLst xmlns:c15="http://schemas.microsoft.com/office/drawing/2012/chart">
                  <c:ext xmlns:c16="http://schemas.microsoft.com/office/drawing/2014/chart" uri="{C3380CC4-5D6E-409C-BE32-E72D297353CC}">
                    <c16:uniqueId val="{0000000D-1610-4EF9-95FF-265CD335CCA8}"/>
                  </c:ext>
                </c:extLst>
              </c15:ser>
            </c15:filteredBarSeries>
          </c:ext>
        </c:extLst>
      </c:barChart>
      <c:lineChart>
        <c:grouping val="stacked"/>
        <c:varyColors val="0"/>
        <c:ser>
          <c:idx val="5"/>
          <c:order val="5"/>
          <c:tx>
            <c:strRef>
              <c:f>年少・労働人口!$H$8</c:f>
              <c:strCache>
                <c:ptCount val="1"/>
                <c:pt idx="0">
                  <c:v>年少・生産年齢人口率</c:v>
                </c:pt>
              </c:strCache>
            </c:strRef>
          </c:tx>
          <c:spPr>
            <a:ln w="28575" cap="rnd">
              <a:solidFill>
                <a:schemeClr val="accent1">
                  <a:lumMod val="60000"/>
                  <a:lumOff val="40000"/>
                </a:schemeClr>
              </a:solidFill>
              <a:round/>
            </a:ln>
            <a:effectLst/>
          </c:spPr>
          <c:marker>
            <c:symbol val="circle"/>
            <c:size val="8"/>
            <c:spPr>
              <a:solidFill>
                <a:schemeClr val="accent1">
                  <a:lumMod val="60000"/>
                  <a:lumOff val="40000"/>
                </a:schemeClr>
              </a:solidFill>
              <a:ln w="9525">
                <a:solidFill>
                  <a:schemeClr val="accent1">
                    <a:lumMod val="60000"/>
                    <a:lumOff val="40000"/>
                  </a:schemeClr>
                </a:solidFill>
              </a:ln>
              <a:effectLst/>
            </c:spPr>
          </c:marker>
          <c:dLbls>
            <c:dLbl>
              <c:idx val="0"/>
              <c:layout>
                <c:manualLayout>
                  <c:x val="-4.0705219285781961E-2"/>
                  <c:y val="-4.1299368795957789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610-4EF9-95FF-265CD335CCA8}"/>
                </c:ext>
              </c:extLst>
            </c:dLbl>
            <c:dLbl>
              <c:idx val="9"/>
              <c:layout>
                <c:manualLayout>
                  <c:x val="-3.799138012693011E-2"/>
                  <c:y val="-5.6315138091192485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610-4EF9-95FF-265CD335CCA8}"/>
                </c:ext>
              </c:extLst>
            </c:dLbl>
            <c:dLbl>
              <c:idx val="15"/>
              <c:layout>
                <c:manualLayout>
                  <c:x val="-4.0705219285781948E-2"/>
                  <c:y val="-5.9248558383372292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1610-4EF9-95FF-265CD335CCA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年少・労働人口!$A$9:$B$36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年少・労働人口!$H$9:$H$36</c:f>
              <c:numCache>
                <c:formatCode>0%</c:formatCode>
                <c:ptCount val="16"/>
                <c:pt idx="0">
                  <c:v>0.84562525845762415</c:v>
                </c:pt>
                <c:pt idx="1">
                  <c:v>0.84111045095708559</c:v>
                </c:pt>
                <c:pt idx="2">
                  <c:v>0.83605989891590915</c:v>
                </c:pt>
                <c:pt idx="3">
                  <c:v>0.83074999683119288</c:v>
                </c:pt>
                <c:pt idx="4">
                  <c:v>0.8255845476029422</c:v>
                </c:pt>
                <c:pt idx="5">
                  <c:v>0.8207981228722232</c:v>
                </c:pt>
                <c:pt idx="6">
                  <c:v>0.81628337467627587</c:v>
                </c:pt>
                <c:pt idx="7">
                  <c:v>0.81207866585225075</c:v>
                </c:pt>
                <c:pt idx="8">
                  <c:v>0.80803808620234086</c:v>
                </c:pt>
                <c:pt idx="9">
                  <c:v>0.79966153127917838</c:v>
                </c:pt>
                <c:pt idx="10">
                  <c:v>0.77770079103874357</c:v>
                </c:pt>
                <c:pt idx="11">
                  <c:v>0.75379677918505361</c:v>
                </c:pt>
                <c:pt idx="12">
                  <c:v>0.73301719705193391</c:v>
                </c:pt>
                <c:pt idx="13">
                  <c:v>0.72232720609288215</c:v>
                </c:pt>
                <c:pt idx="14">
                  <c:v>0.72124812550467177</c:v>
                </c:pt>
                <c:pt idx="15">
                  <c:v>0.71998601968893805</c:v>
                </c:pt>
              </c:numCache>
            </c:numRef>
          </c:val>
          <c:smooth val="0"/>
          <c:extLst>
            <c:ext xmlns:c16="http://schemas.microsoft.com/office/drawing/2014/chart" uri="{C3380CC4-5D6E-409C-BE32-E72D297353CC}">
              <c16:uniqueId val="{0000000B-1610-4EF9-95FF-265CD335CCA8}"/>
            </c:ext>
          </c:extLst>
        </c:ser>
        <c:dLbls>
          <c:showLegendKey val="0"/>
          <c:showVal val="0"/>
          <c:showCatName val="0"/>
          <c:showSerName val="0"/>
          <c:showPercent val="0"/>
          <c:showBubbleSize val="0"/>
        </c:dLbls>
        <c:marker val="1"/>
        <c:smooth val="0"/>
        <c:axId val="-797446336"/>
        <c:axId val="-797458304"/>
        <c:extLst>
          <c:ext xmlns:c15="http://schemas.microsoft.com/office/drawing/2012/chart" uri="{02D57815-91ED-43cb-92C2-25804820EDAC}">
            <c15:filteredLineSeries>
              <c15:ser>
                <c:idx val="4"/>
                <c:order val="4"/>
                <c:tx>
                  <c:strRef>
                    <c:extLst>
                      <c:ext uri="{02D57815-91ED-43cb-92C2-25804820EDAC}">
                        <c15:formulaRef>
                          <c15:sqref>年少・労働人口!$G$8</c15:sqref>
                        </c15:formulaRef>
                      </c:ext>
                    </c:extLst>
                    <c:strCache>
                      <c:ptCount val="1"/>
                      <c:pt idx="0">
                        <c:v>総数</c:v>
                      </c:pt>
                    </c:strCache>
                  </c:strRef>
                </c:tx>
                <c:spPr>
                  <a:ln w="28575" cap="rnd">
                    <a:solidFill>
                      <a:schemeClr val="accent5"/>
                    </a:solidFill>
                    <a:round/>
                  </a:ln>
                  <a:effectLst/>
                </c:spPr>
                <c:marker>
                  <c:symbol val="none"/>
                </c:marker>
                <c:dLbls>
                  <c:dLbl>
                    <c:idx val="0"/>
                    <c:layout>
                      <c:manualLayout>
                        <c:x val="1.5739316239316114E-3"/>
                        <c:y val="8.5088838906465875E-2"/>
                      </c:manualLayout>
                    </c:layout>
                    <c:dLblPos val="ctr"/>
                    <c:showLegendKey val="0"/>
                    <c:showVal val="1"/>
                    <c:showCatName val="0"/>
                    <c:showSerName val="0"/>
                    <c:showPercent val="0"/>
                    <c:showBubbleSize val="0"/>
                    <c:extLst>
                      <c:ext uri="{CE6537A1-D6FC-4f65-9D91-7224C49458BB}"/>
                      <c:ext xmlns:c16="http://schemas.microsoft.com/office/drawing/2014/chart" uri="{C3380CC4-5D6E-409C-BE32-E72D297353CC}">
                        <c16:uniqueId val="{0000000E-1610-4EF9-95FF-265CD335CCA8}"/>
                      </c:ext>
                    </c:extLst>
                  </c:dLbl>
                  <c:dLbl>
                    <c:idx val="1"/>
                    <c:delete val="1"/>
                    <c:extLst>
                      <c:ext uri="{CE6537A1-D6FC-4f65-9D91-7224C49458BB}"/>
                      <c:ext xmlns:c16="http://schemas.microsoft.com/office/drawing/2014/chart" uri="{C3380CC4-5D6E-409C-BE32-E72D297353CC}">
                        <c16:uniqueId val="{0000000F-1610-4EF9-95FF-265CD335CCA8}"/>
                      </c:ext>
                    </c:extLst>
                  </c:dLbl>
                  <c:dLbl>
                    <c:idx val="2"/>
                    <c:delete val="1"/>
                    <c:extLst>
                      <c:ext uri="{CE6537A1-D6FC-4f65-9D91-7224C49458BB}"/>
                      <c:ext xmlns:c16="http://schemas.microsoft.com/office/drawing/2014/chart" uri="{C3380CC4-5D6E-409C-BE32-E72D297353CC}">
                        <c16:uniqueId val="{00000010-1610-4EF9-95FF-265CD335CCA8}"/>
                      </c:ext>
                    </c:extLst>
                  </c:dLbl>
                  <c:dLbl>
                    <c:idx val="3"/>
                    <c:delete val="1"/>
                    <c:extLst>
                      <c:ext uri="{CE6537A1-D6FC-4f65-9D91-7224C49458BB}"/>
                      <c:ext xmlns:c16="http://schemas.microsoft.com/office/drawing/2014/chart" uri="{C3380CC4-5D6E-409C-BE32-E72D297353CC}">
                        <c16:uniqueId val="{00000011-1610-4EF9-95FF-265CD335CCA8}"/>
                      </c:ext>
                    </c:extLst>
                  </c:dLbl>
                  <c:dLbl>
                    <c:idx val="4"/>
                    <c:delete val="1"/>
                    <c:extLst>
                      <c:ext uri="{CE6537A1-D6FC-4f65-9D91-7224C49458BB}"/>
                      <c:ext xmlns:c16="http://schemas.microsoft.com/office/drawing/2014/chart" uri="{C3380CC4-5D6E-409C-BE32-E72D297353CC}">
                        <c16:uniqueId val="{00000012-1610-4EF9-95FF-265CD335CCA8}"/>
                      </c:ext>
                    </c:extLst>
                  </c:dLbl>
                  <c:dLbl>
                    <c:idx val="5"/>
                    <c:delete val="1"/>
                    <c:extLst>
                      <c:ext uri="{CE6537A1-D6FC-4f65-9D91-7224C49458BB}"/>
                      <c:ext xmlns:c16="http://schemas.microsoft.com/office/drawing/2014/chart" uri="{C3380CC4-5D6E-409C-BE32-E72D297353CC}">
                        <c16:uniqueId val="{00000013-1610-4EF9-95FF-265CD335CCA8}"/>
                      </c:ext>
                    </c:extLst>
                  </c:dLbl>
                  <c:dLbl>
                    <c:idx val="6"/>
                    <c:delete val="1"/>
                    <c:extLst>
                      <c:ext uri="{CE6537A1-D6FC-4f65-9D91-7224C49458BB}"/>
                      <c:ext xmlns:c16="http://schemas.microsoft.com/office/drawing/2014/chart" uri="{C3380CC4-5D6E-409C-BE32-E72D297353CC}">
                        <c16:uniqueId val="{00000014-1610-4EF9-95FF-265CD335CCA8}"/>
                      </c:ext>
                    </c:extLst>
                  </c:dLbl>
                  <c:dLbl>
                    <c:idx val="7"/>
                    <c:delete val="1"/>
                    <c:extLst>
                      <c:ext uri="{CE6537A1-D6FC-4f65-9D91-7224C49458BB}"/>
                      <c:ext xmlns:c16="http://schemas.microsoft.com/office/drawing/2014/chart" uri="{C3380CC4-5D6E-409C-BE32-E72D297353CC}">
                        <c16:uniqueId val="{00000015-1610-4EF9-95FF-265CD335CCA8}"/>
                      </c:ext>
                    </c:extLst>
                  </c:dLbl>
                  <c:dLbl>
                    <c:idx val="8"/>
                    <c:layout>
                      <c:manualLayout>
                        <c:x val="4.7706410256410259E-2"/>
                        <c:y val="9.6188678565439778E-2"/>
                      </c:manualLayout>
                    </c:layout>
                    <c:dLblPos val="ctr"/>
                    <c:showLegendKey val="0"/>
                    <c:showVal val="1"/>
                    <c:showCatName val="0"/>
                    <c:showSerName val="0"/>
                    <c:showPercent val="0"/>
                    <c:showBubbleSize val="0"/>
                    <c:extLst>
                      <c:ext uri="{CE6537A1-D6FC-4f65-9D91-7224C49458BB}"/>
                      <c:ext xmlns:c16="http://schemas.microsoft.com/office/drawing/2014/chart" uri="{C3380CC4-5D6E-409C-BE32-E72D297353CC}">
                        <c16:uniqueId val="{00000016-1610-4EF9-95FF-265CD335CCA8}"/>
                      </c:ext>
                    </c:extLst>
                  </c:dLbl>
                  <c:dLbl>
                    <c:idx val="9"/>
                    <c:delete val="1"/>
                    <c:extLst>
                      <c:ext uri="{CE6537A1-D6FC-4f65-9D91-7224C49458BB}"/>
                      <c:ext xmlns:c16="http://schemas.microsoft.com/office/drawing/2014/chart" uri="{C3380CC4-5D6E-409C-BE32-E72D297353CC}">
                        <c16:uniqueId val="{00000017-1610-4EF9-95FF-265CD335CCA8}"/>
                      </c:ext>
                    </c:extLst>
                  </c:dLbl>
                  <c:dLbl>
                    <c:idx val="10"/>
                    <c:delete val="1"/>
                    <c:extLst>
                      <c:ext uri="{CE6537A1-D6FC-4f65-9D91-7224C49458BB}"/>
                      <c:ext xmlns:c16="http://schemas.microsoft.com/office/drawing/2014/chart" uri="{C3380CC4-5D6E-409C-BE32-E72D297353CC}">
                        <c16:uniqueId val="{00000018-1610-4EF9-95FF-265CD335CCA8}"/>
                      </c:ext>
                    </c:extLst>
                  </c:dLbl>
                  <c:dLbl>
                    <c:idx val="11"/>
                    <c:delete val="1"/>
                    <c:extLst>
                      <c:ext uri="{CE6537A1-D6FC-4f65-9D91-7224C49458BB}"/>
                      <c:ext xmlns:c16="http://schemas.microsoft.com/office/drawing/2014/chart" uri="{C3380CC4-5D6E-409C-BE32-E72D297353CC}">
                        <c16:uniqueId val="{00000019-1610-4EF9-95FF-265CD335CCA8}"/>
                      </c:ext>
                    </c:extLst>
                  </c:dLbl>
                  <c:dLbl>
                    <c:idx val="12"/>
                    <c:delete val="1"/>
                    <c:extLst>
                      <c:ext uri="{CE6537A1-D6FC-4f65-9D91-7224C49458BB}"/>
                      <c:ext xmlns:c16="http://schemas.microsoft.com/office/drawing/2014/chart" uri="{C3380CC4-5D6E-409C-BE32-E72D297353CC}">
                        <c16:uniqueId val="{0000001A-1610-4EF9-95FF-265CD335CCA8}"/>
                      </c:ext>
                    </c:extLst>
                  </c:dLbl>
                  <c:dLbl>
                    <c:idx val="13"/>
                    <c:delete val="1"/>
                    <c:extLst>
                      <c:ext uri="{CE6537A1-D6FC-4f65-9D91-7224C49458BB}"/>
                      <c:ext xmlns:c16="http://schemas.microsoft.com/office/drawing/2014/chart" uri="{C3380CC4-5D6E-409C-BE32-E72D297353CC}">
                        <c16:uniqueId val="{0000001B-1610-4EF9-95FF-265CD335CCA8}"/>
                      </c:ext>
                    </c:extLst>
                  </c:dLbl>
                  <c:dLbl>
                    <c:idx val="14"/>
                    <c:delete val="1"/>
                    <c:extLst>
                      <c:ext uri="{CE6537A1-D6FC-4f65-9D91-7224C49458BB}"/>
                      <c:ext xmlns:c16="http://schemas.microsoft.com/office/drawing/2014/chart" uri="{C3380CC4-5D6E-409C-BE32-E72D297353CC}">
                        <c16:uniqueId val="{0000001C-1610-4EF9-95FF-265CD335CCA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年少・労働人口!$A$9:$B$36</c15:sqref>
                        </c15:formulaRef>
                      </c:ext>
                    </c:extLst>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extLst>
                      <c:ext uri="{02D57815-91ED-43cb-92C2-25804820EDAC}">
                        <c15:formulaRef>
                          <c15:sqref>年少・労働人口!$G$9:$G$36</c15:sqref>
                        </c15:formulaRef>
                      </c:ext>
                    </c:extLst>
                    <c:numCache>
                      <c:formatCode>#,##0</c:formatCode>
                      <c:ptCount val="16"/>
                      <c:pt idx="0">
                        <c:v>14050.395999999999</c:v>
                      </c:pt>
                      <c:pt idx="1">
                        <c:v>14040.719000000001</c:v>
                      </c:pt>
                      <c:pt idx="2">
                        <c:v>14008.151</c:v>
                      </c:pt>
                      <c:pt idx="3">
                        <c:v>13960.280999999999</c:v>
                      </c:pt>
                      <c:pt idx="4">
                        <c:v>13923.490000000002</c:v>
                      </c:pt>
                      <c:pt idx="5">
                        <c:v>13904.257000000001</c:v>
                      </c:pt>
                      <c:pt idx="6">
                        <c:v>13901.563</c:v>
                      </c:pt>
                      <c:pt idx="7">
                        <c:v>13911.960000000001</c:v>
                      </c:pt>
                      <c:pt idx="8">
                        <c:v>13923.318000000001</c:v>
                      </c:pt>
                      <c:pt idx="9">
                        <c:v>13703</c:v>
                      </c:pt>
                      <c:pt idx="10">
                        <c:v>13469</c:v>
                      </c:pt>
                      <c:pt idx="11">
                        <c:v>13153</c:v>
                      </c:pt>
                      <c:pt idx="12">
                        <c:v>12830</c:v>
                      </c:pt>
                      <c:pt idx="13">
                        <c:v>12614</c:v>
                      </c:pt>
                      <c:pt idx="14">
                        <c:v>12505</c:v>
                      </c:pt>
                      <c:pt idx="15">
                        <c:v>12360</c:v>
                      </c:pt>
                    </c:numCache>
                  </c:numRef>
                </c:val>
                <c:smooth val="0"/>
                <c:extLst>
                  <c:ext xmlns:c16="http://schemas.microsoft.com/office/drawing/2014/chart" uri="{C3380CC4-5D6E-409C-BE32-E72D297353CC}">
                    <c16:uniqueId val="{0000001D-1610-4EF9-95FF-265CD335CCA8}"/>
                  </c:ext>
                </c:extLst>
              </c15:ser>
            </c15:filteredLineSeries>
          </c:ext>
        </c:extLst>
      </c:lineChart>
      <c:catAx>
        <c:axId val="-797455584"/>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97449600"/>
        <c:crosses val="autoZero"/>
        <c:auto val="1"/>
        <c:lblAlgn val="ctr"/>
        <c:lblOffset val="100"/>
        <c:noMultiLvlLbl val="0"/>
      </c:catAx>
      <c:valAx>
        <c:axId val="-797449600"/>
        <c:scaling>
          <c:orientation val="minMax"/>
          <c:max val="16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55584"/>
        <c:crosses val="autoZero"/>
        <c:crossBetween val="between"/>
      </c:valAx>
      <c:valAx>
        <c:axId val="-797458304"/>
        <c:scaling>
          <c:orientation val="minMax"/>
          <c:max val="1"/>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46336"/>
        <c:crosses val="max"/>
        <c:crossBetween val="between"/>
        <c:majorUnit val="0.1"/>
      </c:valAx>
      <c:catAx>
        <c:axId val="-797446336"/>
        <c:scaling>
          <c:orientation val="minMax"/>
        </c:scaling>
        <c:delete val="1"/>
        <c:axPos val="b"/>
        <c:numFmt formatCode="General" sourceLinked="1"/>
        <c:majorTickMark val="out"/>
        <c:minorTickMark val="none"/>
        <c:tickLblPos val="nextTo"/>
        <c:crossAx val="-797458304"/>
        <c:crosses val="autoZero"/>
        <c:auto val="1"/>
        <c:lblAlgn val="ctr"/>
        <c:lblOffset val="100"/>
        <c:noMultiLvlLbl val="0"/>
      </c:catAx>
      <c:spPr>
        <a:noFill/>
        <a:ln>
          <a:solidFill>
            <a:srgbClr val="FFFFFF">
              <a:lumMod val="50000"/>
            </a:srgbClr>
          </a:solidFill>
        </a:ln>
        <a:effectLst/>
      </c:spPr>
    </c:plotArea>
    <c:legend>
      <c:legendPos val="b"/>
      <c:layout>
        <c:manualLayout>
          <c:xMode val="edge"/>
          <c:yMode val="edge"/>
          <c:x val="4.7286324786324781E-2"/>
          <c:y val="0.92470347222222227"/>
          <c:w val="0.9"/>
          <c:h val="5.177800925925926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2"/>
          <c:order val="0"/>
          <c:tx>
            <c:strRef>
              <c:f>'高齢者人口 （65歳以上）'!$B$8</c:f>
              <c:strCache>
                <c:ptCount val="1"/>
                <c:pt idx="0">
                  <c:v>65歳以上人口</c:v>
                </c:pt>
              </c:strCache>
            </c:strRef>
          </c:tx>
          <c:spPr>
            <a:solidFill>
              <a:srgbClr val="F4B197"/>
            </a:solidFill>
            <a:ln w="12700">
              <a:solidFill>
                <a:srgbClr val="ED7D31"/>
              </a:solidFill>
            </a:ln>
            <a:effectLst/>
          </c:spPr>
          <c:invertIfNegative val="0"/>
          <c:dLbls>
            <c:dLbl>
              <c:idx val="0"/>
              <c:layout>
                <c:manualLayout>
                  <c:x val="1.356508334729006E-2"/>
                  <c:y val="-0.1264892869796987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4A0-4F48-B81B-33DAF2661E42}"/>
                </c:ext>
              </c:extLst>
            </c:dLbl>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j-ea"/>
                      <a:ea typeface="+mj-ea"/>
                      <a:cs typeface="+mn-cs"/>
                    </a:defRPr>
                  </a:pPr>
                  <a:endParaRPr lang="ja-JP"/>
                </a:p>
              </c:txPr>
              <c:showLegendKey val="0"/>
              <c:showVal val="0"/>
              <c:showCatName val="0"/>
              <c:showSerName val="0"/>
              <c:showPercent val="0"/>
              <c:showBubbleSize val="0"/>
              <c:extLst>
                <c:ext xmlns:c16="http://schemas.microsoft.com/office/drawing/2014/chart" uri="{C3380CC4-5D6E-409C-BE32-E72D297353CC}">
                  <c16:uniqueId val="{00000001-94A0-4F48-B81B-33DAF2661E42}"/>
                </c:ext>
              </c:extLst>
            </c:dLbl>
            <c:dLbl>
              <c:idx val="8"/>
              <c:layout>
                <c:manualLayout>
                  <c:x val="2.7136575395374112E-3"/>
                  <c:y val="-0.1412549798909133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4A0-4F48-B81B-33DAF2661E42}"/>
                </c:ext>
              </c:extLst>
            </c:dLbl>
            <c:dLbl>
              <c:idx val="15"/>
              <c:layout>
                <c:manualLayout>
                  <c:x val="-2.7130166694581113E-3"/>
                  <c:y val="-0.17688114895331286"/>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4A0-4F48-B81B-33DAF2661E4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'高齢者人口 （65歳以上）'!$A$21:$A$36</c:f>
              <c:numCache>
                <c:formatCode>General</c:formatCode>
                <c:ptCount val="16"/>
                <c:pt idx="0" formatCode="@">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numCache>
            </c:numRef>
          </c:cat>
          <c:val>
            <c:numRef>
              <c:f>'高齢者人口 （65歳以上）'!$B$21:$B$36</c:f>
              <c:numCache>
                <c:formatCode>#,##0_);[Red]\(#,##0\)</c:formatCode>
                <c:ptCount val="16"/>
                <c:pt idx="0">
                  <c:v>2564.9969999999998</c:v>
                </c:pt>
                <c:pt idx="1">
                  <c:v>2652.355</c:v>
                </c:pt>
                <c:pt idx="2">
                  <c:v>2746.81</c:v>
                </c:pt>
                <c:pt idx="3">
                  <c:v>2844.15</c:v>
                </c:pt>
                <c:pt idx="4">
                  <c:v>2941.518</c:v>
                </c:pt>
                <c:pt idx="5">
                  <c:v>3035.6660000000002</c:v>
                </c:pt>
                <c:pt idx="6">
                  <c:v>3128.752</c:v>
                </c:pt>
                <c:pt idx="7">
                  <c:v>3219.3359999999998</c:v>
                </c:pt>
                <c:pt idx="8">
                  <c:v>3307.6990000000001</c:v>
                </c:pt>
                <c:pt idx="9">
                  <c:v>3433</c:v>
                </c:pt>
                <c:pt idx="10">
                  <c:v>3850</c:v>
                </c:pt>
                <c:pt idx="11">
                  <c:v>4296</c:v>
                </c:pt>
                <c:pt idx="12">
                  <c:v>4673</c:v>
                </c:pt>
                <c:pt idx="13">
                  <c:v>4849</c:v>
                </c:pt>
                <c:pt idx="14">
                  <c:v>4833</c:v>
                </c:pt>
                <c:pt idx="15">
                  <c:v>4807</c:v>
                </c:pt>
              </c:numCache>
            </c:numRef>
          </c:val>
          <c:extLst>
            <c:ext xmlns:c16="http://schemas.microsoft.com/office/drawing/2014/chart" uri="{C3380CC4-5D6E-409C-BE32-E72D297353CC}">
              <c16:uniqueId val="{00000004-94A0-4F48-B81B-33DAF2661E42}"/>
            </c:ext>
          </c:extLst>
        </c:ser>
        <c:dLbls>
          <c:showLegendKey val="0"/>
          <c:showVal val="0"/>
          <c:showCatName val="0"/>
          <c:showSerName val="0"/>
          <c:showPercent val="0"/>
          <c:showBubbleSize val="0"/>
        </c:dLbls>
        <c:gapWidth val="219"/>
        <c:overlap val="100"/>
        <c:axId val="-797450144"/>
        <c:axId val="-797452320"/>
      </c:barChart>
      <c:lineChart>
        <c:grouping val="stacked"/>
        <c:varyColors val="0"/>
        <c:ser>
          <c:idx val="3"/>
          <c:order val="1"/>
          <c:tx>
            <c:strRef>
              <c:f>'高齢者人口 （65歳以上）'!$C$8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dLbl>
              <c:idx val="0"/>
              <c:layout>
                <c:manualLayout>
                  <c:x val="-4.0705128205128227E-2"/>
                  <c:y val="-2.9333478691884018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4A0-4F48-B81B-33DAF2661E42}"/>
                </c:ext>
              </c:extLst>
            </c:dLbl>
            <c:dLbl>
              <c:idx val="1"/>
              <c:delete val="1"/>
              <c:extLst>
                <c:ext xmlns:c15="http://schemas.microsoft.com/office/drawing/2012/chart" uri="{CE6537A1-D6FC-4f65-9D91-7224C49458BB}"/>
                <c:ext xmlns:c16="http://schemas.microsoft.com/office/drawing/2014/chart" uri="{C3380CC4-5D6E-409C-BE32-E72D297353CC}">
                  <c16:uniqueId val="{00000006-94A0-4F48-B81B-33DAF2661E42}"/>
                </c:ext>
              </c:extLst>
            </c:dLbl>
            <c:dLbl>
              <c:idx val="2"/>
              <c:delete val="1"/>
              <c:extLst>
                <c:ext xmlns:c15="http://schemas.microsoft.com/office/drawing/2012/chart" uri="{CE6537A1-D6FC-4f65-9D91-7224C49458BB}"/>
                <c:ext xmlns:c16="http://schemas.microsoft.com/office/drawing/2014/chart" uri="{C3380CC4-5D6E-409C-BE32-E72D297353CC}">
                  <c16:uniqueId val="{00000007-94A0-4F48-B81B-33DAF2661E42}"/>
                </c:ext>
              </c:extLst>
            </c:dLbl>
            <c:dLbl>
              <c:idx val="3"/>
              <c:delete val="1"/>
              <c:extLst>
                <c:ext xmlns:c15="http://schemas.microsoft.com/office/drawing/2012/chart" uri="{CE6537A1-D6FC-4f65-9D91-7224C49458BB}"/>
                <c:ext xmlns:c16="http://schemas.microsoft.com/office/drawing/2014/chart" uri="{C3380CC4-5D6E-409C-BE32-E72D297353CC}">
                  <c16:uniqueId val="{00000008-94A0-4F48-B81B-33DAF2661E42}"/>
                </c:ext>
              </c:extLst>
            </c:dLbl>
            <c:dLbl>
              <c:idx val="4"/>
              <c:delete val="1"/>
              <c:extLst>
                <c:ext xmlns:c15="http://schemas.microsoft.com/office/drawing/2012/chart" uri="{CE6537A1-D6FC-4f65-9D91-7224C49458BB}"/>
                <c:ext xmlns:c16="http://schemas.microsoft.com/office/drawing/2014/chart" uri="{C3380CC4-5D6E-409C-BE32-E72D297353CC}">
                  <c16:uniqueId val="{00000009-94A0-4F48-B81B-33DAF2661E42}"/>
                </c:ext>
              </c:extLst>
            </c:dLbl>
            <c:dLbl>
              <c:idx val="5"/>
              <c:delete val="1"/>
              <c:extLst>
                <c:ext xmlns:c15="http://schemas.microsoft.com/office/drawing/2012/chart" uri="{CE6537A1-D6FC-4f65-9D91-7224C49458BB}"/>
                <c:ext xmlns:c16="http://schemas.microsoft.com/office/drawing/2014/chart" uri="{C3380CC4-5D6E-409C-BE32-E72D297353CC}">
                  <c16:uniqueId val="{0000000A-94A0-4F48-B81B-33DAF2661E42}"/>
                </c:ext>
              </c:extLst>
            </c:dLbl>
            <c:dLbl>
              <c:idx val="6"/>
              <c:delete val="1"/>
              <c:extLst>
                <c:ext xmlns:c15="http://schemas.microsoft.com/office/drawing/2012/chart" uri="{CE6537A1-D6FC-4f65-9D91-7224C49458BB}"/>
                <c:ext xmlns:c16="http://schemas.microsoft.com/office/drawing/2014/chart" uri="{C3380CC4-5D6E-409C-BE32-E72D297353CC}">
                  <c16:uniqueId val="{0000000B-94A0-4F48-B81B-33DAF2661E42}"/>
                </c:ext>
              </c:extLst>
            </c:dLbl>
            <c:dLbl>
              <c:idx val="7"/>
              <c:delete val="1"/>
              <c:extLst>
                <c:ext xmlns:c15="http://schemas.microsoft.com/office/drawing/2012/chart" uri="{CE6537A1-D6FC-4f65-9D91-7224C49458BB}"/>
                <c:ext xmlns:c16="http://schemas.microsoft.com/office/drawing/2014/chart" uri="{C3380CC4-5D6E-409C-BE32-E72D297353CC}">
                  <c16:uniqueId val="{0000000C-94A0-4F48-B81B-33DAF2661E42}"/>
                </c:ext>
              </c:extLst>
            </c:dLbl>
            <c:dLbl>
              <c:idx val="8"/>
              <c:layout>
                <c:manualLayout>
                  <c:x val="-5.155982905982906E-2"/>
                  <c:y val="-3.5200174430260696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94A0-4F48-B81B-33DAF2661E42}"/>
                </c:ext>
              </c:extLst>
            </c:dLbl>
            <c:dLbl>
              <c:idx val="9"/>
              <c:delete val="1"/>
              <c:extLst>
                <c:ext xmlns:c15="http://schemas.microsoft.com/office/drawing/2012/chart" uri="{CE6537A1-D6FC-4f65-9D91-7224C49458BB}"/>
                <c:ext xmlns:c16="http://schemas.microsoft.com/office/drawing/2014/chart" uri="{C3380CC4-5D6E-409C-BE32-E72D297353CC}">
                  <c16:uniqueId val="{0000000E-94A0-4F48-B81B-33DAF2661E42}"/>
                </c:ext>
              </c:extLst>
            </c:dLbl>
            <c:dLbl>
              <c:idx val="10"/>
              <c:delete val="1"/>
              <c:extLst>
                <c:ext xmlns:c15="http://schemas.microsoft.com/office/drawing/2012/chart" uri="{CE6537A1-D6FC-4f65-9D91-7224C49458BB}"/>
                <c:ext xmlns:c16="http://schemas.microsoft.com/office/drawing/2014/chart" uri="{C3380CC4-5D6E-409C-BE32-E72D297353CC}">
                  <c16:uniqueId val="{0000000F-94A0-4F48-B81B-33DAF2661E42}"/>
                </c:ext>
              </c:extLst>
            </c:dLbl>
            <c:dLbl>
              <c:idx val="11"/>
              <c:delete val="1"/>
              <c:extLst>
                <c:ext xmlns:c15="http://schemas.microsoft.com/office/drawing/2012/chart" uri="{CE6537A1-D6FC-4f65-9D91-7224C49458BB}"/>
                <c:ext xmlns:c16="http://schemas.microsoft.com/office/drawing/2014/chart" uri="{C3380CC4-5D6E-409C-BE32-E72D297353CC}">
                  <c16:uniqueId val="{00000010-94A0-4F48-B81B-33DAF2661E42}"/>
                </c:ext>
              </c:extLst>
            </c:dLbl>
            <c:dLbl>
              <c:idx val="12"/>
              <c:delete val="1"/>
              <c:extLst>
                <c:ext xmlns:c15="http://schemas.microsoft.com/office/drawing/2012/chart" uri="{CE6537A1-D6FC-4f65-9D91-7224C49458BB}"/>
                <c:ext xmlns:c16="http://schemas.microsoft.com/office/drawing/2014/chart" uri="{C3380CC4-5D6E-409C-BE32-E72D297353CC}">
                  <c16:uniqueId val="{00000011-94A0-4F48-B81B-33DAF2661E42}"/>
                </c:ext>
              </c:extLst>
            </c:dLbl>
            <c:dLbl>
              <c:idx val="13"/>
              <c:delete val="1"/>
              <c:extLst>
                <c:ext xmlns:c15="http://schemas.microsoft.com/office/drawing/2012/chart" uri="{CE6537A1-D6FC-4f65-9D91-7224C49458BB}"/>
                <c:ext xmlns:c16="http://schemas.microsoft.com/office/drawing/2014/chart" uri="{C3380CC4-5D6E-409C-BE32-E72D297353CC}">
                  <c16:uniqueId val="{00000012-94A0-4F48-B81B-33DAF2661E42}"/>
                </c:ext>
              </c:extLst>
            </c:dLbl>
            <c:dLbl>
              <c:idx val="14"/>
              <c:delete val="1"/>
              <c:extLst>
                <c:ext xmlns:c15="http://schemas.microsoft.com/office/drawing/2012/chart" uri="{CE6537A1-D6FC-4f65-9D91-7224C49458BB}"/>
                <c:ext xmlns:c16="http://schemas.microsoft.com/office/drawing/2014/chart" uri="{C3380CC4-5D6E-409C-BE32-E72D297353CC}">
                  <c16:uniqueId val="{00000013-94A0-4F48-B81B-33DAF2661E42}"/>
                </c:ext>
              </c:extLst>
            </c:dLbl>
            <c:dLbl>
              <c:idx val="15"/>
              <c:layout>
                <c:manualLayout>
                  <c:x val="-5.1557143394253019E-2"/>
                  <c:y val="-4.1072644870131653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94A0-4F48-B81B-33DAF2661E4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'高齢者人口 （65歳以上）'!$C$21:$C$36</c:f>
              <c:numCache>
                <c:formatCode>0.0%</c:formatCode>
                <c:ptCount val="16"/>
                <c:pt idx="0">
                  <c:v>0.15437473225130863</c:v>
                </c:pt>
                <c:pt idx="1">
                  <c:v>0.15888954904291444</c:v>
                </c:pt>
                <c:pt idx="2">
                  <c:v>0.1639400912995207</c:v>
                </c:pt>
                <c:pt idx="3">
                  <c:v>0.16924999309705915</c:v>
                </c:pt>
                <c:pt idx="4">
                  <c:v>0.17441545239705786</c:v>
                </c:pt>
                <c:pt idx="5">
                  <c:v>0.1792018771277768</c:v>
                </c:pt>
                <c:pt idx="6">
                  <c:v>0.18371663611134828</c:v>
                </c:pt>
                <c:pt idx="7">
                  <c:v>0.18792133414774925</c:v>
                </c:pt>
                <c:pt idx="8">
                  <c:v>0.19196191379765917</c:v>
                </c:pt>
                <c:pt idx="9">
                  <c:v>0.20033846872082167</c:v>
                </c:pt>
                <c:pt idx="10">
                  <c:v>0.22229920896125643</c:v>
                </c:pt>
                <c:pt idx="11">
                  <c:v>0.24620322081494642</c:v>
                </c:pt>
                <c:pt idx="12">
                  <c:v>0.26698280294806603</c:v>
                </c:pt>
                <c:pt idx="13">
                  <c:v>0.27767279390711791</c:v>
                </c:pt>
                <c:pt idx="14">
                  <c:v>0.27875187449532818</c:v>
                </c:pt>
                <c:pt idx="15">
                  <c:v>0.28001398031106189</c:v>
                </c:pt>
              </c:numCache>
            </c:numRef>
          </c:val>
          <c:smooth val="0"/>
          <c:extLst>
            <c:ext xmlns:c16="http://schemas.microsoft.com/office/drawing/2014/chart" uri="{C3380CC4-5D6E-409C-BE32-E72D297353CC}">
              <c16:uniqueId val="{00000015-94A0-4F48-B81B-33DAF2661E42}"/>
            </c:ext>
          </c:extLst>
        </c:ser>
        <c:dLbls>
          <c:showLegendKey val="0"/>
          <c:showVal val="0"/>
          <c:showCatName val="0"/>
          <c:showSerName val="0"/>
          <c:showPercent val="0"/>
          <c:showBubbleSize val="0"/>
        </c:dLbls>
        <c:marker val="1"/>
        <c:smooth val="0"/>
        <c:axId val="-797444704"/>
        <c:axId val="-797454496"/>
      </c:lineChart>
      <c:catAx>
        <c:axId val="-797450144"/>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97452320"/>
        <c:crosses val="autoZero"/>
        <c:auto val="1"/>
        <c:lblAlgn val="ctr"/>
        <c:lblOffset val="100"/>
        <c:noMultiLvlLbl val="0"/>
      </c:catAx>
      <c:valAx>
        <c:axId val="-797452320"/>
        <c:scaling>
          <c:orientation val="minMax"/>
          <c:max val="16000"/>
        </c:scaling>
        <c:delete val="0"/>
        <c:axPos val="l"/>
        <c:numFmt formatCode="#,##0_);[Red]\(#,##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50144"/>
        <c:crosses val="autoZero"/>
        <c:crossBetween val="between"/>
      </c:valAx>
      <c:valAx>
        <c:axId val="-797454496"/>
        <c:scaling>
          <c:orientation val="minMax"/>
          <c:max val="1"/>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44704"/>
        <c:crosses val="max"/>
        <c:crossBetween val="between"/>
      </c:valAx>
      <c:catAx>
        <c:axId val="-797444704"/>
        <c:scaling>
          <c:orientation val="minMax"/>
        </c:scaling>
        <c:delete val="1"/>
        <c:axPos val="b"/>
        <c:majorTickMark val="out"/>
        <c:minorTickMark val="none"/>
        <c:tickLblPos val="nextTo"/>
        <c:crossAx val="-797454496"/>
        <c:crosses val="autoZero"/>
        <c:auto val="1"/>
        <c:lblAlgn val="ctr"/>
        <c:lblOffset val="100"/>
        <c:noMultiLvlLbl val="0"/>
      </c:catAx>
      <c:spPr>
        <a:noFill/>
        <a:ln>
          <a:noFill/>
        </a:ln>
        <a:effectLst/>
      </c:spPr>
    </c:plotArea>
    <c:legend>
      <c:legendPos val="b"/>
      <c:layout>
        <c:manualLayout>
          <c:xMode val="edge"/>
          <c:yMode val="edge"/>
          <c:x val="0.27259472914266958"/>
          <c:y val="0.92681637599150002"/>
          <c:w val="0.51451282051282055"/>
          <c:h val="5.3290153836772811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475"/>
          <c:y val="7.7611111111111117E-2"/>
          <c:w val="0.85469444444444442"/>
          <c:h val="0.69282444444444446"/>
        </c:manualLayout>
      </c:layout>
      <c:barChart>
        <c:barDir val="col"/>
        <c:grouping val="clustered"/>
        <c:varyColors val="0"/>
        <c:ser>
          <c:idx val="0"/>
          <c:order val="0"/>
          <c:tx>
            <c:strRef>
              <c:f>Sheet1!$B$5</c:f>
              <c:strCache>
                <c:ptCount val="1"/>
                <c:pt idx="0">
                  <c:v>65歳以上の人口</c:v>
                </c:pt>
              </c:strCache>
            </c:strRef>
          </c:tx>
          <c:spPr>
            <a:solidFill>
              <a:srgbClr val="F4B183"/>
            </a:solidFill>
            <a:ln w="38100">
              <a:solidFill>
                <a:srgbClr val="ED7D3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Sheet1!$C$4:$G$4</c:f>
              <c:strCache>
                <c:ptCount val="5"/>
                <c:pt idx="0">
                  <c:v>2018年</c:v>
                </c:pt>
                <c:pt idx="1">
                  <c:v>2035年</c:v>
                </c:pt>
                <c:pt idx="3">
                  <c:v>2018年　</c:v>
                </c:pt>
                <c:pt idx="4">
                  <c:v>2035年</c:v>
                </c:pt>
              </c:strCache>
            </c:strRef>
          </c:cat>
          <c:val>
            <c:numRef>
              <c:f>Sheet1!$C$5:$G$5</c:f>
              <c:numCache>
                <c:formatCode>#,##0_ </c:formatCode>
                <c:ptCount val="5"/>
                <c:pt idx="0">
                  <c:v>3308</c:v>
                </c:pt>
                <c:pt idx="1">
                  <c:v>4673</c:v>
                </c:pt>
                <c:pt idx="3">
                  <c:v>35578</c:v>
                </c:pt>
                <c:pt idx="4">
                  <c:v>37817</c:v>
                </c:pt>
              </c:numCache>
            </c:numRef>
          </c:val>
          <c:extLst>
            <c:ext xmlns:c16="http://schemas.microsoft.com/office/drawing/2014/chart" uri="{C3380CC4-5D6E-409C-BE32-E72D297353CC}">
              <c16:uniqueId val="{00000000-2EA2-4382-B338-DB1BC291A3AC}"/>
            </c:ext>
          </c:extLst>
        </c:ser>
        <c:dLbls>
          <c:showLegendKey val="0"/>
          <c:showVal val="0"/>
          <c:showCatName val="0"/>
          <c:showSerName val="0"/>
          <c:showPercent val="0"/>
          <c:showBubbleSize val="0"/>
        </c:dLbls>
        <c:gapWidth val="71"/>
        <c:overlap val="-27"/>
        <c:axId val="-625688224"/>
        <c:axId val="-625698016"/>
      </c:barChart>
      <c:catAx>
        <c:axId val="-625688224"/>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625698016"/>
        <c:crosses val="autoZero"/>
        <c:auto val="1"/>
        <c:lblAlgn val="ctr"/>
        <c:lblOffset val="100"/>
        <c:noMultiLvlLbl val="0"/>
      </c:catAx>
      <c:valAx>
        <c:axId val="-625698016"/>
        <c:scaling>
          <c:orientation val="minMax"/>
        </c:scaling>
        <c:delete val="0"/>
        <c:axPos val="l"/>
        <c:numFmt formatCode="#,##0_ "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25688224"/>
        <c:crosses val="autoZero"/>
        <c:crossBetween val="between"/>
        <c:majorUnit val="10000"/>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marL="88900" indent="-88900" algn="l">
              <a:defRPr sz="800" b="0" i="0" u="none" strike="noStrike" kern="1200" spc="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r>
              <a:rPr lang="en-US" altLang="ja-JP" sz="800" dirty="0"/>
              <a:t>※ </a:t>
            </a:r>
            <a:r>
              <a:rPr kumimoji="1" lang="ja-JP" altLang="ja-JP" sz="800" b="0" i="0" u="none" strike="noStrike" baseline="0" dirty="0">
                <a:effectLst/>
              </a:rPr>
              <a:t>独立機関のケア判定センター</a:t>
            </a:r>
            <a:r>
              <a:rPr kumimoji="1" lang="ja-JP" altLang="en-US" sz="800" b="0" i="0" u="none" strike="noStrike" baseline="0" dirty="0">
                <a:effectLst/>
              </a:rPr>
              <a:t>（</a:t>
            </a:r>
            <a:r>
              <a:rPr lang="ja-JP" altLang="en-US" sz="800" dirty="0"/>
              <a:t>ＣＩＺ）に判定された</a:t>
            </a:r>
            <a:endParaRPr lang="en-US" altLang="ja-JP" sz="800" dirty="0"/>
          </a:p>
          <a:p>
            <a:pPr marL="88900" indent="-88900" algn="l">
              <a:defRPr sz="800"/>
            </a:pPr>
            <a:r>
              <a:rPr lang="en-US" altLang="ja-JP" sz="800" dirty="0"/>
              <a:t>     </a:t>
            </a:r>
            <a:r>
              <a:rPr lang="ja-JP" altLang="en-US" sz="800" dirty="0"/>
              <a:t>要介護者数である。</a:t>
            </a:r>
            <a:endParaRPr lang="en-US" sz="800" dirty="0"/>
          </a:p>
        </c:rich>
      </c:tx>
      <c:layout>
        <c:manualLayout>
          <c:xMode val="edge"/>
          <c:yMode val="edge"/>
          <c:x val="0.1929121165186439"/>
          <c:y val="2.5864566409565408E-2"/>
        </c:manualLayout>
      </c:layout>
      <c:overlay val="0"/>
      <c:spPr>
        <a:noFill/>
        <a:ln>
          <a:noFill/>
        </a:ln>
        <a:effectLst/>
      </c:spPr>
      <c:txPr>
        <a:bodyPr rot="0" spcFirstLastPara="1" vertOverflow="ellipsis" vert="horz" wrap="square" anchor="ctr" anchorCtr="1"/>
        <a:lstStyle/>
        <a:p>
          <a:pPr marL="88900" indent="-88900" algn="l">
            <a:defRPr sz="800" b="0" i="0" u="none" strike="noStrike" kern="1200" spc="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endParaRPr lang="ja-JP"/>
        </a:p>
      </c:txPr>
    </c:title>
    <c:autoTitleDeleted val="0"/>
    <c:plotArea>
      <c:layout>
        <c:manualLayout>
          <c:layoutTarget val="inner"/>
          <c:xMode val="edge"/>
          <c:yMode val="edge"/>
          <c:x val="0.13974409823210507"/>
          <c:y val="0.13306682986461324"/>
          <c:w val="0.81553935253061138"/>
          <c:h val="0.77310589146963193"/>
        </c:manualLayout>
      </c:layout>
      <c:barChart>
        <c:barDir val="col"/>
        <c:grouping val="clustered"/>
        <c:varyColors val="0"/>
        <c:ser>
          <c:idx val="0"/>
          <c:order val="0"/>
          <c:tx>
            <c:strRef>
              <c:f>Data!$B$4</c:f>
              <c:strCache>
                <c:ptCount val="1"/>
                <c:pt idx="0">
                  <c:v>Wlz regular</c:v>
                </c:pt>
              </c:strCache>
            </c:strRef>
          </c:tx>
          <c:spPr>
            <a:solidFill>
              <a:srgbClr val="F4B183"/>
            </a:solidFill>
            <a:ln w="38100">
              <a:solidFill>
                <a:srgbClr val="ED7D31"/>
              </a:solidFill>
            </a:ln>
            <a:effectLst/>
          </c:spPr>
          <c:invertIfNegative val="0"/>
          <c:dLbls>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ea"/>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Data!$C$3:$G$3</c:f>
              <c:numCache>
                <c:formatCode>General</c:formatCode>
                <c:ptCount val="5"/>
                <c:pt idx="0">
                  <c:v>2016</c:v>
                </c:pt>
                <c:pt idx="1">
                  <c:v>17</c:v>
                </c:pt>
                <c:pt idx="2">
                  <c:v>18</c:v>
                </c:pt>
                <c:pt idx="3">
                  <c:v>19</c:v>
                </c:pt>
                <c:pt idx="4">
                  <c:v>20</c:v>
                </c:pt>
              </c:numCache>
            </c:numRef>
          </c:cat>
          <c:val>
            <c:numRef>
              <c:f>Data!$C$4:$G$4</c:f>
              <c:numCache>
                <c:formatCode>_-* #,##0_-;\-* #,##0_-;_-* "-"_-;_-@_-</c:formatCode>
                <c:ptCount val="5"/>
                <c:pt idx="0">
                  <c:v>279680</c:v>
                </c:pt>
                <c:pt idx="1">
                  <c:v>290285</c:v>
                </c:pt>
                <c:pt idx="2">
                  <c:v>290370</c:v>
                </c:pt>
                <c:pt idx="3">
                  <c:v>298475</c:v>
                </c:pt>
                <c:pt idx="4">
                  <c:v>308465</c:v>
                </c:pt>
              </c:numCache>
            </c:numRef>
          </c:val>
          <c:extLst>
            <c:ext xmlns:c16="http://schemas.microsoft.com/office/drawing/2014/chart" uri="{C3380CC4-5D6E-409C-BE32-E72D297353CC}">
              <c16:uniqueId val="{00000000-23A2-4849-B398-F0AEF1E9F118}"/>
            </c:ext>
          </c:extLst>
        </c:ser>
        <c:dLbls>
          <c:showLegendKey val="0"/>
          <c:showVal val="0"/>
          <c:showCatName val="0"/>
          <c:showSerName val="0"/>
          <c:showPercent val="0"/>
          <c:showBubbleSize val="0"/>
        </c:dLbls>
        <c:gapWidth val="100"/>
        <c:overlap val="-27"/>
        <c:axId val="-797448512"/>
        <c:axId val="-797453952"/>
      </c:barChart>
      <c:catAx>
        <c:axId val="-797448512"/>
        <c:scaling>
          <c:orientation val="minMax"/>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r>
                  <a:rPr lang="en-SG" altLang="ja-JP" sz="1000">
                    <a:solidFill>
                      <a:schemeClr val="tx1">
                        <a:lumMod val="65000"/>
                        <a:lumOff val="35000"/>
                      </a:schemeClr>
                    </a:solidFill>
                  </a:rPr>
                  <a:t>(</a:t>
                </a:r>
                <a:r>
                  <a:rPr lang="ja-JP" altLang="en-US" sz="1000">
                    <a:solidFill>
                      <a:schemeClr val="tx1">
                        <a:lumMod val="65000"/>
                        <a:lumOff val="35000"/>
                      </a:schemeClr>
                    </a:solidFill>
                  </a:rPr>
                  <a:t>年</a:t>
                </a:r>
                <a:r>
                  <a:rPr lang="en-SG" altLang="ja-JP" sz="1000">
                    <a:solidFill>
                      <a:schemeClr val="tx1">
                        <a:lumMod val="65000"/>
                        <a:lumOff val="35000"/>
                      </a:schemeClr>
                    </a:solidFill>
                  </a:rPr>
                  <a:t>)</a:t>
                </a:r>
                <a:endParaRPr lang="ja-JP" altLang="en-US" sz="1000">
                  <a:solidFill>
                    <a:schemeClr val="tx1">
                      <a:lumMod val="65000"/>
                      <a:lumOff val="35000"/>
                    </a:schemeClr>
                  </a:solidFill>
                </a:endParaRPr>
              </a:p>
            </c:rich>
          </c:tx>
          <c:layout>
            <c:manualLayout>
              <c:xMode val="edge"/>
              <c:yMode val="edge"/>
              <c:x val="0.92270357759813182"/>
              <c:y val="0.9146375116657848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endParaRPr lang="ja-JP"/>
            </a:p>
          </c:txPr>
        </c:title>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crossAx val="-797453952"/>
        <c:crosses val="autoZero"/>
        <c:auto val="1"/>
        <c:lblAlgn val="ctr"/>
        <c:lblOffset val="100"/>
        <c:noMultiLvlLbl val="0"/>
      </c:catAx>
      <c:valAx>
        <c:axId val="-797453952"/>
        <c:scaling>
          <c:orientation val="minMax"/>
          <c:min val="0"/>
        </c:scaling>
        <c:delete val="0"/>
        <c:axPos val="l"/>
        <c:title>
          <c:tx>
            <c:rich>
              <a:bodyPr rot="0" spcFirstLastPara="1" vertOverflow="ellipsis" wrap="square" anchor="ctr" anchorCtr="1"/>
              <a:lstStyle/>
              <a:p>
                <a:pPr>
                  <a:defRPr sz="1000" b="0"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r>
                  <a:rPr lang="en-SG" altLang="ja-JP" sz="1000" dirty="0">
                    <a:solidFill>
                      <a:schemeClr val="tx1">
                        <a:lumMod val="65000"/>
                        <a:lumOff val="35000"/>
                      </a:schemeClr>
                    </a:solidFill>
                  </a:rPr>
                  <a:t>(</a:t>
                </a:r>
                <a:r>
                  <a:rPr lang="ja-JP" altLang="en-US" sz="1000" dirty="0">
                    <a:solidFill>
                      <a:schemeClr val="tx1">
                        <a:lumMod val="65000"/>
                        <a:lumOff val="35000"/>
                      </a:schemeClr>
                    </a:solidFill>
                  </a:rPr>
                  <a:t>千人）</a:t>
                </a:r>
              </a:p>
            </c:rich>
          </c:tx>
          <c:layout>
            <c:manualLayout>
              <c:xMode val="edge"/>
              <c:yMode val="edge"/>
              <c:x val="2.4257464030930386E-2"/>
              <c:y val="4.6527707416766248E-2"/>
            </c:manualLayout>
          </c:layout>
          <c:overlay val="0"/>
          <c:spPr>
            <a:noFill/>
            <a:ln>
              <a:noFill/>
            </a:ln>
            <a:effectLst/>
          </c:spPr>
          <c:txPr>
            <a:bodyPr rot="0" spcFirstLastPara="1" vertOverflow="ellipsis" wrap="square" anchor="ctr" anchorCtr="1"/>
            <a:lstStyle/>
            <a:p>
              <a:pPr>
                <a:defRPr sz="1000" b="0"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endParaRPr lang="ja-JP"/>
            </a:p>
          </c:txPr>
        </c:title>
        <c:numFmt formatCode="_-* #,##0_-;\-* #,##0_-;_-* &quot;-&quot;_-;_-@_-"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97448512"/>
        <c:crosses val="autoZero"/>
        <c:crossBetween val="between"/>
        <c:dispUnits>
          <c:builtInUnit val="thousands"/>
        </c:dispUnits>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400">
          <a:latin typeface="ＭＳ Ｐゴシック" panose="020B0600070205080204" pitchFamily="50" charset="-128"/>
          <a:ea typeface="ＭＳ Ｐゴシック" panose="020B0600070205080204" pitchFamily="50" charset="-128"/>
        </a:defRPr>
      </a:pPr>
      <a:endParaRPr lang="ja-JP"/>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4110091516506317E-2"/>
          <c:y val="3.1827550720744793E-2"/>
          <c:w val="0.82988790808643731"/>
          <c:h val="0.69053140618311115"/>
        </c:manualLayout>
      </c:layout>
      <c:barChart>
        <c:barDir val="col"/>
        <c:grouping val="clustered"/>
        <c:varyColors val="0"/>
        <c:ser>
          <c:idx val="0"/>
          <c:order val="0"/>
          <c:tx>
            <c:strRef>
              <c:f>Sheet1!$C$4</c:f>
              <c:strCache>
                <c:ptCount val="1"/>
                <c:pt idx="0">
                  <c:v>80歳以上人口における介護施設の入居者数（左目盛り）</c:v>
                </c:pt>
              </c:strCache>
            </c:strRef>
          </c:tx>
          <c:spPr>
            <a:solidFill>
              <a:srgbClr val="0070C0"/>
            </a:solidFill>
            <a:ln>
              <a:noFill/>
            </a:ln>
            <a:effectLst/>
          </c:spPr>
          <c:invertIfNegative val="0"/>
          <c:cat>
            <c:numRef>
              <c:f>Sheet1!$B$5:$B$17</c:f>
              <c:numCache>
                <c:formatCode>General</c:formatCode>
                <c:ptCount val="13"/>
                <c:pt idx="0">
                  <c:v>1980</c:v>
                </c:pt>
                <c:pt idx="1">
                  <c:v>1985</c:v>
                </c:pt>
                <c:pt idx="2">
                  <c:v>1990</c:v>
                </c:pt>
                <c:pt idx="3">
                  <c:v>1995</c:v>
                </c:pt>
                <c:pt idx="4">
                  <c:v>2000</c:v>
                </c:pt>
                <c:pt idx="5">
                  <c:v>2005</c:v>
                </c:pt>
                <c:pt idx="6">
                  <c:v>2010</c:v>
                </c:pt>
                <c:pt idx="7">
                  <c:v>2015</c:v>
                </c:pt>
                <c:pt idx="8">
                  <c:v>2020</c:v>
                </c:pt>
                <c:pt idx="9">
                  <c:v>2025</c:v>
                </c:pt>
                <c:pt idx="10">
                  <c:v>2030</c:v>
                </c:pt>
                <c:pt idx="11">
                  <c:v>2035</c:v>
                </c:pt>
                <c:pt idx="12">
                  <c:v>2040</c:v>
                </c:pt>
              </c:numCache>
            </c:numRef>
          </c:cat>
          <c:val>
            <c:numRef>
              <c:f>Sheet1!$C$5:$C$17</c:f>
              <c:numCache>
                <c:formatCode>#,##0_);[Red]\(#,##0\)</c:formatCode>
                <c:ptCount val="13"/>
                <c:pt idx="0">
                  <c:v>1790</c:v>
                </c:pt>
                <c:pt idx="1">
                  <c:v>1540</c:v>
                </c:pt>
                <c:pt idx="2">
                  <c:v>1290</c:v>
                </c:pt>
                <c:pt idx="3">
                  <c:v>1100</c:v>
                </c:pt>
                <c:pt idx="4">
                  <c:v>970</c:v>
                </c:pt>
                <c:pt idx="5">
                  <c:v>880</c:v>
                </c:pt>
                <c:pt idx="6">
                  <c:v>700</c:v>
                </c:pt>
                <c:pt idx="7">
                  <c:v>500</c:v>
                </c:pt>
              </c:numCache>
            </c:numRef>
          </c:val>
          <c:extLst>
            <c:ext xmlns:c16="http://schemas.microsoft.com/office/drawing/2014/chart" uri="{C3380CC4-5D6E-409C-BE32-E72D297353CC}">
              <c16:uniqueId val="{00000000-EF85-4A3B-B2D2-1EEB92C9CFFC}"/>
            </c:ext>
          </c:extLst>
        </c:ser>
        <c:ser>
          <c:idx val="1"/>
          <c:order val="1"/>
          <c:tx>
            <c:strRef>
              <c:f>Sheet1!$D$4</c:f>
              <c:strCache>
                <c:ptCount val="1"/>
                <c:pt idx="0">
                  <c:v>80 歳以上人口における重篤で常時介護が必要者数（左目盛り）</c:v>
                </c:pt>
              </c:strCache>
            </c:strRef>
          </c:tx>
          <c:spPr>
            <a:solidFill>
              <a:schemeClr val="accent2"/>
            </a:solidFill>
            <a:ln>
              <a:noFill/>
            </a:ln>
            <a:effectLst/>
          </c:spPr>
          <c:invertIfNegative val="0"/>
          <c:cat>
            <c:numRef>
              <c:f>Sheet1!$B$5:$B$17</c:f>
              <c:numCache>
                <c:formatCode>General</c:formatCode>
                <c:ptCount val="13"/>
                <c:pt idx="0">
                  <c:v>1980</c:v>
                </c:pt>
                <c:pt idx="1">
                  <c:v>1985</c:v>
                </c:pt>
                <c:pt idx="2">
                  <c:v>1990</c:v>
                </c:pt>
                <c:pt idx="3">
                  <c:v>1995</c:v>
                </c:pt>
                <c:pt idx="4">
                  <c:v>2000</c:v>
                </c:pt>
                <c:pt idx="5">
                  <c:v>2005</c:v>
                </c:pt>
                <c:pt idx="6">
                  <c:v>2010</c:v>
                </c:pt>
                <c:pt idx="7">
                  <c:v>2015</c:v>
                </c:pt>
                <c:pt idx="8">
                  <c:v>2020</c:v>
                </c:pt>
                <c:pt idx="9">
                  <c:v>2025</c:v>
                </c:pt>
                <c:pt idx="10">
                  <c:v>2030</c:v>
                </c:pt>
                <c:pt idx="11">
                  <c:v>2035</c:v>
                </c:pt>
                <c:pt idx="12">
                  <c:v>2040</c:v>
                </c:pt>
              </c:numCache>
            </c:numRef>
          </c:cat>
          <c:val>
            <c:numRef>
              <c:f>Sheet1!$D$5:$D$17</c:f>
              <c:numCache>
                <c:formatCode>#,##0_);[Red]\(#,##0\)</c:formatCode>
                <c:ptCount val="13"/>
                <c:pt idx="0">
                  <c:v>405</c:v>
                </c:pt>
                <c:pt idx="1">
                  <c:v>390</c:v>
                </c:pt>
                <c:pt idx="2">
                  <c:v>350</c:v>
                </c:pt>
                <c:pt idx="3">
                  <c:v>330</c:v>
                </c:pt>
                <c:pt idx="4">
                  <c:v>345</c:v>
                </c:pt>
                <c:pt idx="5">
                  <c:v>345</c:v>
                </c:pt>
                <c:pt idx="6">
                  <c:v>330</c:v>
                </c:pt>
                <c:pt idx="7">
                  <c:v>300</c:v>
                </c:pt>
              </c:numCache>
            </c:numRef>
          </c:val>
          <c:extLst>
            <c:ext xmlns:c16="http://schemas.microsoft.com/office/drawing/2014/chart" uri="{C3380CC4-5D6E-409C-BE32-E72D297353CC}">
              <c16:uniqueId val="{00000001-EF85-4A3B-B2D2-1EEB92C9CFFC}"/>
            </c:ext>
          </c:extLst>
        </c:ser>
        <c:dLbls>
          <c:showLegendKey val="0"/>
          <c:showVal val="0"/>
          <c:showCatName val="0"/>
          <c:showSerName val="0"/>
          <c:showPercent val="0"/>
          <c:showBubbleSize val="0"/>
        </c:dLbls>
        <c:gapWidth val="85"/>
        <c:axId val="-797451776"/>
        <c:axId val="-797447968"/>
      </c:barChart>
      <c:lineChart>
        <c:grouping val="standard"/>
        <c:varyColors val="0"/>
        <c:ser>
          <c:idx val="2"/>
          <c:order val="2"/>
          <c:tx>
            <c:strRef>
              <c:f>Sheet1!$E$4</c:f>
              <c:strCache>
                <c:ptCount val="1"/>
                <c:pt idx="0">
                  <c:v>80歳以上の高齢者人口と推移予測（右目盛り）</c:v>
                </c:pt>
              </c:strCache>
            </c:strRef>
          </c:tx>
          <c:spPr>
            <a:ln w="28575" cap="rnd">
              <a:solidFill>
                <a:schemeClr val="accent3"/>
              </a:solidFill>
              <a:round/>
            </a:ln>
            <a:effectLst/>
          </c:spPr>
          <c:marker>
            <c:symbol val="none"/>
          </c:marker>
          <c:dPt>
            <c:idx val="0"/>
            <c:marker>
              <c:symbol val="none"/>
            </c:marker>
            <c:bubble3D val="0"/>
            <c:spPr>
              <a:ln w="28575" cap="rnd">
                <a:solidFill>
                  <a:schemeClr val="accent6"/>
                </a:solidFill>
                <a:round/>
              </a:ln>
              <a:effectLst/>
            </c:spPr>
            <c:extLst>
              <c:ext xmlns:c16="http://schemas.microsoft.com/office/drawing/2014/chart" uri="{C3380CC4-5D6E-409C-BE32-E72D297353CC}">
                <c16:uniqueId val="{00000003-EF85-4A3B-B2D2-1EEB92C9CFFC}"/>
              </c:ext>
            </c:extLst>
          </c:dPt>
          <c:dPt>
            <c:idx val="1"/>
            <c:marker>
              <c:symbol val="none"/>
            </c:marker>
            <c:bubble3D val="0"/>
            <c:spPr>
              <a:ln w="28575" cap="rnd">
                <a:solidFill>
                  <a:schemeClr val="accent6"/>
                </a:solidFill>
                <a:round/>
              </a:ln>
              <a:effectLst/>
            </c:spPr>
            <c:extLst>
              <c:ext xmlns:c16="http://schemas.microsoft.com/office/drawing/2014/chart" uri="{C3380CC4-5D6E-409C-BE32-E72D297353CC}">
                <c16:uniqueId val="{00000005-EF85-4A3B-B2D2-1EEB92C9CFFC}"/>
              </c:ext>
            </c:extLst>
          </c:dPt>
          <c:dPt>
            <c:idx val="2"/>
            <c:marker>
              <c:symbol val="none"/>
            </c:marker>
            <c:bubble3D val="0"/>
            <c:spPr>
              <a:ln w="28575" cap="rnd">
                <a:solidFill>
                  <a:schemeClr val="accent6"/>
                </a:solidFill>
                <a:round/>
              </a:ln>
              <a:effectLst/>
            </c:spPr>
            <c:extLst>
              <c:ext xmlns:c16="http://schemas.microsoft.com/office/drawing/2014/chart" uri="{C3380CC4-5D6E-409C-BE32-E72D297353CC}">
                <c16:uniqueId val="{00000007-EF85-4A3B-B2D2-1EEB92C9CFFC}"/>
              </c:ext>
            </c:extLst>
          </c:dPt>
          <c:dPt>
            <c:idx val="3"/>
            <c:marker>
              <c:symbol val="none"/>
            </c:marker>
            <c:bubble3D val="0"/>
            <c:spPr>
              <a:ln w="28575" cap="rnd">
                <a:solidFill>
                  <a:schemeClr val="accent6"/>
                </a:solidFill>
                <a:round/>
              </a:ln>
              <a:effectLst/>
            </c:spPr>
            <c:extLst>
              <c:ext xmlns:c16="http://schemas.microsoft.com/office/drawing/2014/chart" uri="{C3380CC4-5D6E-409C-BE32-E72D297353CC}">
                <c16:uniqueId val="{00000009-EF85-4A3B-B2D2-1EEB92C9CFFC}"/>
              </c:ext>
            </c:extLst>
          </c:dPt>
          <c:dPt>
            <c:idx val="4"/>
            <c:marker>
              <c:symbol val="none"/>
            </c:marker>
            <c:bubble3D val="0"/>
            <c:spPr>
              <a:ln w="28575" cap="rnd">
                <a:solidFill>
                  <a:schemeClr val="accent6"/>
                </a:solidFill>
                <a:round/>
              </a:ln>
              <a:effectLst/>
            </c:spPr>
            <c:extLst>
              <c:ext xmlns:c16="http://schemas.microsoft.com/office/drawing/2014/chart" uri="{C3380CC4-5D6E-409C-BE32-E72D297353CC}">
                <c16:uniqueId val="{0000000B-EF85-4A3B-B2D2-1EEB92C9CFFC}"/>
              </c:ext>
            </c:extLst>
          </c:dPt>
          <c:dPt>
            <c:idx val="5"/>
            <c:marker>
              <c:symbol val="none"/>
            </c:marker>
            <c:bubble3D val="0"/>
            <c:spPr>
              <a:ln w="28575" cap="rnd">
                <a:solidFill>
                  <a:schemeClr val="accent6"/>
                </a:solidFill>
                <a:round/>
              </a:ln>
              <a:effectLst/>
            </c:spPr>
            <c:extLst>
              <c:ext xmlns:c16="http://schemas.microsoft.com/office/drawing/2014/chart" uri="{C3380CC4-5D6E-409C-BE32-E72D297353CC}">
                <c16:uniqueId val="{0000000D-EF85-4A3B-B2D2-1EEB92C9CFFC}"/>
              </c:ext>
            </c:extLst>
          </c:dPt>
          <c:dPt>
            <c:idx val="6"/>
            <c:marker>
              <c:symbol val="none"/>
            </c:marker>
            <c:bubble3D val="0"/>
            <c:spPr>
              <a:ln w="28575" cap="rnd">
                <a:solidFill>
                  <a:schemeClr val="accent6"/>
                </a:solidFill>
                <a:round/>
              </a:ln>
              <a:effectLst/>
            </c:spPr>
            <c:extLst>
              <c:ext xmlns:c16="http://schemas.microsoft.com/office/drawing/2014/chart" uri="{C3380CC4-5D6E-409C-BE32-E72D297353CC}">
                <c16:uniqueId val="{0000000F-EF85-4A3B-B2D2-1EEB92C9CFFC}"/>
              </c:ext>
            </c:extLst>
          </c:dPt>
          <c:dPt>
            <c:idx val="7"/>
            <c:marker>
              <c:symbol val="none"/>
            </c:marker>
            <c:bubble3D val="0"/>
            <c:spPr>
              <a:ln w="28575" cap="rnd">
                <a:solidFill>
                  <a:schemeClr val="accent6"/>
                </a:solidFill>
                <a:round/>
              </a:ln>
              <a:effectLst/>
            </c:spPr>
            <c:extLst>
              <c:ext xmlns:c16="http://schemas.microsoft.com/office/drawing/2014/chart" uri="{C3380CC4-5D6E-409C-BE32-E72D297353CC}">
                <c16:uniqueId val="{00000011-EF85-4A3B-B2D2-1EEB92C9CFFC}"/>
              </c:ext>
            </c:extLst>
          </c:dPt>
          <c:dPt>
            <c:idx val="8"/>
            <c:marker>
              <c:symbol val="none"/>
            </c:marker>
            <c:bubble3D val="0"/>
            <c:spPr>
              <a:ln w="28575" cap="rnd">
                <a:solidFill>
                  <a:schemeClr val="accent3"/>
                </a:solidFill>
                <a:prstDash val="sysDash"/>
                <a:round/>
              </a:ln>
              <a:effectLst/>
            </c:spPr>
            <c:extLst>
              <c:ext xmlns:c16="http://schemas.microsoft.com/office/drawing/2014/chart" uri="{C3380CC4-5D6E-409C-BE32-E72D297353CC}">
                <c16:uniqueId val="{00000013-EF85-4A3B-B2D2-1EEB92C9CFFC}"/>
              </c:ext>
            </c:extLst>
          </c:dPt>
          <c:dPt>
            <c:idx val="9"/>
            <c:marker>
              <c:symbol val="none"/>
            </c:marker>
            <c:bubble3D val="0"/>
            <c:spPr>
              <a:ln w="28575" cap="rnd">
                <a:solidFill>
                  <a:schemeClr val="accent3"/>
                </a:solidFill>
                <a:prstDash val="sysDash"/>
                <a:round/>
              </a:ln>
              <a:effectLst/>
            </c:spPr>
            <c:extLst>
              <c:ext xmlns:c16="http://schemas.microsoft.com/office/drawing/2014/chart" uri="{C3380CC4-5D6E-409C-BE32-E72D297353CC}">
                <c16:uniqueId val="{00000015-EF85-4A3B-B2D2-1EEB92C9CFFC}"/>
              </c:ext>
            </c:extLst>
          </c:dPt>
          <c:dPt>
            <c:idx val="10"/>
            <c:marker>
              <c:symbol val="none"/>
            </c:marker>
            <c:bubble3D val="0"/>
            <c:spPr>
              <a:ln w="28575" cap="rnd">
                <a:solidFill>
                  <a:schemeClr val="accent3"/>
                </a:solidFill>
                <a:prstDash val="sysDash"/>
                <a:round/>
              </a:ln>
              <a:effectLst/>
            </c:spPr>
            <c:extLst>
              <c:ext xmlns:c16="http://schemas.microsoft.com/office/drawing/2014/chart" uri="{C3380CC4-5D6E-409C-BE32-E72D297353CC}">
                <c16:uniqueId val="{00000017-EF85-4A3B-B2D2-1EEB92C9CFFC}"/>
              </c:ext>
            </c:extLst>
          </c:dPt>
          <c:dPt>
            <c:idx val="11"/>
            <c:marker>
              <c:symbol val="none"/>
            </c:marker>
            <c:bubble3D val="0"/>
            <c:spPr>
              <a:ln w="28575" cap="rnd">
                <a:solidFill>
                  <a:schemeClr val="accent3"/>
                </a:solidFill>
                <a:prstDash val="sysDash"/>
                <a:round/>
              </a:ln>
              <a:effectLst/>
            </c:spPr>
            <c:extLst>
              <c:ext xmlns:c16="http://schemas.microsoft.com/office/drawing/2014/chart" uri="{C3380CC4-5D6E-409C-BE32-E72D297353CC}">
                <c16:uniqueId val="{00000019-EF85-4A3B-B2D2-1EEB92C9CFFC}"/>
              </c:ext>
            </c:extLst>
          </c:dPt>
          <c:dPt>
            <c:idx val="12"/>
            <c:marker>
              <c:symbol val="none"/>
            </c:marker>
            <c:bubble3D val="0"/>
            <c:spPr>
              <a:ln w="28575" cap="rnd">
                <a:solidFill>
                  <a:schemeClr val="accent3"/>
                </a:solidFill>
                <a:prstDash val="sysDash"/>
                <a:round/>
              </a:ln>
              <a:effectLst/>
            </c:spPr>
            <c:extLst>
              <c:ext xmlns:c16="http://schemas.microsoft.com/office/drawing/2014/chart" uri="{C3380CC4-5D6E-409C-BE32-E72D297353CC}">
                <c16:uniqueId val="{0000001B-EF85-4A3B-B2D2-1EEB92C9CFFC}"/>
              </c:ext>
            </c:extLst>
          </c:dPt>
          <c:cat>
            <c:numRef>
              <c:f>Sheet1!$B$5:$B$17</c:f>
              <c:numCache>
                <c:formatCode>General</c:formatCode>
                <c:ptCount val="13"/>
                <c:pt idx="0">
                  <c:v>1980</c:v>
                </c:pt>
                <c:pt idx="1">
                  <c:v>1985</c:v>
                </c:pt>
                <c:pt idx="2">
                  <c:v>1990</c:v>
                </c:pt>
                <c:pt idx="3">
                  <c:v>1995</c:v>
                </c:pt>
                <c:pt idx="4">
                  <c:v>2000</c:v>
                </c:pt>
                <c:pt idx="5">
                  <c:v>2005</c:v>
                </c:pt>
                <c:pt idx="6">
                  <c:v>2010</c:v>
                </c:pt>
                <c:pt idx="7">
                  <c:v>2015</c:v>
                </c:pt>
                <c:pt idx="8">
                  <c:v>2020</c:v>
                </c:pt>
                <c:pt idx="9">
                  <c:v>2025</c:v>
                </c:pt>
                <c:pt idx="10">
                  <c:v>2030</c:v>
                </c:pt>
                <c:pt idx="11">
                  <c:v>2035</c:v>
                </c:pt>
                <c:pt idx="12">
                  <c:v>2040</c:v>
                </c:pt>
              </c:numCache>
            </c:numRef>
          </c:cat>
          <c:val>
            <c:numRef>
              <c:f>Sheet1!$E$5:$E$17</c:f>
              <c:numCache>
                <c:formatCode>0%</c:formatCode>
                <c:ptCount val="13"/>
                <c:pt idx="0">
                  <c:v>0.11</c:v>
                </c:pt>
                <c:pt idx="1">
                  <c:v>0.13</c:v>
                </c:pt>
                <c:pt idx="2">
                  <c:v>0.15</c:v>
                </c:pt>
                <c:pt idx="3">
                  <c:v>0.16</c:v>
                </c:pt>
                <c:pt idx="4">
                  <c:v>0.18</c:v>
                </c:pt>
                <c:pt idx="5">
                  <c:v>0.2</c:v>
                </c:pt>
                <c:pt idx="6">
                  <c:v>0.23</c:v>
                </c:pt>
                <c:pt idx="7">
                  <c:v>0.26</c:v>
                </c:pt>
                <c:pt idx="8">
                  <c:v>0.28999999999999998</c:v>
                </c:pt>
                <c:pt idx="9">
                  <c:v>0.34</c:v>
                </c:pt>
                <c:pt idx="10">
                  <c:v>0.45</c:v>
                </c:pt>
                <c:pt idx="11">
                  <c:v>0.55000000000000004</c:v>
                </c:pt>
                <c:pt idx="12">
                  <c:v>0.7</c:v>
                </c:pt>
              </c:numCache>
            </c:numRef>
          </c:val>
          <c:smooth val="0"/>
          <c:extLst>
            <c:ext xmlns:c16="http://schemas.microsoft.com/office/drawing/2014/chart" uri="{C3380CC4-5D6E-409C-BE32-E72D297353CC}">
              <c16:uniqueId val="{0000001C-EF85-4A3B-B2D2-1EEB92C9CFFC}"/>
            </c:ext>
          </c:extLst>
        </c:ser>
        <c:dLbls>
          <c:showLegendKey val="0"/>
          <c:showVal val="0"/>
          <c:showCatName val="0"/>
          <c:showSerName val="0"/>
          <c:showPercent val="0"/>
          <c:showBubbleSize val="0"/>
        </c:dLbls>
        <c:marker val="1"/>
        <c:smooth val="0"/>
        <c:axId val="-797447424"/>
        <c:axId val="-797451232"/>
      </c:lineChart>
      <c:catAx>
        <c:axId val="-797451776"/>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97447968"/>
        <c:crosses val="autoZero"/>
        <c:auto val="1"/>
        <c:lblAlgn val="ctr"/>
        <c:lblOffset val="100"/>
        <c:noMultiLvlLbl val="0"/>
      </c:catAx>
      <c:valAx>
        <c:axId val="-797447968"/>
        <c:scaling>
          <c:orientation val="minMax"/>
        </c:scaling>
        <c:delete val="0"/>
        <c:axPos val="l"/>
        <c:numFmt formatCode="#,##0_);[Red]\(#,##0\)"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ea"/>
                <a:ea typeface="+mn-ea"/>
                <a:cs typeface="+mn-cs"/>
              </a:defRPr>
            </a:pPr>
            <a:endParaRPr lang="ja-JP"/>
          </a:p>
        </c:txPr>
        <c:crossAx val="-797451776"/>
        <c:crosses val="autoZero"/>
        <c:crossBetween val="between"/>
      </c:valAx>
      <c:valAx>
        <c:axId val="-797451232"/>
        <c:scaling>
          <c:orientation val="minMax"/>
          <c:max val="0.70000000000000007"/>
        </c:scaling>
        <c:delete val="0"/>
        <c:axPos val="r"/>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ea"/>
                <a:ea typeface="+mn-ea"/>
                <a:cs typeface="+mn-cs"/>
              </a:defRPr>
            </a:pPr>
            <a:endParaRPr lang="ja-JP"/>
          </a:p>
        </c:txPr>
        <c:crossAx val="-797447424"/>
        <c:crosses val="max"/>
        <c:crossBetween val="between"/>
      </c:valAx>
      <c:catAx>
        <c:axId val="-797447424"/>
        <c:scaling>
          <c:orientation val="minMax"/>
        </c:scaling>
        <c:delete val="1"/>
        <c:axPos val="b"/>
        <c:numFmt formatCode="General" sourceLinked="1"/>
        <c:majorTickMark val="none"/>
        <c:minorTickMark val="none"/>
        <c:tickLblPos val="nextTo"/>
        <c:crossAx val="-797451232"/>
        <c:crosses val="autoZero"/>
        <c:auto val="1"/>
        <c:lblAlgn val="ctr"/>
        <c:lblOffset val="100"/>
        <c:noMultiLvlLbl val="0"/>
      </c:catAx>
      <c:spPr>
        <a:noFill/>
        <a:ln>
          <a:noFill/>
        </a:ln>
        <a:effectLst/>
      </c:spPr>
    </c:plotArea>
    <c:legend>
      <c:legendPos val="b"/>
      <c:layout>
        <c:manualLayout>
          <c:xMode val="edge"/>
          <c:yMode val="edge"/>
          <c:x val="0"/>
          <c:y val="0.79326695796735647"/>
          <c:w val="1"/>
          <c:h val="0.1306829230930381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stacked"/>
        <c:varyColors val="0"/>
        <c:ser>
          <c:idx val="0"/>
          <c:order val="0"/>
          <c:tx>
            <c:strRef>
              <c:f>オランダの高齢者の収入状況!$C$3</c:f>
              <c:strCache>
                <c:ptCount val="1"/>
                <c:pt idx="0">
                  <c:v>国民年金</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オランダの高齢者の収入状況!$B$4:$B$8</c:f>
              <c:strCache>
                <c:ptCount val="5"/>
                <c:pt idx="0">
                  <c:v>女性</c:v>
                </c:pt>
                <c:pt idx="1">
                  <c:v>男性</c:v>
                </c:pt>
                <c:pt idx="2">
                  <c:v>夫婦</c:v>
                </c:pt>
                <c:pt idx="3">
                  <c:v>夫婦
（一人だけ
65歳以上）</c:v>
                </c:pt>
                <c:pt idx="4">
                  <c:v>全体</c:v>
                </c:pt>
              </c:strCache>
            </c:strRef>
          </c:cat>
          <c:val>
            <c:numRef>
              <c:f>オランダの高齢者の収入状況!$C$4:$C$8</c:f>
              <c:numCache>
                <c:formatCode>0%</c:formatCode>
                <c:ptCount val="5"/>
                <c:pt idx="0">
                  <c:v>0.54</c:v>
                </c:pt>
                <c:pt idx="1">
                  <c:v>0.43</c:v>
                </c:pt>
                <c:pt idx="2">
                  <c:v>0.43</c:v>
                </c:pt>
                <c:pt idx="3">
                  <c:v>0.22</c:v>
                </c:pt>
                <c:pt idx="4">
                  <c:v>0.39</c:v>
                </c:pt>
              </c:numCache>
            </c:numRef>
          </c:val>
          <c:extLst>
            <c:ext xmlns:c16="http://schemas.microsoft.com/office/drawing/2014/chart" uri="{C3380CC4-5D6E-409C-BE32-E72D297353CC}">
              <c16:uniqueId val="{00000000-AC56-4138-A3EF-EFA040D2DDA7}"/>
            </c:ext>
          </c:extLst>
        </c:ser>
        <c:ser>
          <c:idx val="1"/>
          <c:order val="1"/>
          <c:tx>
            <c:strRef>
              <c:f>オランダの高齢者の収入状況!$D$3</c:f>
              <c:strCache>
                <c:ptCount val="1"/>
                <c:pt idx="0">
                  <c:v>職域年金等</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オランダの高齢者の収入状況!$B$4:$B$8</c:f>
              <c:strCache>
                <c:ptCount val="5"/>
                <c:pt idx="0">
                  <c:v>女性</c:v>
                </c:pt>
                <c:pt idx="1">
                  <c:v>男性</c:v>
                </c:pt>
                <c:pt idx="2">
                  <c:v>夫婦</c:v>
                </c:pt>
                <c:pt idx="3">
                  <c:v>夫婦
（一人だけ
65歳以上）</c:v>
                </c:pt>
                <c:pt idx="4">
                  <c:v>全体</c:v>
                </c:pt>
              </c:strCache>
            </c:strRef>
          </c:cat>
          <c:val>
            <c:numRef>
              <c:f>オランダの高齢者の収入状況!$D$4:$D$8</c:f>
              <c:numCache>
                <c:formatCode>0%</c:formatCode>
                <c:ptCount val="5"/>
                <c:pt idx="0">
                  <c:v>0.3</c:v>
                </c:pt>
                <c:pt idx="1">
                  <c:v>0.41</c:v>
                </c:pt>
                <c:pt idx="2">
                  <c:v>0.43</c:v>
                </c:pt>
                <c:pt idx="3">
                  <c:v>0.41</c:v>
                </c:pt>
                <c:pt idx="4">
                  <c:v>0.34</c:v>
                </c:pt>
              </c:numCache>
            </c:numRef>
          </c:val>
          <c:extLst>
            <c:ext xmlns:c16="http://schemas.microsoft.com/office/drawing/2014/chart" uri="{C3380CC4-5D6E-409C-BE32-E72D297353CC}">
              <c16:uniqueId val="{00000001-AC56-4138-A3EF-EFA040D2DDA7}"/>
            </c:ext>
          </c:extLst>
        </c:ser>
        <c:ser>
          <c:idx val="2"/>
          <c:order val="2"/>
          <c:tx>
            <c:strRef>
              <c:f>オランダの高齢者の収入状況!$E$3</c:f>
              <c:strCache>
                <c:ptCount val="1"/>
                <c:pt idx="0">
                  <c:v>資産からの収入</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オランダの高齢者の収入状況!$B$4:$B$8</c:f>
              <c:strCache>
                <c:ptCount val="5"/>
                <c:pt idx="0">
                  <c:v>女性</c:v>
                </c:pt>
                <c:pt idx="1">
                  <c:v>男性</c:v>
                </c:pt>
                <c:pt idx="2">
                  <c:v>夫婦</c:v>
                </c:pt>
                <c:pt idx="3">
                  <c:v>夫婦
（一人だけ
65歳以上）</c:v>
                </c:pt>
                <c:pt idx="4">
                  <c:v>全体</c:v>
                </c:pt>
              </c:strCache>
            </c:strRef>
          </c:cat>
          <c:val>
            <c:numRef>
              <c:f>オランダの高齢者の収入状況!$E$4:$E$8</c:f>
              <c:numCache>
                <c:formatCode>0%</c:formatCode>
                <c:ptCount val="5"/>
                <c:pt idx="0">
                  <c:v>0.08</c:v>
                </c:pt>
                <c:pt idx="1">
                  <c:v>0.08</c:v>
                </c:pt>
                <c:pt idx="2">
                  <c:v>7.0000000000000007E-2</c:v>
                </c:pt>
                <c:pt idx="3">
                  <c:v>0.03</c:v>
                </c:pt>
                <c:pt idx="4">
                  <c:v>0.06</c:v>
                </c:pt>
              </c:numCache>
            </c:numRef>
          </c:val>
          <c:extLst>
            <c:ext xmlns:c16="http://schemas.microsoft.com/office/drawing/2014/chart" uri="{C3380CC4-5D6E-409C-BE32-E72D297353CC}">
              <c16:uniqueId val="{00000002-AC56-4138-A3EF-EFA040D2DDA7}"/>
            </c:ext>
          </c:extLst>
        </c:ser>
        <c:ser>
          <c:idx val="3"/>
          <c:order val="3"/>
          <c:tx>
            <c:strRef>
              <c:f>オランダの高齢者の収入状況!$F$3</c:f>
              <c:strCache>
                <c:ptCount val="1"/>
                <c:pt idx="0">
                  <c:v>その他</c:v>
                </c:pt>
              </c:strCache>
            </c:strRef>
          </c:tx>
          <c:spPr>
            <a:solidFill>
              <a:srgbClr val="92D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オランダの高齢者の収入状況!$B$4:$B$8</c:f>
              <c:strCache>
                <c:ptCount val="5"/>
                <c:pt idx="0">
                  <c:v>女性</c:v>
                </c:pt>
                <c:pt idx="1">
                  <c:v>男性</c:v>
                </c:pt>
                <c:pt idx="2">
                  <c:v>夫婦</c:v>
                </c:pt>
                <c:pt idx="3">
                  <c:v>夫婦
（一人だけ
65歳以上）</c:v>
                </c:pt>
                <c:pt idx="4">
                  <c:v>全体</c:v>
                </c:pt>
              </c:strCache>
            </c:strRef>
          </c:cat>
          <c:val>
            <c:numRef>
              <c:f>オランダの高齢者の収入状況!$F$4:$F$8</c:f>
              <c:numCache>
                <c:formatCode>0%</c:formatCode>
                <c:ptCount val="5"/>
                <c:pt idx="0">
                  <c:v>0.08</c:v>
                </c:pt>
                <c:pt idx="1">
                  <c:v>0.08</c:v>
                </c:pt>
                <c:pt idx="2">
                  <c:v>7.0000000000000007E-2</c:v>
                </c:pt>
                <c:pt idx="3">
                  <c:v>0.34</c:v>
                </c:pt>
                <c:pt idx="4">
                  <c:v>0.21</c:v>
                </c:pt>
              </c:numCache>
            </c:numRef>
          </c:val>
          <c:extLst>
            <c:ext xmlns:c16="http://schemas.microsoft.com/office/drawing/2014/chart" uri="{C3380CC4-5D6E-409C-BE32-E72D297353CC}">
              <c16:uniqueId val="{00000003-AC56-4138-A3EF-EFA040D2DDA7}"/>
            </c:ext>
          </c:extLst>
        </c:ser>
        <c:dLbls>
          <c:showLegendKey val="0"/>
          <c:showVal val="0"/>
          <c:showCatName val="0"/>
          <c:showSerName val="0"/>
          <c:showPercent val="0"/>
          <c:showBubbleSize val="0"/>
        </c:dLbls>
        <c:gapWidth val="150"/>
        <c:overlap val="100"/>
        <c:axId val="-797446880"/>
        <c:axId val="-797445248"/>
      </c:barChart>
      <c:catAx>
        <c:axId val="-797446880"/>
        <c:scaling>
          <c:orientation val="minMax"/>
        </c:scaling>
        <c:delete val="0"/>
        <c:axPos val="l"/>
        <c:numFmt formatCode="General" sourceLinked="1"/>
        <c:majorTickMark val="in"/>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97445248"/>
        <c:crosses val="autoZero"/>
        <c:auto val="1"/>
        <c:lblAlgn val="ctr"/>
        <c:lblOffset val="100"/>
        <c:noMultiLvlLbl val="0"/>
      </c:catAx>
      <c:valAx>
        <c:axId val="-797445248"/>
        <c:scaling>
          <c:orientation val="minMax"/>
          <c:max val="1"/>
        </c:scaling>
        <c:delete val="0"/>
        <c:axPos val="b"/>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97446880"/>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Entry>
      <c:layout>
        <c:manualLayout>
          <c:xMode val="edge"/>
          <c:yMode val="edge"/>
          <c:x val="0.12175"/>
          <c:y val="0.92793194444444449"/>
          <c:w val="0.82363125399980819"/>
          <c:h val="5.755352552600676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'日本の高齢者　収入源'!$E$6</c:f>
              <c:strCache>
                <c:ptCount val="1"/>
                <c:pt idx="0">
                  <c:v>公的年金・恩給</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収入源'!$F$6</c:f>
              <c:numCache>
                <c:formatCode>0.0%</c:formatCode>
                <c:ptCount val="1"/>
                <c:pt idx="0">
                  <c:v>0.61099999999999999</c:v>
                </c:pt>
              </c:numCache>
            </c:numRef>
          </c:val>
          <c:extLst>
            <c:ext xmlns:c16="http://schemas.microsoft.com/office/drawing/2014/chart" uri="{C3380CC4-5D6E-409C-BE32-E72D297353CC}">
              <c16:uniqueId val="{00000000-F046-4E0B-9B04-6A8AFB5CCAAF}"/>
            </c:ext>
          </c:extLst>
        </c:ser>
        <c:ser>
          <c:idx val="1"/>
          <c:order val="1"/>
          <c:tx>
            <c:strRef>
              <c:f>'日本の高齢者　収入源'!$E$7</c:f>
              <c:strCache>
                <c:ptCount val="1"/>
                <c:pt idx="0">
                  <c:v>仕送り・企業年金等</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収入源'!$F$7</c:f>
              <c:numCache>
                <c:formatCode>0.0%</c:formatCode>
                <c:ptCount val="1"/>
                <c:pt idx="0">
                  <c:v>4.8000000000000001E-2</c:v>
                </c:pt>
              </c:numCache>
            </c:numRef>
          </c:val>
          <c:extLst>
            <c:ext xmlns:c16="http://schemas.microsoft.com/office/drawing/2014/chart" uri="{C3380CC4-5D6E-409C-BE32-E72D297353CC}">
              <c16:uniqueId val="{00000001-F046-4E0B-9B04-6A8AFB5CCAAF}"/>
            </c:ext>
          </c:extLst>
        </c:ser>
        <c:ser>
          <c:idx val="2"/>
          <c:order val="2"/>
          <c:tx>
            <c:strRef>
              <c:f>'日本の高齢者　収入源'!$E$8</c:f>
              <c:strCache>
                <c:ptCount val="1"/>
                <c:pt idx="0">
                  <c:v>労働収入</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収入源'!$F$8</c:f>
              <c:numCache>
                <c:formatCode>0.0%</c:formatCode>
                <c:ptCount val="1"/>
                <c:pt idx="0">
                  <c:v>0.254</c:v>
                </c:pt>
              </c:numCache>
            </c:numRef>
          </c:val>
          <c:extLst>
            <c:ext xmlns:c16="http://schemas.microsoft.com/office/drawing/2014/chart" uri="{C3380CC4-5D6E-409C-BE32-E72D297353CC}">
              <c16:uniqueId val="{00000002-F046-4E0B-9B04-6A8AFB5CCAAF}"/>
            </c:ext>
          </c:extLst>
        </c:ser>
        <c:ser>
          <c:idx val="3"/>
          <c:order val="3"/>
          <c:tx>
            <c:strRef>
              <c:f>'日本の高齢者　収入源'!$E$9</c:f>
              <c:strCache>
                <c:ptCount val="1"/>
                <c:pt idx="0">
                  <c:v>財産所得</c:v>
                </c:pt>
              </c:strCache>
            </c:strRef>
          </c:tx>
          <c:spPr>
            <a:solidFill>
              <a:srgbClr val="92D050"/>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6="http://schemas.microsoft.com/office/drawing/2014/chart" uri="{C3380CC4-5D6E-409C-BE32-E72D297353CC}">
                  <c16:uniqueId val="{00000003-F046-4E0B-9B04-6A8AFB5CCAA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収入源'!$F$9</c:f>
              <c:numCache>
                <c:formatCode>0.0%</c:formatCode>
                <c:ptCount val="1"/>
                <c:pt idx="0">
                  <c:v>0.08</c:v>
                </c:pt>
              </c:numCache>
            </c:numRef>
          </c:val>
          <c:extLst>
            <c:ext xmlns:c16="http://schemas.microsoft.com/office/drawing/2014/chart" uri="{C3380CC4-5D6E-409C-BE32-E72D297353CC}">
              <c16:uniqueId val="{00000004-F046-4E0B-9B04-6A8AFB5CCAAF}"/>
            </c:ext>
          </c:extLst>
        </c:ser>
        <c:dLbls>
          <c:showLegendKey val="0"/>
          <c:showVal val="0"/>
          <c:showCatName val="0"/>
          <c:showSerName val="0"/>
          <c:showPercent val="0"/>
          <c:showBubbleSize val="0"/>
        </c:dLbls>
        <c:gapWidth val="150"/>
        <c:overlap val="100"/>
        <c:axId val="-787815776"/>
        <c:axId val="-787816320"/>
      </c:barChart>
      <c:catAx>
        <c:axId val="-787815776"/>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7816320"/>
        <c:crosses val="autoZero"/>
        <c:auto val="1"/>
        <c:lblAlgn val="ctr"/>
        <c:lblOffset val="100"/>
        <c:noMultiLvlLbl val="0"/>
      </c:catAx>
      <c:valAx>
        <c:axId val="-787816320"/>
        <c:scaling>
          <c:orientation val="minMax"/>
        </c:scaling>
        <c:delete val="0"/>
        <c:axPos val="b"/>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1577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382191632825559E-2"/>
          <c:y val="0.13425925925925927"/>
          <c:w val="0.88710529827839313"/>
          <c:h val="0.75834135316418783"/>
        </c:manualLayout>
      </c:layout>
      <c:barChart>
        <c:barDir val="col"/>
        <c:grouping val="clustered"/>
        <c:varyColors val="0"/>
        <c:ser>
          <c:idx val="0"/>
          <c:order val="0"/>
          <c:tx>
            <c:strRef>
              <c:f>Welfare_of_households__key_figu!$B$1</c:f>
              <c:strCache>
                <c:ptCount val="1"/>
                <c:pt idx="0">
                  <c:v>1,000 €</c:v>
                </c:pt>
              </c:strCache>
            </c:strRef>
          </c:tx>
          <c:spPr>
            <a:solidFill>
              <a:srgbClr val="0070C0"/>
            </a:solidFill>
            <a:ln>
              <a:solidFill>
                <a:srgbClr val="0070C0"/>
              </a:solidFill>
            </a:ln>
            <a:effectLst/>
          </c:spPr>
          <c:invertIfNegative val="0"/>
          <c:dLbls>
            <c:dLbl>
              <c:idx val="5"/>
              <c:tx>
                <c:rich>
                  <a:bodyPr/>
                  <a:lstStyle/>
                  <a:p>
                    <a:r>
                      <a:rPr lang="en-US" altLang="ja-JP"/>
                      <a:t>26.0</a:t>
                    </a:r>
                    <a:endParaRPr lang="en-US" altLang="ja-JP"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731-484B-B3AD-7BB2A3C58F98}"/>
                </c:ext>
              </c:extLst>
            </c:dLbl>
            <c:dLbl>
              <c:idx val="6"/>
              <c:tx>
                <c:rich>
                  <a:bodyPr/>
                  <a:lstStyle/>
                  <a:p>
                    <a:r>
                      <a:rPr lang="en-US" altLang="ja-JP"/>
                      <a:t>27.0</a:t>
                    </a:r>
                    <a:endParaRPr lang="en-US" altLang="ja-JP"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731-484B-B3AD-7BB2A3C58F98}"/>
                </c:ext>
              </c:extLst>
            </c:dLbl>
            <c:dLbl>
              <c:idx val="7"/>
              <c:tx>
                <c:rich>
                  <a:bodyPr/>
                  <a:lstStyle/>
                  <a:p>
                    <a:r>
                      <a:rPr lang="en-US" altLang="ja-JP"/>
                      <a:t>27.0</a:t>
                    </a:r>
                    <a:endParaRPr lang="en-US" altLang="ja-JP"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731-484B-B3AD-7BB2A3C58F98}"/>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Welfare_of_households__key_figu!$A$2:$A$9</c:f>
              <c:numCache>
                <c:formatCode>General</c:formatCode>
                <c:ptCount val="8"/>
                <c:pt idx="0">
                  <c:v>2011</c:v>
                </c:pt>
                <c:pt idx="1">
                  <c:v>2012</c:v>
                </c:pt>
                <c:pt idx="2">
                  <c:v>2013</c:v>
                </c:pt>
                <c:pt idx="3">
                  <c:v>2014</c:v>
                </c:pt>
                <c:pt idx="4">
                  <c:v>2015</c:v>
                </c:pt>
                <c:pt idx="5">
                  <c:v>2016</c:v>
                </c:pt>
                <c:pt idx="6">
                  <c:v>2017</c:v>
                </c:pt>
                <c:pt idx="7">
                  <c:v>2018</c:v>
                </c:pt>
              </c:numCache>
            </c:numRef>
          </c:cat>
          <c:val>
            <c:numRef>
              <c:f>Welfare_of_households__key_figu!$B$2:$B$9</c:f>
              <c:numCache>
                <c:formatCode>General</c:formatCode>
                <c:ptCount val="8"/>
                <c:pt idx="0">
                  <c:v>23.7</c:v>
                </c:pt>
                <c:pt idx="1">
                  <c:v>24.5</c:v>
                </c:pt>
                <c:pt idx="2">
                  <c:v>24.4</c:v>
                </c:pt>
                <c:pt idx="3">
                  <c:v>25.8</c:v>
                </c:pt>
                <c:pt idx="4">
                  <c:v>25.4</c:v>
                </c:pt>
                <c:pt idx="5">
                  <c:v>26</c:v>
                </c:pt>
                <c:pt idx="6">
                  <c:v>27</c:v>
                </c:pt>
                <c:pt idx="7">
                  <c:v>27</c:v>
                </c:pt>
              </c:numCache>
            </c:numRef>
          </c:val>
          <c:extLst>
            <c:ext xmlns:c16="http://schemas.microsoft.com/office/drawing/2014/chart" uri="{C3380CC4-5D6E-409C-BE32-E72D297353CC}">
              <c16:uniqueId val="{00000003-3731-484B-B3AD-7BB2A3C58F98}"/>
            </c:ext>
          </c:extLst>
        </c:ser>
        <c:dLbls>
          <c:showLegendKey val="0"/>
          <c:showVal val="0"/>
          <c:showCatName val="0"/>
          <c:showSerName val="0"/>
          <c:showPercent val="0"/>
          <c:showBubbleSize val="0"/>
        </c:dLbls>
        <c:gapWidth val="150"/>
        <c:axId val="-787802176"/>
        <c:axId val="-787811968"/>
      </c:barChart>
      <c:catAx>
        <c:axId val="-787802176"/>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crossAx val="-787811968"/>
        <c:crosses val="autoZero"/>
        <c:auto val="1"/>
        <c:lblAlgn val="ctr"/>
        <c:lblOffset val="100"/>
        <c:noMultiLvlLbl val="0"/>
      </c:catAx>
      <c:valAx>
        <c:axId val="-787811968"/>
        <c:scaling>
          <c:orientation val="minMax"/>
          <c:max val="30"/>
        </c:scaling>
        <c:delete val="0"/>
        <c:axPos val="l"/>
        <c:numFmt formatCode="General"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02176"/>
        <c:crosses val="autoZero"/>
        <c:crossBetween val="between"/>
      </c:valAx>
      <c:spPr>
        <a:noFill/>
        <a:ln>
          <a:noFill/>
        </a:ln>
        <a:effectLst/>
      </c:spPr>
    </c:plotArea>
    <c:plotVisOnly val="1"/>
    <c:dispBlanksAs val="gap"/>
    <c:showDLblsOverMax val="0"/>
  </c:chart>
  <c:spPr>
    <a:noFill/>
    <a:ln>
      <a:noFill/>
    </a:ln>
    <a:effectLst/>
  </c:spPr>
  <c:txPr>
    <a:bodyPr/>
    <a:lstStyle/>
    <a:p>
      <a:pPr>
        <a:defRPr sz="1050"/>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0.17564968172081938"/>
          <c:w val="0.79066709401709401"/>
          <c:h val="0.58076688689775846"/>
        </c:manualLayout>
      </c:layout>
      <c:lineChart>
        <c:grouping val="standard"/>
        <c:varyColors val="0"/>
        <c:ser>
          <c:idx val="3"/>
          <c:order val="1"/>
          <c:tx>
            <c:strRef>
              <c:f>人口構造・高齢化率!$E$8</c:f>
              <c:strCache>
                <c:ptCount val="1"/>
                <c:pt idx="0">
                  <c:v>総人口</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strRef>
              <c:f>'要介護・要支援者数 (2)'!$A$45:$A$50</c:f>
              <c:strCache>
                <c:ptCount val="6"/>
                <c:pt idx="0">
                  <c:v>65</c:v>
                </c:pt>
                <c:pt idx="1">
                  <c:v>70</c:v>
                </c:pt>
                <c:pt idx="2">
                  <c:v>75</c:v>
                </c:pt>
                <c:pt idx="3">
                  <c:v>80</c:v>
                </c:pt>
                <c:pt idx="4">
                  <c:v>85</c:v>
                </c:pt>
                <c:pt idx="5">
                  <c:v>90</c:v>
                </c:pt>
              </c:strCache>
            </c:strRef>
          </c:cat>
          <c:val>
            <c:numRef>
              <c:f>人口構造・高齢化率!$E$11:$E$29</c:f>
            </c:numRef>
          </c:val>
          <c:smooth val="0"/>
          <c:extLst>
            <c:ext xmlns:c16="http://schemas.microsoft.com/office/drawing/2014/chart" uri="{C3380CC4-5D6E-409C-BE32-E72D297353CC}">
              <c16:uniqueId val="{00000000-1AFC-4F63-ABC0-F9530F6C4418}"/>
            </c:ext>
          </c:extLst>
        </c:ser>
        <c:ser>
          <c:idx val="2"/>
          <c:order val="0"/>
          <c:tx>
            <c:strRef>
              <c:f>'要介護・要支援者数 (2)'!$C$44</c:f>
              <c:strCache>
                <c:ptCount val="1"/>
                <c:pt idx="0">
                  <c:v> 農村</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'要介護・要支援者数 (2)'!$A$45:$A$50</c:f>
              <c:strCache>
                <c:ptCount val="6"/>
                <c:pt idx="0">
                  <c:v>65</c:v>
                </c:pt>
                <c:pt idx="1">
                  <c:v>70</c:v>
                </c:pt>
                <c:pt idx="2">
                  <c:v>75</c:v>
                </c:pt>
                <c:pt idx="3">
                  <c:v>80</c:v>
                </c:pt>
                <c:pt idx="4">
                  <c:v>85</c:v>
                </c:pt>
                <c:pt idx="5">
                  <c:v>90</c:v>
                </c:pt>
              </c:strCache>
            </c:strRef>
          </c:cat>
          <c:val>
            <c:numRef>
              <c:f>'要介護・要支援者数 (2)'!$C$45:$C$50</c:f>
              <c:numCache>
                <c:formatCode>#,##0_);[Red]\(#,##0\)</c:formatCode>
                <c:ptCount val="6"/>
                <c:pt idx="0">
                  <c:v>44</c:v>
                </c:pt>
                <c:pt idx="1">
                  <c:v>60</c:v>
                </c:pt>
                <c:pt idx="2">
                  <c:v>74</c:v>
                </c:pt>
                <c:pt idx="3">
                  <c:v>84</c:v>
                </c:pt>
                <c:pt idx="4">
                  <c:v>90</c:v>
                </c:pt>
                <c:pt idx="5">
                  <c:v>95</c:v>
                </c:pt>
              </c:numCache>
            </c:numRef>
          </c:val>
          <c:smooth val="0"/>
          <c:extLst>
            <c:ext xmlns:c16="http://schemas.microsoft.com/office/drawing/2014/chart" uri="{C3380CC4-5D6E-409C-BE32-E72D297353CC}">
              <c16:uniqueId val="{00000001-1AFC-4F63-ABC0-F9530F6C4418}"/>
            </c:ext>
          </c:extLst>
        </c:ser>
        <c:ser>
          <c:idx val="0"/>
          <c:order val="2"/>
          <c:tx>
            <c:strRef>
              <c:f>'要介護・要支援者数 (2)'!$B$44</c:f>
              <c:strCache>
                <c:ptCount val="1"/>
                <c:pt idx="0">
                  <c:v> 都市</c:v>
                </c:pt>
              </c:strCache>
            </c:strRef>
          </c:tx>
          <c:spPr>
            <a:ln w="28575" cap="rnd">
              <a:solidFill>
                <a:srgbClr val="0070C0"/>
              </a:solidFill>
              <a:round/>
            </a:ln>
            <a:effectLst/>
          </c:spPr>
          <c:marker>
            <c:symbol val="circle"/>
            <c:size val="5"/>
            <c:spPr>
              <a:solidFill>
                <a:srgbClr val="0070C0"/>
              </a:solidFill>
              <a:ln w="9525">
                <a:solidFill>
                  <a:srgbClr val="0070C0"/>
                </a:solidFill>
              </a:ln>
              <a:effectLst/>
            </c:spPr>
          </c:marker>
          <c:cat>
            <c:strRef>
              <c:f>'要介護・要支援者数 (2)'!$A$45:$A$50</c:f>
              <c:strCache>
                <c:ptCount val="6"/>
                <c:pt idx="0">
                  <c:v>65</c:v>
                </c:pt>
                <c:pt idx="1">
                  <c:v>70</c:v>
                </c:pt>
                <c:pt idx="2">
                  <c:v>75</c:v>
                </c:pt>
                <c:pt idx="3">
                  <c:v>80</c:v>
                </c:pt>
                <c:pt idx="4">
                  <c:v>85</c:v>
                </c:pt>
                <c:pt idx="5">
                  <c:v>90</c:v>
                </c:pt>
              </c:strCache>
            </c:strRef>
          </c:cat>
          <c:val>
            <c:numRef>
              <c:f>'要介護・要支援者数 (2)'!$B$45:$B$50</c:f>
              <c:numCache>
                <c:formatCode>#,##0</c:formatCode>
                <c:ptCount val="6"/>
                <c:pt idx="0">
                  <c:v>19</c:v>
                </c:pt>
                <c:pt idx="1">
                  <c:v>25</c:v>
                </c:pt>
                <c:pt idx="2">
                  <c:v>42</c:v>
                </c:pt>
                <c:pt idx="3">
                  <c:v>55</c:v>
                </c:pt>
                <c:pt idx="4">
                  <c:v>74</c:v>
                </c:pt>
                <c:pt idx="5">
                  <c:v>82</c:v>
                </c:pt>
              </c:numCache>
            </c:numRef>
          </c:val>
          <c:smooth val="0"/>
          <c:extLst>
            <c:ext xmlns:c16="http://schemas.microsoft.com/office/drawing/2014/chart" uri="{C3380CC4-5D6E-409C-BE32-E72D297353CC}">
              <c16:uniqueId val="{00000002-1AFC-4F63-ABC0-F9530F6C4418}"/>
            </c:ext>
          </c:extLst>
        </c:ser>
        <c:dLbls>
          <c:showLegendKey val="0"/>
          <c:showVal val="0"/>
          <c:showCatName val="0"/>
          <c:showSerName val="0"/>
          <c:showPercent val="0"/>
          <c:showBubbleSize val="0"/>
        </c:dLbls>
        <c:marker val="1"/>
        <c:smooth val="0"/>
        <c:axId val="-721551632"/>
        <c:axId val="-721545648"/>
      </c:lineChart>
      <c:catAx>
        <c:axId val="-721551632"/>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1545648"/>
        <c:crosses val="autoZero"/>
        <c:auto val="1"/>
        <c:lblAlgn val="ctr"/>
        <c:lblOffset val="100"/>
        <c:noMultiLvlLbl val="0"/>
      </c:catAx>
      <c:valAx>
        <c:axId val="-721545648"/>
        <c:scaling>
          <c:orientation val="minMax"/>
        </c:scaling>
        <c:delete val="0"/>
        <c:axPos val="l"/>
        <c:numFmt formatCode="#,##0_);[Red]\(#,##0\)" sourceLinked="0"/>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51632"/>
        <c:crosses val="autoZero"/>
        <c:crossBetween val="between"/>
        <c:majorUnit val="20"/>
      </c:valAx>
      <c:spPr>
        <a:noFill/>
        <a:ln>
          <a:noFill/>
        </a:ln>
        <a:effectLst/>
      </c:spPr>
    </c:plotArea>
    <c:legend>
      <c:legendPos val="b"/>
      <c:layout>
        <c:manualLayout>
          <c:xMode val="edge"/>
          <c:yMode val="edge"/>
          <c:x val="0.35400427350427349"/>
          <c:y val="0.89819159059300857"/>
          <c:w val="0.29958974358974361"/>
          <c:h val="7.994282892856213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149004703309179"/>
          <c:y val="0.1010236707188481"/>
          <c:w val="0.82003078643104743"/>
          <c:h val="0.76793072102973092"/>
        </c:manualLayout>
      </c:layout>
      <c:barChart>
        <c:barDir val="col"/>
        <c:grouping val="stacked"/>
        <c:varyColors val="0"/>
        <c:ser>
          <c:idx val="0"/>
          <c:order val="0"/>
          <c:tx>
            <c:strRef>
              <c:f>Data!$B$4</c:f>
              <c:strCache>
                <c:ptCount val="1"/>
                <c:pt idx="0">
                  <c:v>病院</c:v>
                </c:pt>
              </c:strCache>
            </c:strRef>
          </c:tx>
          <c:spPr>
            <a:solidFill>
              <a:srgbClr val="0070C0"/>
            </a:solidFill>
            <a:ln>
              <a:noFill/>
            </a:ln>
            <a:effectLst/>
          </c:spPr>
          <c:invertIfNegative val="0"/>
          <c:dLbls>
            <c:dLbl>
              <c:idx val="0"/>
              <c:layout>
                <c:manualLayout>
                  <c:x val="-7.997838694299304E-3"/>
                  <c:y val="-0.1631619135346092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96E-4D42-9290-2C92419D0FF0}"/>
                </c:ext>
              </c:extLst>
            </c:dLbl>
            <c:dLbl>
              <c:idx val="1"/>
              <c:layout>
                <c:manualLayout>
                  <c:x val="5.3318924628662032E-3"/>
                  <c:y val="-2.770674003417891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96E-4D42-9290-2C92419D0FF0}"/>
                </c:ext>
              </c:extLst>
            </c:dLbl>
            <c:dLbl>
              <c:idx val="2"/>
              <c:layout>
                <c:manualLayout>
                  <c:x val="5.3318924628662032E-3"/>
                  <c:y val="-3.07852667046433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96E-4D42-9290-2C92419D0FF0}"/>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ＭＳ Ｐゴシック" panose="020B0600070205080204" pitchFamily="50" charset="-128"/>
                    <a:ea typeface="ＭＳ Ｐゴシック" panose="020B060007020508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Data!$C$3:$F$3</c:f>
              <c:strCache>
                <c:ptCount val="3"/>
                <c:pt idx="0">
                  <c:v>日本</c:v>
                </c:pt>
                <c:pt idx="1">
                  <c:v>フランス</c:v>
                </c:pt>
                <c:pt idx="2">
                  <c:v>オランダ</c:v>
                </c:pt>
              </c:strCache>
            </c:strRef>
          </c:cat>
          <c:val>
            <c:numRef>
              <c:f>Data!$C$4:$F$4</c:f>
              <c:numCache>
                <c:formatCode>0%</c:formatCode>
                <c:ptCount val="3"/>
                <c:pt idx="0">
                  <c:v>0.81</c:v>
                </c:pt>
                <c:pt idx="1">
                  <c:v>0.58099999999999996</c:v>
                </c:pt>
                <c:pt idx="2">
                  <c:v>0.35299999999999998</c:v>
                </c:pt>
              </c:numCache>
            </c:numRef>
          </c:val>
          <c:extLst>
            <c:ext xmlns:c16="http://schemas.microsoft.com/office/drawing/2014/chart" uri="{C3380CC4-5D6E-409C-BE32-E72D297353CC}">
              <c16:uniqueId val="{00000003-196E-4D42-9290-2C92419D0FF0}"/>
            </c:ext>
          </c:extLst>
        </c:ser>
        <c:ser>
          <c:idx val="2"/>
          <c:order val="1"/>
          <c:tx>
            <c:strRef>
              <c:f>Data!$B$6</c:f>
              <c:strCache>
                <c:ptCount val="1"/>
                <c:pt idx="0">
                  <c:v>自宅</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ＭＳ Ｐゴシック" panose="020B0600070205080204" pitchFamily="50" charset="-128"/>
                    <a:ea typeface="ＭＳ Ｐゴシック" panose="020B060007020508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Data!$C$3:$F$3</c:f>
              <c:strCache>
                <c:ptCount val="3"/>
                <c:pt idx="0">
                  <c:v>日本</c:v>
                </c:pt>
                <c:pt idx="1">
                  <c:v>フランス</c:v>
                </c:pt>
                <c:pt idx="2">
                  <c:v>オランダ</c:v>
                </c:pt>
              </c:strCache>
            </c:strRef>
          </c:cat>
          <c:val>
            <c:numRef>
              <c:f>Data!$C$6:$F$6</c:f>
              <c:numCache>
                <c:formatCode>0%</c:formatCode>
                <c:ptCount val="3"/>
                <c:pt idx="0">
                  <c:v>0.13900000000000001</c:v>
                </c:pt>
                <c:pt idx="1">
                  <c:v>0.24199999999999999</c:v>
                </c:pt>
                <c:pt idx="2">
                  <c:v>0.31</c:v>
                </c:pt>
              </c:numCache>
            </c:numRef>
          </c:val>
          <c:extLst>
            <c:ext xmlns:c16="http://schemas.microsoft.com/office/drawing/2014/chart" uri="{C3380CC4-5D6E-409C-BE32-E72D297353CC}">
              <c16:uniqueId val="{00000004-196E-4D42-9290-2C92419D0FF0}"/>
            </c:ext>
          </c:extLst>
        </c:ser>
        <c:ser>
          <c:idx val="1"/>
          <c:order val="2"/>
          <c:tx>
            <c:strRef>
              <c:f>Data!$B$5</c:f>
              <c:strCache>
                <c:ptCount val="1"/>
                <c:pt idx="0">
                  <c:v>施設・ケア付住宅</c:v>
                </c:pt>
              </c:strCache>
            </c:strRef>
          </c:tx>
          <c:spPr>
            <a:solidFill>
              <a:srgbClr val="FFFFFF">
                <a:lumMod val="65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ＭＳ Ｐゴシック" panose="020B0600070205080204" pitchFamily="50" charset="-128"/>
                    <a:ea typeface="ＭＳ Ｐゴシック" panose="020B060007020508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Data!$C$3:$F$3</c:f>
              <c:strCache>
                <c:ptCount val="3"/>
                <c:pt idx="0">
                  <c:v>日本</c:v>
                </c:pt>
                <c:pt idx="1">
                  <c:v>フランス</c:v>
                </c:pt>
                <c:pt idx="2">
                  <c:v>オランダ</c:v>
                </c:pt>
              </c:strCache>
            </c:strRef>
          </c:cat>
          <c:val>
            <c:numRef>
              <c:f>Data!$C$5:$F$5</c:f>
              <c:numCache>
                <c:formatCode>0%</c:formatCode>
                <c:ptCount val="3"/>
                <c:pt idx="0">
                  <c:v>2.4E-2</c:v>
                </c:pt>
                <c:pt idx="1">
                  <c:v>0.108</c:v>
                </c:pt>
                <c:pt idx="2">
                  <c:v>0.32500000000000001</c:v>
                </c:pt>
              </c:numCache>
            </c:numRef>
          </c:val>
          <c:extLst>
            <c:ext xmlns:c16="http://schemas.microsoft.com/office/drawing/2014/chart" uri="{C3380CC4-5D6E-409C-BE32-E72D297353CC}">
              <c16:uniqueId val="{00000005-196E-4D42-9290-2C92419D0FF0}"/>
            </c:ext>
          </c:extLst>
        </c:ser>
        <c:ser>
          <c:idx val="3"/>
          <c:order val="3"/>
          <c:tx>
            <c:strRef>
              <c:f>Data!$B$7</c:f>
              <c:strCache>
                <c:ptCount val="1"/>
                <c:pt idx="0">
                  <c:v>その他</c:v>
                </c:pt>
              </c:strCache>
            </c:strRef>
          </c:tx>
          <c:spPr>
            <a:solidFill>
              <a:srgbClr val="92D050"/>
            </a:solidFill>
            <a:ln>
              <a:noFill/>
            </a:ln>
            <a:effectLst/>
          </c:spPr>
          <c:invertIfNegative val="0"/>
          <c:dLbls>
            <c:dLbl>
              <c:idx val="2"/>
              <c:layout>
                <c:manualLayout>
                  <c:x val="-9.7750232600185365E-17"/>
                  <c:y val="1.539263335232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96E-4D42-9290-2C92419D0FF0}"/>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ＭＳ Ｐゴシック" panose="020B0600070205080204" pitchFamily="50" charset="-128"/>
                    <a:ea typeface="ＭＳ Ｐゴシック" panose="020B060007020508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Data!$C$3:$F$3</c:f>
              <c:strCache>
                <c:ptCount val="3"/>
                <c:pt idx="0">
                  <c:v>日本</c:v>
                </c:pt>
                <c:pt idx="1">
                  <c:v>フランス</c:v>
                </c:pt>
                <c:pt idx="2">
                  <c:v>オランダ</c:v>
                </c:pt>
              </c:strCache>
            </c:strRef>
          </c:cat>
          <c:val>
            <c:numRef>
              <c:f>Data!$C$7:$F$7</c:f>
              <c:numCache>
                <c:formatCode>0%</c:formatCode>
                <c:ptCount val="3"/>
                <c:pt idx="0">
                  <c:v>2.6999999999999913E-2</c:v>
                </c:pt>
                <c:pt idx="1">
                  <c:v>6.9000000000000061E-2</c:v>
                </c:pt>
                <c:pt idx="2">
                  <c:v>1.2000000000000011E-2</c:v>
                </c:pt>
              </c:numCache>
            </c:numRef>
          </c:val>
          <c:extLst>
            <c:ext xmlns:c16="http://schemas.microsoft.com/office/drawing/2014/chart" uri="{C3380CC4-5D6E-409C-BE32-E72D297353CC}">
              <c16:uniqueId val="{00000007-196E-4D42-9290-2C92419D0FF0}"/>
            </c:ext>
          </c:extLst>
        </c:ser>
        <c:dLbls>
          <c:showLegendKey val="0"/>
          <c:showVal val="0"/>
          <c:showCatName val="0"/>
          <c:showSerName val="0"/>
          <c:showPercent val="0"/>
          <c:showBubbleSize val="0"/>
        </c:dLbls>
        <c:gapWidth val="100"/>
        <c:overlap val="100"/>
        <c:axId val="-787810336"/>
        <c:axId val="-787803808"/>
      </c:barChart>
      <c:lineChart>
        <c:grouping val="standard"/>
        <c:varyColors val="0"/>
        <c:ser>
          <c:idx val="4"/>
          <c:order val="4"/>
          <c:tx>
            <c:strRef>
              <c:f>Data!$B$8</c:f>
              <c:strCache>
                <c:ptCount val="1"/>
                <c:pt idx="0">
                  <c:v>同居率</c:v>
                </c:pt>
              </c:strCache>
            </c:strRef>
          </c:tx>
          <c:spPr>
            <a:ln w="28575" cap="rnd">
              <a:solidFill>
                <a:srgbClr val="FFC000"/>
              </a:solidFill>
              <a:round/>
            </a:ln>
            <a:effectLst/>
          </c:spPr>
          <c:marker>
            <c:symbol val="circle"/>
            <c:size val="8"/>
            <c:spPr>
              <a:solidFill>
                <a:srgbClr val="FFC000"/>
              </a:solidFill>
              <a:ln w="9525">
                <a:noFill/>
              </a:ln>
              <a:effectLst/>
            </c:spPr>
          </c:marker>
          <c:dLbls>
            <c:dLbl>
              <c:idx val="0"/>
              <c:layout>
                <c:manualLayout>
                  <c:x val="-6.2412320282162072E-2"/>
                  <c:y val="5.09210127625534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96E-4D42-9290-2C92419D0FF0}"/>
                </c:ext>
              </c:extLst>
            </c:dLbl>
            <c:dLbl>
              <c:idx val="1"/>
              <c:layout>
                <c:manualLayout>
                  <c:x val="-6.4530383075481756E-2"/>
                  <c:y val="4.490261432363314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96E-4D42-9290-2C92419D0FF0}"/>
                </c:ext>
              </c:extLst>
            </c:dLbl>
            <c:dLbl>
              <c:idx val="2"/>
              <c:layout>
                <c:manualLayout>
                  <c:x val="2.6659462314331016E-3"/>
                  <c:y val="2.770674003417880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196E-4D42-9290-2C92419D0FF0}"/>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ＭＳ Ｐゴシック" panose="020B0600070205080204" pitchFamily="50" charset="-128"/>
                    <a:ea typeface="ＭＳ Ｐゴシック" panose="020B060007020508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Data!$C$3:$F$3</c:f>
              <c:strCache>
                <c:ptCount val="3"/>
                <c:pt idx="0">
                  <c:v>日本</c:v>
                </c:pt>
                <c:pt idx="1">
                  <c:v>フランス</c:v>
                </c:pt>
                <c:pt idx="2">
                  <c:v>オランダ</c:v>
                </c:pt>
              </c:strCache>
            </c:strRef>
          </c:cat>
          <c:val>
            <c:numRef>
              <c:f>Data!$C$8:$F$8</c:f>
              <c:numCache>
                <c:formatCode>0%</c:formatCode>
                <c:ptCount val="3"/>
                <c:pt idx="0">
                  <c:v>0.5</c:v>
                </c:pt>
                <c:pt idx="1">
                  <c:v>0.17</c:v>
                </c:pt>
                <c:pt idx="2">
                  <c:v>0.08</c:v>
                </c:pt>
              </c:numCache>
            </c:numRef>
          </c:val>
          <c:smooth val="0"/>
          <c:extLst>
            <c:ext xmlns:c16="http://schemas.microsoft.com/office/drawing/2014/chart" uri="{C3380CC4-5D6E-409C-BE32-E72D297353CC}">
              <c16:uniqueId val="{0000000B-196E-4D42-9290-2C92419D0FF0}"/>
            </c:ext>
          </c:extLst>
        </c:ser>
        <c:dLbls>
          <c:showLegendKey val="0"/>
          <c:showVal val="0"/>
          <c:showCatName val="0"/>
          <c:showSerName val="0"/>
          <c:showPercent val="0"/>
          <c:showBubbleSize val="0"/>
        </c:dLbls>
        <c:marker val="1"/>
        <c:smooth val="0"/>
        <c:axId val="-787810336"/>
        <c:axId val="-787803808"/>
      </c:lineChart>
      <c:catAx>
        <c:axId val="-787810336"/>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7803808"/>
        <c:crosses val="autoZero"/>
        <c:auto val="1"/>
        <c:lblAlgn val="ctr"/>
        <c:lblOffset val="100"/>
        <c:noMultiLvlLbl val="0"/>
      </c:catAx>
      <c:valAx>
        <c:axId val="-787803808"/>
        <c:scaling>
          <c:orientation val="minMax"/>
          <c:max val="1"/>
        </c:scaling>
        <c:delete val="0"/>
        <c:axPos val="l"/>
        <c:numFmt formatCode="0%"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10336"/>
        <c:crosses val="autoZero"/>
        <c:crossBetween val="between"/>
        <c:majorUnit val="0.25"/>
      </c:valAx>
      <c:spPr>
        <a:noFill/>
        <a:ln>
          <a:noFill/>
        </a:ln>
        <a:effectLst/>
      </c:spPr>
    </c:plotArea>
    <c:legend>
      <c:legendPos val="b"/>
      <c:layout>
        <c:manualLayout>
          <c:xMode val="edge"/>
          <c:yMode val="edge"/>
          <c:x val="5.7997765223340172E-2"/>
          <c:y val="0.93758008411407512"/>
          <c:w val="0.89999993702489212"/>
          <c:h val="5.9341389215460512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sz="1200">
          <a:latin typeface="ＭＳ Ｐゴシック" panose="020B0600070205080204" pitchFamily="50" charset="-128"/>
          <a:ea typeface="ＭＳ Ｐゴシック" panose="020B0600070205080204" pitchFamily="50" charset="-128"/>
        </a:defRPr>
      </a:pPr>
      <a:endParaRPr lang="ja-JP"/>
    </a:p>
  </c:txPr>
  <c:externalData r:id="rId4">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ea"/>
                <a:ea typeface="+mn-ea"/>
                <a:cs typeface="+mn-cs"/>
              </a:defRPr>
            </a:pPr>
            <a:r>
              <a:rPr lang="ja-JP" altLang="en-US" sz="1200" dirty="0">
                <a:latin typeface="+mn-ea"/>
                <a:ea typeface="+mn-ea"/>
              </a:rPr>
              <a:t>身内の介護者</a:t>
            </a:r>
            <a:r>
              <a:rPr lang="en-SG" altLang="ja-JP" sz="1200" dirty="0">
                <a:latin typeface="+mn-ea"/>
                <a:ea typeface="+mn-ea"/>
              </a:rPr>
              <a:t>3,500</a:t>
            </a:r>
            <a:r>
              <a:rPr lang="ja-JP" altLang="en-US" sz="1200" dirty="0">
                <a:latin typeface="+mn-ea"/>
                <a:ea typeface="+mn-ea"/>
              </a:rPr>
              <a:t>千人（</a:t>
            </a:r>
            <a:r>
              <a:rPr lang="en-SG" altLang="ja-JP" sz="1200" baseline="0" dirty="0">
                <a:latin typeface="+mn-ea"/>
                <a:ea typeface="+mn-ea"/>
              </a:rPr>
              <a:t>2009</a:t>
            </a:r>
            <a:r>
              <a:rPr lang="ja-JP" altLang="en-US" sz="1200" baseline="0" dirty="0">
                <a:latin typeface="+mn-ea"/>
                <a:ea typeface="+mn-ea"/>
              </a:rPr>
              <a:t>年）</a:t>
            </a:r>
            <a:endParaRPr lang="ja-JP" sz="1200" dirty="0">
              <a:latin typeface="+mn-ea"/>
              <a:ea typeface="+mn-ea"/>
            </a:endParaRPr>
          </a:p>
        </c:rich>
      </c:tx>
      <c:layout>
        <c:manualLayout>
          <c:xMode val="edge"/>
          <c:yMode val="edge"/>
          <c:x val="0.15259609458336443"/>
          <c:y val="3.5079385379935329E-3"/>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ea"/>
              <a:ea typeface="+mn-ea"/>
              <a:cs typeface="+mn-cs"/>
            </a:defRPr>
          </a:pPr>
          <a:endParaRPr lang="ja-JP"/>
        </a:p>
      </c:txPr>
    </c:title>
    <c:autoTitleDeleted val="0"/>
    <c:plotArea>
      <c:layout>
        <c:manualLayout>
          <c:layoutTarget val="inner"/>
          <c:xMode val="edge"/>
          <c:yMode val="edge"/>
          <c:x val="6.0424589762218067E-2"/>
          <c:y val="8.4070783015634018E-2"/>
          <c:w val="0.89395322301541624"/>
          <c:h val="0.91498314893983745"/>
        </c:manualLayout>
      </c:layout>
      <c:pieChart>
        <c:varyColors val="1"/>
        <c:ser>
          <c:idx val="0"/>
          <c:order val="0"/>
          <c:explosion val="1"/>
          <c:dPt>
            <c:idx val="0"/>
            <c:bubble3D val="0"/>
            <c:spPr>
              <a:solidFill>
                <a:srgbClr val="ED7D31"/>
              </a:solidFill>
              <a:ln>
                <a:noFill/>
              </a:ln>
              <a:effectLst/>
            </c:spPr>
            <c:extLst>
              <c:ext xmlns:c16="http://schemas.microsoft.com/office/drawing/2014/chart" uri="{C3380CC4-5D6E-409C-BE32-E72D297353CC}">
                <c16:uniqueId val="{00000001-E07A-442F-91C3-93E37398852B}"/>
              </c:ext>
            </c:extLst>
          </c:dPt>
          <c:dPt>
            <c:idx val="1"/>
            <c:bubble3D val="0"/>
            <c:spPr>
              <a:solidFill>
                <a:schemeClr val="tx1">
                  <a:lumMod val="50000"/>
                  <a:lumOff val="50000"/>
                </a:schemeClr>
              </a:solidFill>
              <a:ln>
                <a:noFill/>
              </a:ln>
              <a:effectLst/>
            </c:spPr>
            <c:extLst>
              <c:ext xmlns:c16="http://schemas.microsoft.com/office/drawing/2014/chart" uri="{C3380CC4-5D6E-409C-BE32-E72D297353CC}">
                <c16:uniqueId val="{00000003-E07A-442F-91C3-93E37398852B}"/>
              </c:ext>
            </c:extLst>
          </c:dPt>
          <c:dPt>
            <c:idx val="2"/>
            <c:bubble3D val="0"/>
            <c:spPr>
              <a:solidFill>
                <a:srgbClr val="0070C0"/>
              </a:solidFill>
              <a:ln>
                <a:noFill/>
              </a:ln>
              <a:effectLst/>
            </c:spPr>
            <c:extLst>
              <c:ext xmlns:c16="http://schemas.microsoft.com/office/drawing/2014/chart" uri="{C3380CC4-5D6E-409C-BE32-E72D297353CC}">
                <c16:uniqueId val="{00000005-E07A-442F-91C3-93E37398852B}"/>
              </c:ext>
            </c:extLst>
          </c:dPt>
          <c:dLbls>
            <c:dLbl>
              <c:idx val="0"/>
              <c:layout>
                <c:manualLayout>
                  <c:x val="-0.195938680109595"/>
                  <c:y val="0.17223014294471525"/>
                </c:manualLayout>
              </c:layout>
              <c:tx>
                <c:rich>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ea"/>
                        <a:ea typeface="+mn-ea"/>
                        <a:cs typeface="+mn-cs"/>
                      </a:defRPr>
                    </a:pPr>
                    <a:r>
                      <a:rPr lang="ja-JP" altLang="en-US" sz="1200" b="0" dirty="0"/>
                      <a:t>子ども</a:t>
                    </a:r>
                    <a:r>
                      <a:rPr lang="ja-JP" altLang="en-US" sz="1200" b="0" baseline="0" dirty="0"/>
                      <a:t>
</a:t>
                    </a:r>
                    <a:fld id="{E9CC5C58-0A7F-488B-8925-C991489ECCF2}" type="VALUE">
                      <a:rPr lang="en-US" altLang="ja-JP" sz="1200" b="0" baseline="0"/>
                      <a:pPr>
                        <a:defRPr>
                          <a:solidFill>
                            <a:schemeClr val="bg1"/>
                          </a:solidFill>
                          <a:latin typeface="+mn-ea"/>
                          <a:ea typeface="+mn-ea"/>
                        </a:defRPr>
                      </a:pPr>
                      <a:t>[値]</a:t>
                    </a:fld>
                    <a:endParaRPr lang="ja-JP" altLang="en-US" sz="1200" b="0" baseline="0" dirty="0"/>
                  </a:p>
                </c:rich>
              </c:tx>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ea"/>
                      <a:ea typeface="+mn-ea"/>
                      <a:cs typeface="+mn-cs"/>
                    </a:defRPr>
                  </a:pPr>
                  <a:endParaRPr lang="ja-JP"/>
                </a:p>
              </c:txPr>
              <c:showLegendKey val="0"/>
              <c:showVal val="1"/>
              <c:showCatName val="1"/>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E07A-442F-91C3-93E37398852B}"/>
                </c:ext>
              </c:extLst>
            </c:dLbl>
            <c:dLbl>
              <c:idx val="1"/>
              <c:layout>
                <c:manualLayout>
                  <c:x val="-0.19814665683600108"/>
                  <c:y val="-0.17408535936912592"/>
                </c:manualLayout>
              </c:layout>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ea"/>
                      <a:ea typeface="+mn-ea"/>
                      <a:cs typeface="+mn-cs"/>
                    </a:defRPr>
                  </a:pPr>
                  <a:endParaRPr lang="ja-JP"/>
                </a:p>
              </c:txPr>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E07A-442F-91C3-93E37398852B}"/>
                </c:ext>
              </c:extLst>
            </c:dLbl>
            <c:dLbl>
              <c:idx val="2"/>
              <c:layout>
                <c:manualLayout>
                  <c:x val="0.15423378825166872"/>
                  <c:y val="-6.2021934696145614E-2"/>
                </c:manualLayout>
              </c:layout>
              <c:spPr>
                <a:noFill/>
                <a:ln>
                  <a:noFill/>
                </a:ln>
                <a:effectLst/>
              </c:spPr>
              <c:txPr>
                <a:bodyPr rot="0" spcFirstLastPara="1" vertOverflow="ellipsis" vert="horz" wrap="square" lIns="38100" tIns="19050" rIns="38100" bIns="19050" anchor="ctr" anchorCtr="1">
                  <a:noAutofit/>
                </a:bodyPr>
                <a:lstStyle/>
                <a:p>
                  <a:pPr>
                    <a:defRPr sz="1200" b="0" i="0" u="none" strike="noStrike" kern="1200" baseline="0">
                      <a:solidFill>
                        <a:schemeClr val="bg1"/>
                      </a:solidFill>
                      <a:latin typeface="+mn-ea"/>
                      <a:ea typeface="+mn-ea"/>
                      <a:cs typeface="+mn-cs"/>
                    </a:defRPr>
                  </a:pPr>
                  <a:endParaRPr lang="ja-JP"/>
                </a:p>
              </c:txPr>
              <c:showLegendKey val="0"/>
              <c:showVal val="1"/>
              <c:showCatName val="1"/>
              <c:showSerName val="0"/>
              <c:showPercent val="0"/>
              <c:showBubbleSize val="0"/>
              <c:separator>
</c:separator>
              <c:extLst>
                <c:ext xmlns:c15="http://schemas.microsoft.com/office/drawing/2012/chart" uri="{CE6537A1-D6FC-4f65-9D91-7224C49458BB}">
                  <c15:layout>
                    <c:manualLayout>
                      <c:w val="0.34188505893541665"/>
                      <c:h val="0.25959554693367604"/>
                    </c:manualLayout>
                  </c15:layout>
                </c:ext>
                <c:ext xmlns:c16="http://schemas.microsoft.com/office/drawing/2014/chart" uri="{C3380CC4-5D6E-409C-BE32-E72D297353CC}">
                  <c16:uniqueId val="{00000005-E07A-442F-91C3-93E37398852B}"/>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1"/>
            <c:showSerName val="0"/>
            <c:showPercent val="0"/>
            <c:showBubbleSize val="0"/>
            <c:separator>
</c:separator>
            <c:showLeaderLines val="0"/>
            <c:extLst>
              <c:ext xmlns:c15="http://schemas.microsoft.com/office/drawing/2012/chart" uri="{CE6537A1-D6FC-4f65-9D91-7224C49458BB}"/>
            </c:extLst>
          </c:dLbls>
          <c:cat>
            <c:strRef>
              <c:f>Data!$B$21:$B$23</c:f>
              <c:strCache>
                <c:ptCount val="3"/>
                <c:pt idx="0">
                  <c:v>子供</c:v>
                </c:pt>
                <c:pt idx="1">
                  <c:v>夫婦</c:v>
                </c:pt>
                <c:pt idx="2">
                  <c:v>知人等</c:v>
                </c:pt>
              </c:strCache>
            </c:strRef>
          </c:cat>
          <c:val>
            <c:numRef>
              <c:f>Data!$C$21:$C$23</c:f>
              <c:numCache>
                <c:formatCode>_-* #,##0_-;\-* #,##0_-;_-* "-"_-;_-@_-</c:formatCode>
                <c:ptCount val="3"/>
                <c:pt idx="0">
                  <c:v>1050</c:v>
                </c:pt>
                <c:pt idx="1">
                  <c:v>470</c:v>
                </c:pt>
                <c:pt idx="2">
                  <c:v>1980</c:v>
                </c:pt>
              </c:numCache>
            </c:numRef>
          </c:val>
          <c:extLst>
            <c:ext xmlns:c16="http://schemas.microsoft.com/office/drawing/2014/chart" uri="{C3380CC4-5D6E-409C-BE32-E72D297353CC}">
              <c16:uniqueId val="{00000006-E07A-442F-91C3-93E37398852B}"/>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200">
          <a:latin typeface="ＭＳ Ｐゴシック" panose="020B0600070205080204" pitchFamily="50" charset="-128"/>
          <a:ea typeface="ＭＳ Ｐゴシック" panose="020B0600070205080204" pitchFamily="50" charset="-128"/>
        </a:defRPr>
      </a:pPr>
      <a:endParaRPr lang="ja-JP"/>
    </a:p>
  </c:txPr>
  <c:externalData r:id="rId4">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2104487179487174E-2"/>
          <c:y val="4.6557060393205535E-2"/>
          <c:w val="0.84548098290598295"/>
          <c:h val="0.67297214341440881"/>
        </c:manualLayout>
      </c:layout>
      <c:barChart>
        <c:barDir val="bar"/>
        <c:grouping val="percentStacked"/>
        <c:varyColors val="0"/>
        <c:ser>
          <c:idx val="5"/>
          <c:order val="0"/>
          <c:tx>
            <c:strRef>
              <c:f>Data!$E$5</c:f>
              <c:strCache>
                <c:ptCount val="1"/>
                <c:pt idx="0">
                  <c:v>配偶者</c:v>
                </c:pt>
              </c:strCache>
            </c:strRef>
          </c:tx>
          <c:spPr>
            <a:solidFill>
              <a:srgbClr val="0070C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ＭＳ Ｐゴシック" panose="020B0600070205080204" pitchFamily="50" charset="-128"/>
                    <a:ea typeface="ＭＳ Ｐゴシック" panose="020B060007020508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Data!$F$5</c:f>
              <c:numCache>
                <c:formatCode>0%</c:formatCode>
                <c:ptCount val="1"/>
                <c:pt idx="0">
                  <c:v>0.1508828250401284</c:v>
                </c:pt>
              </c:numCache>
            </c:numRef>
          </c:val>
          <c:extLst>
            <c:ext xmlns:c16="http://schemas.microsoft.com/office/drawing/2014/chart" uri="{C3380CC4-5D6E-409C-BE32-E72D297353CC}">
              <c16:uniqueId val="{00000000-9439-42DE-93DB-3879A7F90DC9}"/>
            </c:ext>
          </c:extLst>
        </c:ser>
        <c:ser>
          <c:idx val="0"/>
          <c:order val="1"/>
          <c:tx>
            <c:strRef>
              <c:f>Data!$E$6</c:f>
              <c:strCache>
                <c:ptCount val="1"/>
                <c:pt idx="0">
                  <c:v>子ども</c:v>
                </c:pt>
              </c:strCache>
            </c:strRef>
          </c:tx>
          <c:spPr>
            <a:solidFill>
              <a:srgbClr val="ED7D3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ＭＳ Ｐゴシック" panose="020B0600070205080204" pitchFamily="50" charset="-128"/>
                    <a:ea typeface="ＭＳ Ｐゴシック" panose="020B060007020508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Data!$F$5</c:f>
              <c:numCache>
                <c:formatCode>0%</c:formatCode>
                <c:ptCount val="1"/>
                <c:pt idx="0">
                  <c:v>0.1508828250401284</c:v>
                </c:pt>
              </c:numCache>
            </c:numRef>
          </c:cat>
          <c:val>
            <c:numRef>
              <c:f>Data!$F$6</c:f>
              <c:numCache>
                <c:formatCode>0%</c:formatCode>
                <c:ptCount val="1"/>
                <c:pt idx="0">
                  <c:v>0.33707865168539325</c:v>
                </c:pt>
              </c:numCache>
            </c:numRef>
          </c:val>
          <c:extLst>
            <c:ext xmlns:c16="http://schemas.microsoft.com/office/drawing/2014/chart" uri="{C3380CC4-5D6E-409C-BE32-E72D297353CC}">
              <c16:uniqueId val="{00000001-9439-42DE-93DB-3879A7F90DC9}"/>
            </c:ext>
          </c:extLst>
        </c:ser>
        <c:ser>
          <c:idx val="1"/>
          <c:order val="2"/>
          <c:tx>
            <c:strRef>
              <c:f>Data!$E$7</c:f>
              <c:strCache>
                <c:ptCount val="1"/>
                <c:pt idx="0">
                  <c:v>父母</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ＭＳ Ｐゴシック" panose="020B0600070205080204" pitchFamily="50" charset="-128"/>
                    <a:ea typeface="ＭＳ Ｐゴシック" panose="020B060007020508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Data!$F$5</c:f>
              <c:numCache>
                <c:formatCode>0%</c:formatCode>
                <c:ptCount val="1"/>
                <c:pt idx="0">
                  <c:v>0.1508828250401284</c:v>
                </c:pt>
              </c:numCache>
            </c:numRef>
          </c:cat>
          <c:val>
            <c:numRef>
              <c:f>Data!$F$7</c:f>
              <c:numCache>
                <c:formatCode>0%</c:formatCode>
                <c:ptCount val="1"/>
                <c:pt idx="0">
                  <c:v>9.3097913322632425E-2</c:v>
                </c:pt>
              </c:numCache>
            </c:numRef>
          </c:val>
          <c:extLst>
            <c:ext xmlns:c16="http://schemas.microsoft.com/office/drawing/2014/chart" uri="{C3380CC4-5D6E-409C-BE32-E72D297353CC}">
              <c16:uniqueId val="{00000002-9439-42DE-93DB-3879A7F90DC9}"/>
            </c:ext>
          </c:extLst>
        </c:ser>
        <c:ser>
          <c:idx val="2"/>
          <c:order val="3"/>
          <c:tx>
            <c:strRef>
              <c:f>Data!$E$8</c:f>
              <c:strCache>
                <c:ptCount val="1"/>
                <c:pt idx="0">
                  <c:v>親戚</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ＭＳ Ｐゴシック" panose="020B0600070205080204" pitchFamily="50" charset="-128"/>
                    <a:ea typeface="ＭＳ Ｐゴシック" panose="020B060007020508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Data!$F$5</c:f>
              <c:numCache>
                <c:formatCode>0%</c:formatCode>
                <c:ptCount val="1"/>
                <c:pt idx="0">
                  <c:v>0.1508828250401284</c:v>
                </c:pt>
              </c:numCache>
            </c:numRef>
          </c:cat>
          <c:val>
            <c:numRef>
              <c:f>Data!$F$8</c:f>
              <c:numCache>
                <c:formatCode>0%</c:formatCode>
                <c:ptCount val="1"/>
                <c:pt idx="0">
                  <c:v>0.12520064205457465</c:v>
                </c:pt>
              </c:numCache>
            </c:numRef>
          </c:val>
          <c:extLst>
            <c:ext xmlns:c16="http://schemas.microsoft.com/office/drawing/2014/chart" uri="{C3380CC4-5D6E-409C-BE32-E72D297353CC}">
              <c16:uniqueId val="{00000003-9439-42DE-93DB-3879A7F90DC9}"/>
            </c:ext>
          </c:extLst>
        </c:ser>
        <c:ser>
          <c:idx val="3"/>
          <c:order val="4"/>
          <c:tx>
            <c:strRef>
              <c:f>Data!$E$9</c:f>
              <c:strCache>
                <c:ptCount val="1"/>
                <c:pt idx="0">
                  <c:v>友人など</c:v>
                </c:pt>
              </c:strCache>
            </c:strRef>
          </c:tx>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ＭＳ Ｐゴシック" panose="020B0600070205080204" pitchFamily="50" charset="-128"/>
                    <a:ea typeface="ＭＳ Ｐゴシック" panose="020B060007020508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Data!$F$5</c:f>
              <c:numCache>
                <c:formatCode>0%</c:formatCode>
                <c:ptCount val="1"/>
                <c:pt idx="0">
                  <c:v>0.1508828250401284</c:v>
                </c:pt>
              </c:numCache>
            </c:numRef>
          </c:cat>
          <c:val>
            <c:numRef>
              <c:f>Data!$F$9</c:f>
              <c:numCache>
                <c:formatCode>0%</c:formatCode>
                <c:ptCount val="1"/>
                <c:pt idx="0">
                  <c:v>0.1348314606741573</c:v>
                </c:pt>
              </c:numCache>
            </c:numRef>
          </c:val>
          <c:extLst>
            <c:ext xmlns:c16="http://schemas.microsoft.com/office/drawing/2014/chart" uri="{C3380CC4-5D6E-409C-BE32-E72D297353CC}">
              <c16:uniqueId val="{00000004-9439-42DE-93DB-3879A7F90DC9}"/>
            </c:ext>
          </c:extLst>
        </c:ser>
        <c:ser>
          <c:idx val="4"/>
          <c:order val="5"/>
          <c:tx>
            <c:strRef>
              <c:f>Data!$E$10</c:f>
              <c:strCache>
                <c:ptCount val="1"/>
                <c:pt idx="0">
                  <c:v>看護・介護職</c:v>
                </c:pt>
              </c:strCache>
            </c:strRef>
          </c:tx>
          <c:spPr>
            <a:solidFill>
              <a:srgbClr val="F4B183"/>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ＭＳ Ｐゴシック" panose="020B0600070205080204" pitchFamily="50" charset="-128"/>
                    <a:ea typeface="ＭＳ Ｐゴシック" panose="020B060007020508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Data!$F$5</c:f>
              <c:numCache>
                <c:formatCode>0%</c:formatCode>
                <c:ptCount val="1"/>
                <c:pt idx="0">
                  <c:v>0.1508828250401284</c:v>
                </c:pt>
              </c:numCache>
            </c:numRef>
          </c:cat>
          <c:val>
            <c:numRef>
              <c:f>Data!$F$10</c:f>
              <c:numCache>
                <c:formatCode>0%</c:formatCode>
                <c:ptCount val="1"/>
                <c:pt idx="0">
                  <c:v>0.15890850722311398</c:v>
                </c:pt>
              </c:numCache>
            </c:numRef>
          </c:val>
          <c:extLst>
            <c:ext xmlns:c16="http://schemas.microsoft.com/office/drawing/2014/chart" uri="{C3380CC4-5D6E-409C-BE32-E72D297353CC}">
              <c16:uniqueId val="{00000005-9439-42DE-93DB-3879A7F90DC9}"/>
            </c:ext>
          </c:extLst>
        </c:ser>
        <c:dLbls>
          <c:dLblPos val="ctr"/>
          <c:showLegendKey val="0"/>
          <c:showVal val="1"/>
          <c:showCatName val="0"/>
          <c:showSerName val="0"/>
          <c:showPercent val="0"/>
          <c:showBubbleSize val="0"/>
        </c:dLbls>
        <c:gapWidth val="150"/>
        <c:overlap val="100"/>
        <c:axId val="-787807616"/>
        <c:axId val="-787801632"/>
      </c:barChart>
      <c:catAx>
        <c:axId val="-787807616"/>
        <c:scaling>
          <c:orientation val="minMax"/>
        </c:scaling>
        <c:delete val="0"/>
        <c:axPos val="l"/>
        <c:numFmt formatCode="0%" sourceLinked="1"/>
        <c:majorTickMark val="in"/>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ＭＳ Ｐゴシック" panose="020B0600070205080204" pitchFamily="50" charset="-128"/>
                <a:ea typeface="ＭＳ Ｐゴシック" panose="020B0600070205080204" pitchFamily="50" charset="-128"/>
                <a:cs typeface="+mn-cs"/>
              </a:defRPr>
            </a:pPr>
            <a:endParaRPr lang="ja-JP"/>
          </a:p>
        </c:txPr>
        <c:crossAx val="-787801632"/>
        <c:crosses val="autoZero"/>
        <c:auto val="1"/>
        <c:lblAlgn val="ctr"/>
        <c:lblOffset val="100"/>
        <c:noMultiLvlLbl val="0"/>
      </c:catAx>
      <c:valAx>
        <c:axId val="-787801632"/>
        <c:scaling>
          <c:orientation val="minMax"/>
        </c:scaling>
        <c:delete val="0"/>
        <c:axPos val="b"/>
        <c:numFmt formatCode="0%" sourceLinked="1"/>
        <c:majorTickMark val="none"/>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endParaRPr lang="ja-JP"/>
          </a:p>
        </c:txPr>
        <c:crossAx val="-787807616"/>
        <c:crosses val="autoZero"/>
        <c:crossBetween val="between"/>
        <c:majorUnit val="0.2"/>
      </c:valAx>
      <c:spPr>
        <a:noFill/>
        <a:ln>
          <a:noFill/>
        </a:ln>
        <a:effectLst/>
      </c:spPr>
    </c:plotArea>
    <c:legend>
      <c:legendPos val="b"/>
      <c:layout>
        <c:manualLayout>
          <c:xMode val="edge"/>
          <c:yMode val="edge"/>
          <c:x val="5.2713675213675211E-2"/>
          <c:y val="0.86081605162134878"/>
          <c:w val="0.9"/>
          <c:h val="7.569704784246184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sz="1200">
          <a:latin typeface="ＭＳ Ｐゴシック" panose="020B0600070205080204" pitchFamily="50" charset="-128"/>
          <a:ea typeface="ＭＳ Ｐゴシック" panose="020B0600070205080204" pitchFamily="50" charset="-128"/>
        </a:defRPr>
      </a:pPr>
      <a:endParaRPr lang="ja-JP"/>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7083974358974354E-2"/>
          <c:y val="4.3137228261708654E-2"/>
          <c:w val="0.84183803418803416"/>
          <c:h val="0.61747993362363218"/>
        </c:manualLayout>
      </c:layout>
      <c:barChart>
        <c:barDir val="bar"/>
        <c:grouping val="percentStacked"/>
        <c:varyColors val="0"/>
        <c:ser>
          <c:idx val="0"/>
          <c:order val="0"/>
          <c:tx>
            <c:strRef>
              <c:f>介護従事者の構成!$B$3</c:f>
              <c:strCache>
                <c:ptCount val="1"/>
                <c:pt idx="0">
                  <c:v>配偶者</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介護従事者の構成!$B$4</c:f>
              <c:numCache>
                <c:formatCode>0.0%</c:formatCode>
                <c:ptCount val="1"/>
                <c:pt idx="0">
                  <c:v>0.253</c:v>
                </c:pt>
              </c:numCache>
            </c:numRef>
          </c:val>
          <c:extLst>
            <c:ext xmlns:c16="http://schemas.microsoft.com/office/drawing/2014/chart" uri="{C3380CC4-5D6E-409C-BE32-E72D297353CC}">
              <c16:uniqueId val="{00000000-C37A-48AA-9834-BEA683E148DA}"/>
            </c:ext>
          </c:extLst>
        </c:ser>
        <c:ser>
          <c:idx val="1"/>
          <c:order val="1"/>
          <c:tx>
            <c:strRef>
              <c:f>介護従事者の構成!$C$3</c:f>
              <c:strCache>
                <c:ptCount val="1"/>
                <c:pt idx="0">
                  <c:v>子・子の配偶者</c:v>
                </c:pt>
              </c:strCache>
            </c:strRef>
          </c:tx>
          <c:spPr>
            <a:solidFill>
              <a:schemeClr val="accent2"/>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2-C37A-48AA-9834-BEA683E148DA}"/>
              </c:ext>
            </c:extLst>
          </c:dPt>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37A-48AA-9834-BEA683E148DA}"/>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介護従事者の構成!$C$4</c:f>
              <c:numCache>
                <c:formatCode>0.0%</c:formatCode>
                <c:ptCount val="1"/>
                <c:pt idx="0">
                  <c:v>0.42349999999999999</c:v>
                </c:pt>
              </c:numCache>
            </c:numRef>
          </c:val>
          <c:extLst>
            <c:ext xmlns:c16="http://schemas.microsoft.com/office/drawing/2014/chart" uri="{C3380CC4-5D6E-409C-BE32-E72D297353CC}">
              <c16:uniqueId val="{00000003-C37A-48AA-9834-BEA683E148DA}"/>
            </c:ext>
          </c:extLst>
        </c:ser>
        <c:ser>
          <c:idx val="2"/>
          <c:order val="2"/>
          <c:tx>
            <c:strRef>
              <c:f>介護従事者の構成!$D$3</c:f>
              <c:strCache>
                <c:ptCount val="1"/>
                <c:pt idx="0">
                  <c:v>父母及びその他親戚</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介護従事者の構成!$D$4</c:f>
              <c:numCache>
                <c:formatCode>0.0%</c:formatCode>
                <c:ptCount val="1"/>
                <c:pt idx="0">
                  <c:v>3.3000000000000002E-2</c:v>
                </c:pt>
              </c:numCache>
            </c:numRef>
          </c:val>
          <c:extLst>
            <c:ext xmlns:c16="http://schemas.microsoft.com/office/drawing/2014/chart" uri="{C3380CC4-5D6E-409C-BE32-E72D297353CC}">
              <c16:uniqueId val="{00000004-C37A-48AA-9834-BEA683E148DA}"/>
            </c:ext>
          </c:extLst>
        </c:ser>
        <c:ser>
          <c:idx val="3"/>
          <c:order val="3"/>
          <c:tx>
            <c:strRef>
              <c:f>介護従事者の構成!$E$3</c:f>
              <c:strCache>
                <c:ptCount val="1"/>
              </c:strCache>
            </c:strRef>
          </c:tx>
          <c:spPr>
            <a:solidFill>
              <a:schemeClr val="accent6">
                <a:lumMod val="40000"/>
                <a:lumOff val="60000"/>
              </a:schemeClr>
            </a:solidFill>
            <a:ln>
              <a:noFill/>
            </a:ln>
            <a:effectLst/>
          </c:spPr>
          <c:invertIfNegative val="0"/>
          <c:dLbls>
            <c:dLbl>
              <c:idx val="0"/>
              <c:layout>
                <c:manualLayout>
                  <c:x val="2.7777777777777779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37A-48AA-9834-BEA683E148D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介護従事者の構成!$E$4</c:f>
              <c:numCache>
                <c:formatCode>0.0%</c:formatCode>
                <c:ptCount val="1"/>
              </c:numCache>
            </c:numRef>
          </c:val>
          <c:extLst>
            <c:ext xmlns:c16="http://schemas.microsoft.com/office/drawing/2014/chart" uri="{C3380CC4-5D6E-409C-BE32-E72D297353CC}">
              <c16:uniqueId val="{00000006-C37A-48AA-9834-BEA683E148DA}"/>
            </c:ext>
          </c:extLst>
        </c:ser>
        <c:ser>
          <c:idx val="4"/>
          <c:order val="4"/>
          <c:tx>
            <c:strRef>
              <c:f>介護従事者の構成!$F$3</c:f>
              <c:strCache>
                <c:ptCount val="1"/>
                <c:pt idx="0">
                  <c:v>その他</c:v>
                </c:pt>
              </c:strCache>
            </c:strRef>
          </c:tx>
          <c:spPr>
            <a:solidFill>
              <a:srgbClr val="92D050"/>
            </a:solidFill>
            <a:ln>
              <a:noFill/>
            </a:ln>
            <a:effectLst/>
          </c:spPr>
          <c:invertIfNegative val="0"/>
          <c:dPt>
            <c:idx val="0"/>
            <c:invertIfNegative val="0"/>
            <c:bubble3D val="0"/>
            <c:spPr>
              <a:solidFill>
                <a:srgbClr val="92D050"/>
              </a:solidFill>
              <a:ln>
                <a:noFill/>
              </a:ln>
              <a:effectLst/>
            </c:spPr>
            <c:extLst>
              <c:ext xmlns:c16="http://schemas.microsoft.com/office/drawing/2014/chart" uri="{C3380CC4-5D6E-409C-BE32-E72D297353CC}">
                <c16:uniqueId val="{00000008-C37A-48AA-9834-BEA683E148DA}"/>
              </c:ext>
            </c:extLst>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介護従事者の構成!$F$4</c:f>
              <c:numCache>
                <c:formatCode>0.0%</c:formatCode>
                <c:ptCount val="1"/>
                <c:pt idx="0">
                  <c:v>0.14000000000000001</c:v>
                </c:pt>
              </c:numCache>
            </c:numRef>
          </c:val>
          <c:extLst>
            <c:ext xmlns:c16="http://schemas.microsoft.com/office/drawing/2014/chart" uri="{C3380CC4-5D6E-409C-BE32-E72D297353CC}">
              <c16:uniqueId val="{00000009-C37A-48AA-9834-BEA683E148DA}"/>
            </c:ext>
          </c:extLst>
        </c:ser>
        <c:ser>
          <c:idx val="5"/>
          <c:order val="5"/>
          <c:tx>
            <c:strRef>
              <c:f>介護従事者の構成!$G$3</c:f>
              <c:strCache>
                <c:ptCount val="1"/>
                <c:pt idx="0">
                  <c:v>不詳</c:v>
                </c:pt>
              </c:strCache>
            </c:strRef>
          </c:tx>
          <c:spPr>
            <a:solidFill>
              <a:srgbClr val="F4B18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介護従事者の構成!$A$4</c:f>
              <c:strCache>
                <c:ptCount val="1"/>
                <c:pt idx="0">
                  <c:v>日本</c:v>
                </c:pt>
              </c:strCache>
            </c:strRef>
          </c:cat>
          <c:val>
            <c:numRef>
              <c:f>介護従事者の構成!$G$4</c:f>
              <c:numCache>
                <c:formatCode>0.0%</c:formatCode>
                <c:ptCount val="1"/>
                <c:pt idx="0">
                  <c:v>0.15</c:v>
                </c:pt>
              </c:numCache>
            </c:numRef>
          </c:val>
          <c:extLst>
            <c:ext xmlns:c16="http://schemas.microsoft.com/office/drawing/2014/chart" uri="{C3380CC4-5D6E-409C-BE32-E72D297353CC}">
              <c16:uniqueId val="{0000000A-C37A-48AA-9834-BEA683E148DA}"/>
            </c:ext>
          </c:extLst>
        </c:ser>
        <c:dLbls>
          <c:showLegendKey val="0"/>
          <c:showVal val="0"/>
          <c:showCatName val="0"/>
          <c:showSerName val="0"/>
          <c:showPercent val="0"/>
          <c:showBubbleSize val="0"/>
        </c:dLbls>
        <c:gapWidth val="183"/>
        <c:overlap val="100"/>
        <c:axId val="-787810880"/>
        <c:axId val="-787804352"/>
      </c:barChart>
      <c:catAx>
        <c:axId val="-787810880"/>
        <c:scaling>
          <c:orientation val="minMax"/>
        </c:scaling>
        <c:delete val="0"/>
        <c:axPos val="l"/>
        <c:numFmt formatCode="General" sourceLinked="1"/>
        <c:majorTickMark val="in"/>
        <c:minorTickMark val="none"/>
        <c:tickLblPos val="nextTo"/>
        <c:spPr>
          <a:noFill/>
          <a:ln w="9525" cap="flat" cmpd="sng" algn="ctr">
            <a:solidFill>
              <a:srgbClr val="808080"/>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787804352"/>
        <c:crosses val="autoZero"/>
        <c:auto val="1"/>
        <c:lblAlgn val="ctr"/>
        <c:lblOffset val="100"/>
        <c:noMultiLvlLbl val="0"/>
      </c:catAx>
      <c:valAx>
        <c:axId val="-787804352"/>
        <c:scaling>
          <c:orientation val="minMax"/>
        </c:scaling>
        <c:delete val="0"/>
        <c:axPos val="b"/>
        <c:numFmt formatCode="0%"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10880"/>
        <c:crosses val="autoZero"/>
        <c:crossBetween val="between"/>
      </c:valAx>
      <c:spPr>
        <a:noFill/>
        <a:ln>
          <a:noFill/>
        </a:ln>
        <a:effectLst/>
      </c:spPr>
    </c:plotArea>
    <c:legend>
      <c:legendPos val="b"/>
      <c:legendEntry>
        <c:idx val="3"/>
        <c:delete val="1"/>
      </c:legendEntry>
      <c:layout>
        <c:manualLayout>
          <c:xMode val="edge"/>
          <c:yMode val="edge"/>
          <c:x val="3.5277777777777776E-2"/>
          <c:y val="0.73267856558371736"/>
          <c:w val="0.96472222222222226"/>
          <c:h val="0.19281167650969491"/>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120458937198067"/>
          <c:y val="0.10628618883272116"/>
          <c:w val="0.86318599033816423"/>
          <c:h val="0.74433482720463784"/>
        </c:manualLayout>
      </c:layout>
      <c:barChart>
        <c:barDir val="col"/>
        <c:grouping val="stacked"/>
        <c:varyColors val="0"/>
        <c:ser>
          <c:idx val="3"/>
          <c:order val="3"/>
          <c:tx>
            <c:strRef>
              <c:f>従業員!$F$3</c:f>
              <c:strCache>
                <c:ptCount val="1"/>
                <c:pt idx="0">
                  <c:v>合計</c:v>
                </c:pt>
              </c:strCache>
            </c:strRef>
          </c:tx>
          <c:spPr>
            <a:solidFill>
              <a:srgbClr val="0070C0"/>
            </a:solidFill>
            <a:ln>
              <a:noFill/>
            </a:ln>
            <a:effectLst/>
          </c:spPr>
          <c:invertIfNegative val="0"/>
          <c:dLbls>
            <c:dLbl>
              <c:idx val="0"/>
              <c:layout>
                <c:manualLayout>
                  <c:x val="-3.0676328502415458E-3"/>
                  <c:y val="-0.33286570137242139"/>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F8E-40F9-993F-60EB7968D98B}"/>
                </c:ext>
              </c:extLst>
            </c:dLbl>
            <c:dLbl>
              <c:idx val="1"/>
              <c:layout>
                <c:manualLayout>
                  <c:x val="-1.2270531400966183E-2"/>
                  <c:y val="-0.3272239098237362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F8E-40F9-993F-60EB7968D98B}"/>
                </c:ext>
              </c:extLst>
            </c:dLbl>
            <c:dLbl>
              <c:idx val="2"/>
              <c:layout>
                <c:manualLayout>
                  <c:x val="-6.1352657004830917E-3"/>
                  <c:y val="-0.3338052007499922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F8E-40F9-993F-60EB7968D98B}"/>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従業員!$B$4:$B$6</c:f>
              <c:numCache>
                <c:formatCode>General</c:formatCode>
                <c:ptCount val="3"/>
                <c:pt idx="0">
                  <c:v>2015</c:v>
                </c:pt>
                <c:pt idx="1">
                  <c:v>2016</c:v>
                </c:pt>
                <c:pt idx="2">
                  <c:v>2017</c:v>
                </c:pt>
              </c:numCache>
            </c:numRef>
          </c:cat>
          <c:val>
            <c:numRef>
              <c:f>従業員!$F$4:$F$7</c:f>
              <c:numCache>
                <c:formatCode>_-* #,##0_-;\-* #,##0_-;_-* "-"_-;_-@_-</c:formatCode>
                <c:ptCount val="3"/>
                <c:pt idx="0">
                  <c:v>420.4</c:v>
                </c:pt>
                <c:pt idx="1">
                  <c:v>415.95</c:v>
                </c:pt>
                <c:pt idx="2">
                  <c:v>422.15000000000003</c:v>
                </c:pt>
              </c:numCache>
            </c:numRef>
          </c:val>
          <c:extLst>
            <c:ext xmlns:c16="http://schemas.microsoft.com/office/drawing/2014/chart" uri="{C3380CC4-5D6E-409C-BE32-E72D297353CC}">
              <c16:uniqueId val="{00000003-CF8E-40F9-993F-60EB7968D98B}"/>
            </c:ext>
          </c:extLst>
        </c:ser>
        <c:dLbls>
          <c:dLblPos val="ctr"/>
          <c:showLegendKey val="0"/>
          <c:showVal val="1"/>
          <c:showCatName val="0"/>
          <c:showSerName val="0"/>
          <c:showPercent val="0"/>
          <c:showBubbleSize val="0"/>
        </c:dLbls>
        <c:gapWidth val="189"/>
        <c:overlap val="100"/>
        <c:axId val="-787807072"/>
        <c:axId val="-787812512"/>
        <c:extLst>
          <c:ext xmlns:c15="http://schemas.microsoft.com/office/drawing/2012/chart" uri="{02D57815-91ED-43cb-92C2-25804820EDAC}">
            <c15:filteredBarSeries>
              <c15:ser>
                <c:idx val="0"/>
                <c:order val="0"/>
                <c:tx>
                  <c:strRef>
                    <c:extLst>
                      <c:ext uri="{02D57815-91ED-43cb-92C2-25804820EDAC}">
                        <c15:formulaRef>
                          <c15:sqref>従業員!$C$3</c15:sqref>
                        </c15:formulaRef>
                      </c:ext>
                    </c:extLst>
                    <c:strCache>
                      <c:ptCount val="1"/>
                      <c:pt idx="0">
                        <c:v>中・大企業</c:v>
                      </c:pt>
                    </c:strCache>
                  </c:strRef>
                </c:tx>
                <c:spPr>
                  <a:solidFill>
                    <a:srgbClr val="0296F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ＭＳ Ｐゴシック" panose="020B0600070205080204" pitchFamily="50" charset="-128"/>
                          <a:ea typeface="ＭＳ Ｐゴシック" panose="020B0600070205080204" pitchFamily="50" charset="-128"/>
                          <a:cs typeface="+mn-cs"/>
                        </a:defRPr>
                      </a:pPr>
                      <a:endParaRPr lang="ja-JP"/>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numRef>
                    <c:extLst>
                      <c:ext uri="{02D57815-91ED-43cb-92C2-25804820EDAC}">
                        <c15:formulaRef>
                          <c15:sqref>従業員!$B$4:$B$6</c15:sqref>
                        </c15:formulaRef>
                      </c:ext>
                    </c:extLst>
                    <c:numCache>
                      <c:formatCode>General</c:formatCode>
                      <c:ptCount val="3"/>
                      <c:pt idx="0">
                        <c:v>2015</c:v>
                      </c:pt>
                      <c:pt idx="1">
                        <c:v>2016</c:v>
                      </c:pt>
                      <c:pt idx="2">
                        <c:v>2017</c:v>
                      </c:pt>
                    </c:numCache>
                  </c:numRef>
                </c:cat>
                <c:val>
                  <c:numRef>
                    <c:extLst>
                      <c:ext uri="{02D57815-91ED-43cb-92C2-25804820EDAC}">
                        <c15:formulaRef>
                          <c15:sqref>従業員!$C$4:$C$7</c15:sqref>
                        </c15:formulaRef>
                      </c:ext>
                    </c:extLst>
                    <c:numCache>
                      <c:formatCode>_-* #,##0_-;\-* #,##0_-;_-* "-"_-;_-@_-</c:formatCode>
                      <c:ptCount val="3"/>
                      <c:pt idx="0">
                        <c:v>410.9</c:v>
                      </c:pt>
                      <c:pt idx="1">
                        <c:v>405.8</c:v>
                      </c:pt>
                      <c:pt idx="2">
                        <c:v>410.95</c:v>
                      </c:pt>
                    </c:numCache>
                  </c:numRef>
                </c:val>
                <c:extLst>
                  <c:ext xmlns:c16="http://schemas.microsoft.com/office/drawing/2014/chart" uri="{C3380CC4-5D6E-409C-BE32-E72D297353CC}">
                    <c16:uniqueId val="{00000004-CF8E-40F9-993F-60EB7968D98B}"/>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従業員!$D$3</c15:sqref>
                        </c15:formulaRef>
                      </c:ext>
                    </c:extLst>
                    <c:strCache>
                      <c:ptCount val="1"/>
                      <c:pt idx="0">
                        <c:v>小企業</c:v>
                      </c:pt>
                    </c:strCache>
                  </c:strRef>
                </c:tx>
                <c:spPr>
                  <a:solidFill>
                    <a:srgbClr val="A8600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ＭＳ Ｐゴシック" panose="020B0600070205080204" pitchFamily="50" charset="-128"/>
                          <a:ea typeface="ＭＳ Ｐゴシック" panose="020B0600070205080204" pitchFamily="50" charset="-128"/>
                          <a:cs typeface="+mn-cs"/>
                        </a:defRPr>
                      </a:pPr>
                      <a:endParaRPr lang="ja-JP"/>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従業員!$B$4:$B$6</c15:sqref>
                        </c15:formulaRef>
                      </c:ext>
                    </c:extLst>
                    <c:numCache>
                      <c:formatCode>General</c:formatCode>
                      <c:ptCount val="3"/>
                      <c:pt idx="0">
                        <c:v>2015</c:v>
                      </c:pt>
                      <c:pt idx="1">
                        <c:v>2016</c:v>
                      </c:pt>
                      <c:pt idx="2">
                        <c:v>2017</c:v>
                      </c:pt>
                    </c:numCache>
                  </c:numRef>
                </c:cat>
                <c:val>
                  <c:numRef>
                    <c:extLst xmlns:c15="http://schemas.microsoft.com/office/drawing/2012/chart">
                      <c:ext xmlns:c15="http://schemas.microsoft.com/office/drawing/2012/chart" uri="{02D57815-91ED-43cb-92C2-25804820EDAC}">
                        <c15:formulaRef>
                          <c15:sqref>従業員!$D$4:$D$7</c15:sqref>
                        </c15:formulaRef>
                      </c:ext>
                    </c:extLst>
                    <c:numCache>
                      <c:formatCode>_-* #,##0_-;\-* #,##0_-;_-* "-"_-;_-@_-</c:formatCode>
                      <c:ptCount val="3"/>
                      <c:pt idx="0">
                        <c:v>1.85</c:v>
                      </c:pt>
                      <c:pt idx="1">
                        <c:v>1.9</c:v>
                      </c:pt>
                      <c:pt idx="2">
                        <c:v>1.85</c:v>
                      </c:pt>
                    </c:numCache>
                  </c:numRef>
                </c:val>
                <c:extLst xmlns:c15="http://schemas.microsoft.com/office/drawing/2012/chart">
                  <c:ext xmlns:c16="http://schemas.microsoft.com/office/drawing/2014/chart" uri="{C3380CC4-5D6E-409C-BE32-E72D297353CC}">
                    <c16:uniqueId val="{00000005-CF8E-40F9-993F-60EB7968D98B}"/>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従業員!$E$3</c15:sqref>
                        </c15:formulaRef>
                      </c:ext>
                    </c:extLst>
                    <c:strCache>
                      <c:ptCount val="1"/>
                      <c:pt idx="0">
                        <c:v>個人事業主</c:v>
                      </c:pt>
                    </c:strCache>
                  </c:strRef>
                </c:tx>
                <c:spPr>
                  <a:solidFill>
                    <a:srgbClr val="F5B40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ＭＳ Ｐゴシック" panose="020B0600070205080204" pitchFamily="50" charset="-128"/>
                          <a:ea typeface="ＭＳ Ｐゴシック" panose="020B0600070205080204" pitchFamily="50" charset="-128"/>
                          <a:cs typeface="+mn-cs"/>
                        </a:defRPr>
                      </a:pPr>
                      <a:endParaRPr lang="ja-JP"/>
                    </a:p>
                  </c:txPr>
                  <c:dLblPos val="ctr"/>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従業員!$B$4:$B$6</c15:sqref>
                        </c15:formulaRef>
                      </c:ext>
                    </c:extLst>
                    <c:numCache>
                      <c:formatCode>General</c:formatCode>
                      <c:ptCount val="3"/>
                      <c:pt idx="0">
                        <c:v>2015</c:v>
                      </c:pt>
                      <c:pt idx="1">
                        <c:v>2016</c:v>
                      </c:pt>
                      <c:pt idx="2">
                        <c:v>2017</c:v>
                      </c:pt>
                    </c:numCache>
                  </c:numRef>
                </c:cat>
                <c:val>
                  <c:numRef>
                    <c:extLst xmlns:c15="http://schemas.microsoft.com/office/drawing/2012/chart">
                      <c:ext xmlns:c15="http://schemas.microsoft.com/office/drawing/2012/chart" uri="{02D57815-91ED-43cb-92C2-25804820EDAC}">
                        <c15:formulaRef>
                          <c15:sqref>従業員!$E$4:$E$7</c15:sqref>
                        </c15:formulaRef>
                      </c:ext>
                    </c:extLst>
                    <c:numCache>
                      <c:formatCode>_-* #,##0_-;\-* #,##0_-;_-* "-"_-;_-@_-</c:formatCode>
                      <c:ptCount val="3"/>
                      <c:pt idx="0">
                        <c:v>7.65</c:v>
                      </c:pt>
                      <c:pt idx="1">
                        <c:v>8.25</c:v>
                      </c:pt>
                      <c:pt idx="2">
                        <c:v>9.35</c:v>
                      </c:pt>
                    </c:numCache>
                  </c:numRef>
                </c:val>
                <c:extLst xmlns:c15="http://schemas.microsoft.com/office/drawing/2012/chart">
                  <c:ext xmlns:c16="http://schemas.microsoft.com/office/drawing/2014/chart" uri="{C3380CC4-5D6E-409C-BE32-E72D297353CC}">
                    <c16:uniqueId val="{00000006-CF8E-40F9-993F-60EB7968D98B}"/>
                  </c:ext>
                </c:extLst>
              </c15:ser>
            </c15:filteredBarSeries>
          </c:ext>
        </c:extLst>
      </c:barChart>
      <c:catAx>
        <c:axId val="-787807072"/>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7812512"/>
        <c:crosses val="autoZero"/>
        <c:auto val="1"/>
        <c:lblAlgn val="ctr"/>
        <c:lblOffset val="100"/>
        <c:noMultiLvlLbl val="0"/>
      </c:catAx>
      <c:valAx>
        <c:axId val="-787812512"/>
        <c:scaling>
          <c:orientation val="minMax"/>
          <c:max val="500"/>
          <c:min val="0"/>
        </c:scaling>
        <c:delete val="0"/>
        <c:axPos val="l"/>
        <c:title>
          <c:tx>
            <c:rich>
              <a:bodyPr rot="0" spcFirstLastPara="1" vertOverflow="ellipsis" wrap="square" anchor="ctr" anchorCtr="1"/>
              <a:lstStyle/>
              <a:p>
                <a:pPr>
                  <a:defRPr sz="1000" b="0" i="0" u="none" strike="noStrike" kern="1200" baseline="0">
                    <a:solidFill>
                      <a:schemeClr val="tx1">
                        <a:lumMod val="75000"/>
                        <a:lumOff val="25000"/>
                      </a:schemeClr>
                    </a:solidFill>
                    <a:latin typeface="ＭＳ Ｐゴシック" panose="020B0600070205080204" pitchFamily="50" charset="-128"/>
                    <a:ea typeface="ＭＳ Ｐゴシック" panose="020B0600070205080204" pitchFamily="50" charset="-128"/>
                    <a:cs typeface="+mn-cs"/>
                  </a:defRPr>
                </a:pPr>
                <a:r>
                  <a:rPr lang="ja-JP" altLang="en-US" sz="1000">
                    <a:solidFill>
                      <a:schemeClr val="tx1">
                        <a:lumMod val="75000"/>
                        <a:lumOff val="25000"/>
                      </a:schemeClr>
                    </a:solidFill>
                  </a:rPr>
                  <a:t>（千人）</a:t>
                </a:r>
              </a:p>
            </c:rich>
          </c:tx>
          <c:layout>
            <c:manualLayout>
              <c:xMode val="edge"/>
              <c:yMode val="edge"/>
              <c:x val="1.7697863247863252E-2"/>
              <c:y val="2.5056966900035157E-2"/>
            </c:manualLayout>
          </c:layout>
          <c:overlay val="0"/>
          <c:spPr>
            <a:noFill/>
            <a:ln>
              <a:noFill/>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ＭＳ Ｐゴシック" panose="020B0600070205080204" pitchFamily="50" charset="-128"/>
                  <a:ea typeface="ＭＳ Ｐゴシック" panose="020B0600070205080204" pitchFamily="50" charset="-128"/>
                  <a:cs typeface="+mn-cs"/>
                </a:defRPr>
              </a:pPr>
              <a:endParaRPr lang="ja-JP"/>
            </a:p>
          </c:txPr>
        </c:title>
        <c:numFmt formatCode="_-* #,##0_-;\-* #,##0_-;_-* &quot;-&quot;_-;_-@_-"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07072"/>
        <c:crosses val="autoZero"/>
        <c:crossBetween val="between"/>
        <c:majorUnit val="100"/>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200">
          <a:latin typeface="ＭＳ Ｐゴシック" panose="020B0600070205080204" pitchFamily="50" charset="-128"/>
          <a:ea typeface="ＭＳ Ｐゴシック" panose="020B0600070205080204" pitchFamily="50" charset="-128"/>
        </a:defRPr>
      </a:pPr>
      <a:endParaRPr lang="ja-JP"/>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62778687516018"/>
          <c:y val="0.10267432980503442"/>
          <c:w val="0.80521894450396525"/>
          <c:h val="0.78818238645568595"/>
        </c:manualLayout>
      </c:layout>
      <c:barChart>
        <c:barDir val="col"/>
        <c:grouping val="clustered"/>
        <c:varyColors val="0"/>
        <c:ser>
          <c:idx val="0"/>
          <c:order val="0"/>
          <c:tx>
            <c:strRef>
              <c:f>企業!$B$4</c:f>
              <c:strCache>
                <c:ptCount val="1"/>
                <c:pt idx="0">
                  <c:v>中・大企業</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企業!$C$3:$F$3</c:f>
              <c:numCache>
                <c:formatCode>General</c:formatCode>
                <c:ptCount val="4"/>
                <c:pt idx="0">
                  <c:v>2015</c:v>
                </c:pt>
                <c:pt idx="1">
                  <c:v>2016</c:v>
                </c:pt>
                <c:pt idx="2">
                  <c:v>2017</c:v>
                </c:pt>
                <c:pt idx="3">
                  <c:v>2018</c:v>
                </c:pt>
              </c:numCache>
            </c:numRef>
          </c:cat>
          <c:val>
            <c:numRef>
              <c:f>企業!$C$4:$F$4</c:f>
              <c:numCache>
                <c:formatCode>_-* #,##0_-;\-* #,##0_-;_-* "-"_-;_-@_-</c:formatCode>
                <c:ptCount val="4"/>
                <c:pt idx="0">
                  <c:v>782</c:v>
                </c:pt>
                <c:pt idx="1">
                  <c:v>852</c:v>
                </c:pt>
                <c:pt idx="2">
                  <c:v>913</c:v>
                </c:pt>
                <c:pt idx="3">
                  <c:v>976</c:v>
                </c:pt>
              </c:numCache>
            </c:numRef>
          </c:val>
          <c:extLst>
            <c:ext xmlns:c16="http://schemas.microsoft.com/office/drawing/2014/chart" uri="{C3380CC4-5D6E-409C-BE32-E72D297353CC}">
              <c16:uniqueId val="{00000000-81C4-4425-A062-6FF120C0D707}"/>
            </c:ext>
          </c:extLst>
        </c:ser>
        <c:ser>
          <c:idx val="1"/>
          <c:order val="1"/>
          <c:tx>
            <c:strRef>
              <c:f>企業!$B$5</c:f>
              <c:strCache>
                <c:ptCount val="1"/>
                <c:pt idx="0">
                  <c:v>小企業</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企業!$C$3:$F$3</c:f>
              <c:numCache>
                <c:formatCode>General</c:formatCode>
                <c:ptCount val="4"/>
                <c:pt idx="0">
                  <c:v>2015</c:v>
                </c:pt>
                <c:pt idx="1">
                  <c:v>2016</c:v>
                </c:pt>
                <c:pt idx="2">
                  <c:v>2017</c:v>
                </c:pt>
                <c:pt idx="3">
                  <c:v>2018</c:v>
                </c:pt>
              </c:numCache>
            </c:numRef>
          </c:cat>
          <c:val>
            <c:numRef>
              <c:f>企業!$C$5:$F$5</c:f>
              <c:numCache>
                <c:formatCode>_-* #,##0_-;\-* #,##0_-;_-* "-"_-;_-@_-</c:formatCode>
                <c:ptCount val="4"/>
                <c:pt idx="0">
                  <c:v>13650</c:v>
                </c:pt>
                <c:pt idx="1">
                  <c:v>14950</c:v>
                </c:pt>
                <c:pt idx="2">
                  <c:v>16500</c:v>
                </c:pt>
                <c:pt idx="3">
                  <c:v>19150</c:v>
                </c:pt>
              </c:numCache>
            </c:numRef>
          </c:val>
          <c:extLst>
            <c:ext xmlns:c16="http://schemas.microsoft.com/office/drawing/2014/chart" uri="{C3380CC4-5D6E-409C-BE32-E72D297353CC}">
              <c16:uniqueId val="{00000001-81C4-4425-A062-6FF120C0D707}"/>
            </c:ext>
          </c:extLst>
        </c:ser>
        <c:dLbls>
          <c:dLblPos val="outEnd"/>
          <c:showLegendKey val="0"/>
          <c:showVal val="1"/>
          <c:showCatName val="0"/>
          <c:showSerName val="0"/>
          <c:showPercent val="0"/>
          <c:showBubbleSize val="0"/>
        </c:dLbls>
        <c:gapWidth val="30"/>
        <c:axId val="-787808160"/>
        <c:axId val="-787803264"/>
      </c:barChart>
      <c:catAx>
        <c:axId val="-787808160"/>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7803264"/>
        <c:crosses val="autoZero"/>
        <c:auto val="1"/>
        <c:lblAlgn val="ctr"/>
        <c:lblOffset val="100"/>
        <c:noMultiLvlLbl val="0"/>
      </c:catAx>
      <c:valAx>
        <c:axId val="-787803264"/>
        <c:scaling>
          <c:orientation val="minMax"/>
        </c:scaling>
        <c:delete val="0"/>
        <c:axPos val="l"/>
        <c:title>
          <c:tx>
            <c:rich>
              <a:bodyPr rot="0" spcFirstLastPara="1" vertOverflow="ellipsis" wrap="square" anchor="ctr" anchorCtr="1"/>
              <a:lstStyle/>
              <a:p>
                <a:pPr>
                  <a:defRPr sz="1000" b="0"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r>
                  <a:rPr lang="en-SG" altLang="ja-JP" dirty="0">
                    <a:solidFill>
                      <a:schemeClr val="tx1">
                        <a:lumMod val="65000"/>
                        <a:lumOff val="35000"/>
                      </a:schemeClr>
                    </a:solidFill>
                  </a:rPr>
                  <a:t>(</a:t>
                </a:r>
                <a:r>
                  <a:rPr lang="ja-JP" altLang="en-US" dirty="0">
                    <a:solidFill>
                      <a:schemeClr val="tx1">
                        <a:lumMod val="65000"/>
                        <a:lumOff val="35000"/>
                      </a:schemeClr>
                    </a:solidFill>
                  </a:rPr>
                  <a:t>社</a:t>
                </a:r>
                <a:r>
                  <a:rPr lang="en-SG" altLang="ja-JP" dirty="0">
                    <a:solidFill>
                      <a:schemeClr val="tx1">
                        <a:lumMod val="65000"/>
                        <a:lumOff val="35000"/>
                      </a:schemeClr>
                    </a:solidFill>
                  </a:rPr>
                  <a:t>)</a:t>
                </a:r>
                <a:endParaRPr lang="ja-JP" altLang="en-US" dirty="0">
                  <a:solidFill>
                    <a:schemeClr val="tx1">
                      <a:lumMod val="65000"/>
                      <a:lumOff val="35000"/>
                    </a:schemeClr>
                  </a:solidFill>
                </a:endParaRPr>
              </a:p>
            </c:rich>
          </c:tx>
          <c:layout>
            <c:manualLayout>
              <c:xMode val="edge"/>
              <c:yMode val="edge"/>
              <c:x val="7.3009081919353541E-2"/>
              <c:y val="2.1165708812260535E-2"/>
            </c:manualLayout>
          </c:layout>
          <c:overlay val="0"/>
          <c:spPr>
            <a:noFill/>
            <a:ln>
              <a:noFill/>
            </a:ln>
            <a:effectLst/>
          </c:spPr>
          <c:txPr>
            <a:bodyPr rot="0" spcFirstLastPara="1" vertOverflow="ellipsis" wrap="square" anchor="ctr" anchorCtr="1"/>
            <a:lstStyle/>
            <a:p>
              <a:pPr>
                <a:defRPr sz="1000" b="0"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endParaRPr lang="ja-JP"/>
            </a:p>
          </c:txPr>
        </c:title>
        <c:numFmt formatCode="_-* #,##0_-;\-* #,##0_-;_-* &quot;-&quot;_-;_-@_-"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08160"/>
        <c:crosses val="autoZero"/>
        <c:crossBetween val="between"/>
      </c:valAx>
      <c:spPr>
        <a:noFill/>
        <a:ln>
          <a:noFill/>
        </a:ln>
        <a:effectLst/>
      </c:spPr>
    </c:plotArea>
    <c:legend>
      <c:legendPos val="b"/>
      <c:layout>
        <c:manualLayout>
          <c:xMode val="edge"/>
          <c:yMode val="edge"/>
          <c:x val="0.1633460496483948"/>
          <c:y val="0.11241930076628351"/>
          <c:w val="0.35966399999999998"/>
          <c:h val="7.5141666666666662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latin typeface="ＭＳ Ｐゴシック" panose="020B0600070205080204" pitchFamily="50" charset="-128"/>
          <a:ea typeface="ＭＳ Ｐゴシック" panose="020B0600070205080204" pitchFamily="50" charset="-128"/>
        </a:defRPr>
      </a:pPr>
      <a:endParaRPr lang="ja-JP"/>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2957051282051289E-2"/>
          <c:y val="7.0555555555555552E-2"/>
          <c:w val="0.88990619658119663"/>
          <c:h val="0.77781041666666662"/>
        </c:manualLayout>
      </c:layout>
      <c:barChart>
        <c:barDir val="col"/>
        <c:grouping val="clustered"/>
        <c:varyColors val="0"/>
        <c:ser>
          <c:idx val="0"/>
          <c:order val="0"/>
          <c:tx>
            <c:strRef>
              <c:f>平均寿命と健康寿命!$B$8</c:f>
              <c:strCache>
                <c:ptCount val="1"/>
                <c:pt idx="0">
                  <c:v>平均寿命</c:v>
                </c:pt>
              </c:strCache>
            </c:strRef>
          </c:tx>
          <c:spPr>
            <a:solidFill>
              <a:srgbClr val="0070C0"/>
            </a:solidFill>
            <a:ln>
              <a:noFill/>
            </a:ln>
            <a:effectLst/>
          </c:spPr>
          <c:invertIfNegative val="0"/>
          <c:dPt>
            <c:idx val="5"/>
            <c:invertIfNegative val="0"/>
            <c:bubble3D val="0"/>
            <c:spPr>
              <a:solidFill>
                <a:srgbClr val="0070C0"/>
              </a:solidFill>
              <a:ln>
                <a:noFill/>
              </a:ln>
              <a:effectLst/>
            </c:spPr>
            <c:extLst>
              <c:ext xmlns:c16="http://schemas.microsoft.com/office/drawing/2014/chart" uri="{C3380CC4-5D6E-409C-BE32-E72D297353CC}">
                <c16:uniqueId val="{00000001-F4D7-4961-9C87-25320C4ACAD8}"/>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平均寿命と健康寿命!$B$9:$B$26</c:f>
              <c:numCache>
                <c:formatCode>0.0</c:formatCode>
                <c:ptCount val="6"/>
                <c:pt idx="0">
                  <c:v>77.926829268292693</c:v>
                </c:pt>
                <c:pt idx="1">
                  <c:v>78.931707317073176</c:v>
                </c:pt>
                <c:pt idx="2">
                  <c:v>79.987804878048792</c:v>
                </c:pt>
                <c:pt idx="3">
                  <c:v>80.641463414634146</c:v>
                </c:pt>
                <c:pt idx="4">
                  <c:v>80.990243902439033</c:v>
                </c:pt>
                <c:pt idx="5" formatCode="0.00">
                  <c:v>83.98</c:v>
                </c:pt>
              </c:numCache>
            </c:numRef>
          </c:val>
          <c:extLst>
            <c:ext xmlns:c16="http://schemas.microsoft.com/office/drawing/2014/chart" uri="{C3380CC4-5D6E-409C-BE32-E72D297353CC}">
              <c16:uniqueId val="{00000002-F4D7-4961-9C87-25320C4ACAD8}"/>
            </c:ext>
          </c:extLst>
        </c:ser>
        <c:ser>
          <c:idx val="1"/>
          <c:order val="1"/>
          <c:tx>
            <c:strRef>
              <c:f>平均寿命と健康寿命!$C$8</c:f>
              <c:strCache>
                <c:ptCount val="1"/>
                <c:pt idx="0">
                  <c:v>健康寿命</c:v>
                </c:pt>
              </c:strCache>
            </c:strRef>
          </c:tx>
          <c:spPr>
            <a:solidFill>
              <a:schemeClr val="accent2"/>
            </a:solidFill>
            <a:ln>
              <a:noFill/>
            </a:ln>
            <a:effectLst/>
          </c:spPr>
          <c:invertIfNegative val="0"/>
          <c:dPt>
            <c:idx val="0"/>
            <c:invertIfNegative val="0"/>
            <c:bubble3D val="0"/>
            <c:spPr>
              <a:solidFill>
                <a:srgbClr val="ED7D31"/>
              </a:solidFill>
              <a:ln>
                <a:noFill/>
              </a:ln>
              <a:effectLst/>
            </c:spPr>
            <c:extLst>
              <c:ext xmlns:c16="http://schemas.microsoft.com/office/drawing/2014/chart" uri="{C3380CC4-5D6E-409C-BE32-E72D297353CC}">
                <c16:uniqueId val="{00000004-F4D7-4961-9C87-25320C4ACAD8}"/>
              </c:ext>
            </c:extLst>
          </c:dPt>
          <c:dPt>
            <c:idx val="5"/>
            <c:invertIfNegative val="0"/>
            <c:bubble3D val="0"/>
            <c:spPr>
              <a:solidFill>
                <a:schemeClr val="accent2"/>
              </a:solidFill>
              <a:ln>
                <a:noFill/>
              </a:ln>
              <a:effectLst/>
            </c:spPr>
            <c:extLst>
              <c:ext xmlns:c16="http://schemas.microsoft.com/office/drawing/2014/chart" uri="{C3380CC4-5D6E-409C-BE32-E72D297353CC}">
                <c16:uniqueId val="{00000006-F4D7-4961-9C87-25320C4ACAD8}"/>
              </c:ext>
            </c:extLst>
          </c:dPt>
          <c:dLbls>
            <c:dLbl>
              <c:idx val="0"/>
              <c:layout>
                <c:manualLayout>
                  <c:x val="8.1410256410256159E-3"/>
                  <c:y val="-2.9398148148148686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4D7-4961-9C87-25320C4ACAD8}"/>
                </c:ext>
              </c:extLst>
            </c:dLbl>
            <c:dLbl>
              <c:idx val="1"/>
              <c:layout>
                <c:manualLayout>
                  <c:x val="1.0854700854700855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4D7-4961-9C87-25320C4ACAD8}"/>
                </c:ext>
              </c:extLst>
            </c:dLbl>
            <c:dLbl>
              <c:idx val="2"/>
              <c:layout>
                <c:manualLayout>
                  <c:x val="1.0854700854700855E-2"/>
                  <c:y val="-2.939814814814814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4D7-4961-9C87-25320C4ACAD8}"/>
                </c:ext>
              </c:extLst>
            </c:dLbl>
            <c:dLbl>
              <c:idx val="3"/>
              <c:layout>
                <c:manualLayout>
                  <c:x val="1.0854700854700855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4D7-4961-9C87-25320C4ACAD8}"/>
                </c:ext>
              </c:extLst>
            </c:dLbl>
            <c:dLbl>
              <c:idx val="4"/>
              <c:layout>
                <c:manualLayout>
                  <c:x val="8.1410256410255413E-3"/>
                  <c:y val="-2.939814814814814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4D7-4961-9C87-25320C4ACAD8}"/>
                </c:ext>
              </c:extLst>
            </c:dLbl>
            <c:dLbl>
              <c:idx val="5"/>
              <c:layout>
                <c:manualLayout>
                  <c:x val="1.0854700854700755E-2"/>
                  <c:y val="-2.939814814814814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4D7-4961-9C87-25320C4ACAD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平均寿命と健康寿命!$C$9:$C$26</c:f>
              <c:numCache>
                <c:formatCode>General</c:formatCode>
                <c:ptCount val="6"/>
                <c:pt idx="0">
                  <c:v>69.2</c:v>
                </c:pt>
                <c:pt idx="1">
                  <c:v>70.2</c:v>
                </c:pt>
                <c:pt idx="2">
                  <c:v>70.900000000000006</c:v>
                </c:pt>
                <c:pt idx="3">
                  <c:v>71.3</c:v>
                </c:pt>
                <c:pt idx="4">
                  <c:v>71.599999999999994</c:v>
                </c:pt>
                <c:pt idx="5" formatCode="0.00">
                  <c:v>74.81</c:v>
                </c:pt>
              </c:numCache>
            </c:numRef>
          </c:val>
          <c:extLst>
            <c:ext xmlns:c16="http://schemas.microsoft.com/office/drawing/2014/chart" uri="{C3380CC4-5D6E-409C-BE32-E72D297353CC}">
              <c16:uniqueId val="{0000000B-F4D7-4961-9C87-25320C4ACAD8}"/>
            </c:ext>
          </c:extLst>
        </c:ser>
        <c:dLbls>
          <c:showLegendKey val="0"/>
          <c:showVal val="0"/>
          <c:showCatName val="0"/>
          <c:showSerName val="0"/>
          <c:showPercent val="0"/>
          <c:showBubbleSize val="0"/>
        </c:dLbls>
        <c:gapWidth val="219"/>
        <c:axId val="-787809792"/>
        <c:axId val="-787806528"/>
      </c:barChart>
      <c:catAx>
        <c:axId val="-787809792"/>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7806528"/>
        <c:crosses val="autoZero"/>
        <c:auto val="1"/>
        <c:lblAlgn val="ctr"/>
        <c:lblOffset val="100"/>
        <c:noMultiLvlLbl val="0"/>
      </c:catAx>
      <c:valAx>
        <c:axId val="-787806528"/>
        <c:scaling>
          <c:orientation val="minMax"/>
          <c:min val="50"/>
        </c:scaling>
        <c:delete val="0"/>
        <c:axPos val="l"/>
        <c:numFmt formatCode="0.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09792"/>
        <c:crosses val="autoZero"/>
        <c:crossBetween val="between"/>
      </c:valAx>
      <c:spPr>
        <a:noFill/>
        <a:ln>
          <a:noFill/>
        </a:ln>
        <a:effectLst/>
      </c:spPr>
    </c:plotArea>
    <c:legend>
      <c:legendPos val="b"/>
      <c:layout>
        <c:manualLayout>
          <c:xMode val="edge"/>
          <c:yMode val="edge"/>
          <c:x val="0.33699230769230776"/>
          <c:y val="0.94395763888888895"/>
          <c:w val="0.3260153846153846"/>
          <c:h val="5.0162731481481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055243357180854"/>
          <c:y val="6.7615786620153093E-2"/>
          <c:w val="0.79066709401709401"/>
          <c:h val="0.77665833333333345"/>
        </c:manualLayout>
      </c:layout>
      <c:barChart>
        <c:barDir val="col"/>
        <c:grouping val="clustered"/>
        <c:varyColors val="0"/>
        <c:ser>
          <c:idx val="3"/>
          <c:order val="3"/>
          <c:spPr>
            <a:solidFill>
              <a:schemeClr val="accent4"/>
            </a:solidFill>
            <a:ln>
              <a:noFill/>
            </a:ln>
            <a:effectLst/>
          </c:spPr>
          <c:invertIfNegative val="0"/>
          <c:cat>
            <c:numRef>
              <c:f>'[2]人口構造・高齢化率 (2)'!$A$21:$A$36</c:f>
              <c:numCache>
                <c:formatCode>General</c:formatCode>
                <c:ptCount val="1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numCache>
            </c:numRef>
          </c:cat>
          <c:val>
            <c:numRef>
              <c:f>'[2]人口構造・高齢化率 (2)'!$E$21:$E$36</c:f>
              <c:numCache>
                <c:formatCode>General</c:formatCode>
                <c:ptCount val="1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numCache>
            </c:numRef>
          </c:val>
          <c:extLst>
            <c:ext xmlns:c16="http://schemas.microsoft.com/office/drawing/2014/chart" uri="{C3380CC4-5D6E-409C-BE32-E72D297353CC}">
              <c16:uniqueId val="{00000000-286D-4BB8-AFC7-8B8F2F99BE12}"/>
            </c:ext>
          </c:extLst>
        </c:ser>
        <c:dLbls>
          <c:showLegendKey val="0"/>
          <c:showVal val="0"/>
          <c:showCatName val="0"/>
          <c:showSerName val="0"/>
          <c:showPercent val="0"/>
          <c:showBubbleSize val="0"/>
        </c:dLbls>
        <c:gapWidth val="219"/>
        <c:overlap val="-27"/>
        <c:axId val="-787814688"/>
        <c:axId val="-787802720"/>
      </c:barChart>
      <c:barChart>
        <c:barDir val="col"/>
        <c:grouping val="stacked"/>
        <c:varyColors val="0"/>
        <c:ser>
          <c:idx val="0"/>
          <c:order val="0"/>
          <c:tx>
            <c:strRef>
              <c:f>'人口構造・高齢化率 '!$B$8</c:f>
              <c:strCache>
                <c:ptCount val="1"/>
                <c:pt idx="0">
                  <c:v>15歳未満人口</c:v>
                </c:pt>
              </c:strCache>
            </c:strRef>
          </c:tx>
          <c:spPr>
            <a:solidFill>
              <a:srgbClr val="FFE699"/>
            </a:solidFill>
            <a:ln>
              <a:solidFill>
                <a:srgbClr val="000000"/>
              </a:solidFill>
            </a:ln>
            <a:effectLst/>
          </c:spPr>
          <c:invertIfNegative val="0"/>
          <c:dPt>
            <c:idx val="0"/>
            <c:invertIfNegative val="0"/>
            <c:bubble3D val="0"/>
            <c:spPr>
              <a:solidFill>
                <a:srgbClr val="FFE699"/>
              </a:solidFill>
              <a:ln>
                <a:solidFill>
                  <a:srgbClr val="000000"/>
                </a:solidFill>
              </a:ln>
              <a:effectLst/>
            </c:spPr>
            <c:extLst>
              <c:ext xmlns:c16="http://schemas.microsoft.com/office/drawing/2014/chart" uri="{C3380CC4-5D6E-409C-BE32-E72D297353CC}">
                <c16:uniqueId val="{00000002-286D-4BB8-AFC7-8B8F2F99BE12}"/>
              </c:ext>
            </c:extLst>
          </c:dPt>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'!$B$21:$B$36</c:f>
              <c:numCache>
                <c:formatCode>#,##0_);[Red]\(#,##0\)</c:formatCode>
                <c:ptCount val="16"/>
                <c:pt idx="0">
                  <c:v>11095.807000000001</c:v>
                </c:pt>
                <c:pt idx="1">
                  <c:v>10844.584999999999</c:v>
                </c:pt>
                <c:pt idx="2">
                  <c:v>10798.616</c:v>
                </c:pt>
                <c:pt idx="3">
                  <c:v>10750.923000000001</c:v>
                </c:pt>
                <c:pt idx="4">
                  <c:v>10731.880999999999</c:v>
                </c:pt>
                <c:pt idx="5">
                  <c:v>10796.468999999999</c:v>
                </c:pt>
                <c:pt idx="6">
                  <c:v>10964.972</c:v>
                </c:pt>
                <c:pt idx="7">
                  <c:v>11117.936</c:v>
                </c:pt>
                <c:pt idx="8">
                  <c:v>11295.637000000001</c:v>
                </c:pt>
                <c:pt idx="9">
                  <c:v>11693</c:v>
                </c:pt>
                <c:pt idx="10">
                  <c:v>11860</c:v>
                </c:pt>
                <c:pt idx="11">
                  <c:v>11884</c:v>
                </c:pt>
                <c:pt idx="12">
                  <c:v>11522</c:v>
                </c:pt>
                <c:pt idx="13">
                  <c:v>11189</c:v>
                </c:pt>
                <c:pt idx="14">
                  <c:v>10942</c:v>
                </c:pt>
                <c:pt idx="15">
                  <c:v>10861</c:v>
                </c:pt>
              </c:numCache>
            </c:numRef>
          </c:val>
          <c:extLst>
            <c:ext xmlns:c16="http://schemas.microsoft.com/office/drawing/2014/chart" uri="{C3380CC4-5D6E-409C-BE32-E72D297353CC}">
              <c16:uniqueId val="{00000003-286D-4BB8-AFC7-8B8F2F99BE12}"/>
            </c:ext>
          </c:extLst>
        </c:ser>
        <c:ser>
          <c:idx val="1"/>
          <c:order val="1"/>
          <c:tx>
            <c:strRef>
              <c:f>'人口構造・高齢化率 '!$C$8</c:f>
              <c:strCache>
                <c:ptCount val="1"/>
                <c:pt idx="0">
                  <c:v>15歳-64歳人口</c:v>
                </c:pt>
              </c:strCache>
            </c:strRef>
          </c:tx>
          <c:spPr>
            <a:solidFill>
              <a:srgbClr val="0070C0"/>
            </a:solidFill>
            <a:ln>
              <a:solidFill>
                <a:srgbClr val="FFFFFF">
                  <a:lumMod val="50000"/>
                </a:srgbClr>
              </a:solidFill>
            </a:ln>
            <a:effectLst/>
          </c:spPr>
          <c:invertIfNegative val="0"/>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'!$C$21:$C$36</c:f>
              <c:numCache>
                <c:formatCode>#,##0_);[Red]\(#,##0\)</c:formatCode>
                <c:ptCount val="16"/>
                <c:pt idx="0">
                  <c:v>53873.714999999997</c:v>
                </c:pt>
                <c:pt idx="1">
                  <c:v>52809.101000000002</c:v>
                </c:pt>
                <c:pt idx="2">
                  <c:v>52878.538999999997</c:v>
                </c:pt>
                <c:pt idx="3">
                  <c:v>53010.25</c:v>
                </c:pt>
                <c:pt idx="4">
                  <c:v>53192.332999999999</c:v>
                </c:pt>
                <c:pt idx="5">
                  <c:v>53557.394</c:v>
                </c:pt>
                <c:pt idx="6">
                  <c:v>53852.728000000003</c:v>
                </c:pt>
                <c:pt idx="7">
                  <c:v>53874.035000000003</c:v>
                </c:pt>
                <c:pt idx="8">
                  <c:v>53834.326000000001</c:v>
                </c:pt>
                <c:pt idx="9">
                  <c:v>53921</c:v>
                </c:pt>
                <c:pt idx="10">
                  <c:v>52034</c:v>
                </c:pt>
                <c:pt idx="11">
                  <c:v>49484</c:v>
                </c:pt>
                <c:pt idx="12">
                  <c:v>47526</c:v>
                </c:pt>
                <c:pt idx="13">
                  <c:v>46918</c:v>
                </c:pt>
                <c:pt idx="14">
                  <c:v>46308</c:v>
                </c:pt>
                <c:pt idx="15">
                  <c:v>45204</c:v>
                </c:pt>
              </c:numCache>
            </c:numRef>
          </c:val>
          <c:extLst>
            <c:ext xmlns:c16="http://schemas.microsoft.com/office/drawing/2014/chart" uri="{C3380CC4-5D6E-409C-BE32-E72D297353CC}">
              <c16:uniqueId val="{00000004-286D-4BB8-AFC7-8B8F2F99BE12}"/>
            </c:ext>
          </c:extLst>
        </c:ser>
        <c:ser>
          <c:idx val="2"/>
          <c:order val="2"/>
          <c:tx>
            <c:strRef>
              <c:f>'人口構造・高齢化率 '!$D$8</c:f>
              <c:strCache>
                <c:ptCount val="1"/>
                <c:pt idx="0">
                  <c:v>65歳以上人口</c:v>
                </c:pt>
              </c:strCache>
            </c:strRef>
          </c:tx>
          <c:spPr>
            <a:solidFill>
              <a:srgbClr val="F4B183"/>
            </a:solidFill>
            <a:ln w="12700">
              <a:solidFill>
                <a:srgbClr val="ED7D31"/>
              </a:solidFill>
            </a:ln>
            <a:effectLst/>
          </c:spPr>
          <c:invertIfNegative val="0"/>
          <c:dLbls>
            <c:dLbl>
              <c:idx val="0"/>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86D-4BB8-AFC7-8B8F2F99BE12}"/>
                </c:ext>
              </c:extLst>
            </c:dLbl>
            <c:dLbl>
              <c:idx val="8"/>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86D-4BB8-AFC7-8B8F2F99BE12}"/>
                </c:ext>
              </c:extLst>
            </c:dLbl>
            <c:dLbl>
              <c:idx val="15"/>
              <c:layout>
                <c:manualLayout>
                  <c:x val="0"/>
                  <c:y val="1.4699074074074074E-2"/>
                </c:manualLayout>
              </c:layout>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86D-4BB8-AFC7-8B8F2F99BE1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'!$D$21:$D$36</c:f>
              <c:numCache>
                <c:formatCode>#,##0_);[Red]\(#,##0\)</c:formatCode>
                <c:ptCount val="16"/>
                <c:pt idx="0">
                  <c:v>16807.407999999999</c:v>
                </c:pt>
                <c:pt idx="1">
                  <c:v>16621.296999999999</c:v>
                </c:pt>
                <c:pt idx="2">
                  <c:v>16748.669000000002</c:v>
                </c:pt>
                <c:pt idx="3">
                  <c:v>16884.431</c:v>
                </c:pt>
                <c:pt idx="4">
                  <c:v>17058.285</c:v>
                </c:pt>
                <c:pt idx="5">
                  <c:v>17332.748</c:v>
                </c:pt>
                <c:pt idx="6">
                  <c:v>17530.969000000001</c:v>
                </c:pt>
                <c:pt idx="7">
                  <c:v>17665.030999999999</c:v>
                </c:pt>
                <c:pt idx="8">
                  <c:v>17797.958999999999</c:v>
                </c:pt>
                <c:pt idx="9">
                  <c:v>18170</c:v>
                </c:pt>
                <c:pt idx="10">
                  <c:v>19621</c:v>
                </c:pt>
                <c:pt idx="11">
                  <c:v>21766</c:v>
                </c:pt>
                <c:pt idx="12">
                  <c:v>23603</c:v>
                </c:pt>
                <c:pt idx="13">
                  <c:v>23897</c:v>
                </c:pt>
                <c:pt idx="14">
                  <c:v>23899</c:v>
                </c:pt>
                <c:pt idx="15">
                  <c:v>24041</c:v>
                </c:pt>
              </c:numCache>
            </c:numRef>
          </c:val>
          <c:extLst>
            <c:ext xmlns:c16="http://schemas.microsoft.com/office/drawing/2014/chart" uri="{C3380CC4-5D6E-409C-BE32-E72D297353CC}">
              <c16:uniqueId val="{00000008-286D-4BB8-AFC7-8B8F2F99BE12}"/>
            </c:ext>
          </c:extLst>
        </c:ser>
        <c:dLbls>
          <c:showLegendKey val="0"/>
          <c:showVal val="0"/>
          <c:showCatName val="0"/>
          <c:showSerName val="0"/>
          <c:showPercent val="0"/>
          <c:showBubbleSize val="0"/>
        </c:dLbls>
        <c:gapWidth val="219"/>
        <c:overlap val="100"/>
        <c:axId val="-787814688"/>
        <c:axId val="-787802720"/>
      </c:barChart>
      <c:lineChart>
        <c:grouping val="standard"/>
        <c:varyColors val="0"/>
        <c:ser>
          <c:idx val="4"/>
          <c:order val="4"/>
          <c:tx>
            <c:strRef>
              <c:f>'人口構造・高齢化率 '!$F$8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dLbl>
              <c:idx val="0"/>
              <c:layout>
                <c:manualLayout>
                  <c:x val="-5.1260258357284351E-2"/>
                  <c:y val="3.795308318853798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86D-4BB8-AFC7-8B8F2F99BE12}"/>
                </c:ext>
              </c:extLst>
            </c:dLbl>
            <c:dLbl>
              <c:idx val="1"/>
              <c:layout>
                <c:manualLayout>
                  <c:x val="-5.1260258357284372E-2"/>
                  <c:y val="7.775406930385876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86D-4BB8-AFC7-8B8F2F99BE12}"/>
                </c:ext>
              </c:extLst>
            </c:dLbl>
            <c:dLbl>
              <c:idx val="2"/>
              <c:layout>
                <c:manualLayout>
                  <c:x val="-5.1260365051241909E-2"/>
                  <c:y val="4.6481865927535344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6.9999985062845924E-2"/>
                      <c:h val="4.1791035421086822E-2"/>
                    </c:manualLayout>
                  </c15:layout>
                </c:ext>
                <c:ext xmlns:c16="http://schemas.microsoft.com/office/drawing/2014/chart" uri="{C3380CC4-5D6E-409C-BE32-E72D297353CC}">
                  <c16:uniqueId val="{0000000B-286D-4BB8-AFC7-8B8F2F99BE12}"/>
                </c:ext>
              </c:extLst>
            </c:dLbl>
            <c:dLbl>
              <c:idx val="3"/>
              <c:layout>
                <c:manualLayout>
                  <c:x val="-5.1260258357284399E-2"/>
                  <c:y val="8.3439924463190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86D-4BB8-AFC7-8B8F2F99BE12}"/>
                </c:ext>
              </c:extLst>
            </c:dLbl>
            <c:dLbl>
              <c:idx val="4"/>
              <c:layout>
                <c:manualLayout>
                  <c:x val="-5.1260258357284351E-2"/>
                  <c:y val="4.648186592753534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286D-4BB8-AFC7-8B8F2F99BE12}"/>
                </c:ext>
              </c:extLst>
            </c:dLbl>
            <c:dLbl>
              <c:idx val="5"/>
              <c:layout>
                <c:manualLayout>
                  <c:x val="-5.3970284879268367E-2"/>
                  <c:y val="8.3439924463190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286D-4BB8-AFC7-8B8F2F99BE12}"/>
                </c:ext>
              </c:extLst>
            </c:dLbl>
            <c:dLbl>
              <c:idx val="6"/>
              <c:layout>
                <c:manualLayout>
                  <c:x val="-5.3970284879268318E-2"/>
                  <c:y val="4.0796010768203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286D-4BB8-AFC7-8B8F2F99BE12}"/>
                </c:ext>
              </c:extLst>
            </c:dLbl>
            <c:dLbl>
              <c:idx val="7"/>
              <c:layout>
                <c:manualLayout>
                  <c:x val="-5.3970284879268318E-2"/>
                  <c:y val="7.491114172419303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286D-4BB8-AFC7-8B8F2F99BE12}"/>
                </c:ext>
              </c:extLst>
            </c:dLbl>
            <c:dLbl>
              <c:idx val="8"/>
              <c:layout>
                <c:manualLayout>
                  <c:x val="-5.668031140125239E-2"/>
                  <c:y val="4.36389383478695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286D-4BB8-AFC7-8B8F2F99BE12}"/>
                </c:ext>
              </c:extLst>
            </c:dLbl>
            <c:dLbl>
              <c:idx val="9"/>
              <c:layout>
                <c:manualLayout>
                  <c:x val="-4.3130178791332442E-2"/>
                  <c:y val="5.501064866653265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286D-4BB8-AFC7-8B8F2F99BE12}"/>
                </c:ext>
              </c:extLst>
            </c:dLbl>
            <c:dLbl>
              <c:idx val="10"/>
              <c:layout>
                <c:manualLayout>
                  <c:x val="-5.3970284879268318E-2"/>
                  <c:y val="5.78535762461984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286D-4BB8-AFC7-8B8F2F99BE12}"/>
                </c:ext>
              </c:extLst>
            </c:dLbl>
            <c:dLbl>
              <c:idx val="11"/>
              <c:layout>
                <c:manualLayout>
                  <c:x val="-5.6680311401252285E-2"/>
                  <c:y val="6.638235898519573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286D-4BB8-AFC7-8B8F2F99BE12}"/>
                </c:ext>
              </c:extLst>
            </c:dLbl>
            <c:dLbl>
              <c:idx val="12"/>
              <c:layout>
                <c:manualLayout>
                  <c:x val="-5.6680311401252285E-2"/>
                  <c:y val="8.05969968835245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286D-4BB8-AFC7-8B8F2F99BE12}"/>
                </c:ext>
              </c:extLst>
            </c:dLbl>
            <c:dLbl>
              <c:idx val="13"/>
              <c:layout>
                <c:manualLayout>
                  <c:x val="-5.3970284879268318E-2"/>
                  <c:y val="6.35394314055299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286D-4BB8-AFC7-8B8F2F99BE12}"/>
                </c:ext>
              </c:extLst>
            </c:dLbl>
            <c:dLbl>
              <c:idx val="15"/>
              <c:layout>
                <c:manualLayout>
                  <c:x val="-5.0956196581196482E-2"/>
                  <c:y val="-3.8239583333333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286D-4BB8-AFC7-8B8F2F99BE12}"/>
                </c:ext>
              </c:extLst>
            </c:dLbl>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'人口構造・高齢化率 '!$A$21:$A$36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'人口構造・高齢化率 '!$F$21:$F$36</c:f>
              <c:numCache>
                <c:formatCode>0.0%</c:formatCode>
                <c:ptCount val="16"/>
                <c:pt idx="0">
                  <c:v>0.20552750023753644</c:v>
                </c:pt>
                <c:pt idx="1">
                  <c:v>0.20705450663253333</c:v>
                </c:pt>
                <c:pt idx="2">
                  <c:v>0.20824989257492585</c:v>
                </c:pt>
                <c:pt idx="3">
                  <c:v>0.20936579246940984</c:v>
                </c:pt>
                <c:pt idx="4">
                  <c:v>0.21064162010310869</c:v>
                </c:pt>
                <c:pt idx="5">
                  <c:v>0.21218591134843384</c:v>
                </c:pt>
                <c:pt idx="6">
                  <c:v>0.21288709596508476</c:v>
                </c:pt>
                <c:pt idx="7">
                  <c:v>0.21371487681104137</c:v>
                </c:pt>
                <c:pt idx="8">
                  <c:v>0.21461961870936547</c:v>
                </c:pt>
                <c:pt idx="9">
                  <c:v>0.21686718227823928</c:v>
                </c:pt>
                <c:pt idx="10">
                  <c:v>0.23493983116805364</c:v>
                </c:pt>
                <c:pt idx="11">
                  <c:v>0.261818269300166</c:v>
                </c:pt>
                <c:pt idx="12">
                  <c:v>0.28557428222284059</c:v>
                </c:pt>
                <c:pt idx="13">
                  <c:v>0.29141261401882834</c:v>
                </c:pt>
                <c:pt idx="14">
                  <c:v>0.29450763410516456</c:v>
                </c:pt>
                <c:pt idx="15">
                  <c:v>0.30011484782662973</c:v>
                </c:pt>
              </c:numCache>
            </c:numRef>
          </c:val>
          <c:smooth val="0"/>
          <c:extLst>
            <c:ext xmlns:c16="http://schemas.microsoft.com/office/drawing/2014/chart" uri="{C3380CC4-5D6E-409C-BE32-E72D297353CC}">
              <c16:uniqueId val="{00000018-286D-4BB8-AFC7-8B8F2F99BE12}"/>
            </c:ext>
          </c:extLst>
        </c:ser>
        <c:dLbls>
          <c:showLegendKey val="0"/>
          <c:showVal val="0"/>
          <c:showCatName val="0"/>
          <c:showSerName val="0"/>
          <c:showPercent val="0"/>
          <c:showBubbleSize val="0"/>
        </c:dLbls>
        <c:marker val="1"/>
        <c:smooth val="0"/>
        <c:axId val="-787813056"/>
        <c:axId val="-787805984"/>
      </c:lineChart>
      <c:catAx>
        <c:axId val="-787814688"/>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7802720"/>
        <c:crosses val="autoZero"/>
        <c:auto val="1"/>
        <c:lblAlgn val="ctr"/>
        <c:lblOffset val="100"/>
        <c:noMultiLvlLbl val="0"/>
      </c:catAx>
      <c:valAx>
        <c:axId val="-787802720"/>
        <c:scaling>
          <c:orientation val="minMax"/>
          <c:max val="100000"/>
        </c:scaling>
        <c:delete val="0"/>
        <c:axPos val="l"/>
        <c:numFmt formatCode="#,##0_);[Red]\(#,##0\)" sourceLinked="0"/>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14688"/>
        <c:crosses val="autoZero"/>
        <c:crossBetween val="between"/>
      </c:valAx>
      <c:valAx>
        <c:axId val="-787805984"/>
        <c:scaling>
          <c:orientation val="minMax"/>
        </c:scaling>
        <c:delete val="0"/>
        <c:axPos val="r"/>
        <c:numFmt formatCode="0.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13056"/>
        <c:crosses val="max"/>
        <c:crossBetween val="between"/>
      </c:valAx>
      <c:catAx>
        <c:axId val="-787813056"/>
        <c:scaling>
          <c:orientation val="minMax"/>
        </c:scaling>
        <c:delete val="1"/>
        <c:axPos val="b"/>
        <c:numFmt formatCode="General" sourceLinked="1"/>
        <c:majorTickMark val="out"/>
        <c:minorTickMark val="none"/>
        <c:tickLblPos val="nextTo"/>
        <c:crossAx val="-787805984"/>
        <c:crosses val="autoZero"/>
        <c:auto val="1"/>
        <c:lblAlgn val="ctr"/>
        <c:lblOffset val="100"/>
        <c:noMultiLvlLbl val="0"/>
      </c:cat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Entry>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Entry>
      <c:legendEntry>
        <c:idx val="2"/>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Entry>
      <c:legendEntry>
        <c:idx val="3"/>
        <c:delete val="1"/>
      </c:legendEntry>
      <c:legendEntry>
        <c:idx val="4"/>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Entry>
      <c:layout>
        <c:manualLayout>
          <c:xMode val="edge"/>
          <c:yMode val="edge"/>
          <c:x val="5.5383547008547002E-2"/>
          <c:y val="0.94088990486746094"/>
          <c:w val="0.9"/>
          <c:h val="4.677172808718943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7420940170940176E-2"/>
          <c:y val="8.5254629629629625E-2"/>
          <c:w val="0.79880811965811971"/>
          <c:h val="0.77368611111111107"/>
        </c:manualLayout>
      </c:layout>
      <c:barChart>
        <c:barDir val="col"/>
        <c:grouping val="stacked"/>
        <c:varyColors val="0"/>
        <c:ser>
          <c:idx val="0"/>
          <c:order val="0"/>
          <c:tx>
            <c:strRef>
              <c:f>年少・労働人口!$C$8</c:f>
              <c:strCache>
                <c:ptCount val="1"/>
                <c:pt idx="0">
                  <c:v>15歳未満人口</c:v>
                </c:pt>
              </c:strCache>
            </c:strRef>
          </c:tx>
          <c:spPr>
            <a:solidFill>
              <a:schemeClr val="accent4">
                <a:lumMod val="40000"/>
                <a:lumOff val="60000"/>
              </a:schemeClr>
            </a:solidFill>
            <a:ln>
              <a:solidFill>
                <a:schemeClr val="bg1">
                  <a:lumMod val="50000"/>
                </a:scheme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C77-438B-8419-F90EE3F1BA99}"/>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C77-438B-8419-F90EE3F1BA99}"/>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C77-438B-8419-F90EE3F1BA99}"/>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年少・労働人口!$C$21:$C$36</c:f>
              <c:numCache>
                <c:formatCode>#,##0</c:formatCode>
                <c:ptCount val="16"/>
                <c:pt idx="0">
                  <c:v>11095.807000000001</c:v>
                </c:pt>
                <c:pt idx="1">
                  <c:v>10844.584999999999</c:v>
                </c:pt>
                <c:pt idx="2">
                  <c:v>10798.616</c:v>
                </c:pt>
                <c:pt idx="3">
                  <c:v>10750.923000000001</c:v>
                </c:pt>
                <c:pt idx="4">
                  <c:v>10731.880999999999</c:v>
                </c:pt>
                <c:pt idx="5">
                  <c:v>10796.468999999999</c:v>
                </c:pt>
                <c:pt idx="6">
                  <c:v>10964.972</c:v>
                </c:pt>
                <c:pt idx="7">
                  <c:v>11117.936</c:v>
                </c:pt>
                <c:pt idx="8">
                  <c:v>11295.637000000001</c:v>
                </c:pt>
                <c:pt idx="9">
                  <c:v>11693</c:v>
                </c:pt>
                <c:pt idx="10">
                  <c:v>11860</c:v>
                </c:pt>
                <c:pt idx="11">
                  <c:v>11884</c:v>
                </c:pt>
                <c:pt idx="12">
                  <c:v>11522</c:v>
                </c:pt>
                <c:pt idx="13">
                  <c:v>11189</c:v>
                </c:pt>
                <c:pt idx="14">
                  <c:v>10942</c:v>
                </c:pt>
                <c:pt idx="15">
                  <c:v>10861</c:v>
                </c:pt>
              </c:numCache>
            </c:numRef>
          </c:val>
          <c:extLst>
            <c:ext xmlns:c16="http://schemas.microsoft.com/office/drawing/2014/chart" uri="{C3380CC4-5D6E-409C-BE32-E72D297353CC}">
              <c16:uniqueId val="{00000003-4C77-438B-8419-F90EE3F1BA99}"/>
            </c:ext>
          </c:extLst>
        </c:ser>
        <c:ser>
          <c:idx val="1"/>
          <c:order val="1"/>
          <c:tx>
            <c:strRef>
              <c:f>年少・労働人口!$D$8</c:f>
              <c:strCache>
                <c:ptCount val="1"/>
                <c:pt idx="0">
                  <c:v>15歳-64歳人口</c:v>
                </c:pt>
              </c:strCache>
            </c:strRef>
          </c:tx>
          <c:spPr>
            <a:solidFill>
              <a:schemeClr val="accent5"/>
            </a:solidFill>
            <a:ln>
              <a:solidFill>
                <a:schemeClr val="bg1">
                  <a:lumMod val="50000"/>
                </a:scheme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C77-438B-8419-F90EE3F1BA99}"/>
                </c:ext>
              </c:extLst>
            </c:dLbl>
            <c:dLbl>
              <c:idx val="8"/>
              <c:layout>
                <c:manualLayout>
                  <c:x val="-9.9500275065756255E-17"/>
                  <c:y val="-5.3895982327284637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C77-438B-8419-F90EE3F1BA99}"/>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C77-438B-8419-F90EE3F1BA99}"/>
                </c:ext>
              </c:extLst>
            </c:dLbl>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年少・労働人口!$D$21:$D$36</c:f>
              <c:numCache>
                <c:formatCode>#,##0</c:formatCode>
                <c:ptCount val="16"/>
                <c:pt idx="0">
                  <c:v>53873.714999999997</c:v>
                </c:pt>
                <c:pt idx="1">
                  <c:v>52809.101000000002</c:v>
                </c:pt>
                <c:pt idx="2">
                  <c:v>52878.538999999997</c:v>
                </c:pt>
                <c:pt idx="3">
                  <c:v>53010.25</c:v>
                </c:pt>
                <c:pt idx="4">
                  <c:v>53192.332999999999</c:v>
                </c:pt>
                <c:pt idx="5">
                  <c:v>53557.394</c:v>
                </c:pt>
                <c:pt idx="6">
                  <c:v>53852.728000000003</c:v>
                </c:pt>
                <c:pt idx="7">
                  <c:v>53874.035000000003</c:v>
                </c:pt>
                <c:pt idx="8">
                  <c:v>53834.326000000001</c:v>
                </c:pt>
                <c:pt idx="9">
                  <c:v>53921</c:v>
                </c:pt>
                <c:pt idx="10">
                  <c:v>52034</c:v>
                </c:pt>
                <c:pt idx="11">
                  <c:v>49484</c:v>
                </c:pt>
                <c:pt idx="12">
                  <c:v>47526</c:v>
                </c:pt>
                <c:pt idx="13">
                  <c:v>46918</c:v>
                </c:pt>
                <c:pt idx="14">
                  <c:v>46308</c:v>
                </c:pt>
                <c:pt idx="15">
                  <c:v>45204</c:v>
                </c:pt>
              </c:numCache>
            </c:numRef>
          </c:val>
          <c:extLst>
            <c:ext xmlns:c16="http://schemas.microsoft.com/office/drawing/2014/chart" uri="{C3380CC4-5D6E-409C-BE32-E72D297353CC}">
              <c16:uniqueId val="{00000007-4C77-438B-8419-F90EE3F1BA99}"/>
            </c:ext>
          </c:extLst>
        </c:ser>
        <c:ser>
          <c:idx val="2"/>
          <c:order val="2"/>
          <c:tx>
            <c:strRef>
              <c:f>年少・労働人口!$G$8</c:f>
              <c:strCache>
                <c:ptCount val="1"/>
                <c:pt idx="0">
                  <c:v>総数</c:v>
                </c:pt>
              </c:strCache>
            </c:strRef>
          </c:tx>
          <c:spPr>
            <a:noFill/>
            <a:ln>
              <a:noFill/>
            </a:ln>
            <a:effectLst/>
          </c:spPr>
          <c:invertIfNegative val="0"/>
          <c:dLbls>
            <c:dLbl>
              <c:idx val="0"/>
              <c:layout>
                <c:manualLayout>
                  <c:x val="9.1592506321049594E-3"/>
                  <c:y val="0.1361527485154389"/>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C77-438B-8419-F90EE3F1BA99}"/>
                </c:ext>
              </c:extLst>
            </c:dLbl>
            <c:dLbl>
              <c:idx val="1"/>
              <c:delete val="1"/>
              <c:extLst>
                <c:ext xmlns:c15="http://schemas.microsoft.com/office/drawing/2012/chart" uri="{CE6537A1-D6FC-4f65-9D91-7224C49458BB}"/>
                <c:ext xmlns:c16="http://schemas.microsoft.com/office/drawing/2014/chart" uri="{C3380CC4-5D6E-409C-BE32-E72D297353CC}">
                  <c16:uniqueId val="{00000009-4C77-438B-8419-F90EE3F1BA99}"/>
                </c:ext>
              </c:extLst>
            </c:dLbl>
            <c:dLbl>
              <c:idx val="2"/>
              <c:delete val="1"/>
              <c:extLst>
                <c:ext xmlns:c15="http://schemas.microsoft.com/office/drawing/2012/chart" uri="{CE6537A1-D6FC-4f65-9D91-7224C49458BB}"/>
                <c:ext xmlns:c16="http://schemas.microsoft.com/office/drawing/2014/chart" uri="{C3380CC4-5D6E-409C-BE32-E72D297353CC}">
                  <c16:uniqueId val="{0000000A-4C77-438B-8419-F90EE3F1BA99}"/>
                </c:ext>
              </c:extLst>
            </c:dLbl>
            <c:dLbl>
              <c:idx val="3"/>
              <c:delete val="1"/>
              <c:extLst>
                <c:ext xmlns:c15="http://schemas.microsoft.com/office/drawing/2012/chart" uri="{CE6537A1-D6FC-4f65-9D91-7224C49458BB}"/>
                <c:ext xmlns:c16="http://schemas.microsoft.com/office/drawing/2014/chart" uri="{C3380CC4-5D6E-409C-BE32-E72D297353CC}">
                  <c16:uniqueId val="{0000000B-4C77-438B-8419-F90EE3F1BA99}"/>
                </c:ext>
              </c:extLst>
            </c:dLbl>
            <c:dLbl>
              <c:idx val="4"/>
              <c:delete val="1"/>
              <c:extLst>
                <c:ext xmlns:c15="http://schemas.microsoft.com/office/drawing/2012/chart" uri="{CE6537A1-D6FC-4f65-9D91-7224C49458BB}"/>
                <c:ext xmlns:c16="http://schemas.microsoft.com/office/drawing/2014/chart" uri="{C3380CC4-5D6E-409C-BE32-E72D297353CC}">
                  <c16:uniqueId val="{0000000C-4C77-438B-8419-F90EE3F1BA99}"/>
                </c:ext>
              </c:extLst>
            </c:dLbl>
            <c:dLbl>
              <c:idx val="5"/>
              <c:delete val="1"/>
              <c:extLst>
                <c:ext xmlns:c15="http://schemas.microsoft.com/office/drawing/2012/chart" uri="{CE6537A1-D6FC-4f65-9D91-7224C49458BB}"/>
                <c:ext xmlns:c16="http://schemas.microsoft.com/office/drawing/2014/chart" uri="{C3380CC4-5D6E-409C-BE32-E72D297353CC}">
                  <c16:uniqueId val="{0000000D-4C77-438B-8419-F90EE3F1BA99}"/>
                </c:ext>
              </c:extLst>
            </c:dLbl>
            <c:dLbl>
              <c:idx val="6"/>
              <c:delete val="1"/>
              <c:extLst>
                <c:ext xmlns:c15="http://schemas.microsoft.com/office/drawing/2012/chart" uri="{CE6537A1-D6FC-4f65-9D91-7224C49458BB}"/>
                <c:ext xmlns:c16="http://schemas.microsoft.com/office/drawing/2014/chart" uri="{C3380CC4-5D6E-409C-BE32-E72D297353CC}">
                  <c16:uniqueId val="{0000000E-4C77-438B-8419-F90EE3F1BA99}"/>
                </c:ext>
              </c:extLst>
            </c:dLbl>
            <c:dLbl>
              <c:idx val="7"/>
              <c:delete val="1"/>
              <c:extLst>
                <c:ext xmlns:c15="http://schemas.microsoft.com/office/drawing/2012/chart" uri="{CE6537A1-D6FC-4f65-9D91-7224C49458BB}"/>
                <c:ext xmlns:c16="http://schemas.microsoft.com/office/drawing/2014/chart" uri="{C3380CC4-5D6E-409C-BE32-E72D297353CC}">
                  <c16:uniqueId val="{0000000F-4C77-438B-8419-F90EE3F1BA99}"/>
                </c:ext>
              </c:extLst>
            </c:dLbl>
            <c:dLbl>
              <c:idx val="8"/>
              <c:layout>
                <c:manualLayout>
                  <c:x val="5.0234924047860702E-2"/>
                  <c:y val="0.12739437412548049"/>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4C77-438B-8419-F90EE3F1BA99}"/>
                </c:ext>
              </c:extLst>
            </c:dLbl>
            <c:dLbl>
              <c:idx val="9"/>
              <c:delete val="1"/>
              <c:extLst>
                <c:ext xmlns:c15="http://schemas.microsoft.com/office/drawing/2012/chart" uri="{CE6537A1-D6FC-4f65-9D91-7224C49458BB}"/>
                <c:ext xmlns:c16="http://schemas.microsoft.com/office/drawing/2014/chart" uri="{C3380CC4-5D6E-409C-BE32-E72D297353CC}">
                  <c16:uniqueId val="{00000011-4C77-438B-8419-F90EE3F1BA99}"/>
                </c:ext>
              </c:extLst>
            </c:dLbl>
            <c:dLbl>
              <c:idx val="10"/>
              <c:delete val="1"/>
              <c:extLst>
                <c:ext xmlns:c15="http://schemas.microsoft.com/office/drawing/2012/chart" uri="{CE6537A1-D6FC-4f65-9D91-7224C49458BB}"/>
                <c:ext xmlns:c16="http://schemas.microsoft.com/office/drawing/2014/chart" uri="{C3380CC4-5D6E-409C-BE32-E72D297353CC}">
                  <c16:uniqueId val="{00000012-4C77-438B-8419-F90EE3F1BA99}"/>
                </c:ext>
              </c:extLst>
            </c:dLbl>
            <c:dLbl>
              <c:idx val="11"/>
              <c:delete val="1"/>
              <c:extLst>
                <c:ext xmlns:c15="http://schemas.microsoft.com/office/drawing/2012/chart" uri="{CE6537A1-D6FC-4f65-9D91-7224C49458BB}"/>
                <c:ext xmlns:c16="http://schemas.microsoft.com/office/drawing/2014/chart" uri="{C3380CC4-5D6E-409C-BE32-E72D297353CC}">
                  <c16:uniqueId val="{00000013-4C77-438B-8419-F90EE3F1BA99}"/>
                </c:ext>
              </c:extLst>
            </c:dLbl>
            <c:dLbl>
              <c:idx val="12"/>
              <c:delete val="1"/>
              <c:extLst>
                <c:ext xmlns:c15="http://schemas.microsoft.com/office/drawing/2012/chart" uri="{CE6537A1-D6FC-4f65-9D91-7224C49458BB}"/>
                <c:ext xmlns:c16="http://schemas.microsoft.com/office/drawing/2014/chart" uri="{C3380CC4-5D6E-409C-BE32-E72D297353CC}">
                  <c16:uniqueId val="{00000014-4C77-438B-8419-F90EE3F1BA99}"/>
                </c:ext>
              </c:extLst>
            </c:dLbl>
            <c:dLbl>
              <c:idx val="13"/>
              <c:delete val="1"/>
              <c:extLst>
                <c:ext xmlns:c15="http://schemas.microsoft.com/office/drawing/2012/chart" uri="{CE6537A1-D6FC-4f65-9D91-7224C49458BB}"/>
                <c:ext xmlns:c16="http://schemas.microsoft.com/office/drawing/2014/chart" uri="{C3380CC4-5D6E-409C-BE32-E72D297353CC}">
                  <c16:uniqueId val="{00000015-4C77-438B-8419-F90EE3F1BA99}"/>
                </c:ext>
              </c:extLst>
            </c:dLbl>
            <c:dLbl>
              <c:idx val="14"/>
              <c:delete val="1"/>
              <c:extLst>
                <c:ext xmlns:c15="http://schemas.microsoft.com/office/drawing/2012/chart" uri="{CE6537A1-D6FC-4f65-9D91-7224C49458BB}"/>
                <c:ext xmlns:c16="http://schemas.microsoft.com/office/drawing/2014/chart" uri="{C3380CC4-5D6E-409C-BE32-E72D297353CC}">
                  <c16:uniqueId val="{00000016-4C77-438B-8419-F90EE3F1BA99}"/>
                </c:ext>
              </c:extLst>
            </c:dLbl>
            <c:dLbl>
              <c:idx val="15"/>
              <c:layout>
                <c:manualLayout>
                  <c:x val="8.0025483286547613E-3"/>
                  <c:y val="0.208207348912513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4C77-438B-8419-F90EE3F1BA99}"/>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年少・労働人口!$G$21:$G$36</c:f>
              <c:numCache>
                <c:formatCode>#,##0</c:formatCode>
                <c:ptCount val="16"/>
                <c:pt idx="0">
                  <c:v>64969.521999999997</c:v>
                </c:pt>
                <c:pt idx="1">
                  <c:v>63653.686000000002</c:v>
                </c:pt>
                <c:pt idx="2">
                  <c:v>63677.154999999999</c:v>
                </c:pt>
                <c:pt idx="3">
                  <c:v>63761.173000000003</c:v>
                </c:pt>
                <c:pt idx="4">
                  <c:v>63924.214</c:v>
                </c:pt>
                <c:pt idx="5">
                  <c:v>64353.862999999998</c:v>
                </c:pt>
                <c:pt idx="6">
                  <c:v>64817.700000000004</c:v>
                </c:pt>
                <c:pt idx="7">
                  <c:v>64991.971000000005</c:v>
                </c:pt>
                <c:pt idx="8">
                  <c:v>65129.963000000003</c:v>
                </c:pt>
                <c:pt idx="9">
                  <c:v>65614</c:v>
                </c:pt>
                <c:pt idx="10">
                  <c:v>63894</c:v>
                </c:pt>
                <c:pt idx="11">
                  <c:v>61368</c:v>
                </c:pt>
                <c:pt idx="12">
                  <c:v>59048</c:v>
                </c:pt>
                <c:pt idx="13">
                  <c:v>58107</c:v>
                </c:pt>
                <c:pt idx="14">
                  <c:v>57250</c:v>
                </c:pt>
                <c:pt idx="15">
                  <c:v>56065</c:v>
                </c:pt>
              </c:numCache>
            </c:numRef>
          </c:val>
          <c:extLst>
            <c:ext xmlns:c16="http://schemas.microsoft.com/office/drawing/2014/chart" uri="{C3380CC4-5D6E-409C-BE32-E72D297353CC}">
              <c16:uniqueId val="{00000018-4C77-438B-8419-F90EE3F1BA99}"/>
            </c:ext>
          </c:extLst>
        </c:ser>
        <c:dLbls>
          <c:showLegendKey val="0"/>
          <c:showVal val="0"/>
          <c:showCatName val="0"/>
          <c:showSerName val="0"/>
          <c:showPercent val="0"/>
          <c:showBubbleSize val="0"/>
        </c:dLbls>
        <c:gapWidth val="219"/>
        <c:overlap val="100"/>
        <c:axId val="-787811424"/>
        <c:axId val="-787809248"/>
      </c:barChart>
      <c:lineChart>
        <c:grouping val="stacked"/>
        <c:varyColors val="0"/>
        <c:ser>
          <c:idx val="4"/>
          <c:order val="3"/>
          <c:tx>
            <c:strRef>
              <c:f>年少・労働人口!$H$8</c:f>
              <c:strCache>
                <c:ptCount val="1"/>
                <c:pt idx="0">
                  <c:v>年少・生産年齢人口率</c:v>
                </c:pt>
              </c:strCache>
            </c:strRef>
          </c:tx>
          <c:spPr>
            <a:ln w="28575" cap="rnd">
              <a:solidFill>
                <a:schemeClr val="accent1">
                  <a:lumMod val="60000"/>
                  <a:lumOff val="40000"/>
                </a:schemeClr>
              </a:solidFill>
              <a:round/>
            </a:ln>
            <a:effectLst/>
          </c:spPr>
          <c:marker>
            <c:symbol val="circle"/>
            <c:size val="8"/>
            <c:spPr>
              <a:solidFill>
                <a:schemeClr val="accent1">
                  <a:lumMod val="60000"/>
                  <a:lumOff val="40000"/>
                </a:schemeClr>
              </a:solidFill>
              <a:ln w="9525">
                <a:solidFill>
                  <a:schemeClr val="accent1">
                    <a:lumMod val="60000"/>
                    <a:lumOff val="40000"/>
                  </a:schemeClr>
                </a:solidFill>
              </a:ln>
              <a:effectLst/>
            </c:spPr>
          </c:marker>
          <c:dLbls>
            <c:dLbl>
              <c:idx val="0"/>
              <c:layout>
                <c:manualLayout>
                  <c:x val="-3.5648330645642955E-2"/>
                  <c:y val="-3.8037019762577472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4C77-438B-8419-F90EE3F1BA99}"/>
                </c:ext>
              </c:extLst>
            </c:dLbl>
            <c:dLbl>
              <c:idx val="9"/>
              <c:layout>
                <c:manualLayout>
                  <c:x val="-3.799139939079018E-2"/>
                  <c:y val="-5.5251316581872899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4C77-438B-8419-F90EE3F1BA99}"/>
                </c:ext>
              </c:extLst>
            </c:dLbl>
            <c:dLbl>
              <c:idx val="15"/>
              <c:layout>
                <c:manualLayout>
                  <c:x val="-3.5648330645642955E-2"/>
                  <c:y val="-2.9815866174165866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4C77-438B-8419-F90EE3F1BA99}"/>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年少・労働人口!$H$21:$H$36</c:f>
              <c:numCache>
                <c:formatCode>0%</c:formatCode>
                <c:ptCount val="16"/>
                <c:pt idx="0">
                  <c:v>0.79447249976246359</c:v>
                </c:pt>
                <c:pt idx="1">
                  <c:v>0.79294549336746667</c:v>
                </c:pt>
                <c:pt idx="2">
                  <c:v>0.79175011001441531</c:v>
                </c:pt>
                <c:pt idx="3">
                  <c:v>0.79063420493446857</c:v>
                </c:pt>
                <c:pt idx="4">
                  <c:v>0.78935837729581548</c:v>
                </c:pt>
                <c:pt idx="5">
                  <c:v>0.7878140886515661</c:v>
                </c:pt>
                <c:pt idx="6">
                  <c:v>0.78711290403491518</c:v>
                </c:pt>
                <c:pt idx="7">
                  <c:v>0.7862851231889586</c:v>
                </c:pt>
                <c:pt idx="8">
                  <c:v>0.78538038129063448</c:v>
                </c:pt>
                <c:pt idx="9">
                  <c:v>0.78313281772176069</c:v>
                </c:pt>
                <c:pt idx="10">
                  <c:v>0.76506016883194639</c:v>
                </c:pt>
                <c:pt idx="11">
                  <c:v>0.73818173069983395</c:v>
                </c:pt>
                <c:pt idx="12">
                  <c:v>0.71442571777715935</c:v>
                </c:pt>
                <c:pt idx="13">
                  <c:v>0.70858738598117166</c:v>
                </c:pt>
                <c:pt idx="14">
                  <c:v>0.70549236589483544</c:v>
                </c:pt>
                <c:pt idx="15">
                  <c:v>0.69988515217337033</c:v>
                </c:pt>
              </c:numCache>
            </c:numRef>
          </c:val>
          <c:smooth val="0"/>
          <c:extLst>
            <c:ext xmlns:c16="http://schemas.microsoft.com/office/drawing/2014/chart" uri="{C3380CC4-5D6E-409C-BE32-E72D297353CC}">
              <c16:uniqueId val="{0000001C-4C77-438B-8419-F90EE3F1BA99}"/>
            </c:ext>
          </c:extLst>
        </c:ser>
        <c:dLbls>
          <c:showLegendKey val="0"/>
          <c:showVal val="0"/>
          <c:showCatName val="0"/>
          <c:showSerName val="0"/>
          <c:showPercent val="0"/>
          <c:showBubbleSize val="0"/>
        </c:dLbls>
        <c:marker val="1"/>
        <c:smooth val="0"/>
        <c:axId val="-787804896"/>
        <c:axId val="-787801088"/>
      </c:lineChart>
      <c:catAx>
        <c:axId val="-787811424"/>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7809248"/>
        <c:crosses val="autoZero"/>
        <c:auto val="1"/>
        <c:lblAlgn val="ctr"/>
        <c:lblOffset val="100"/>
        <c:noMultiLvlLbl val="0"/>
      </c:catAx>
      <c:valAx>
        <c:axId val="-787809248"/>
        <c:scaling>
          <c:orientation val="minMax"/>
          <c:max val="80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11424"/>
        <c:crosses val="autoZero"/>
        <c:crossBetween val="between"/>
      </c:valAx>
      <c:valAx>
        <c:axId val="-787801088"/>
        <c:scaling>
          <c:orientation val="minMax"/>
          <c:max val="1"/>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04896"/>
        <c:crosses val="max"/>
        <c:crossBetween val="between"/>
        <c:majorUnit val="0.1"/>
      </c:valAx>
      <c:catAx>
        <c:axId val="-787804896"/>
        <c:scaling>
          <c:orientation val="minMax"/>
        </c:scaling>
        <c:delete val="1"/>
        <c:axPos val="b"/>
        <c:numFmt formatCode="General" sourceLinked="1"/>
        <c:majorTickMark val="out"/>
        <c:minorTickMark val="none"/>
        <c:tickLblPos val="nextTo"/>
        <c:crossAx val="-787801088"/>
        <c:crosses val="autoZero"/>
        <c:auto val="1"/>
        <c:lblAlgn val="ctr"/>
        <c:lblOffset val="100"/>
        <c:noMultiLvlLbl val="0"/>
      </c:catAx>
      <c:spPr>
        <a:noFill/>
        <a:ln>
          <a:noFill/>
        </a:ln>
        <a:effectLst/>
      </c:spPr>
    </c:plotArea>
    <c:legend>
      <c:legendPos val="b"/>
      <c:legendEntry>
        <c:idx val="2"/>
        <c:delete val="1"/>
      </c:legendEntry>
      <c:layout>
        <c:manualLayout>
          <c:xMode val="edge"/>
          <c:yMode val="edge"/>
          <c:x val="5.2713675213675211E-2"/>
          <c:y val="0.94071273148148138"/>
          <c:w val="0.9"/>
          <c:h val="5.340763888888888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2"/>
          <c:order val="0"/>
          <c:tx>
            <c:strRef>
              <c:f>'高齢者人口 （65歳以上）'!$B$8</c:f>
              <c:strCache>
                <c:ptCount val="1"/>
                <c:pt idx="0">
                  <c:v>65歳以上人口</c:v>
                </c:pt>
              </c:strCache>
            </c:strRef>
          </c:tx>
          <c:spPr>
            <a:solidFill>
              <a:srgbClr val="F4B183"/>
            </a:solidFill>
            <a:ln w="12700">
              <a:solidFill>
                <a:srgbClr val="ED7D31"/>
              </a:solidFill>
            </a:ln>
            <a:effectLst/>
          </c:spPr>
          <c:invertIfNegative val="0"/>
          <c:dLbls>
            <c:dLbl>
              <c:idx val="0"/>
              <c:layout>
                <c:manualLayout>
                  <c:x val="1.3568376068376069E-2"/>
                  <c:y val="-0.1440444723253641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EBE-4442-947B-E3F1C6F4BFCD}"/>
                </c:ext>
              </c:extLst>
            </c:dLbl>
            <c:dLbl>
              <c:idx val="4"/>
              <c:layout>
                <c:manualLayout>
                  <c:x val="0"/>
                  <c:y val="-0.1525340891977964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EBE-4442-947B-E3F1C6F4BFCD}"/>
                </c:ext>
              </c:extLst>
            </c:dLbl>
            <c:dLbl>
              <c:idx val="8"/>
              <c:layout>
                <c:manualLayout>
                  <c:x val="-5.4273504273505266E-3"/>
                  <c:y val="-0.15880822002603531"/>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EBE-4442-947B-E3F1C6F4BFCD}"/>
                </c:ext>
              </c:extLst>
            </c:dLbl>
            <c:dLbl>
              <c:idx val="15"/>
              <c:layout>
                <c:manualLayout>
                  <c:x val="-5.4273504273504277E-3"/>
                  <c:y val="-0.18858146992602431"/>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EBE-4442-947B-E3F1C6F4BFCD}"/>
                </c:ext>
              </c:extLst>
            </c:dLbl>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'高齢者人口 （65歳以上）'!$A$21:$A$36</c:f>
              <c:numCache>
                <c:formatCode>General</c:formatCode>
                <c:ptCount val="16"/>
                <c:pt idx="0" formatCode="@">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numCache>
            </c:numRef>
          </c:cat>
          <c:val>
            <c:numRef>
              <c:f>'高齢者人口 （65歳以上）'!$B$21:$B$36</c:f>
              <c:numCache>
                <c:formatCode>#,##0_);[Red]\(#,##0\)</c:formatCode>
                <c:ptCount val="16"/>
                <c:pt idx="0">
                  <c:v>16807.407999999999</c:v>
                </c:pt>
                <c:pt idx="1">
                  <c:v>16621.296999999999</c:v>
                </c:pt>
                <c:pt idx="2">
                  <c:v>16748.669000000002</c:v>
                </c:pt>
                <c:pt idx="3">
                  <c:v>16884.431</c:v>
                </c:pt>
                <c:pt idx="4">
                  <c:v>17058.285</c:v>
                </c:pt>
                <c:pt idx="5">
                  <c:v>17332.748</c:v>
                </c:pt>
                <c:pt idx="6">
                  <c:v>17530.969000000001</c:v>
                </c:pt>
                <c:pt idx="7">
                  <c:v>17665.030999999999</c:v>
                </c:pt>
                <c:pt idx="8">
                  <c:v>17797.958999999999</c:v>
                </c:pt>
                <c:pt idx="9">
                  <c:v>18170</c:v>
                </c:pt>
                <c:pt idx="10">
                  <c:v>19621</c:v>
                </c:pt>
                <c:pt idx="11">
                  <c:v>21766</c:v>
                </c:pt>
                <c:pt idx="12">
                  <c:v>23603</c:v>
                </c:pt>
                <c:pt idx="13">
                  <c:v>23897</c:v>
                </c:pt>
                <c:pt idx="14">
                  <c:v>23899</c:v>
                </c:pt>
                <c:pt idx="15">
                  <c:v>24041</c:v>
                </c:pt>
              </c:numCache>
            </c:numRef>
          </c:val>
          <c:extLst>
            <c:ext xmlns:c16="http://schemas.microsoft.com/office/drawing/2014/chart" uri="{C3380CC4-5D6E-409C-BE32-E72D297353CC}">
              <c16:uniqueId val="{00000004-2EBE-4442-947B-E3F1C6F4BFCD}"/>
            </c:ext>
          </c:extLst>
        </c:ser>
        <c:dLbls>
          <c:showLegendKey val="0"/>
          <c:showVal val="0"/>
          <c:showCatName val="0"/>
          <c:showSerName val="0"/>
          <c:showPercent val="0"/>
          <c:showBubbleSize val="0"/>
        </c:dLbls>
        <c:gapWidth val="219"/>
        <c:overlap val="100"/>
        <c:axId val="-787805440"/>
        <c:axId val="-787814144"/>
      </c:barChart>
      <c:lineChart>
        <c:grouping val="stacked"/>
        <c:varyColors val="0"/>
        <c:ser>
          <c:idx val="3"/>
          <c:order val="1"/>
          <c:tx>
            <c:strRef>
              <c:f>'高齢者人口 （65歳以上）'!$C$8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dLbl>
              <c:idx val="0"/>
              <c:layout>
                <c:manualLayout>
                  <c:x val="-4.0705128205128227E-2"/>
                  <c:y val="-2.93334786918840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EBE-4442-947B-E3F1C6F4BFCD}"/>
                </c:ext>
              </c:extLst>
            </c:dLbl>
            <c:dLbl>
              <c:idx val="1"/>
              <c:delete val="1"/>
              <c:extLst>
                <c:ext xmlns:c15="http://schemas.microsoft.com/office/drawing/2012/chart" uri="{CE6537A1-D6FC-4f65-9D91-7224C49458BB}"/>
                <c:ext xmlns:c16="http://schemas.microsoft.com/office/drawing/2014/chart" uri="{C3380CC4-5D6E-409C-BE32-E72D297353CC}">
                  <c16:uniqueId val="{00000006-2EBE-4442-947B-E3F1C6F4BFCD}"/>
                </c:ext>
              </c:extLst>
            </c:dLbl>
            <c:dLbl>
              <c:idx val="2"/>
              <c:delete val="1"/>
              <c:extLst>
                <c:ext xmlns:c15="http://schemas.microsoft.com/office/drawing/2012/chart" uri="{CE6537A1-D6FC-4f65-9D91-7224C49458BB}"/>
                <c:ext xmlns:c16="http://schemas.microsoft.com/office/drawing/2014/chart" uri="{C3380CC4-5D6E-409C-BE32-E72D297353CC}">
                  <c16:uniqueId val="{00000007-2EBE-4442-947B-E3F1C6F4BFCD}"/>
                </c:ext>
              </c:extLst>
            </c:dLbl>
            <c:dLbl>
              <c:idx val="3"/>
              <c:delete val="1"/>
              <c:extLst>
                <c:ext xmlns:c15="http://schemas.microsoft.com/office/drawing/2012/chart" uri="{CE6537A1-D6FC-4f65-9D91-7224C49458BB}"/>
                <c:ext xmlns:c16="http://schemas.microsoft.com/office/drawing/2014/chart" uri="{C3380CC4-5D6E-409C-BE32-E72D297353CC}">
                  <c16:uniqueId val="{00000008-2EBE-4442-947B-E3F1C6F4BFCD}"/>
                </c:ext>
              </c:extLst>
            </c:dLbl>
            <c:dLbl>
              <c:idx val="4"/>
              <c:layout>
                <c:manualLayout>
                  <c:x val="-5.4273504273504275E-2"/>
                  <c:y val="-3.2266826561072305E-2"/>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C00000"/>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EBE-4442-947B-E3F1C6F4BFCD}"/>
                </c:ext>
              </c:extLst>
            </c:dLbl>
            <c:dLbl>
              <c:idx val="5"/>
              <c:delete val="1"/>
              <c:extLst>
                <c:ext xmlns:c15="http://schemas.microsoft.com/office/drawing/2012/chart" uri="{CE6537A1-D6FC-4f65-9D91-7224C49458BB}"/>
                <c:ext xmlns:c16="http://schemas.microsoft.com/office/drawing/2014/chart" uri="{C3380CC4-5D6E-409C-BE32-E72D297353CC}">
                  <c16:uniqueId val="{0000000A-2EBE-4442-947B-E3F1C6F4BFCD}"/>
                </c:ext>
              </c:extLst>
            </c:dLbl>
            <c:dLbl>
              <c:idx val="6"/>
              <c:delete val="1"/>
              <c:extLst>
                <c:ext xmlns:c15="http://schemas.microsoft.com/office/drawing/2012/chart" uri="{CE6537A1-D6FC-4f65-9D91-7224C49458BB}"/>
                <c:ext xmlns:c16="http://schemas.microsoft.com/office/drawing/2014/chart" uri="{C3380CC4-5D6E-409C-BE32-E72D297353CC}">
                  <c16:uniqueId val="{0000000B-2EBE-4442-947B-E3F1C6F4BFCD}"/>
                </c:ext>
              </c:extLst>
            </c:dLbl>
            <c:dLbl>
              <c:idx val="7"/>
              <c:delete val="1"/>
              <c:extLst>
                <c:ext xmlns:c15="http://schemas.microsoft.com/office/drawing/2012/chart" uri="{CE6537A1-D6FC-4f65-9D91-7224C49458BB}"/>
                <c:ext xmlns:c16="http://schemas.microsoft.com/office/drawing/2014/chart" uri="{C3380CC4-5D6E-409C-BE32-E72D297353CC}">
                  <c16:uniqueId val="{0000000C-2EBE-4442-947B-E3F1C6F4BFCD}"/>
                </c:ext>
              </c:extLst>
            </c:dLbl>
            <c:dLbl>
              <c:idx val="8"/>
              <c:layout>
                <c:manualLayout>
                  <c:x val="-5.155982905982906E-2"/>
                  <c:y val="-3.520017443026069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2EBE-4442-947B-E3F1C6F4BFCD}"/>
                </c:ext>
              </c:extLst>
            </c:dLbl>
            <c:dLbl>
              <c:idx val="9"/>
              <c:delete val="1"/>
              <c:extLst>
                <c:ext xmlns:c15="http://schemas.microsoft.com/office/drawing/2012/chart" uri="{CE6537A1-D6FC-4f65-9D91-7224C49458BB}"/>
                <c:ext xmlns:c16="http://schemas.microsoft.com/office/drawing/2014/chart" uri="{C3380CC4-5D6E-409C-BE32-E72D297353CC}">
                  <c16:uniqueId val="{0000000E-2EBE-4442-947B-E3F1C6F4BFCD}"/>
                </c:ext>
              </c:extLst>
            </c:dLbl>
            <c:dLbl>
              <c:idx val="10"/>
              <c:delete val="1"/>
              <c:extLst>
                <c:ext xmlns:c15="http://schemas.microsoft.com/office/drawing/2012/chart" uri="{CE6537A1-D6FC-4f65-9D91-7224C49458BB}"/>
                <c:ext xmlns:c16="http://schemas.microsoft.com/office/drawing/2014/chart" uri="{C3380CC4-5D6E-409C-BE32-E72D297353CC}">
                  <c16:uniqueId val="{0000000F-2EBE-4442-947B-E3F1C6F4BFCD}"/>
                </c:ext>
              </c:extLst>
            </c:dLbl>
            <c:dLbl>
              <c:idx val="11"/>
              <c:delete val="1"/>
              <c:extLst>
                <c:ext xmlns:c15="http://schemas.microsoft.com/office/drawing/2012/chart" uri="{CE6537A1-D6FC-4f65-9D91-7224C49458BB}"/>
                <c:ext xmlns:c16="http://schemas.microsoft.com/office/drawing/2014/chart" uri="{C3380CC4-5D6E-409C-BE32-E72D297353CC}">
                  <c16:uniqueId val="{00000010-2EBE-4442-947B-E3F1C6F4BFCD}"/>
                </c:ext>
              </c:extLst>
            </c:dLbl>
            <c:dLbl>
              <c:idx val="12"/>
              <c:delete val="1"/>
              <c:extLst>
                <c:ext xmlns:c15="http://schemas.microsoft.com/office/drawing/2012/chart" uri="{CE6537A1-D6FC-4f65-9D91-7224C49458BB}"/>
                <c:ext xmlns:c16="http://schemas.microsoft.com/office/drawing/2014/chart" uri="{C3380CC4-5D6E-409C-BE32-E72D297353CC}">
                  <c16:uniqueId val="{00000011-2EBE-4442-947B-E3F1C6F4BFCD}"/>
                </c:ext>
              </c:extLst>
            </c:dLbl>
            <c:dLbl>
              <c:idx val="13"/>
              <c:delete val="1"/>
              <c:extLst>
                <c:ext xmlns:c15="http://schemas.microsoft.com/office/drawing/2012/chart" uri="{CE6537A1-D6FC-4f65-9D91-7224C49458BB}"/>
                <c:ext xmlns:c16="http://schemas.microsoft.com/office/drawing/2014/chart" uri="{C3380CC4-5D6E-409C-BE32-E72D297353CC}">
                  <c16:uniqueId val="{00000012-2EBE-4442-947B-E3F1C6F4BFCD}"/>
                </c:ext>
              </c:extLst>
            </c:dLbl>
            <c:dLbl>
              <c:idx val="14"/>
              <c:delete val="1"/>
              <c:extLst>
                <c:ext xmlns:c15="http://schemas.microsoft.com/office/drawing/2012/chart" uri="{CE6537A1-D6FC-4f65-9D91-7224C49458BB}"/>
                <c:ext xmlns:c16="http://schemas.microsoft.com/office/drawing/2014/chart" uri="{C3380CC4-5D6E-409C-BE32-E72D297353CC}">
                  <c16:uniqueId val="{00000013-2EBE-4442-947B-E3F1C6F4BFCD}"/>
                </c:ext>
              </c:extLst>
            </c:dLbl>
            <c:dLbl>
              <c:idx val="15"/>
              <c:layout>
                <c:manualLayout>
                  <c:x val="-4.0705128205128206E-2"/>
                  <c:y val="-3.22668265610723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2EBE-4442-947B-E3F1C6F4BFCD}"/>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'高齢者人口 （65歳以上）'!$C$21:$C$36</c:f>
              <c:numCache>
                <c:formatCode>0.0%</c:formatCode>
                <c:ptCount val="16"/>
                <c:pt idx="0">
                  <c:v>0.20552750023753644</c:v>
                </c:pt>
                <c:pt idx="1">
                  <c:v>0.20705450663253333</c:v>
                </c:pt>
                <c:pt idx="2">
                  <c:v>0.20824989257492585</c:v>
                </c:pt>
                <c:pt idx="3">
                  <c:v>0.20936579246940984</c:v>
                </c:pt>
                <c:pt idx="4">
                  <c:v>0.21064162010310869</c:v>
                </c:pt>
                <c:pt idx="5">
                  <c:v>0.21218591134843384</c:v>
                </c:pt>
                <c:pt idx="6">
                  <c:v>0.21288709596508476</c:v>
                </c:pt>
                <c:pt idx="7">
                  <c:v>0.21371487681104137</c:v>
                </c:pt>
                <c:pt idx="8">
                  <c:v>0.21461961870936547</c:v>
                </c:pt>
                <c:pt idx="9">
                  <c:v>0.21686718227823928</c:v>
                </c:pt>
                <c:pt idx="10">
                  <c:v>0.23493983116805364</c:v>
                </c:pt>
                <c:pt idx="11">
                  <c:v>0.261818269300166</c:v>
                </c:pt>
                <c:pt idx="12">
                  <c:v>0.28557428222284059</c:v>
                </c:pt>
                <c:pt idx="13">
                  <c:v>0.29141261401882834</c:v>
                </c:pt>
                <c:pt idx="14">
                  <c:v>0.29450763410516456</c:v>
                </c:pt>
                <c:pt idx="15">
                  <c:v>0.30011484782662973</c:v>
                </c:pt>
              </c:numCache>
            </c:numRef>
          </c:val>
          <c:smooth val="0"/>
          <c:extLst>
            <c:ext xmlns:c16="http://schemas.microsoft.com/office/drawing/2014/chart" uri="{C3380CC4-5D6E-409C-BE32-E72D297353CC}">
              <c16:uniqueId val="{00000015-2EBE-4442-947B-E3F1C6F4BFCD}"/>
            </c:ext>
          </c:extLst>
        </c:ser>
        <c:dLbls>
          <c:showLegendKey val="0"/>
          <c:showVal val="0"/>
          <c:showCatName val="0"/>
          <c:showSerName val="0"/>
          <c:showPercent val="0"/>
          <c:showBubbleSize val="0"/>
        </c:dLbls>
        <c:marker val="1"/>
        <c:smooth val="0"/>
        <c:axId val="-787808704"/>
        <c:axId val="-787815232"/>
      </c:lineChart>
      <c:catAx>
        <c:axId val="-787805440"/>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7814144"/>
        <c:crosses val="autoZero"/>
        <c:auto val="1"/>
        <c:lblAlgn val="ctr"/>
        <c:lblOffset val="100"/>
        <c:noMultiLvlLbl val="0"/>
      </c:catAx>
      <c:valAx>
        <c:axId val="-787814144"/>
        <c:scaling>
          <c:orientation val="minMax"/>
          <c:max val="80000"/>
        </c:scaling>
        <c:delete val="0"/>
        <c:axPos val="l"/>
        <c:numFmt formatCode="#,##0_);[Red]\(#,##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05440"/>
        <c:crosses val="autoZero"/>
        <c:crossBetween val="between"/>
      </c:valAx>
      <c:valAx>
        <c:axId val="-787815232"/>
        <c:scaling>
          <c:orientation val="minMax"/>
          <c:max val="1"/>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08704"/>
        <c:crosses val="max"/>
        <c:crossBetween val="between"/>
      </c:valAx>
      <c:catAx>
        <c:axId val="-787808704"/>
        <c:scaling>
          <c:orientation val="minMax"/>
        </c:scaling>
        <c:delete val="1"/>
        <c:axPos val="b"/>
        <c:majorTickMark val="out"/>
        <c:minorTickMark val="none"/>
        <c:tickLblPos val="nextTo"/>
        <c:crossAx val="-787815232"/>
        <c:crosses val="autoZero"/>
        <c:auto val="1"/>
        <c:lblAlgn val="ctr"/>
        <c:lblOffset val="100"/>
        <c:noMultiLvlLbl val="0"/>
      </c:catAx>
      <c:spPr>
        <a:noFill/>
        <a:ln>
          <a:noFill/>
        </a:ln>
        <a:effectLst/>
      </c:spPr>
    </c:plotArea>
    <c:legend>
      <c:legendPos val="b"/>
      <c:layout>
        <c:manualLayout>
          <c:xMode val="edge"/>
          <c:yMode val="edge"/>
          <c:x val="0.24817094017094016"/>
          <c:y val="0.92941418040412771"/>
          <c:w val="0.48194871794871796"/>
          <c:h val="5.005238451155369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0.15417986544785353"/>
          <c:w val="0.79066709401709401"/>
          <c:h val="0.57924880079645213"/>
        </c:manualLayout>
      </c:layout>
      <c:lineChart>
        <c:grouping val="standard"/>
        <c:varyColors val="0"/>
        <c:ser>
          <c:idx val="3"/>
          <c:order val="1"/>
          <c:tx>
            <c:strRef>
              <c:f>'要介護・要支援者数 (2)'!$C$25</c:f>
              <c:strCache>
                <c:ptCount val="1"/>
                <c:pt idx="0">
                  <c:v> 女性</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'要介護・要支援者数 (2)'!$A$26:$A$31</c:f>
              <c:strCache>
                <c:ptCount val="6"/>
                <c:pt idx="0">
                  <c:v>65</c:v>
                </c:pt>
                <c:pt idx="1">
                  <c:v>70</c:v>
                </c:pt>
                <c:pt idx="2">
                  <c:v>75</c:v>
                </c:pt>
                <c:pt idx="3">
                  <c:v>80</c:v>
                </c:pt>
                <c:pt idx="4">
                  <c:v>85</c:v>
                </c:pt>
                <c:pt idx="5">
                  <c:v>90</c:v>
                </c:pt>
              </c:strCache>
            </c:strRef>
          </c:cat>
          <c:val>
            <c:numRef>
              <c:f>'要介護・要支援者数 (2)'!$C$26:$C$31</c:f>
              <c:numCache>
                <c:formatCode>#,##0_);[Red]\(#,##0\)</c:formatCode>
                <c:ptCount val="6"/>
                <c:pt idx="0">
                  <c:v>39</c:v>
                </c:pt>
                <c:pt idx="1">
                  <c:v>48</c:v>
                </c:pt>
                <c:pt idx="2">
                  <c:v>65</c:v>
                </c:pt>
                <c:pt idx="3">
                  <c:v>77</c:v>
                </c:pt>
                <c:pt idx="4">
                  <c:v>89</c:v>
                </c:pt>
                <c:pt idx="5">
                  <c:v>90</c:v>
                </c:pt>
              </c:numCache>
            </c:numRef>
          </c:val>
          <c:smooth val="0"/>
          <c:extLst>
            <c:ext xmlns:c16="http://schemas.microsoft.com/office/drawing/2014/chart" uri="{C3380CC4-5D6E-409C-BE32-E72D297353CC}">
              <c16:uniqueId val="{00000000-5400-4C43-B7AD-D9228CFFE12F}"/>
            </c:ext>
          </c:extLst>
        </c:ser>
        <c:ser>
          <c:idx val="2"/>
          <c:order val="0"/>
          <c:tx>
            <c:strRef>
              <c:f>'要介護・要支援者数 (2)'!$B$25</c:f>
              <c:strCache>
                <c:ptCount val="1"/>
                <c:pt idx="0">
                  <c:v> 男性</c:v>
                </c:pt>
              </c:strCache>
            </c:strRef>
          </c:tx>
          <c:spPr>
            <a:ln w="28575" cap="rnd">
              <a:solidFill>
                <a:srgbClr val="0070C0"/>
              </a:solidFill>
              <a:round/>
            </a:ln>
            <a:effectLst/>
          </c:spPr>
          <c:marker>
            <c:symbol val="circle"/>
            <c:size val="5"/>
            <c:spPr>
              <a:solidFill>
                <a:srgbClr val="0070C0"/>
              </a:solidFill>
              <a:ln w="9525">
                <a:solidFill>
                  <a:srgbClr val="0070C0"/>
                </a:solidFill>
              </a:ln>
              <a:effectLst/>
            </c:spPr>
          </c:marker>
          <c:cat>
            <c:strRef>
              <c:f>'要介護・要支援者数 (2)'!$A$26:$A$31</c:f>
              <c:strCache>
                <c:ptCount val="6"/>
                <c:pt idx="0">
                  <c:v>65</c:v>
                </c:pt>
                <c:pt idx="1">
                  <c:v>70</c:v>
                </c:pt>
                <c:pt idx="2">
                  <c:v>75</c:v>
                </c:pt>
                <c:pt idx="3">
                  <c:v>80</c:v>
                </c:pt>
                <c:pt idx="4">
                  <c:v>85</c:v>
                </c:pt>
                <c:pt idx="5">
                  <c:v>90</c:v>
                </c:pt>
              </c:strCache>
            </c:strRef>
          </c:cat>
          <c:val>
            <c:numRef>
              <c:f>'要介護・要支援者数 (2)'!$B$26:$B$31</c:f>
              <c:numCache>
                <c:formatCode>#,##0</c:formatCode>
                <c:ptCount val="6"/>
                <c:pt idx="0">
                  <c:v>25</c:v>
                </c:pt>
                <c:pt idx="1">
                  <c:v>35</c:v>
                </c:pt>
                <c:pt idx="2">
                  <c:v>45</c:v>
                </c:pt>
                <c:pt idx="3">
                  <c:v>60</c:v>
                </c:pt>
                <c:pt idx="4">
                  <c:v>72</c:v>
                </c:pt>
                <c:pt idx="5">
                  <c:v>84</c:v>
                </c:pt>
              </c:numCache>
            </c:numRef>
          </c:val>
          <c:smooth val="0"/>
          <c:extLst>
            <c:ext xmlns:c16="http://schemas.microsoft.com/office/drawing/2014/chart" uri="{C3380CC4-5D6E-409C-BE32-E72D297353CC}">
              <c16:uniqueId val="{00000001-5400-4C43-B7AD-D9228CFFE12F}"/>
            </c:ext>
          </c:extLst>
        </c:ser>
        <c:dLbls>
          <c:showLegendKey val="0"/>
          <c:showVal val="0"/>
          <c:showCatName val="0"/>
          <c:showSerName val="0"/>
          <c:showPercent val="0"/>
          <c:showBubbleSize val="0"/>
        </c:dLbls>
        <c:marker val="1"/>
        <c:smooth val="0"/>
        <c:axId val="-721539664"/>
        <c:axId val="-721542384"/>
      </c:lineChart>
      <c:catAx>
        <c:axId val="-721539664"/>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1542384"/>
        <c:crosses val="autoZero"/>
        <c:auto val="1"/>
        <c:lblAlgn val="ctr"/>
        <c:lblOffset val="100"/>
        <c:noMultiLvlLbl val="0"/>
      </c:catAx>
      <c:valAx>
        <c:axId val="-721542384"/>
        <c:scaling>
          <c:orientation val="minMax"/>
        </c:scaling>
        <c:delete val="0"/>
        <c:axPos val="l"/>
        <c:numFmt formatCode="#,##0_);[Red]\(#,##0\)" sourceLinked="0"/>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39664"/>
        <c:crosses val="autoZero"/>
        <c:crossBetween val="between"/>
        <c:majorUnit val="20"/>
      </c:valAx>
      <c:spPr>
        <a:noFill/>
        <a:ln>
          <a:noFill/>
        </a:ln>
        <a:effectLst/>
      </c:spPr>
    </c:plotArea>
    <c:legend>
      <c:legendPos val="b"/>
      <c:layout>
        <c:manualLayout>
          <c:xMode val="edge"/>
          <c:yMode val="edge"/>
          <c:x val="0.35671794871794865"/>
          <c:y val="0.89819159059300857"/>
          <c:w val="0.32140769230769228"/>
          <c:h val="0.10180830844420309"/>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Sheet1!$B$4</c:f>
              <c:strCache>
                <c:ptCount val="1"/>
                <c:pt idx="0">
                  <c:v>65歳以上の人口</c:v>
                </c:pt>
              </c:strCache>
            </c:strRef>
          </c:tx>
          <c:spPr>
            <a:solidFill>
              <a:srgbClr val="F4B183"/>
            </a:solidFill>
            <a:ln w="38100">
              <a:solidFill>
                <a:srgbClr val="ED7D3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Sheet1!$C$3:$G$3</c:f>
              <c:strCache>
                <c:ptCount val="5"/>
                <c:pt idx="0">
                  <c:v>2018年</c:v>
                </c:pt>
                <c:pt idx="1">
                  <c:v>2035年</c:v>
                </c:pt>
                <c:pt idx="3">
                  <c:v>2018年　</c:v>
                </c:pt>
                <c:pt idx="4">
                  <c:v>2035年</c:v>
                </c:pt>
              </c:strCache>
            </c:strRef>
          </c:cat>
          <c:val>
            <c:numRef>
              <c:f>Sheet1!$C$4:$G$4</c:f>
              <c:numCache>
                <c:formatCode>#,##0_ </c:formatCode>
                <c:ptCount val="5"/>
                <c:pt idx="0">
                  <c:v>17797.958999999999</c:v>
                </c:pt>
                <c:pt idx="1">
                  <c:v>23603</c:v>
                </c:pt>
                <c:pt idx="3">
                  <c:v>35578</c:v>
                </c:pt>
                <c:pt idx="4">
                  <c:v>37817</c:v>
                </c:pt>
              </c:numCache>
            </c:numRef>
          </c:val>
          <c:extLst>
            <c:ext xmlns:c16="http://schemas.microsoft.com/office/drawing/2014/chart" uri="{C3380CC4-5D6E-409C-BE32-E72D297353CC}">
              <c16:uniqueId val="{00000000-E682-419A-809B-DD33D04AAD63}"/>
            </c:ext>
          </c:extLst>
        </c:ser>
        <c:dLbls>
          <c:dLblPos val="outEnd"/>
          <c:showLegendKey val="0"/>
          <c:showVal val="1"/>
          <c:showCatName val="0"/>
          <c:showSerName val="0"/>
          <c:showPercent val="0"/>
          <c:showBubbleSize val="0"/>
        </c:dLbls>
        <c:gapWidth val="75"/>
        <c:overlap val="-27"/>
        <c:axId val="-625679520"/>
        <c:axId val="-625689856"/>
      </c:barChart>
      <c:catAx>
        <c:axId val="-625679520"/>
        <c:scaling>
          <c:orientation val="minMax"/>
        </c:scaling>
        <c:delete val="0"/>
        <c:axPos val="b"/>
        <c:numFmt formatCode="General" sourceLinked="1"/>
        <c:majorTickMark val="none"/>
        <c:minorTickMark val="none"/>
        <c:tickLblPos val="nextTo"/>
        <c:spPr>
          <a:noFill/>
          <a:ln w="9525" cap="flat" cmpd="sng" algn="ctr">
            <a:solidFill>
              <a:srgbClr val="FFFFFF">
                <a:lumMod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625689856"/>
        <c:crosses val="autoZero"/>
        <c:auto val="1"/>
        <c:lblAlgn val="ctr"/>
        <c:lblOffset val="100"/>
        <c:noMultiLvlLbl val="0"/>
      </c:catAx>
      <c:valAx>
        <c:axId val="-625689856"/>
        <c:scaling>
          <c:orientation val="minMax"/>
        </c:scaling>
        <c:delete val="0"/>
        <c:axPos val="l"/>
        <c:numFmt formatCode="#,##0_ " sourceLinked="1"/>
        <c:majorTickMark val="in"/>
        <c:minorTickMark val="none"/>
        <c:tickLblPos val="nextTo"/>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25679520"/>
        <c:crosses val="autoZero"/>
        <c:crossBetween val="between"/>
        <c:majorUnit val="10000"/>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userShapes r:id="rId5"/>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9891724855147829E-2"/>
          <c:y val="0.13015375805297066"/>
          <c:w val="0.86690072797504081"/>
          <c:h val="0.65226284896206155"/>
        </c:manualLayout>
      </c:layout>
      <c:barChart>
        <c:barDir val="col"/>
        <c:grouping val="stacked"/>
        <c:varyColors val="0"/>
        <c:ser>
          <c:idx val="0"/>
          <c:order val="0"/>
          <c:tx>
            <c:strRef>
              <c:f>'65歳以上の施設入居者数 (2)'!$N$8</c:f>
              <c:strCache>
                <c:ptCount val="1"/>
                <c:pt idx="0">
                  <c:v>在宅介護</c:v>
                </c:pt>
              </c:strCache>
            </c:strRef>
          </c:tx>
          <c:spPr>
            <a:solidFill>
              <a:srgbClr val="0070C0"/>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844-45F1-A9BB-6F7D87DD9146}"/>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844-45F1-A9BB-6F7D87DD914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'65歳以上の施設入居者数 (2)'!$P$7:$X$7</c:f>
              <c:strCache>
                <c:ptCount val="9"/>
                <c:pt idx="0">
                  <c:v>2001</c:v>
                </c:pt>
                <c:pt idx="1">
                  <c:v>2003</c:v>
                </c:pt>
                <c:pt idx="2">
                  <c:v>2005</c:v>
                </c:pt>
                <c:pt idx="3">
                  <c:v>2007</c:v>
                </c:pt>
                <c:pt idx="4">
                  <c:v>2009</c:v>
                </c:pt>
                <c:pt idx="5">
                  <c:v>2011</c:v>
                </c:pt>
                <c:pt idx="6">
                  <c:v>2013</c:v>
                </c:pt>
                <c:pt idx="7">
                  <c:v>2015</c:v>
                </c:pt>
                <c:pt idx="8">
                  <c:v>2017</c:v>
                </c:pt>
              </c:strCache>
            </c:strRef>
          </c:cat>
          <c:val>
            <c:numRef>
              <c:f>'65歳以上の施設入居者数 (2)'!$P$8:$X$8</c:f>
              <c:numCache>
                <c:formatCode>#,##0_);[Red]\(#,##0\)</c:formatCode>
                <c:ptCount val="9"/>
                <c:pt idx="0">
                  <c:v>1435.415</c:v>
                </c:pt>
                <c:pt idx="1">
                  <c:v>1436.646</c:v>
                </c:pt>
                <c:pt idx="2">
                  <c:v>1451.9680000000001</c:v>
                </c:pt>
                <c:pt idx="3">
                  <c:v>1537.518</c:v>
                </c:pt>
                <c:pt idx="4">
                  <c:v>1620.761</c:v>
                </c:pt>
                <c:pt idx="5">
                  <c:v>1758.3209999999999</c:v>
                </c:pt>
                <c:pt idx="6">
                  <c:v>1861.7750000000001</c:v>
                </c:pt>
                <c:pt idx="7">
                  <c:v>2076.877</c:v>
                </c:pt>
                <c:pt idx="8">
                  <c:v>2594.8620000000001</c:v>
                </c:pt>
              </c:numCache>
            </c:numRef>
          </c:val>
          <c:extLst>
            <c:ext xmlns:c16="http://schemas.microsoft.com/office/drawing/2014/chart" uri="{C3380CC4-5D6E-409C-BE32-E72D297353CC}">
              <c16:uniqueId val="{00000002-7844-45F1-A9BB-6F7D87DD9146}"/>
            </c:ext>
          </c:extLst>
        </c:ser>
        <c:ser>
          <c:idx val="1"/>
          <c:order val="1"/>
          <c:tx>
            <c:strRef>
              <c:f>'65歳以上の施設入居者数 (2)'!$N$9</c:f>
              <c:strCache>
                <c:ptCount val="1"/>
                <c:pt idx="0">
                  <c:v>施設介護</c:v>
                </c:pt>
              </c:strCache>
            </c:strRef>
          </c:tx>
          <c:spPr>
            <a:solidFill>
              <a:srgbClr val="ED7D31"/>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844-45F1-A9BB-6F7D87DD9146}"/>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844-45F1-A9BB-6F7D87DD914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'65歳以上の施設入居者数 (2)'!$P$7:$X$7</c:f>
              <c:strCache>
                <c:ptCount val="9"/>
                <c:pt idx="0">
                  <c:v>2001</c:v>
                </c:pt>
                <c:pt idx="1">
                  <c:v>2003</c:v>
                </c:pt>
                <c:pt idx="2">
                  <c:v>2005</c:v>
                </c:pt>
                <c:pt idx="3">
                  <c:v>2007</c:v>
                </c:pt>
                <c:pt idx="4">
                  <c:v>2009</c:v>
                </c:pt>
                <c:pt idx="5">
                  <c:v>2011</c:v>
                </c:pt>
                <c:pt idx="6">
                  <c:v>2013</c:v>
                </c:pt>
                <c:pt idx="7">
                  <c:v>2015</c:v>
                </c:pt>
                <c:pt idx="8">
                  <c:v>2017</c:v>
                </c:pt>
              </c:strCache>
            </c:strRef>
          </c:cat>
          <c:val>
            <c:numRef>
              <c:f>'65歳以上の施設入居者数 (2)'!$P$9:$X$9</c:f>
              <c:numCache>
                <c:formatCode>#,##0_);[Red]\(#,##0\)</c:formatCode>
                <c:ptCount val="9"/>
                <c:pt idx="0">
                  <c:v>591.90099999999995</c:v>
                </c:pt>
                <c:pt idx="1">
                  <c:v>623.18200000000002</c:v>
                </c:pt>
                <c:pt idx="2">
                  <c:v>657.51599999999996</c:v>
                </c:pt>
                <c:pt idx="3">
                  <c:v>686.08199999999999</c:v>
                </c:pt>
                <c:pt idx="4">
                  <c:v>717.49099999999999</c:v>
                </c:pt>
                <c:pt idx="5">
                  <c:v>743.12</c:v>
                </c:pt>
                <c:pt idx="6">
                  <c:v>764.43100000000004</c:v>
                </c:pt>
                <c:pt idx="7">
                  <c:v>783.41600000000005</c:v>
                </c:pt>
                <c:pt idx="8">
                  <c:v>818.28899999999999</c:v>
                </c:pt>
              </c:numCache>
            </c:numRef>
          </c:val>
          <c:extLst>
            <c:ext xmlns:c16="http://schemas.microsoft.com/office/drawing/2014/chart" uri="{C3380CC4-5D6E-409C-BE32-E72D297353CC}">
              <c16:uniqueId val="{00000005-7844-45F1-A9BB-6F7D87DD9146}"/>
            </c:ext>
          </c:extLst>
        </c:ser>
        <c:ser>
          <c:idx val="2"/>
          <c:order val="2"/>
          <c:tx>
            <c:strRef>
              <c:f>'65歳以上の施設入居者数 (2)'!$N$10</c:f>
              <c:strCache>
                <c:ptCount val="1"/>
                <c:pt idx="0">
                  <c:v>部分的施設介護</c:v>
                </c:pt>
              </c:strCache>
            </c:strRef>
          </c:tx>
          <c:spPr>
            <a:solidFill>
              <a:schemeClr val="accent3"/>
            </a:solidFill>
            <a:ln>
              <a:noFill/>
            </a:ln>
            <a:effectLst/>
          </c:spPr>
          <c:invertIfNegative val="0"/>
          <c:cat>
            <c:strRef>
              <c:f>'65歳以上の施設入居者数 (2)'!$P$7:$X$7</c:f>
              <c:strCache>
                <c:ptCount val="9"/>
                <c:pt idx="0">
                  <c:v>2001</c:v>
                </c:pt>
                <c:pt idx="1">
                  <c:v>2003</c:v>
                </c:pt>
                <c:pt idx="2">
                  <c:v>2005</c:v>
                </c:pt>
                <c:pt idx="3">
                  <c:v>2007</c:v>
                </c:pt>
                <c:pt idx="4">
                  <c:v>2009</c:v>
                </c:pt>
                <c:pt idx="5">
                  <c:v>2011</c:v>
                </c:pt>
                <c:pt idx="6">
                  <c:v>2013</c:v>
                </c:pt>
                <c:pt idx="7">
                  <c:v>2015</c:v>
                </c:pt>
                <c:pt idx="8">
                  <c:v>2017</c:v>
                </c:pt>
              </c:strCache>
            </c:strRef>
          </c:cat>
          <c:val>
            <c:numRef>
              <c:f>'65歳以上の施設入居者数 (2)'!$P$10:$X$10</c:f>
              <c:numCache>
                <c:formatCode>#,##0_);[Red]\(#,##0\)</c:formatCode>
                <c:ptCount val="9"/>
                <c:pt idx="0">
                  <c:v>12.464</c:v>
                </c:pt>
                <c:pt idx="1">
                  <c:v>17.106999999999999</c:v>
                </c:pt>
                <c:pt idx="2">
                  <c:v>19.065999999999999</c:v>
                </c:pt>
                <c:pt idx="3">
                  <c:v>23.228999999999999</c:v>
                </c:pt>
                <c:pt idx="4">
                  <c:v>31.398</c:v>
                </c:pt>
                <c:pt idx="5">
                  <c:v>43.8</c:v>
                </c:pt>
                <c:pt idx="6">
                  <c:v>57.216000000000001</c:v>
                </c:pt>
                <c:pt idx="7">
                  <c:v>73.885999999999996</c:v>
                </c:pt>
                <c:pt idx="8">
                  <c:v>103.589</c:v>
                </c:pt>
              </c:numCache>
            </c:numRef>
          </c:val>
          <c:extLst>
            <c:ext xmlns:c16="http://schemas.microsoft.com/office/drawing/2014/chart" uri="{C3380CC4-5D6E-409C-BE32-E72D297353CC}">
              <c16:uniqueId val="{00000006-7844-45F1-A9BB-6F7D87DD9146}"/>
            </c:ext>
          </c:extLst>
        </c:ser>
        <c:dLbls>
          <c:showLegendKey val="0"/>
          <c:showVal val="0"/>
          <c:showCatName val="0"/>
          <c:showSerName val="0"/>
          <c:showPercent val="0"/>
          <c:showBubbleSize val="0"/>
        </c:dLbls>
        <c:gapWidth val="150"/>
        <c:overlap val="100"/>
        <c:axId val="-787813600"/>
        <c:axId val="-784087888"/>
      </c:barChart>
      <c:catAx>
        <c:axId val="-787813600"/>
        <c:scaling>
          <c:orientation val="minMax"/>
        </c:scaling>
        <c:delete val="0"/>
        <c:axPos val="b"/>
        <c:numFmt formatCode="General" sourceLinked="1"/>
        <c:majorTickMark val="none"/>
        <c:minorTickMark val="none"/>
        <c:tickLblPos val="nextTo"/>
        <c:spPr>
          <a:noFill/>
          <a:ln w="3175" cap="flat" cmpd="sng" algn="ctr">
            <a:solidFill>
              <a:srgbClr val="BFBFBF"/>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4087888"/>
        <c:crosses val="autoZero"/>
        <c:auto val="1"/>
        <c:lblAlgn val="ctr"/>
        <c:lblOffset val="100"/>
        <c:noMultiLvlLbl val="0"/>
      </c:catAx>
      <c:valAx>
        <c:axId val="-784087888"/>
        <c:scaling>
          <c:orientation val="minMax"/>
          <c:max val="4000"/>
        </c:scaling>
        <c:delete val="0"/>
        <c:axPos val="l"/>
        <c:numFmt formatCode="#,##0_);[Red]\(#,##0\)" sourceLinked="1"/>
        <c:majorTickMark val="in"/>
        <c:minorTickMark val="none"/>
        <c:tickLblPos val="nextTo"/>
        <c:spPr>
          <a:noFill/>
          <a:ln w="3175">
            <a:solidFill>
              <a:srgbClr val="BFBFBF"/>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7813600"/>
        <c:crosses val="autoZero"/>
        <c:crossBetween val="between"/>
        <c:majorUnit val="2000"/>
      </c:valAx>
      <c:spPr>
        <a:noFill/>
        <a:ln>
          <a:noFill/>
        </a:ln>
        <a:effectLst/>
      </c:spPr>
    </c:plotArea>
    <c:legend>
      <c:legendPos val="l"/>
      <c:layout>
        <c:manualLayout>
          <c:xMode val="edge"/>
          <c:yMode val="edge"/>
          <c:x val="9.2264957264957259E-2"/>
          <c:y val="7.2710093056549746E-3"/>
          <c:w val="0.26413974358974357"/>
          <c:h val="0.3018216177523264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7418803418803417E-2"/>
          <c:y val="0.12270531400966184"/>
          <c:w val="0.89273076923076922"/>
          <c:h val="0.69938526570048309"/>
        </c:manualLayout>
      </c:layout>
      <c:barChart>
        <c:barDir val="col"/>
        <c:grouping val="clustered"/>
        <c:varyColors val="0"/>
        <c:ser>
          <c:idx val="0"/>
          <c:order val="0"/>
          <c:tx>
            <c:strRef>
              <c:f>'ナーシングサービス費 (2)'!$B$22</c:f>
              <c:strCache>
                <c:ptCount val="1"/>
                <c:pt idx="0">
                  <c:v>Nursing services</c:v>
                </c:pt>
              </c:strCache>
            </c:strRef>
          </c:tx>
          <c:spPr>
            <a:solidFill>
              <a:schemeClr val="accent1"/>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D86-413A-A9C8-B4406593614C}"/>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D86-413A-A9C8-B4406593614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'ナーシングサービス費 (2)'!$D$21:$T$21</c:f>
              <c:strCache>
                <c:ptCount val="9"/>
                <c:pt idx="0">
                  <c:v>2001</c:v>
                </c:pt>
                <c:pt idx="1">
                  <c:v>2003</c:v>
                </c:pt>
                <c:pt idx="2">
                  <c:v>2005</c:v>
                </c:pt>
                <c:pt idx="3">
                  <c:v>2007</c:v>
                </c:pt>
                <c:pt idx="4">
                  <c:v>2009</c:v>
                </c:pt>
                <c:pt idx="5">
                  <c:v>2011</c:v>
                </c:pt>
                <c:pt idx="6">
                  <c:v>2013</c:v>
                </c:pt>
                <c:pt idx="7">
                  <c:v>2015</c:v>
                </c:pt>
                <c:pt idx="8">
                  <c:v>2017</c:v>
                </c:pt>
              </c:strCache>
            </c:strRef>
          </c:cat>
          <c:val>
            <c:numRef>
              <c:f>'ナーシングサービス費 (2)'!$D$23:$T$23</c:f>
              <c:numCache>
                <c:formatCode>0</c:formatCode>
                <c:ptCount val="9"/>
                <c:pt idx="0">
                  <c:v>425.45</c:v>
                </c:pt>
                <c:pt idx="1">
                  <c:v>444.37</c:v>
                </c:pt>
                <c:pt idx="2">
                  <c:v>453.64</c:v>
                </c:pt>
                <c:pt idx="3">
                  <c:v>465.11</c:v>
                </c:pt>
                <c:pt idx="4">
                  <c:v>507.9</c:v>
                </c:pt>
                <c:pt idx="5">
                  <c:v>549.33000000000004</c:v>
                </c:pt>
                <c:pt idx="6">
                  <c:v>600.9</c:v>
                </c:pt>
                <c:pt idx="7">
                  <c:v>674.76</c:v>
                </c:pt>
                <c:pt idx="8">
                  <c:v>797.6</c:v>
                </c:pt>
              </c:numCache>
            </c:numRef>
          </c:val>
          <c:extLst>
            <c:ext xmlns:c16="http://schemas.microsoft.com/office/drawing/2014/chart" uri="{C3380CC4-5D6E-409C-BE32-E72D297353CC}">
              <c16:uniqueId val="{00000002-9D86-413A-A9C8-B4406593614C}"/>
            </c:ext>
          </c:extLst>
        </c:ser>
        <c:dLbls>
          <c:showLegendKey val="0"/>
          <c:showVal val="0"/>
          <c:showCatName val="0"/>
          <c:showSerName val="0"/>
          <c:showPercent val="0"/>
          <c:showBubbleSize val="0"/>
        </c:dLbls>
        <c:gapWidth val="150"/>
        <c:overlap val="100"/>
        <c:axId val="-784087344"/>
        <c:axId val="-784082992"/>
      </c:barChart>
      <c:catAx>
        <c:axId val="-784087344"/>
        <c:scaling>
          <c:orientation val="minMax"/>
        </c:scaling>
        <c:delete val="0"/>
        <c:axPos val="b"/>
        <c:numFmt formatCode="General" sourceLinked="1"/>
        <c:majorTickMark val="none"/>
        <c:minorTickMark val="none"/>
        <c:tickLblPos val="nextTo"/>
        <c:spPr>
          <a:noFill/>
          <a:ln w="3175" cap="flat" cmpd="sng" algn="ctr">
            <a:solidFill>
              <a:srgbClr val="BFBFBF"/>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82992"/>
        <c:crosses val="autoZero"/>
        <c:auto val="1"/>
        <c:lblAlgn val="ctr"/>
        <c:lblOffset val="100"/>
        <c:noMultiLvlLbl val="0"/>
      </c:catAx>
      <c:valAx>
        <c:axId val="-784082992"/>
        <c:scaling>
          <c:orientation val="minMax"/>
          <c:max val="800"/>
        </c:scaling>
        <c:delete val="0"/>
        <c:axPos val="l"/>
        <c:numFmt formatCode="0" sourceLinked="1"/>
        <c:majorTickMark val="in"/>
        <c:minorTickMark val="none"/>
        <c:tickLblPos val="nextTo"/>
        <c:spPr>
          <a:noFill/>
          <a:ln w="3175">
            <a:solidFill>
              <a:srgbClr val="BFBFBF"/>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87344"/>
        <c:crosses val="autoZero"/>
        <c:crossBetween val="between"/>
        <c:majorUnit val="200"/>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7418803418803417E-2"/>
          <c:y val="0.12270531400966184"/>
          <c:w val="0.89273076923076922"/>
          <c:h val="0.69938526570048309"/>
        </c:manualLayout>
      </c:layout>
      <c:barChart>
        <c:barDir val="col"/>
        <c:grouping val="clustered"/>
        <c:varyColors val="0"/>
        <c:ser>
          <c:idx val="0"/>
          <c:order val="0"/>
          <c:tx>
            <c:strRef>
              <c:f>'ナーシングサービス費 (2)'!$B$22</c:f>
              <c:strCache>
                <c:ptCount val="1"/>
                <c:pt idx="0">
                  <c:v>Nursing services</c:v>
                </c:pt>
              </c:strCache>
            </c:strRef>
          </c:tx>
          <c:spPr>
            <a:solidFill>
              <a:srgbClr val="0070C0"/>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A21-40A3-B5CC-80AC71167E31}"/>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A21-40A3-B5CC-80AC71167E31}"/>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'ナーシングサービス費 (2)'!$D$21:$T$21</c:f>
              <c:strCache>
                <c:ptCount val="9"/>
                <c:pt idx="0">
                  <c:v>2001</c:v>
                </c:pt>
                <c:pt idx="1">
                  <c:v>2003</c:v>
                </c:pt>
                <c:pt idx="2">
                  <c:v>2005</c:v>
                </c:pt>
                <c:pt idx="3">
                  <c:v>2007</c:v>
                </c:pt>
                <c:pt idx="4">
                  <c:v>2009</c:v>
                </c:pt>
                <c:pt idx="5">
                  <c:v>2011</c:v>
                </c:pt>
                <c:pt idx="6">
                  <c:v>2013</c:v>
                </c:pt>
                <c:pt idx="7">
                  <c:v>2015</c:v>
                </c:pt>
                <c:pt idx="8">
                  <c:v>2017</c:v>
                </c:pt>
              </c:strCache>
            </c:strRef>
          </c:cat>
          <c:val>
            <c:numRef>
              <c:f>'ナーシングサービス費 (2)'!$D$23:$T$23</c:f>
              <c:numCache>
                <c:formatCode>0</c:formatCode>
                <c:ptCount val="9"/>
                <c:pt idx="0">
                  <c:v>425.45</c:v>
                </c:pt>
                <c:pt idx="1">
                  <c:v>444.37</c:v>
                </c:pt>
                <c:pt idx="2">
                  <c:v>453.64</c:v>
                </c:pt>
                <c:pt idx="3">
                  <c:v>465.11</c:v>
                </c:pt>
                <c:pt idx="4">
                  <c:v>507.9</c:v>
                </c:pt>
                <c:pt idx="5">
                  <c:v>549.33000000000004</c:v>
                </c:pt>
                <c:pt idx="6">
                  <c:v>600.9</c:v>
                </c:pt>
                <c:pt idx="7">
                  <c:v>674.76</c:v>
                </c:pt>
                <c:pt idx="8">
                  <c:v>797.6</c:v>
                </c:pt>
              </c:numCache>
            </c:numRef>
          </c:val>
          <c:extLst>
            <c:ext xmlns:c16="http://schemas.microsoft.com/office/drawing/2014/chart" uri="{C3380CC4-5D6E-409C-BE32-E72D297353CC}">
              <c16:uniqueId val="{00000002-6A21-40A3-B5CC-80AC71167E31}"/>
            </c:ext>
          </c:extLst>
        </c:ser>
        <c:dLbls>
          <c:showLegendKey val="0"/>
          <c:showVal val="0"/>
          <c:showCatName val="0"/>
          <c:showSerName val="0"/>
          <c:showPercent val="0"/>
          <c:showBubbleSize val="0"/>
        </c:dLbls>
        <c:gapWidth val="150"/>
        <c:overlap val="100"/>
        <c:axId val="-784091152"/>
        <c:axId val="-784088432"/>
      </c:barChart>
      <c:catAx>
        <c:axId val="-784091152"/>
        <c:scaling>
          <c:orientation val="minMax"/>
        </c:scaling>
        <c:delete val="0"/>
        <c:axPos val="b"/>
        <c:numFmt formatCode="General" sourceLinked="1"/>
        <c:majorTickMark val="none"/>
        <c:minorTickMark val="none"/>
        <c:tickLblPos val="nextTo"/>
        <c:spPr>
          <a:noFill/>
          <a:ln w="3175" cap="flat" cmpd="sng" algn="ctr">
            <a:solidFill>
              <a:srgbClr val="BFBFBF"/>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4088432"/>
        <c:crosses val="autoZero"/>
        <c:auto val="1"/>
        <c:lblAlgn val="ctr"/>
        <c:lblOffset val="100"/>
        <c:noMultiLvlLbl val="0"/>
      </c:catAx>
      <c:valAx>
        <c:axId val="-784088432"/>
        <c:scaling>
          <c:orientation val="minMax"/>
          <c:max val="800"/>
        </c:scaling>
        <c:delete val="0"/>
        <c:axPos val="l"/>
        <c:numFmt formatCode="0" sourceLinked="1"/>
        <c:majorTickMark val="in"/>
        <c:minorTickMark val="none"/>
        <c:tickLblPos val="nextTo"/>
        <c:spPr>
          <a:noFill/>
          <a:ln w="3175">
            <a:solidFill>
              <a:srgbClr val="BFBFBF"/>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91152"/>
        <c:crosses val="autoZero"/>
        <c:crossBetween val="between"/>
        <c:majorUnit val="200"/>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968355127591704"/>
          <c:y val="0.11405756815239701"/>
          <c:w val="0.63067472064176844"/>
          <c:h val="0.71875649190296109"/>
        </c:manualLayout>
      </c:layout>
      <c:doughnutChart>
        <c:varyColors val="1"/>
        <c:ser>
          <c:idx val="0"/>
          <c:order val="0"/>
          <c:spPr>
            <a:solidFill>
              <a:srgbClr val="6699FF"/>
            </a:solidFill>
          </c:spPr>
          <c:dPt>
            <c:idx val="0"/>
            <c:bubble3D val="0"/>
            <c:spPr>
              <a:solidFill>
                <a:srgbClr val="0070C0"/>
              </a:solidFill>
              <a:ln w="19050">
                <a:solidFill>
                  <a:schemeClr val="lt1"/>
                </a:solidFill>
              </a:ln>
              <a:effectLst/>
            </c:spPr>
            <c:extLst>
              <c:ext xmlns:c16="http://schemas.microsoft.com/office/drawing/2014/chart" uri="{C3380CC4-5D6E-409C-BE32-E72D297353CC}">
                <c16:uniqueId val="{00000001-4122-41A1-B1E3-34CB2532758E}"/>
              </c:ext>
            </c:extLst>
          </c:dPt>
          <c:dPt>
            <c:idx val="1"/>
            <c:bubble3D val="0"/>
            <c:spPr>
              <a:solidFill>
                <a:srgbClr val="ED7D31"/>
              </a:solidFill>
              <a:ln w="19050">
                <a:solidFill>
                  <a:schemeClr val="lt1"/>
                </a:solidFill>
              </a:ln>
              <a:effectLst/>
            </c:spPr>
            <c:extLst>
              <c:ext xmlns:c16="http://schemas.microsoft.com/office/drawing/2014/chart" uri="{C3380CC4-5D6E-409C-BE32-E72D297353CC}">
                <c16:uniqueId val="{00000003-4122-41A1-B1E3-34CB2532758E}"/>
              </c:ext>
            </c:extLst>
          </c:dPt>
          <c:dLbls>
            <c:dLbl>
              <c:idx val="0"/>
              <c:delete val="1"/>
              <c:extLst>
                <c:ext xmlns:c15="http://schemas.microsoft.com/office/drawing/2012/chart" uri="{CE6537A1-D6FC-4f65-9D91-7224C49458BB}"/>
                <c:ext xmlns:c16="http://schemas.microsoft.com/office/drawing/2014/chart" uri="{C3380CC4-5D6E-409C-BE32-E72D297353CC}">
                  <c16:uniqueId val="{00000001-4122-41A1-B1E3-34CB2532758E}"/>
                </c:ext>
              </c:extLst>
            </c:dLbl>
            <c:dLbl>
              <c:idx val="1"/>
              <c:layout>
                <c:manualLayout>
                  <c:x val="-0.12705697765932156"/>
                  <c:y val="-4.6118705008931143E-2"/>
                </c:manualLayout>
              </c:layout>
              <c:tx>
                <c:rich>
                  <a:bodyPr/>
                  <a:lstStyle/>
                  <a:p>
                    <a:r>
                      <a:rPr lang="en-US" altLang="ja-JP" b="0"/>
                      <a:t>78</a:t>
                    </a:r>
                    <a:r>
                      <a:rPr lang="ja-JP" altLang="en-US" b="0"/>
                      <a:t>万人</a:t>
                    </a:r>
                  </a:p>
                  <a:p>
                    <a:r>
                      <a:rPr lang="ja-JP" altLang="en-US" b="0"/>
                      <a:t>（</a:t>
                    </a:r>
                    <a:r>
                      <a:rPr lang="en-US" altLang="ja-JP" b="0"/>
                      <a:t>21.2</a:t>
                    </a:r>
                    <a:r>
                      <a:rPr lang="ja-JP" altLang="en-US" b="0"/>
                      <a:t>％）</a:t>
                    </a:r>
                  </a:p>
                </c:rich>
              </c:tx>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122-41A1-B1E3-34CB2532758E}"/>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65000"/>
                        <a:lumOff val="35000"/>
                      </a:schemeClr>
                    </a:solidFill>
                    <a:latin typeface="+mn-lt"/>
                    <a:ea typeface="+mn-ea"/>
                    <a:cs typeface="+mn-cs"/>
                  </a:defRPr>
                </a:pPr>
                <a:endParaRPr lang="ja-JP"/>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Sheet1!$B$3:$B$4</c:f>
              <c:strCache>
                <c:ptCount val="2"/>
                <c:pt idx="0">
                  <c:v>在宅介護</c:v>
                </c:pt>
                <c:pt idx="1">
                  <c:v>施設介護</c:v>
                </c:pt>
              </c:strCache>
            </c:strRef>
          </c:cat>
          <c:val>
            <c:numRef>
              <c:f>Sheet1!$C$3:$C$4</c:f>
              <c:numCache>
                <c:formatCode>0.00%</c:formatCode>
                <c:ptCount val="2"/>
                <c:pt idx="0">
                  <c:v>0.78800000000000003</c:v>
                </c:pt>
                <c:pt idx="1">
                  <c:v>0.21199999999999999</c:v>
                </c:pt>
              </c:numCache>
            </c:numRef>
          </c:val>
          <c:extLst>
            <c:ext xmlns:c16="http://schemas.microsoft.com/office/drawing/2014/chart" uri="{C3380CC4-5D6E-409C-BE32-E72D297353CC}">
              <c16:uniqueId val="{00000004-4122-41A1-B1E3-34CB2532758E}"/>
            </c:ext>
          </c:extLst>
        </c:ser>
        <c:dLbls>
          <c:showLegendKey val="0"/>
          <c:showVal val="0"/>
          <c:showCatName val="0"/>
          <c:showSerName val="0"/>
          <c:showPercent val="0"/>
          <c:showBubbleSize val="0"/>
          <c:showLeaderLines val="1"/>
        </c:dLbls>
        <c:firstSliceAng val="0"/>
        <c:holeSize val="75"/>
      </c:doughnutChart>
      <c:spPr>
        <a:noFill/>
        <a:ln>
          <a:noFill/>
        </a:ln>
        <a:effectLst/>
      </c:spPr>
    </c:plotArea>
    <c:legend>
      <c:legendPos val="b"/>
      <c:layout>
        <c:manualLayout>
          <c:xMode val="edge"/>
          <c:yMode val="edge"/>
          <c:x val="9.3846655978635826E-2"/>
          <c:y val="0.74536885381811235"/>
          <c:w val="0.28029930448555557"/>
          <c:h val="0.14764678451644944"/>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ea"/>
                <a:ea typeface="+mn-ea"/>
                <a:cs typeface="+mn-cs"/>
              </a:defRPr>
            </a:pPr>
            <a:r>
              <a:rPr lang="ja-JP" altLang="en-US" dirty="0">
                <a:solidFill>
                  <a:schemeClr val="tx1">
                    <a:lumMod val="75000"/>
                    <a:lumOff val="25000"/>
                  </a:schemeClr>
                </a:solidFill>
                <a:latin typeface="+mn-ea"/>
                <a:ea typeface="+mn-ea"/>
              </a:rPr>
              <a:t>在宅</a:t>
            </a:r>
            <a:endParaRPr lang="en-US" altLang="ja-JP" dirty="0">
              <a:solidFill>
                <a:schemeClr val="tx1">
                  <a:lumMod val="75000"/>
                  <a:lumOff val="25000"/>
                </a:schemeClr>
              </a:solidFill>
              <a:latin typeface="+mn-ea"/>
              <a:ea typeface="+mn-ea"/>
            </a:endParaRPr>
          </a:p>
        </c:rich>
      </c:tx>
      <c:layout>
        <c:manualLayout>
          <c:xMode val="edge"/>
          <c:yMode val="edge"/>
          <c:x val="0.45131933508311467"/>
          <c:y val="3.231760194026182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ea"/>
              <a:ea typeface="+mn-ea"/>
              <a:cs typeface="+mn-cs"/>
            </a:defRPr>
          </a:pPr>
          <a:endParaRPr lang="ja-JP"/>
        </a:p>
      </c:txPr>
    </c:title>
    <c:autoTitleDeleted val="0"/>
    <c:plotArea>
      <c:layout>
        <c:manualLayout>
          <c:layoutTarget val="inner"/>
          <c:xMode val="edge"/>
          <c:yMode val="edge"/>
          <c:x val="0.10205555555555555"/>
          <c:y val="0.16120948706414828"/>
          <c:w val="0.83477777777777773"/>
          <c:h val="0.71847538269624034"/>
        </c:manualLayout>
      </c:layout>
      <c:barChart>
        <c:barDir val="col"/>
        <c:grouping val="clustered"/>
        <c:varyColors val="0"/>
        <c:ser>
          <c:idx val="0"/>
          <c:order val="0"/>
          <c:tx>
            <c:strRef>
              <c:f>Sheet4!$B$8</c:f>
              <c:strCache>
                <c:ptCount val="1"/>
                <c:pt idx="0">
                  <c:v>事業者数</c:v>
                </c:pt>
              </c:strCache>
            </c:strRef>
          </c:tx>
          <c:spPr>
            <a:solidFill>
              <a:srgbClr val="0070C0"/>
            </a:solidFill>
            <a:ln>
              <a:noFill/>
            </a:ln>
            <a:effectLst/>
          </c:spPr>
          <c:invertIfNegative val="0"/>
          <c:cat>
            <c:strRef>
              <c:f>Sheet4!$C$7:$L$7</c:f>
              <c:strCache>
                <c:ptCount val="10"/>
                <c:pt idx="0">
                  <c:v>1999</c:v>
                </c:pt>
                <c:pt idx="1">
                  <c:v>2001</c:v>
                </c:pt>
                <c:pt idx="2">
                  <c:v>2003</c:v>
                </c:pt>
                <c:pt idx="3">
                  <c:v>2005</c:v>
                </c:pt>
                <c:pt idx="4">
                  <c:v>2007</c:v>
                </c:pt>
                <c:pt idx="5">
                  <c:v>2009</c:v>
                </c:pt>
                <c:pt idx="6">
                  <c:v>2011</c:v>
                </c:pt>
                <c:pt idx="7">
                  <c:v>2013</c:v>
                </c:pt>
                <c:pt idx="8">
                  <c:v>2015</c:v>
                </c:pt>
                <c:pt idx="9">
                  <c:v>2017</c:v>
                </c:pt>
              </c:strCache>
            </c:strRef>
          </c:cat>
          <c:val>
            <c:numRef>
              <c:f>Sheet4!$C$8:$L$8</c:f>
              <c:numCache>
                <c:formatCode>General</c:formatCode>
                <c:ptCount val="10"/>
                <c:pt idx="0">
                  <c:v>10820</c:v>
                </c:pt>
                <c:pt idx="1">
                  <c:v>10594</c:v>
                </c:pt>
                <c:pt idx="2">
                  <c:v>10619</c:v>
                </c:pt>
                <c:pt idx="3">
                  <c:v>10977</c:v>
                </c:pt>
                <c:pt idx="4">
                  <c:v>11529</c:v>
                </c:pt>
                <c:pt idx="5">
                  <c:v>12026</c:v>
                </c:pt>
                <c:pt idx="6">
                  <c:v>12349</c:v>
                </c:pt>
                <c:pt idx="7">
                  <c:v>12745</c:v>
                </c:pt>
                <c:pt idx="8">
                  <c:v>13323</c:v>
                </c:pt>
                <c:pt idx="9">
                  <c:v>14050</c:v>
                </c:pt>
              </c:numCache>
            </c:numRef>
          </c:val>
          <c:extLst>
            <c:ext xmlns:c16="http://schemas.microsoft.com/office/drawing/2014/chart" uri="{C3380CC4-5D6E-409C-BE32-E72D297353CC}">
              <c16:uniqueId val="{00000000-0927-4635-9CB9-ACA66A2BC641}"/>
            </c:ext>
          </c:extLst>
        </c:ser>
        <c:dLbls>
          <c:showLegendKey val="0"/>
          <c:showVal val="0"/>
          <c:showCatName val="0"/>
          <c:showSerName val="0"/>
          <c:showPercent val="0"/>
          <c:showBubbleSize val="0"/>
        </c:dLbls>
        <c:gapWidth val="150"/>
        <c:axId val="-784086800"/>
        <c:axId val="-784097136"/>
      </c:barChart>
      <c:lineChart>
        <c:grouping val="standard"/>
        <c:varyColors val="0"/>
        <c:ser>
          <c:idx val="1"/>
          <c:order val="1"/>
          <c:tx>
            <c:strRef>
              <c:f>Sheet4!$B$9</c:f>
              <c:strCache>
                <c:ptCount val="1"/>
                <c:pt idx="0">
                  <c:v>職員数</c:v>
                </c:pt>
              </c:strCache>
            </c:strRef>
          </c:tx>
          <c:spPr>
            <a:ln w="28575" cap="rnd">
              <a:solidFill>
                <a:srgbClr val="FFC000"/>
              </a:solidFill>
              <a:round/>
            </a:ln>
            <a:effectLst/>
          </c:spPr>
          <c:marker>
            <c:symbol val="circle"/>
            <c:size val="8"/>
            <c:spPr>
              <a:solidFill>
                <a:srgbClr val="FFC000"/>
              </a:solidFill>
              <a:ln w="9525">
                <a:solidFill>
                  <a:srgbClr val="FFC000"/>
                </a:solidFill>
              </a:ln>
              <a:effectLst/>
            </c:spPr>
          </c:marker>
          <c:cat>
            <c:strRef>
              <c:f>Sheet4!$C$7:$L$7</c:f>
              <c:strCache>
                <c:ptCount val="10"/>
                <c:pt idx="0">
                  <c:v>1999</c:v>
                </c:pt>
                <c:pt idx="1">
                  <c:v>2001</c:v>
                </c:pt>
                <c:pt idx="2">
                  <c:v>2003</c:v>
                </c:pt>
                <c:pt idx="3">
                  <c:v>2005</c:v>
                </c:pt>
                <c:pt idx="4">
                  <c:v>2007</c:v>
                </c:pt>
                <c:pt idx="5">
                  <c:v>2009</c:v>
                </c:pt>
                <c:pt idx="6">
                  <c:v>2011</c:v>
                </c:pt>
                <c:pt idx="7">
                  <c:v>2013</c:v>
                </c:pt>
                <c:pt idx="8">
                  <c:v>2015</c:v>
                </c:pt>
                <c:pt idx="9">
                  <c:v>2017</c:v>
                </c:pt>
              </c:strCache>
            </c:strRef>
          </c:cat>
          <c:val>
            <c:numRef>
              <c:f>Sheet4!$C$9:$L$9</c:f>
              <c:numCache>
                <c:formatCode>#,##0_);[Red]\(#,##0\)</c:formatCode>
                <c:ptCount val="10"/>
                <c:pt idx="0">
                  <c:v>184</c:v>
                </c:pt>
                <c:pt idx="1">
                  <c:v>190</c:v>
                </c:pt>
                <c:pt idx="2">
                  <c:v>201</c:v>
                </c:pt>
                <c:pt idx="3">
                  <c:v>214</c:v>
                </c:pt>
                <c:pt idx="4">
                  <c:v>236</c:v>
                </c:pt>
                <c:pt idx="5">
                  <c:v>269</c:v>
                </c:pt>
                <c:pt idx="6">
                  <c:v>291</c:v>
                </c:pt>
                <c:pt idx="7">
                  <c:v>320</c:v>
                </c:pt>
                <c:pt idx="8">
                  <c:v>356</c:v>
                </c:pt>
                <c:pt idx="9">
                  <c:v>390</c:v>
                </c:pt>
              </c:numCache>
            </c:numRef>
          </c:val>
          <c:smooth val="0"/>
          <c:extLst>
            <c:ext xmlns:c16="http://schemas.microsoft.com/office/drawing/2014/chart" uri="{C3380CC4-5D6E-409C-BE32-E72D297353CC}">
              <c16:uniqueId val="{00000001-0927-4635-9CB9-ACA66A2BC641}"/>
            </c:ext>
          </c:extLst>
        </c:ser>
        <c:dLbls>
          <c:showLegendKey val="0"/>
          <c:showVal val="0"/>
          <c:showCatName val="0"/>
          <c:showSerName val="0"/>
          <c:showPercent val="0"/>
          <c:showBubbleSize val="0"/>
        </c:dLbls>
        <c:marker val="1"/>
        <c:smooth val="0"/>
        <c:axId val="-784086256"/>
        <c:axId val="-784096592"/>
      </c:lineChart>
      <c:catAx>
        <c:axId val="-784086800"/>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4097136"/>
        <c:crosses val="autoZero"/>
        <c:auto val="1"/>
        <c:lblAlgn val="ctr"/>
        <c:lblOffset val="100"/>
        <c:noMultiLvlLbl val="0"/>
      </c:catAx>
      <c:valAx>
        <c:axId val="-784097136"/>
        <c:scaling>
          <c:orientation val="minMax"/>
          <c:max val="15000"/>
        </c:scaling>
        <c:delete val="0"/>
        <c:axPos val="l"/>
        <c:numFmt formatCode="#,##0_);[Red]\(#,##0\)" sourceLinked="0"/>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86800"/>
        <c:crosses val="autoZero"/>
        <c:crossBetween val="between"/>
      </c:valAx>
      <c:valAx>
        <c:axId val="-784096592"/>
        <c:scaling>
          <c:orientation val="minMax"/>
        </c:scaling>
        <c:delete val="0"/>
        <c:axPos val="r"/>
        <c:numFmt formatCode="#,##0_);[Red]\(#,##0\)" sourceLinked="0"/>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86256"/>
        <c:crosses val="max"/>
        <c:crossBetween val="between"/>
      </c:valAx>
      <c:catAx>
        <c:axId val="-784086256"/>
        <c:scaling>
          <c:orientation val="minMax"/>
        </c:scaling>
        <c:delete val="1"/>
        <c:axPos val="b"/>
        <c:numFmt formatCode="General" sourceLinked="1"/>
        <c:majorTickMark val="out"/>
        <c:minorTickMark val="none"/>
        <c:tickLblPos val="nextTo"/>
        <c:crossAx val="-784096592"/>
        <c:crosses val="autoZero"/>
        <c:auto val="1"/>
        <c:lblAlgn val="ctr"/>
        <c:lblOffset val="100"/>
        <c:noMultiLvlLbl val="0"/>
      </c:catAx>
      <c:spPr>
        <a:noFill/>
        <a:ln>
          <a:noFill/>
        </a:ln>
        <a:effectLst/>
      </c:spPr>
    </c:plotArea>
    <c:legend>
      <c:legendPos val="r"/>
      <c:legendEntry>
        <c:idx val="0"/>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Entry>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Entry>
      <c:layout>
        <c:manualLayout>
          <c:xMode val="edge"/>
          <c:yMode val="edge"/>
          <c:x val="8.8888888888888892E-2"/>
          <c:y val="9.7224669705668204E-2"/>
          <c:w val="0.23055555555555557"/>
          <c:h val="0.16027338139748401"/>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002060"/>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ea"/>
                <a:ea typeface="+mn-ea"/>
                <a:cs typeface="+mn-cs"/>
              </a:defRPr>
            </a:pPr>
            <a:r>
              <a:rPr lang="ja-JP" altLang="en-US" dirty="0">
                <a:solidFill>
                  <a:schemeClr val="tx1">
                    <a:lumMod val="75000"/>
                    <a:lumOff val="25000"/>
                  </a:schemeClr>
                </a:solidFill>
                <a:latin typeface="+mn-ea"/>
                <a:ea typeface="+mn-ea"/>
              </a:rPr>
              <a:t>介護施設</a:t>
            </a:r>
          </a:p>
        </c:rich>
      </c:tx>
      <c:layout>
        <c:manualLayout>
          <c:xMode val="edge"/>
          <c:yMode val="edge"/>
          <c:x val="0.41388888888888892"/>
          <c:y val="2.1924448695063718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ea"/>
              <a:ea typeface="+mn-ea"/>
              <a:cs typeface="+mn-cs"/>
            </a:defRPr>
          </a:pPr>
          <a:endParaRPr lang="ja-JP"/>
        </a:p>
      </c:txPr>
    </c:title>
    <c:autoTitleDeleted val="0"/>
    <c:plotArea>
      <c:layout>
        <c:manualLayout>
          <c:layoutTarget val="inner"/>
          <c:xMode val="edge"/>
          <c:yMode val="edge"/>
          <c:x val="9.6500000000000016E-2"/>
          <c:y val="0.15393494941264349"/>
          <c:w val="0.83477777777777773"/>
          <c:h val="0.7296462280165682"/>
        </c:manualLayout>
      </c:layout>
      <c:barChart>
        <c:barDir val="col"/>
        <c:grouping val="clustered"/>
        <c:varyColors val="0"/>
        <c:ser>
          <c:idx val="0"/>
          <c:order val="0"/>
          <c:tx>
            <c:strRef>
              <c:f>Sheet4!$B$31</c:f>
              <c:strCache>
                <c:ptCount val="1"/>
                <c:pt idx="0">
                  <c:v>事業者数</c:v>
                </c:pt>
              </c:strCache>
            </c:strRef>
          </c:tx>
          <c:spPr>
            <a:solidFill>
              <a:srgbClr val="0070C0"/>
            </a:solidFill>
            <a:ln>
              <a:noFill/>
            </a:ln>
            <a:effectLst/>
          </c:spPr>
          <c:invertIfNegative val="0"/>
          <c:cat>
            <c:strRef>
              <c:f>Sheet4!$C$30:$L$30</c:f>
              <c:strCache>
                <c:ptCount val="10"/>
                <c:pt idx="0">
                  <c:v>1999</c:v>
                </c:pt>
                <c:pt idx="1">
                  <c:v>2001</c:v>
                </c:pt>
                <c:pt idx="2">
                  <c:v>2003</c:v>
                </c:pt>
                <c:pt idx="3">
                  <c:v>2005</c:v>
                </c:pt>
                <c:pt idx="4">
                  <c:v>2007</c:v>
                </c:pt>
                <c:pt idx="5">
                  <c:v>2009</c:v>
                </c:pt>
                <c:pt idx="6">
                  <c:v>2011</c:v>
                </c:pt>
                <c:pt idx="7">
                  <c:v>2013</c:v>
                </c:pt>
                <c:pt idx="8">
                  <c:v>2015</c:v>
                </c:pt>
                <c:pt idx="9">
                  <c:v>2017</c:v>
                </c:pt>
              </c:strCache>
            </c:strRef>
          </c:cat>
          <c:val>
            <c:numRef>
              <c:f>Sheet4!$C$31:$L$31</c:f>
              <c:numCache>
                <c:formatCode>General</c:formatCode>
                <c:ptCount val="10"/>
                <c:pt idx="0">
                  <c:v>8859</c:v>
                </c:pt>
                <c:pt idx="1">
                  <c:v>9165</c:v>
                </c:pt>
                <c:pt idx="2">
                  <c:v>9743</c:v>
                </c:pt>
                <c:pt idx="3">
                  <c:v>10424</c:v>
                </c:pt>
                <c:pt idx="4">
                  <c:v>11029</c:v>
                </c:pt>
                <c:pt idx="5">
                  <c:v>11634</c:v>
                </c:pt>
                <c:pt idx="6">
                  <c:v>12354</c:v>
                </c:pt>
                <c:pt idx="7">
                  <c:v>13030</c:v>
                </c:pt>
                <c:pt idx="8">
                  <c:v>13596</c:v>
                </c:pt>
                <c:pt idx="9">
                  <c:v>14480</c:v>
                </c:pt>
              </c:numCache>
            </c:numRef>
          </c:val>
          <c:extLst>
            <c:ext xmlns:c16="http://schemas.microsoft.com/office/drawing/2014/chart" uri="{C3380CC4-5D6E-409C-BE32-E72D297353CC}">
              <c16:uniqueId val="{00000000-87CE-4E6A-8858-495DF57C01D6}"/>
            </c:ext>
          </c:extLst>
        </c:ser>
        <c:dLbls>
          <c:showLegendKey val="0"/>
          <c:showVal val="0"/>
          <c:showCatName val="0"/>
          <c:showSerName val="0"/>
          <c:showPercent val="0"/>
          <c:showBubbleSize val="0"/>
        </c:dLbls>
        <c:gapWidth val="150"/>
        <c:axId val="-784084624"/>
        <c:axId val="-784092784"/>
      </c:barChart>
      <c:lineChart>
        <c:grouping val="standard"/>
        <c:varyColors val="0"/>
        <c:ser>
          <c:idx val="1"/>
          <c:order val="1"/>
          <c:tx>
            <c:strRef>
              <c:f>Sheet4!$B$32</c:f>
              <c:strCache>
                <c:ptCount val="1"/>
                <c:pt idx="0">
                  <c:v>職員数</c:v>
                </c:pt>
              </c:strCache>
            </c:strRef>
          </c:tx>
          <c:spPr>
            <a:ln w="28575" cap="rnd">
              <a:solidFill>
                <a:srgbClr val="FFC000"/>
              </a:solidFill>
              <a:round/>
            </a:ln>
            <a:effectLst/>
          </c:spPr>
          <c:marker>
            <c:symbol val="circle"/>
            <c:size val="8"/>
            <c:spPr>
              <a:solidFill>
                <a:srgbClr val="FFC000"/>
              </a:solidFill>
              <a:ln w="9525">
                <a:solidFill>
                  <a:srgbClr val="FFC000"/>
                </a:solidFill>
              </a:ln>
              <a:effectLst/>
            </c:spPr>
          </c:marker>
          <c:cat>
            <c:strRef>
              <c:f>Sheet4!$C$30:$L$30</c:f>
              <c:strCache>
                <c:ptCount val="10"/>
                <c:pt idx="0">
                  <c:v>1999</c:v>
                </c:pt>
                <c:pt idx="1">
                  <c:v>2001</c:v>
                </c:pt>
                <c:pt idx="2">
                  <c:v>2003</c:v>
                </c:pt>
                <c:pt idx="3">
                  <c:v>2005</c:v>
                </c:pt>
                <c:pt idx="4">
                  <c:v>2007</c:v>
                </c:pt>
                <c:pt idx="5">
                  <c:v>2009</c:v>
                </c:pt>
                <c:pt idx="6">
                  <c:v>2011</c:v>
                </c:pt>
                <c:pt idx="7">
                  <c:v>2013</c:v>
                </c:pt>
                <c:pt idx="8">
                  <c:v>2015</c:v>
                </c:pt>
                <c:pt idx="9">
                  <c:v>2017</c:v>
                </c:pt>
              </c:strCache>
            </c:strRef>
          </c:cat>
          <c:val>
            <c:numRef>
              <c:f>Sheet4!$C$32:$L$32</c:f>
              <c:numCache>
                <c:formatCode>#,##0_);[Red]\(#,##0\)</c:formatCode>
                <c:ptCount val="10"/>
                <c:pt idx="0">
                  <c:v>441</c:v>
                </c:pt>
                <c:pt idx="1">
                  <c:v>475</c:v>
                </c:pt>
                <c:pt idx="2">
                  <c:v>511</c:v>
                </c:pt>
                <c:pt idx="3">
                  <c:v>546</c:v>
                </c:pt>
                <c:pt idx="4">
                  <c:v>574</c:v>
                </c:pt>
                <c:pt idx="5">
                  <c:v>621</c:v>
                </c:pt>
                <c:pt idx="6">
                  <c:v>661</c:v>
                </c:pt>
                <c:pt idx="7">
                  <c:v>685</c:v>
                </c:pt>
                <c:pt idx="8">
                  <c:v>730</c:v>
                </c:pt>
                <c:pt idx="9">
                  <c:v>765</c:v>
                </c:pt>
              </c:numCache>
            </c:numRef>
          </c:val>
          <c:smooth val="0"/>
          <c:extLst>
            <c:ext xmlns:c16="http://schemas.microsoft.com/office/drawing/2014/chart" uri="{C3380CC4-5D6E-409C-BE32-E72D297353CC}">
              <c16:uniqueId val="{00000001-87CE-4E6A-8858-495DF57C01D6}"/>
            </c:ext>
          </c:extLst>
        </c:ser>
        <c:dLbls>
          <c:showLegendKey val="0"/>
          <c:showVal val="0"/>
          <c:showCatName val="0"/>
          <c:showSerName val="0"/>
          <c:showPercent val="0"/>
          <c:showBubbleSize val="0"/>
        </c:dLbls>
        <c:marker val="1"/>
        <c:smooth val="0"/>
        <c:axId val="-784090608"/>
        <c:axId val="-784096048"/>
      </c:lineChart>
      <c:catAx>
        <c:axId val="-784084624"/>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4092784"/>
        <c:crosses val="autoZero"/>
        <c:auto val="1"/>
        <c:lblAlgn val="ctr"/>
        <c:lblOffset val="100"/>
        <c:noMultiLvlLbl val="0"/>
      </c:catAx>
      <c:valAx>
        <c:axId val="-784092784"/>
        <c:scaling>
          <c:orientation val="minMax"/>
          <c:max val="15000"/>
        </c:scaling>
        <c:delete val="0"/>
        <c:axPos val="l"/>
        <c:numFmt formatCode="#,##0_);[Red]\(#,##0\)" sourceLinked="0"/>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84624"/>
        <c:crosses val="autoZero"/>
        <c:crossBetween val="between"/>
      </c:valAx>
      <c:valAx>
        <c:axId val="-784096048"/>
        <c:scaling>
          <c:orientation val="minMax"/>
        </c:scaling>
        <c:delete val="0"/>
        <c:axPos val="r"/>
        <c:numFmt formatCode="#,##0_);[Red]\(#,##0\)" sourceLinked="0"/>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90608"/>
        <c:crosses val="max"/>
        <c:crossBetween val="between"/>
      </c:valAx>
      <c:catAx>
        <c:axId val="-784090608"/>
        <c:scaling>
          <c:orientation val="minMax"/>
        </c:scaling>
        <c:delete val="1"/>
        <c:axPos val="b"/>
        <c:numFmt formatCode="General" sourceLinked="1"/>
        <c:majorTickMark val="out"/>
        <c:minorTickMark val="none"/>
        <c:tickLblPos val="nextTo"/>
        <c:crossAx val="-784096048"/>
        <c:crosses val="autoZero"/>
        <c:auto val="1"/>
        <c:lblAlgn val="ctr"/>
        <c:lblOffset val="100"/>
        <c:noMultiLvlLbl val="0"/>
      </c:catAx>
      <c:spPr>
        <a:noFill/>
        <a:ln>
          <a:noFill/>
        </a:ln>
        <a:effectLst/>
      </c:spPr>
    </c:plotArea>
    <c:legend>
      <c:legendPos val="r"/>
      <c:layout>
        <c:manualLayout>
          <c:xMode val="edge"/>
          <c:yMode val="edge"/>
          <c:x val="8.8888888888888892E-2"/>
          <c:y val="0.11936164752161658"/>
          <c:w val="0.21388888888888888"/>
          <c:h val="0.1637905933181646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556665431995506"/>
          <c:y val="5.1612903225806459E-2"/>
          <c:w val="0.75096101227103818"/>
          <c:h val="0.85119500554790584"/>
        </c:manualLayout>
      </c:layout>
      <c:barChart>
        <c:barDir val="col"/>
        <c:grouping val="clustered"/>
        <c:varyColors val="0"/>
        <c:ser>
          <c:idx val="1"/>
          <c:order val="1"/>
          <c:tx>
            <c:strRef>
              <c:f>在宅と施設従業員!$C$34</c:f>
              <c:strCache>
                <c:ptCount val="1"/>
                <c:pt idx="0">
                  <c:v>要介護者数</c:v>
                </c:pt>
              </c:strCache>
            </c:strRef>
          </c:tx>
          <c:spPr>
            <a:solidFill>
              <a:srgbClr val="0070C0"/>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ea"/>
                      <a:ea typeface="+mn-ea"/>
                      <a:cs typeface="+mn-cs"/>
                    </a:defRPr>
                  </a:pPr>
                  <a:endParaRPr lang="ja-JP"/>
                </a:p>
              </c:txPr>
              <c:showLegendKey val="0"/>
              <c:showVal val="1"/>
              <c:showCatName val="0"/>
              <c:showSerName val="0"/>
              <c:showPercent val="0"/>
              <c:showBubbleSize val="0"/>
              <c:extLst>
                <c:ext xmlns:c16="http://schemas.microsoft.com/office/drawing/2014/chart" uri="{C3380CC4-5D6E-409C-BE32-E72D297353CC}">
                  <c16:uniqueId val="{00000000-6702-430C-9F18-4878D45D22C0}"/>
                </c:ext>
              </c:extLst>
            </c:dLbl>
            <c:dLbl>
              <c:idx val="1"/>
              <c:delete val="1"/>
              <c:extLst>
                <c:ext xmlns:c15="http://schemas.microsoft.com/office/drawing/2012/chart" uri="{CE6537A1-D6FC-4f65-9D91-7224C49458BB}"/>
                <c:ext xmlns:c16="http://schemas.microsoft.com/office/drawing/2014/chart" uri="{C3380CC4-5D6E-409C-BE32-E72D297353CC}">
                  <c16:uniqueId val="{00000001-6702-430C-9F18-4878D45D22C0}"/>
                </c:ext>
              </c:extLst>
            </c:dLbl>
            <c:dLbl>
              <c:idx val="2"/>
              <c:delete val="1"/>
              <c:extLst>
                <c:ext xmlns:c15="http://schemas.microsoft.com/office/drawing/2012/chart" uri="{CE6537A1-D6FC-4f65-9D91-7224C49458BB}"/>
                <c:ext xmlns:c16="http://schemas.microsoft.com/office/drawing/2014/chart" uri="{C3380CC4-5D6E-409C-BE32-E72D297353CC}">
                  <c16:uniqueId val="{00000002-6702-430C-9F18-4878D45D22C0}"/>
                </c:ext>
              </c:extLst>
            </c:dLbl>
            <c:dLbl>
              <c:idx val="3"/>
              <c:delete val="1"/>
              <c:extLst>
                <c:ext xmlns:c15="http://schemas.microsoft.com/office/drawing/2012/chart" uri="{CE6537A1-D6FC-4f65-9D91-7224C49458BB}"/>
                <c:ext xmlns:c16="http://schemas.microsoft.com/office/drawing/2014/chart" uri="{C3380CC4-5D6E-409C-BE32-E72D297353CC}">
                  <c16:uniqueId val="{00000003-6702-430C-9F18-4878D45D22C0}"/>
                </c:ext>
              </c:extLst>
            </c:dLbl>
            <c:dLbl>
              <c:idx val="4"/>
              <c:delete val="1"/>
              <c:extLst>
                <c:ext xmlns:c15="http://schemas.microsoft.com/office/drawing/2012/chart" uri="{CE6537A1-D6FC-4f65-9D91-7224C49458BB}"/>
                <c:ext xmlns:c16="http://schemas.microsoft.com/office/drawing/2014/chart" uri="{C3380CC4-5D6E-409C-BE32-E72D297353CC}">
                  <c16:uniqueId val="{00000004-6702-430C-9F18-4878D45D22C0}"/>
                </c:ext>
              </c:extLst>
            </c:dLbl>
            <c:dLbl>
              <c:idx val="5"/>
              <c:delete val="1"/>
              <c:extLst>
                <c:ext xmlns:c15="http://schemas.microsoft.com/office/drawing/2012/chart" uri="{CE6537A1-D6FC-4f65-9D91-7224C49458BB}"/>
                <c:ext xmlns:c16="http://schemas.microsoft.com/office/drawing/2014/chart" uri="{C3380CC4-5D6E-409C-BE32-E72D297353CC}">
                  <c16:uniqueId val="{00000005-6702-430C-9F18-4878D45D22C0}"/>
                </c:ext>
              </c:extLst>
            </c:dLbl>
            <c:dLbl>
              <c:idx val="6"/>
              <c:delete val="1"/>
              <c:extLst>
                <c:ext xmlns:c15="http://schemas.microsoft.com/office/drawing/2012/chart" uri="{CE6537A1-D6FC-4f65-9D91-7224C49458BB}"/>
                <c:ext xmlns:c16="http://schemas.microsoft.com/office/drawing/2014/chart" uri="{C3380CC4-5D6E-409C-BE32-E72D297353CC}">
                  <c16:uniqueId val="{00000006-6702-430C-9F18-4878D45D22C0}"/>
                </c:ext>
              </c:extLst>
            </c:dLbl>
            <c:dLbl>
              <c:idx val="7"/>
              <c:delete val="1"/>
              <c:extLst>
                <c:ext xmlns:c15="http://schemas.microsoft.com/office/drawing/2012/chart" uri="{CE6537A1-D6FC-4f65-9D91-7224C49458BB}"/>
                <c:ext xmlns:c16="http://schemas.microsoft.com/office/drawing/2014/chart" uri="{C3380CC4-5D6E-409C-BE32-E72D297353CC}">
                  <c16:uniqueId val="{00000007-6702-430C-9F18-4878D45D22C0}"/>
                </c:ext>
              </c:extLst>
            </c:dLbl>
            <c:dLbl>
              <c:idx val="8"/>
              <c:delete val="1"/>
              <c:extLst>
                <c:ext xmlns:c15="http://schemas.microsoft.com/office/drawing/2012/chart" uri="{CE6537A1-D6FC-4f65-9D91-7224C49458BB}"/>
                <c:ext xmlns:c16="http://schemas.microsoft.com/office/drawing/2014/chart" uri="{C3380CC4-5D6E-409C-BE32-E72D297353CC}">
                  <c16:uniqueId val="{00000008-6702-430C-9F18-4878D45D22C0}"/>
                </c:ext>
              </c:extLst>
            </c:dLbl>
            <c:dLbl>
              <c:idx val="9"/>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ea"/>
                      <a:ea typeface="+mn-ea"/>
                      <a:cs typeface="+mn-cs"/>
                    </a:defRPr>
                  </a:pPr>
                  <a:endParaRPr lang="ja-JP"/>
                </a:p>
              </c:txPr>
              <c:showLegendKey val="0"/>
              <c:showVal val="1"/>
              <c:showCatName val="0"/>
              <c:showSerName val="0"/>
              <c:showPercent val="0"/>
              <c:showBubbleSize val="0"/>
              <c:extLst>
                <c:ext xmlns:c16="http://schemas.microsoft.com/office/drawing/2014/chart" uri="{C3380CC4-5D6E-409C-BE32-E72D297353CC}">
                  <c16:uniqueId val="{00000009-6702-430C-9F18-4878D45D22C0}"/>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在宅と施設従業員!$D$32:$M$32</c:f>
              <c:strCache>
                <c:ptCount val="10"/>
                <c:pt idx="0">
                  <c:v>1999</c:v>
                </c:pt>
                <c:pt idx="1">
                  <c:v>2001</c:v>
                </c:pt>
                <c:pt idx="2">
                  <c:v>2003</c:v>
                </c:pt>
                <c:pt idx="3">
                  <c:v>2005</c:v>
                </c:pt>
                <c:pt idx="4">
                  <c:v>2007</c:v>
                </c:pt>
                <c:pt idx="5">
                  <c:v>2009</c:v>
                </c:pt>
                <c:pt idx="6">
                  <c:v>2011</c:v>
                </c:pt>
                <c:pt idx="7">
                  <c:v>2013</c:v>
                </c:pt>
                <c:pt idx="8">
                  <c:v>2015</c:v>
                </c:pt>
                <c:pt idx="9">
                  <c:v>2017</c:v>
                </c:pt>
              </c:strCache>
            </c:strRef>
          </c:cat>
          <c:val>
            <c:numRef>
              <c:f>在宅と施設従業員!$D$34:$M$34</c:f>
              <c:numCache>
                <c:formatCode>#,##0_);[Red]\(#,##0\)</c:formatCode>
                <c:ptCount val="10"/>
                <c:pt idx="0">
                  <c:v>2016.0909999999999</c:v>
                </c:pt>
                <c:pt idx="1">
                  <c:v>2039.78</c:v>
                </c:pt>
                <c:pt idx="2">
                  <c:v>2076.9349999999999</c:v>
                </c:pt>
                <c:pt idx="3">
                  <c:v>2128.5500000000002</c:v>
                </c:pt>
                <c:pt idx="4">
                  <c:v>2246.8290000000002</c:v>
                </c:pt>
                <c:pt idx="5">
                  <c:v>2338.252</c:v>
                </c:pt>
                <c:pt idx="6">
                  <c:v>2501.4409999999998</c:v>
                </c:pt>
                <c:pt idx="7">
                  <c:v>2626.2060000000001</c:v>
                </c:pt>
                <c:pt idx="8">
                  <c:v>2860.2930000000001</c:v>
                </c:pt>
                <c:pt idx="9">
                  <c:v>3414.3780000000002</c:v>
                </c:pt>
              </c:numCache>
            </c:numRef>
          </c:val>
          <c:extLst>
            <c:ext xmlns:c16="http://schemas.microsoft.com/office/drawing/2014/chart" uri="{C3380CC4-5D6E-409C-BE32-E72D297353CC}">
              <c16:uniqueId val="{0000000A-6702-430C-9F18-4878D45D22C0}"/>
            </c:ext>
          </c:extLst>
        </c:ser>
        <c:dLbls>
          <c:showLegendKey val="0"/>
          <c:showVal val="0"/>
          <c:showCatName val="0"/>
          <c:showSerName val="0"/>
          <c:showPercent val="0"/>
          <c:showBubbleSize val="0"/>
        </c:dLbls>
        <c:gapWidth val="150"/>
        <c:axId val="-784085712"/>
        <c:axId val="-784090064"/>
      </c:barChart>
      <c:lineChart>
        <c:grouping val="standard"/>
        <c:varyColors val="0"/>
        <c:ser>
          <c:idx val="0"/>
          <c:order val="0"/>
          <c:tx>
            <c:strRef>
              <c:f>在宅と施設従業員!$C$33</c:f>
              <c:strCache>
                <c:ptCount val="1"/>
                <c:pt idx="0">
                  <c:v>介護職員／要介護者数（右目盛り）</c:v>
                </c:pt>
              </c:strCache>
            </c:strRef>
          </c:tx>
          <c:spPr>
            <a:ln w="28575" cap="rnd">
              <a:solidFill>
                <a:srgbClr val="FFC000"/>
              </a:solidFill>
              <a:round/>
            </a:ln>
            <a:effectLst/>
          </c:spPr>
          <c:marker>
            <c:symbol val="circle"/>
            <c:size val="8"/>
            <c:spPr>
              <a:solidFill>
                <a:srgbClr val="FFC000"/>
              </a:solidFill>
              <a:ln w="9525">
                <a:solidFill>
                  <a:srgbClr val="FFC000"/>
                </a:solidFill>
              </a:ln>
              <a:effectLst/>
            </c:spPr>
          </c:marker>
          <c:dLbls>
            <c:dLbl>
              <c:idx val="9"/>
              <c:layout>
                <c:manualLayout>
                  <c:x val="-1.2566159730173079E-2"/>
                  <c:y val="4.82496991095336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6702-430C-9F18-4878D45D22C0}"/>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在宅と施設従業員!$D$32:$M$32</c:f>
              <c:strCache>
                <c:ptCount val="10"/>
                <c:pt idx="0">
                  <c:v>1999</c:v>
                </c:pt>
                <c:pt idx="1">
                  <c:v>2001</c:v>
                </c:pt>
                <c:pt idx="2">
                  <c:v>2003</c:v>
                </c:pt>
                <c:pt idx="3">
                  <c:v>2005</c:v>
                </c:pt>
                <c:pt idx="4">
                  <c:v>2007</c:v>
                </c:pt>
                <c:pt idx="5">
                  <c:v>2009</c:v>
                </c:pt>
                <c:pt idx="6">
                  <c:v>2011</c:v>
                </c:pt>
                <c:pt idx="7">
                  <c:v>2013</c:v>
                </c:pt>
                <c:pt idx="8">
                  <c:v>2015</c:v>
                </c:pt>
                <c:pt idx="9">
                  <c:v>2017</c:v>
                </c:pt>
              </c:strCache>
            </c:strRef>
          </c:cat>
          <c:val>
            <c:numRef>
              <c:f>在宅と施設従業員!$D$33:$M$33</c:f>
              <c:numCache>
                <c:formatCode>0.00</c:formatCode>
                <c:ptCount val="10"/>
                <c:pt idx="0">
                  <c:v>0.30986795734914702</c:v>
                </c:pt>
                <c:pt idx="1">
                  <c:v>0.32598368451499671</c:v>
                </c:pt>
                <c:pt idx="2">
                  <c:v>0.34269440305064913</c:v>
                </c:pt>
                <c:pt idx="3">
                  <c:v>0.35738131591928779</c:v>
                </c:pt>
                <c:pt idx="4">
                  <c:v>0.36037767004075522</c:v>
                </c:pt>
                <c:pt idx="5">
                  <c:v>0.3807472419568122</c:v>
                </c:pt>
                <c:pt idx="6">
                  <c:v>0.38053785797866108</c:v>
                </c:pt>
                <c:pt idx="7">
                  <c:v>0.38288085550029205</c:v>
                </c:pt>
                <c:pt idx="8">
                  <c:v>0.3795967755750897</c:v>
                </c:pt>
                <c:pt idx="9">
                  <c:v>0.33826658911227753</c:v>
                </c:pt>
              </c:numCache>
            </c:numRef>
          </c:val>
          <c:smooth val="0"/>
          <c:extLst>
            <c:ext xmlns:c16="http://schemas.microsoft.com/office/drawing/2014/chart" uri="{C3380CC4-5D6E-409C-BE32-E72D297353CC}">
              <c16:uniqueId val="{0000000C-6702-430C-9F18-4878D45D22C0}"/>
            </c:ext>
          </c:extLst>
        </c:ser>
        <c:dLbls>
          <c:showLegendKey val="0"/>
          <c:showVal val="0"/>
          <c:showCatName val="0"/>
          <c:showSerName val="0"/>
          <c:showPercent val="0"/>
          <c:showBubbleSize val="0"/>
        </c:dLbls>
        <c:marker val="1"/>
        <c:smooth val="0"/>
        <c:axId val="-784094960"/>
        <c:axId val="-784089520"/>
      </c:lineChart>
      <c:catAx>
        <c:axId val="-784085712"/>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mn-ea"/>
                <a:ea typeface="+mn-ea"/>
                <a:cs typeface="+mn-cs"/>
              </a:defRPr>
            </a:pPr>
            <a:endParaRPr lang="ja-JP"/>
          </a:p>
        </c:txPr>
        <c:crossAx val="-784090064"/>
        <c:crosses val="autoZero"/>
        <c:auto val="1"/>
        <c:lblAlgn val="ctr"/>
        <c:lblOffset val="100"/>
        <c:noMultiLvlLbl val="0"/>
      </c:catAx>
      <c:valAx>
        <c:axId val="-784090064"/>
        <c:scaling>
          <c:orientation val="minMax"/>
        </c:scaling>
        <c:delete val="0"/>
        <c:axPos val="l"/>
        <c:numFmt formatCode="#,##0_);[Red]\(#,##0\)"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85712"/>
        <c:crosses val="autoZero"/>
        <c:crossBetween val="between"/>
      </c:valAx>
      <c:valAx>
        <c:axId val="-784089520"/>
        <c:scaling>
          <c:orientation val="minMax"/>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94960"/>
        <c:crosses val="max"/>
        <c:crossBetween val="between"/>
      </c:valAx>
      <c:catAx>
        <c:axId val="-784094960"/>
        <c:scaling>
          <c:orientation val="minMax"/>
        </c:scaling>
        <c:delete val="1"/>
        <c:axPos val="b"/>
        <c:numFmt formatCode="General" sourceLinked="1"/>
        <c:majorTickMark val="out"/>
        <c:minorTickMark val="none"/>
        <c:tickLblPos val="nextTo"/>
        <c:crossAx val="-784089520"/>
        <c:crosses val="autoZero"/>
        <c:auto val="1"/>
        <c:lblAlgn val="ctr"/>
        <c:lblOffset val="100"/>
        <c:noMultiLvlLbl val="0"/>
      </c:catAx>
      <c:spPr>
        <a:noFill/>
        <a:ln>
          <a:noFill/>
        </a:ln>
        <a:effectLst/>
      </c:spPr>
    </c:plotArea>
    <c:legend>
      <c:legendPos val="b"/>
      <c:layout>
        <c:manualLayout>
          <c:xMode val="edge"/>
          <c:yMode val="edge"/>
          <c:x val="0.14598303273615476"/>
          <c:y val="6.5144837789195068E-2"/>
          <c:w val="0.52011166714672286"/>
          <c:h val="8.160181217339551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時給!$K$5</c:f>
              <c:strCache>
                <c:ptCount val="1"/>
                <c:pt idx="0">
                  <c:v>2017</c:v>
                </c:pt>
              </c:strCache>
            </c:strRef>
          </c:tx>
          <c:spPr>
            <a:solidFill>
              <a:srgbClr val="0070C0"/>
            </a:solidFill>
            <a:ln>
              <a:noFill/>
            </a:ln>
            <a:effectLst/>
          </c:spPr>
          <c:invertIfNegative val="0"/>
          <c:dPt>
            <c:idx val="16"/>
            <c:invertIfNegative val="0"/>
            <c:bubble3D val="0"/>
            <c:spPr>
              <a:solidFill>
                <a:srgbClr val="0070C0"/>
              </a:solidFill>
              <a:ln>
                <a:noFill/>
              </a:ln>
              <a:effectLst/>
            </c:spPr>
            <c:extLst>
              <c:ext xmlns:c16="http://schemas.microsoft.com/office/drawing/2014/chart" uri="{C3380CC4-5D6E-409C-BE32-E72D297353CC}">
                <c16:uniqueId val="{00000001-5C6B-4B77-BB1A-098EB094C768}"/>
              </c:ext>
            </c:extLst>
          </c:dPt>
          <c:dPt>
            <c:idx val="17"/>
            <c:invertIfNegative val="0"/>
            <c:bubble3D val="0"/>
            <c:spPr>
              <a:solidFill>
                <a:srgbClr val="0070C0"/>
              </a:solidFill>
              <a:ln>
                <a:noFill/>
              </a:ln>
              <a:effectLst/>
            </c:spPr>
            <c:extLst>
              <c:ext xmlns:c16="http://schemas.microsoft.com/office/drawing/2014/chart" uri="{C3380CC4-5D6E-409C-BE32-E72D297353CC}">
                <c16:uniqueId val="{00000003-5C6B-4B77-BB1A-098EB094C768}"/>
              </c:ext>
            </c:extLst>
          </c:dPt>
          <c:dPt>
            <c:idx val="18"/>
            <c:invertIfNegative val="0"/>
            <c:bubble3D val="0"/>
            <c:spPr>
              <a:solidFill>
                <a:srgbClr val="0070C0"/>
              </a:solidFill>
              <a:ln>
                <a:noFill/>
              </a:ln>
              <a:effectLst/>
            </c:spPr>
            <c:extLst>
              <c:ext xmlns:c16="http://schemas.microsoft.com/office/drawing/2014/chart" uri="{C3380CC4-5D6E-409C-BE32-E72D297353CC}">
                <c16:uniqueId val="{00000005-5C6B-4B77-BB1A-098EB094C768}"/>
              </c:ext>
            </c:extLst>
          </c:dPt>
          <c:dPt>
            <c:idx val="22"/>
            <c:invertIfNegative val="0"/>
            <c:bubble3D val="0"/>
            <c:spPr>
              <a:solidFill>
                <a:srgbClr val="0070C0"/>
              </a:solidFill>
              <a:ln>
                <a:noFill/>
              </a:ln>
              <a:effectLst/>
            </c:spPr>
            <c:extLst>
              <c:ext xmlns:c16="http://schemas.microsoft.com/office/drawing/2014/chart" uri="{C3380CC4-5D6E-409C-BE32-E72D297353CC}">
                <c16:uniqueId val="{00000007-5C6B-4B77-BB1A-098EB094C768}"/>
              </c:ext>
            </c:extLst>
          </c:dPt>
          <c:dLbls>
            <c:dLbl>
              <c:idx val="16"/>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C6B-4B77-BB1A-098EB094C768}"/>
                </c:ext>
              </c:extLst>
            </c:dLbl>
            <c:dLbl>
              <c:idx val="17"/>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C6B-4B77-BB1A-098EB094C768}"/>
                </c:ext>
              </c:extLst>
            </c:dLbl>
            <c:dLbl>
              <c:idx val="1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C6B-4B77-BB1A-098EB094C768}"/>
                </c:ext>
              </c:extLst>
            </c:dLbl>
            <c:dLbl>
              <c:idx val="2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C6B-4B77-BB1A-098EB094C76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時給!$J$6:$J$28</c:f>
              <c:strCache>
                <c:ptCount val="23"/>
                <c:pt idx="0">
                  <c:v>Agriculture, forestry and fishing</c:v>
                </c:pt>
                <c:pt idx="1">
                  <c:v>Mining and quarrying</c:v>
                </c:pt>
                <c:pt idx="2">
                  <c:v>Manufacturing</c:v>
                </c:pt>
                <c:pt idx="3">
                  <c:v>Electricity, gas, steam, air conditioning supply</c:v>
                </c:pt>
                <c:pt idx="4">
                  <c:v>Water supply,sewerage,waste management,remediation</c:v>
                </c:pt>
                <c:pt idx="5">
                  <c:v>Construction</c:v>
                </c:pt>
                <c:pt idx="6">
                  <c:v>Wholesale, retail trade, repair of motor vehicles</c:v>
                </c:pt>
                <c:pt idx="7">
                  <c:v>Transportation and storage</c:v>
                </c:pt>
                <c:pt idx="8">
                  <c:v>Accommodation and food service activities</c:v>
                </c:pt>
                <c:pt idx="9">
                  <c:v>Information and communication</c:v>
                </c:pt>
                <c:pt idx="10">
                  <c:v>Financial and insurance activities</c:v>
                </c:pt>
                <c:pt idx="11">
                  <c:v>Real estate activities</c:v>
                </c:pt>
                <c:pt idx="12">
                  <c:v>Professional, scientific and technical activities</c:v>
                </c:pt>
                <c:pt idx="13">
                  <c:v>Administrative and support service activities</c:v>
                </c:pt>
                <c:pt idx="14">
                  <c:v>Public admin. and defence, compulsory social sec.</c:v>
                </c:pt>
                <c:pt idx="15">
                  <c:v>Education</c:v>
                </c:pt>
                <c:pt idx="16">
                  <c:v>Human health and social work activities</c:v>
                </c:pt>
                <c:pt idx="17">
                  <c:v>Human health activities</c:v>
                </c:pt>
                <c:pt idx="18">
                  <c:v>Residential care and social work activities</c:v>
                </c:pt>
                <c:pt idx="19">
                  <c:v>Arts, entertainment and recreation</c:v>
                </c:pt>
                <c:pt idx="20">
                  <c:v>Other service activities</c:v>
                </c:pt>
                <c:pt idx="21">
                  <c:v>Private households</c:v>
                </c:pt>
                <c:pt idx="22">
                  <c:v>All economic sectors</c:v>
                </c:pt>
              </c:strCache>
            </c:strRef>
          </c:cat>
          <c:val>
            <c:numRef>
              <c:f>時給!$K$6:$K$28</c:f>
              <c:numCache>
                <c:formatCode>General</c:formatCode>
                <c:ptCount val="23"/>
                <c:pt idx="0">
                  <c:v>14.05</c:v>
                </c:pt>
                <c:pt idx="1">
                  <c:v>32.119999999999997</c:v>
                </c:pt>
                <c:pt idx="2">
                  <c:v>32.17</c:v>
                </c:pt>
                <c:pt idx="3">
                  <c:v>40.04</c:v>
                </c:pt>
                <c:pt idx="4">
                  <c:v>24.96</c:v>
                </c:pt>
                <c:pt idx="5">
                  <c:v>22.9</c:v>
                </c:pt>
                <c:pt idx="6">
                  <c:v>23.24</c:v>
                </c:pt>
                <c:pt idx="7">
                  <c:v>21.73</c:v>
                </c:pt>
                <c:pt idx="8">
                  <c:v>15.36</c:v>
                </c:pt>
                <c:pt idx="9">
                  <c:v>38.42</c:v>
                </c:pt>
                <c:pt idx="10">
                  <c:v>40.770000000000003</c:v>
                </c:pt>
                <c:pt idx="11">
                  <c:v>24.31</c:v>
                </c:pt>
                <c:pt idx="12">
                  <c:v>34.47</c:v>
                </c:pt>
                <c:pt idx="13">
                  <c:v>17.739999999999998</c:v>
                </c:pt>
                <c:pt idx="14">
                  <c:v>28.1</c:v>
                </c:pt>
                <c:pt idx="15">
                  <c:v>27.83</c:v>
                </c:pt>
                <c:pt idx="16">
                  <c:v>21.12</c:v>
                </c:pt>
                <c:pt idx="17">
                  <c:v>25.34</c:v>
                </c:pt>
                <c:pt idx="18">
                  <c:v>16.45</c:v>
                </c:pt>
                <c:pt idx="19">
                  <c:v>22.91</c:v>
                </c:pt>
                <c:pt idx="20">
                  <c:v>22.24</c:v>
                </c:pt>
                <c:pt idx="21">
                  <c:v>13.28</c:v>
                </c:pt>
                <c:pt idx="22">
                  <c:v>26.1</c:v>
                </c:pt>
              </c:numCache>
            </c:numRef>
          </c:val>
          <c:extLst>
            <c:ext xmlns:c16="http://schemas.microsoft.com/office/drawing/2014/chart" uri="{C3380CC4-5D6E-409C-BE32-E72D297353CC}">
              <c16:uniqueId val="{00000008-5C6B-4B77-BB1A-098EB094C768}"/>
            </c:ext>
          </c:extLst>
        </c:ser>
        <c:dLbls>
          <c:showLegendKey val="0"/>
          <c:showVal val="0"/>
          <c:showCatName val="0"/>
          <c:showSerName val="0"/>
          <c:showPercent val="0"/>
          <c:showBubbleSize val="0"/>
        </c:dLbls>
        <c:gapWidth val="219"/>
        <c:overlap val="-27"/>
        <c:axId val="-625697472"/>
        <c:axId val="-625696384"/>
      </c:barChart>
      <c:catAx>
        <c:axId val="-625697472"/>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625696384"/>
        <c:crosses val="autoZero"/>
        <c:auto val="1"/>
        <c:lblAlgn val="ctr"/>
        <c:lblOffset val="100"/>
        <c:noMultiLvlLbl val="0"/>
      </c:catAx>
      <c:valAx>
        <c:axId val="-625696384"/>
        <c:scaling>
          <c:orientation val="minMax"/>
        </c:scaling>
        <c:delete val="0"/>
        <c:axPos val="l"/>
        <c:numFmt formatCode="General"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625697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0243376068376074E-2"/>
          <c:y val="8.2314814814814813E-2"/>
          <c:w val="0.88990619658119663"/>
          <c:h val="0.77481041666666672"/>
        </c:manualLayout>
      </c:layout>
      <c:barChart>
        <c:barDir val="col"/>
        <c:grouping val="clustered"/>
        <c:varyColors val="0"/>
        <c:ser>
          <c:idx val="0"/>
          <c:order val="0"/>
          <c:tx>
            <c:strRef>
              <c:f>平均寿命と健康寿命!$B$8</c:f>
              <c:strCache>
                <c:ptCount val="1"/>
                <c:pt idx="0">
                  <c:v>平均寿命</c:v>
                </c:pt>
              </c:strCache>
            </c:strRef>
          </c:tx>
          <c:spPr>
            <a:solidFill>
              <a:srgbClr val="0070C0"/>
            </a:solidFill>
            <a:ln>
              <a:noFill/>
            </a:ln>
            <a:effectLst/>
          </c:spPr>
          <c:invertIfNegative val="0"/>
          <c:dPt>
            <c:idx val="5"/>
            <c:invertIfNegative val="0"/>
            <c:bubble3D val="0"/>
            <c:spPr>
              <a:solidFill>
                <a:srgbClr val="0070C0"/>
              </a:solidFill>
              <a:ln>
                <a:noFill/>
              </a:ln>
              <a:effectLst/>
            </c:spPr>
            <c:extLst>
              <c:ext xmlns:c16="http://schemas.microsoft.com/office/drawing/2014/chart" uri="{C3380CC4-5D6E-409C-BE32-E72D297353CC}">
                <c16:uniqueId val="{00000001-B130-4909-8590-759A42AEDD21}"/>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平均寿命と健康寿命!$B$9:$B$26</c:f>
              <c:numCache>
                <c:formatCode>#,##0.0;[Red]\-#,##0.0</c:formatCode>
                <c:ptCount val="6"/>
                <c:pt idx="0">
                  <c:v>76.636585365853662</c:v>
                </c:pt>
                <c:pt idx="1">
                  <c:v>77.487804878048777</c:v>
                </c:pt>
                <c:pt idx="2">
                  <c:v>78.541463414634151</c:v>
                </c:pt>
                <c:pt idx="3">
                  <c:v>78.690243902439036</c:v>
                </c:pt>
                <c:pt idx="4">
                  <c:v>78.53902439024391</c:v>
                </c:pt>
                <c:pt idx="5">
                  <c:v>83.98</c:v>
                </c:pt>
              </c:numCache>
            </c:numRef>
          </c:val>
          <c:extLst>
            <c:ext xmlns:c16="http://schemas.microsoft.com/office/drawing/2014/chart" uri="{C3380CC4-5D6E-409C-BE32-E72D297353CC}">
              <c16:uniqueId val="{00000002-B130-4909-8590-759A42AEDD21}"/>
            </c:ext>
          </c:extLst>
        </c:ser>
        <c:ser>
          <c:idx val="1"/>
          <c:order val="1"/>
          <c:tx>
            <c:strRef>
              <c:f>平均寿命と健康寿命!$C$8</c:f>
              <c:strCache>
                <c:ptCount val="1"/>
                <c:pt idx="0">
                  <c:v>健康寿命</c:v>
                </c:pt>
              </c:strCache>
            </c:strRef>
          </c:tx>
          <c:spPr>
            <a:solidFill>
              <a:schemeClr val="accent2"/>
            </a:solidFill>
            <a:ln>
              <a:noFill/>
            </a:ln>
            <a:effectLst/>
          </c:spPr>
          <c:invertIfNegative val="0"/>
          <c:dPt>
            <c:idx val="5"/>
            <c:invertIfNegative val="0"/>
            <c:bubble3D val="0"/>
            <c:spPr>
              <a:solidFill>
                <a:schemeClr val="accent2"/>
              </a:solidFill>
              <a:ln>
                <a:noFill/>
              </a:ln>
              <a:effectLst/>
            </c:spPr>
            <c:extLst>
              <c:ext xmlns:c16="http://schemas.microsoft.com/office/drawing/2014/chart" uri="{C3380CC4-5D6E-409C-BE32-E72D297353CC}">
                <c16:uniqueId val="{00000004-B130-4909-8590-759A42AEDD21}"/>
              </c:ext>
            </c:extLst>
          </c:dPt>
          <c:dLbls>
            <c:dLbl>
              <c:idx val="0"/>
              <c:layout>
                <c:manualLayout>
                  <c:x val="8.1410256410256159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130-4909-8590-759A42AEDD21}"/>
                </c:ext>
              </c:extLst>
            </c:dLbl>
            <c:dLbl>
              <c:idx val="1"/>
              <c:layout>
                <c:manualLayout>
                  <c:x val="1.0854700854700855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130-4909-8590-759A42AEDD21}"/>
                </c:ext>
              </c:extLst>
            </c:dLbl>
            <c:dLbl>
              <c:idx val="2"/>
              <c:layout>
                <c:manualLayout>
                  <c:x val="1.6282051282051183E-2"/>
                  <c:y val="-1.0779196465456927E-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130-4909-8590-759A42AEDD21}"/>
                </c:ext>
              </c:extLst>
            </c:dLbl>
            <c:dLbl>
              <c:idx val="3"/>
              <c:layout>
                <c:manualLayout>
                  <c:x val="8.1410256410256402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130-4909-8590-759A42AEDD21}"/>
                </c:ext>
              </c:extLst>
            </c:dLbl>
            <c:dLbl>
              <c:idx val="4"/>
              <c:layout>
                <c:manualLayout>
                  <c:x val="1.3568376068375968E-2"/>
                  <c:y val="5.3895982327284637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130-4909-8590-759A42AEDD21}"/>
                </c:ext>
              </c:extLst>
            </c:dLbl>
            <c:dLbl>
              <c:idx val="5"/>
              <c:layout>
                <c:manualLayout>
                  <c:x val="1.0854700854700755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130-4909-8590-759A42AEDD21}"/>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平均寿命と健康寿命!$A$9:$A$26</c:f>
              <c:strCache>
                <c:ptCount val="6"/>
                <c:pt idx="0">
                  <c:v>2000</c:v>
                </c:pt>
                <c:pt idx="1">
                  <c:v>2005</c:v>
                </c:pt>
                <c:pt idx="2">
                  <c:v>2010</c:v>
                </c:pt>
                <c:pt idx="3">
                  <c:v>2015</c:v>
                </c:pt>
                <c:pt idx="4">
                  <c:v>2016</c:v>
                </c:pt>
                <c:pt idx="5">
                  <c:v>2016 【日本】</c:v>
                </c:pt>
              </c:strCache>
            </c:strRef>
          </c:cat>
          <c:val>
            <c:numRef>
              <c:f>平均寿命と健康寿命!$C$9:$C$26</c:f>
              <c:numCache>
                <c:formatCode>#,##0.0;[Red]\-#,##0.0</c:formatCode>
                <c:ptCount val="6"/>
                <c:pt idx="0">
                  <c:v>67.400000000000006</c:v>
                </c:pt>
                <c:pt idx="1">
                  <c:v>67.900000000000006</c:v>
                </c:pt>
                <c:pt idx="2">
                  <c:v>68.7</c:v>
                </c:pt>
                <c:pt idx="3">
                  <c:v>68.599999999999994</c:v>
                </c:pt>
                <c:pt idx="4">
                  <c:v>68.5</c:v>
                </c:pt>
                <c:pt idx="5">
                  <c:v>74.81</c:v>
                </c:pt>
              </c:numCache>
            </c:numRef>
          </c:val>
          <c:extLst>
            <c:ext xmlns:c16="http://schemas.microsoft.com/office/drawing/2014/chart" uri="{C3380CC4-5D6E-409C-BE32-E72D297353CC}">
              <c16:uniqueId val="{0000000A-B130-4909-8590-759A42AEDD21}"/>
            </c:ext>
          </c:extLst>
        </c:ser>
        <c:dLbls>
          <c:showLegendKey val="0"/>
          <c:showVal val="0"/>
          <c:showCatName val="0"/>
          <c:showSerName val="0"/>
          <c:showPercent val="0"/>
          <c:showBubbleSize val="0"/>
        </c:dLbls>
        <c:gapWidth val="219"/>
        <c:axId val="-784095504"/>
        <c:axId val="-784093872"/>
      </c:barChart>
      <c:catAx>
        <c:axId val="-784095504"/>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4093872"/>
        <c:crosses val="autoZero"/>
        <c:auto val="1"/>
        <c:lblAlgn val="ctr"/>
        <c:lblOffset val="100"/>
        <c:noMultiLvlLbl val="0"/>
      </c:catAx>
      <c:valAx>
        <c:axId val="-784093872"/>
        <c:scaling>
          <c:orientation val="minMax"/>
          <c:min val="50"/>
        </c:scaling>
        <c:delete val="0"/>
        <c:axPos val="l"/>
        <c:numFmt formatCode="#,##0.0;[Red]\-#,##0.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95504"/>
        <c:crosses val="autoZero"/>
        <c:crossBetween val="between"/>
      </c:valAx>
      <c:spPr>
        <a:noFill/>
        <a:ln>
          <a:noFill/>
        </a:ln>
        <a:effectLst/>
      </c:spPr>
    </c:plotArea>
    <c:legend>
      <c:legendPos val="b"/>
      <c:layout>
        <c:manualLayout>
          <c:xMode val="edge"/>
          <c:yMode val="edge"/>
          <c:x val="0.33699230769230776"/>
          <c:y val="0.94689745370370371"/>
          <c:w val="0.3260153846153846"/>
          <c:h val="5.0162731481481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clustered"/>
        <c:varyColors val="0"/>
        <c:ser>
          <c:idx val="3"/>
          <c:order val="1"/>
          <c:tx>
            <c:strRef>
              <c:f>人口構造・高齢化率!$E$8</c:f>
              <c:strCache>
                <c:ptCount val="1"/>
                <c:pt idx="0">
                  <c:v>総人口</c:v>
                </c:pt>
              </c:strCache>
            </c:strRef>
          </c:tx>
          <c:spPr>
            <a:solidFill>
              <a:schemeClr val="accent4"/>
            </a:solidFill>
            <a:ln>
              <a:noFill/>
            </a:ln>
            <a:effectLst/>
          </c:spPr>
          <c:invertIfNegative val="0"/>
          <c:cat>
            <c:strRef>
              <c:f>人口構造・高齢化率!$A$11:$A$29</c:f>
              <c:strCache>
                <c:ptCount val="9"/>
                <c:pt idx="0">
                  <c:v>2010</c:v>
                </c:pt>
                <c:pt idx="1">
                  <c:v>11</c:v>
                </c:pt>
                <c:pt idx="2">
                  <c:v>12</c:v>
                </c:pt>
                <c:pt idx="3">
                  <c:v>13</c:v>
                </c:pt>
                <c:pt idx="4">
                  <c:v>14</c:v>
                </c:pt>
                <c:pt idx="5">
                  <c:v>15</c:v>
                </c:pt>
                <c:pt idx="6">
                  <c:v>16</c:v>
                </c:pt>
                <c:pt idx="7">
                  <c:v>17</c:v>
                </c:pt>
                <c:pt idx="8">
                  <c:v>18</c:v>
                </c:pt>
              </c:strCache>
            </c:strRef>
          </c:cat>
          <c:val>
            <c:numRef>
              <c:f>人口構造・高齢化率!$E$11:$E$29</c:f>
            </c:numRef>
          </c:val>
          <c:extLst>
            <c:ext xmlns:c16="http://schemas.microsoft.com/office/drawing/2014/chart" uri="{C3380CC4-5D6E-409C-BE32-E72D297353CC}">
              <c16:uniqueId val="{00000000-910E-40BD-8A61-02C2EA1F2C0F}"/>
            </c:ext>
          </c:extLst>
        </c:ser>
        <c:dLbls>
          <c:showLegendKey val="0"/>
          <c:showVal val="0"/>
          <c:showCatName val="0"/>
          <c:showSerName val="0"/>
          <c:showPercent val="0"/>
          <c:showBubbleSize val="0"/>
        </c:dLbls>
        <c:gapWidth val="219"/>
        <c:overlap val="-27"/>
        <c:axId val="-721538032"/>
        <c:axId val="-721531504"/>
      </c:barChart>
      <c:barChart>
        <c:barDir val="col"/>
        <c:grouping val="stacked"/>
        <c:varyColors val="0"/>
        <c:ser>
          <c:idx val="2"/>
          <c:order val="0"/>
          <c:tx>
            <c:strRef>
              <c:f>要介護・要支援者数!$C$25</c:f>
              <c:strCache>
                <c:ptCount val="1"/>
                <c:pt idx="0">
                  <c:v> 何らかの援助が必要な高齢者数</c:v>
                </c:pt>
              </c:strCache>
            </c:strRef>
          </c:tx>
          <c:spPr>
            <a:solidFill>
              <a:schemeClr val="accent2">
                <a:lumMod val="60000"/>
                <a:lumOff val="40000"/>
              </a:schemeClr>
            </a:solidFill>
            <a:ln w="28575">
              <a:solidFill>
                <a:schemeClr val="accent2"/>
              </a:solidFill>
            </a:ln>
            <a:effectLst/>
          </c:spPr>
          <c:invertIfNegative val="0"/>
          <c:dLbls>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要介護・要支援者数!$A$26:$A$33</c:f>
              <c:strCache>
                <c:ptCount val="8"/>
                <c:pt idx="0">
                  <c:v>2015</c:v>
                </c:pt>
                <c:pt idx="1">
                  <c:v>20</c:v>
                </c:pt>
                <c:pt idx="2">
                  <c:v>25</c:v>
                </c:pt>
                <c:pt idx="3">
                  <c:v>30</c:v>
                </c:pt>
                <c:pt idx="4">
                  <c:v>35</c:v>
                </c:pt>
                <c:pt idx="5">
                  <c:v>40</c:v>
                </c:pt>
                <c:pt idx="6">
                  <c:v>45</c:v>
                </c:pt>
                <c:pt idx="7">
                  <c:v>50</c:v>
                </c:pt>
              </c:strCache>
            </c:strRef>
          </c:cat>
          <c:val>
            <c:numRef>
              <c:f>要介護・要支援者数!$C$26:$C$33</c:f>
              <c:numCache>
                <c:formatCode>#,##0_);[Red]\(#,##0\)</c:formatCode>
                <c:ptCount val="8"/>
                <c:pt idx="0">
                  <c:v>40630</c:v>
                </c:pt>
                <c:pt idx="1">
                  <c:v>52750.62036011184</c:v>
                </c:pt>
                <c:pt idx="2">
                  <c:v>62644.385631703102</c:v>
                </c:pt>
                <c:pt idx="3">
                  <c:v>75632.842532088238</c:v>
                </c:pt>
                <c:pt idx="4">
                  <c:v>92508.49669508067</c:v>
                </c:pt>
                <c:pt idx="5">
                  <c:v>105285.35336634483</c:v>
                </c:pt>
                <c:pt idx="6">
                  <c:v>108973.8117741048</c:v>
                </c:pt>
                <c:pt idx="7">
                  <c:v>111966.22485510359</c:v>
                </c:pt>
              </c:numCache>
            </c:numRef>
          </c:val>
          <c:extLst>
            <c:ext xmlns:c16="http://schemas.microsoft.com/office/drawing/2014/chart" uri="{C3380CC4-5D6E-409C-BE32-E72D297353CC}">
              <c16:uniqueId val="{00000001-910E-40BD-8A61-02C2EA1F2C0F}"/>
            </c:ext>
          </c:extLst>
        </c:ser>
        <c:dLbls>
          <c:showLegendKey val="0"/>
          <c:showVal val="0"/>
          <c:showCatName val="0"/>
          <c:showSerName val="0"/>
          <c:showPercent val="0"/>
          <c:showBubbleSize val="0"/>
        </c:dLbls>
        <c:gapWidth val="219"/>
        <c:overlap val="100"/>
        <c:axId val="-721538032"/>
        <c:axId val="-721531504"/>
      </c:barChart>
      <c:catAx>
        <c:axId val="-721538032"/>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21531504"/>
        <c:crosses val="autoZero"/>
        <c:auto val="1"/>
        <c:lblAlgn val="ctr"/>
        <c:lblOffset val="100"/>
        <c:noMultiLvlLbl val="0"/>
      </c:catAx>
      <c:valAx>
        <c:axId val="-721531504"/>
        <c:scaling>
          <c:orientation val="minMax"/>
        </c:scaling>
        <c:delete val="0"/>
        <c:axPos val="l"/>
        <c:numFmt formatCode="#,##0_);[Red]\(#,##0\)" sourceLinked="0"/>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21538032"/>
        <c:crosses val="autoZero"/>
        <c:crossBetween val="between"/>
      </c:valAx>
      <c:spPr>
        <a:noFill/>
        <a:ln>
          <a:noFill/>
        </a:ln>
        <a:effectLst/>
      </c:spPr>
    </c:plotArea>
    <c:legend>
      <c:legendPos val="b"/>
      <c:layout>
        <c:manualLayout>
          <c:xMode val="edge"/>
          <c:yMode val="edge"/>
          <c:x val="0.24274358974358978"/>
          <c:y val="0.9209476607590118"/>
          <c:w val="0.5796410256410256"/>
          <c:h val="4.678551267991585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clustered"/>
        <c:varyColors val="0"/>
        <c:ser>
          <c:idx val="3"/>
          <c:order val="3"/>
          <c:tx>
            <c:strRef>
              <c:f>人口構造・高齢化率!$E$8</c:f>
              <c:strCache>
                <c:ptCount val="1"/>
                <c:pt idx="0">
                  <c:v>総人口</c:v>
                </c:pt>
              </c:strCache>
            </c:strRef>
          </c:tx>
          <c:spPr>
            <a:solidFill>
              <a:schemeClr val="accent4"/>
            </a:solidFill>
            <a:ln>
              <a:noFill/>
            </a:ln>
            <a:effectLst/>
          </c:spPr>
          <c:invertIfNegative val="0"/>
          <c:cat>
            <c:numRef>
              <c:f>人口構造・高齢化率!$A$11:$A$24</c:f>
              <c:numCache>
                <c:formatCode>General</c:formatCode>
                <c:ptCount val="4"/>
                <c:pt idx="0">
                  <c:v>2010</c:v>
                </c:pt>
                <c:pt idx="1">
                  <c:v>15</c:v>
                </c:pt>
                <c:pt idx="2">
                  <c:v>20</c:v>
                </c:pt>
                <c:pt idx="3">
                  <c:v>25</c:v>
                </c:pt>
              </c:numCache>
            </c:numRef>
          </c:cat>
          <c:val>
            <c:numRef>
              <c:f>人口構造・高齢化率!$E$11:$E$24</c:f>
            </c:numRef>
          </c:val>
          <c:extLst>
            <c:ext xmlns:c16="http://schemas.microsoft.com/office/drawing/2014/chart" uri="{C3380CC4-5D6E-409C-BE32-E72D297353CC}">
              <c16:uniqueId val="{00000000-202F-4608-888F-8B73431E534C}"/>
            </c:ext>
          </c:extLst>
        </c:ser>
        <c:dLbls>
          <c:showLegendKey val="0"/>
          <c:showVal val="0"/>
          <c:showCatName val="0"/>
          <c:showSerName val="0"/>
          <c:showPercent val="0"/>
          <c:showBubbleSize val="0"/>
        </c:dLbls>
        <c:gapWidth val="219"/>
        <c:overlap val="-27"/>
        <c:axId val="-784085168"/>
        <c:axId val="-784082448"/>
      </c:barChart>
      <c:barChart>
        <c:barDir val="col"/>
        <c:grouping val="stacked"/>
        <c:varyColors val="0"/>
        <c:ser>
          <c:idx val="0"/>
          <c:order val="0"/>
          <c:tx>
            <c:strRef>
              <c:f>'人口構造・高齢化率 (2)'!$B$8</c:f>
              <c:strCache>
                <c:ptCount val="1"/>
                <c:pt idx="0">
                  <c:v>15歳未満人口</c:v>
                </c:pt>
              </c:strCache>
            </c:strRef>
          </c:tx>
          <c:spPr>
            <a:solidFill>
              <a:schemeClr val="accent4">
                <a:lumMod val="20000"/>
                <a:lumOff val="80000"/>
              </a:schemeClr>
            </a:solidFill>
            <a:ln>
              <a:solidFill>
                <a:schemeClr val="tx1"/>
              </a:solidFill>
            </a:ln>
            <a:effectLst/>
          </c:spPr>
          <c:invertIfNegative val="0"/>
          <c:dPt>
            <c:idx val="0"/>
            <c:invertIfNegative val="0"/>
            <c:bubble3D val="0"/>
            <c:spPr>
              <a:solidFill>
                <a:schemeClr val="accent4">
                  <a:lumMod val="20000"/>
                  <a:lumOff val="80000"/>
                </a:schemeClr>
              </a:solidFill>
              <a:ln>
                <a:solidFill>
                  <a:schemeClr val="tx1"/>
                </a:solidFill>
              </a:ln>
              <a:effectLst/>
            </c:spPr>
            <c:extLst>
              <c:ext xmlns:c16="http://schemas.microsoft.com/office/drawing/2014/chart" uri="{C3380CC4-5D6E-409C-BE32-E72D297353CC}">
                <c16:uniqueId val="{00000002-202F-4608-888F-8B73431E534C}"/>
              </c:ext>
            </c:extLst>
          </c:dPt>
          <c:cat>
            <c:numRef>
              <c:f>'人口構造・高齢化率 (2)'!$A$21:$A$36</c:f>
              <c:numCache>
                <c:formatCode>General</c:formatCod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numCache>
            </c:numRef>
          </c:cat>
          <c:val>
            <c:numRef>
              <c:f>'人口構造・高齢化率 (2)'!$B$21:$B$36</c:f>
              <c:numCache>
                <c:formatCode>#,##0</c:formatCode>
                <c:ptCount val="16"/>
                <c:pt idx="0">
                  <c:v>62498.718999999997</c:v>
                </c:pt>
                <c:pt idx="1">
                  <c:v>62394.311000000002</c:v>
                </c:pt>
                <c:pt idx="2">
                  <c:v>62219.82</c:v>
                </c:pt>
                <c:pt idx="3">
                  <c:v>62001.199000000001</c:v>
                </c:pt>
                <c:pt idx="4">
                  <c:v>61818.678999999996</c:v>
                </c:pt>
                <c:pt idx="5">
                  <c:v>61658.695</c:v>
                </c:pt>
                <c:pt idx="6">
                  <c:v>61458.968000000001</c:v>
                </c:pt>
                <c:pt idx="7">
                  <c:v>61317.961000000003</c:v>
                </c:pt>
                <c:pt idx="8">
                  <c:v>61209.885999999999</c:v>
                </c:pt>
                <c:pt idx="9">
                  <c:v>60810.970999999998</c:v>
                </c:pt>
                <c:pt idx="10">
                  <c:v>60245.940999999999</c:v>
                </c:pt>
                <c:pt idx="11">
                  <c:v>61126.002</c:v>
                </c:pt>
                <c:pt idx="12">
                  <c:v>62379.351999999999</c:v>
                </c:pt>
                <c:pt idx="13">
                  <c:v>62933.339</c:v>
                </c:pt>
                <c:pt idx="14">
                  <c:v>62930.887000000002</c:v>
                </c:pt>
                <c:pt idx="15">
                  <c:v>62846.436999999998</c:v>
                </c:pt>
              </c:numCache>
            </c:numRef>
          </c:val>
          <c:extLst>
            <c:ext xmlns:c16="http://schemas.microsoft.com/office/drawing/2014/chart" uri="{C3380CC4-5D6E-409C-BE32-E72D297353CC}">
              <c16:uniqueId val="{00000003-202F-4608-888F-8B73431E534C}"/>
            </c:ext>
          </c:extLst>
        </c:ser>
        <c:ser>
          <c:idx val="1"/>
          <c:order val="1"/>
          <c:tx>
            <c:strRef>
              <c:f>'人口構造・高齢化率 (2)'!$C$8</c:f>
              <c:strCache>
                <c:ptCount val="1"/>
                <c:pt idx="0">
                  <c:v>15歳-64歳人口</c:v>
                </c:pt>
              </c:strCache>
            </c:strRef>
          </c:tx>
          <c:spPr>
            <a:solidFill>
              <a:srgbClr val="0070C0"/>
            </a:solidFill>
            <a:ln>
              <a:solidFill>
                <a:srgbClr val="FFFFFF">
                  <a:lumMod val="50000"/>
                </a:srgbClr>
              </a:solidFill>
            </a:ln>
            <a:effectLst/>
          </c:spPr>
          <c:invertIfNegative val="0"/>
          <c:cat>
            <c:numRef>
              <c:f>'人口構造・高齢化率 (2)'!$A$21:$A$36</c:f>
              <c:numCache>
                <c:formatCode>General</c:formatCod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numCache>
            </c:numRef>
          </c:cat>
          <c:val>
            <c:numRef>
              <c:f>'人口構造・高齢化率 (2)'!$C$21:$C$36</c:f>
              <c:numCache>
                <c:formatCode>#,##0</c:formatCode>
                <c:ptCount val="16"/>
                <c:pt idx="0">
                  <c:v>206671.35699999999</c:v>
                </c:pt>
                <c:pt idx="1">
                  <c:v>207900.53</c:v>
                </c:pt>
                <c:pt idx="2">
                  <c:v>209088.56</c:v>
                </c:pt>
                <c:pt idx="3">
                  <c:v>210108.56099999999</c:v>
                </c:pt>
                <c:pt idx="4">
                  <c:v>211141.32399999999</c:v>
                </c:pt>
                <c:pt idx="5">
                  <c:v>212117.99900000001</c:v>
                </c:pt>
                <c:pt idx="6">
                  <c:v>213042.86600000001</c:v>
                </c:pt>
                <c:pt idx="7">
                  <c:v>213693.53599999999</c:v>
                </c:pt>
                <c:pt idx="8">
                  <c:v>214240.052</c:v>
                </c:pt>
                <c:pt idx="9">
                  <c:v>215142.87</c:v>
                </c:pt>
                <c:pt idx="10">
                  <c:v>216670.47500000001</c:v>
                </c:pt>
                <c:pt idx="11">
                  <c:v>217674.11900000001</c:v>
                </c:pt>
                <c:pt idx="12">
                  <c:v>220266.497</c:v>
                </c:pt>
                <c:pt idx="13">
                  <c:v>224297.171</c:v>
                </c:pt>
                <c:pt idx="14">
                  <c:v>228633.98800000001</c:v>
                </c:pt>
                <c:pt idx="15">
                  <c:v>231759.394</c:v>
                </c:pt>
              </c:numCache>
            </c:numRef>
          </c:val>
          <c:extLst>
            <c:ext xmlns:c16="http://schemas.microsoft.com/office/drawing/2014/chart" uri="{C3380CC4-5D6E-409C-BE32-E72D297353CC}">
              <c16:uniqueId val="{00000004-202F-4608-888F-8B73431E534C}"/>
            </c:ext>
          </c:extLst>
        </c:ser>
        <c:ser>
          <c:idx val="2"/>
          <c:order val="2"/>
          <c:tx>
            <c:strRef>
              <c:f>'人口構造・高齢化率 (2)'!$D$8</c:f>
              <c:strCache>
                <c:ptCount val="1"/>
                <c:pt idx="0">
                  <c:v>65歳以上人口</c:v>
                </c:pt>
              </c:strCache>
            </c:strRef>
          </c:tx>
          <c:spPr>
            <a:solidFill>
              <a:schemeClr val="accent2">
                <a:lumMod val="60000"/>
                <a:lumOff val="40000"/>
              </a:schemeClr>
            </a:solidFill>
            <a:ln w="12700">
              <a:solidFill>
                <a:schemeClr val="accent2"/>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02F-4608-888F-8B73431E534C}"/>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02F-4608-888F-8B73431E534C}"/>
                </c:ext>
              </c:extLst>
            </c:dLbl>
            <c:dLbl>
              <c:idx val="15"/>
              <c:layout>
                <c:manualLayout>
                  <c:x val="-2.7136752136752138E-3"/>
                  <c:y val="4.73159012718235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02F-4608-888F-8B73431E534C}"/>
                </c:ext>
              </c:extLst>
            </c:dLbl>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'人口構造・高齢化率 (2)'!$A$21:$A$36</c:f>
              <c:numCache>
                <c:formatCode>General</c:formatCod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numCache>
            </c:numRef>
          </c:cat>
          <c:val>
            <c:numRef>
              <c:f>'人口構造・高齢化率 (2)'!$D$21:$D$36</c:f>
              <c:numCache>
                <c:formatCode>#,##0</c:formatCode>
                <c:ptCount val="16"/>
                <c:pt idx="0">
                  <c:v>40156.008999999998</c:v>
                </c:pt>
                <c:pt idx="1">
                  <c:v>41285.167999999998</c:v>
                </c:pt>
                <c:pt idx="2">
                  <c:v>42565.839</c:v>
                </c:pt>
                <c:pt idx="3">
                  <c:v>43947.966999999997</c:v>
                </c:pt>
                <c:pt idx="4">
                  <c:v>45426.417999999998</c:v>
                </c:pt>
                <c:pt idx="5">
                  <c:v>46965.98</c:v>
                </c:pt>
                <c:pt idx="6">
                  <c:v>48569.508000000002</c:v>
                </c:pt>
                <c:pt idx="7">
                  <c:v>50135.624000000003</c:v>
                </c:pt>
                <c:pt idx="8">
                  <c:v>51717.495999999999</c:v>
                </c:pt>
                <c:pt idx="9">
                  <c:v>55048.805999999997</c:v>
                </c:pt>
                <c:pt idx="10">
                  <c:v>63483.188000000002</c:v>
                </c:pt>
                <c:pt idx="11">
                  <c:v>70841.755000000005</c:v>
                </c:pt>
                <c:pt idx="12">
                  <c:v>76045.148000000001</c:v>
                </c:pt>
                <c:pt idx="13">
                  <c:v>79341.64</c:v>
                </c:pt>
                <c:pt idx="14">
                  <c:v>81778.482000000004</c:v>
                </c:pt>
                <c:pt idx="15">
                  <c:v>84813.266000000003</c:v>
                </c:pt>
              </c:numCache>
            </c:numRef>
          </c:val>
          <c:extLst>
            <c:ext xmlns:c16="http://schemas.microsoft.com/office/drawing/2014/chart" uri="{C3380CC4-5D6E-409C-BE32-E72D297353CC}">
              <c16:uniqueId val="{00000008-202F-4608-888F-8B73431E534C}"/>
            </c:ext>
          </c:extLst>
        </c:ser>
        <c:dLbls>
          <c:showLegendKey val="0"/>
          <c:showVal val="0"/>
          <c:showCatName val="0"/>
          <c:showSerName val="0"/>
          <c:showPercent val="0"/>
          <c:showBubbleSize val="0"/>
        </c:dLbls>
        <c:gapWidth val="219"/>
        <c:overlap val="100"/>
        <c:axId val="-784085168"/>
        <c:axId val="-784082448"/>
      </c:barChart>
      <c:lineChart>
        <c:grouping val="standard"/>
        <c:varyColors val="0"/>
        <c:ser>
          <c:idx val="4"/>
          <c:order val="4"/>
          <c:tx>
            <c:strRef>
              <c:f>'人口構造・高齢化率 (2)'!$F$8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'人口構造・高齢化率 (2)'!$A$9:$A$38</c:f>
              <c:numCache>
                <c:formatCode>General</c:formatCode>
                <c:ptCount val="18"/>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pt idx="16">
                  <c:v>55</c:v>
                </c:pt>
                <c:pt idx="17">
                  <c:v>60</c:v>
                </c:pt>
              </c:numCache>
            </c:numRef>
          </c:cat>
          <c:val>
            <c:numRef>
              <c:f>'人口構造・高齢化率 (2)'!$F$21:$F$36</c:f>
              <c:numCache>
                <c:formatCode>0%</c:formatCode>
                <c:ptCount val="16"/>
                <c:pt idx="0">
                  <c:v>0.12981772617074955</c:v>
                </c:pt>
                <c:pt idx="1">
                  <c:v>0.13250262150162528</c:v>
                </c:pt>
                <c:pt idx="2">
                  <c:v>0.13561432071615925</c:v>
                </c:pt>
                <c:pt idx="3">
                  <c:v>0.13905044314895043</c:v>
                </c:pt>
                <c:pt idx="4">
                  <c:v>0.14267699563732336</c:v>
                </c:pt>
                <c:pt idx="5">
                  <c:v>0.14642884719480764</c:v>
                </c:pt>
                <c:pt idx="6">
                  <c:v>0.15033678846079759</c:v>
                </c:pt>
                <c:pt idx="7">
                  <c:v>0.15419365807640045</c:v>
                </c:pt>
                <c:pt idx="8">
                  <c:v>0.15807654009964819</c:v>
                </c:pt>
                <c:pt idx="9">
                  <c:v>0.16630926217336262</c:v>
                </c:pt>
                <c:pt idx="10">
                  <c:v>0.18649606889671938</c:v>
                </c:pt>
                <c:pt idx="11">
                  <c:v>0.20261232953686592</c:v>
                </c:pt>
                <c:pt idx="12">
                  <c:v>0.21200740647527322</c:v>
                </c:pt>
                <c:pt idx="13">
                  <c:v>0.21644208377532226</c:v>
                </c:pt>
                <c:pt idx="14">
                  <c:v>0.21904362423140691</c:v>
                </c:pt>
                <c:pt idx="15">
                  <c:v>0.22353452072023672</c:v>
                </c:pt>
              </c:numCache>
            </c:numRef>
          </c:val>
          <c:smooth val="0"/>
          <c:extLst>
            <c:ext xmlns:c16="http://schemas.microsoft.com/office/drawing/2014/chart" uri="{C3380CC4-5D6E-409C-BE32-E72D297353CC}">
              <c16:uniqueId val="{00000009-202F-4608-888F-8B73431E534C}"/>
            </c:ext>
          </c:extLst>
        </c:ser>
        <c:dLbls>
          <c:showLegendKey val="0"/>
          <c:showVal val="0"/>
          <c:showCatName val="0"/>
          <c:showSerName val="0"/>
          <c:showPercent val="0"/>
          <c:showBubbleSize val="0"/>
        </c:dLbls>
        <c:marker val="1"/>
        <c:smooth val="0"/>
        <c:axId val="-784088976"/>
        <c:axId val="-784084080"/>
      </c:lineChart>
      <c:catAx>
        <c:axId val="-784085168"/>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4082448"/>
        <c:crosses val="autoZero"/>
        <c:auto val="1"/>
        <c:lblAlgn val="ctr"/>
        <c:lblOffset val="100"/>
        <c:noMultiLvlLbl val="0"/>
      </c:catAx>
      <c:valAx>
        <c:axId val="-784082448"/>
        <c:scaling>
          <c:orientation val="minMax"/>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85168"/>
        <c:crosses val="autoZero"/>
        <c:crossBetween val="between"/>
      </c:valAx>
      <c:valAx>
        <c:axId val="-784084080"/>
        <c:scaling>
          <c:orientation val="minMax"/>
        </c:scaling>
        <c:delete val="0"/>
        <c:axPos val="r"/>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88976"/>
        <c:crosses val="max"/>
        <c:crossBetween val="between"/>
      </c:valAx>
      <c:catAx>
        <c:axId val="-784088976"/>
        <c:scaling>
          <c:orientation val="minMax"/>
        </c:scaling>
        <c:delete val="1"/>
        <c:axPos val="b"/>
        <c:numFmt formatCode="General" sourceLinked="1"/>
        <c:majorTickMark val="out"/>
        <c:minorTickMark val="none"/>
        <c:tickLblPos val="nextTo"/>
        <c:crossAx val="-784084080"/>
        <c:crosses val="autoZero"/>
        <c:auto val="1"/>
        <c:lblAlgn val="ctr"/>
        <c:lblOffset val="100"/>
        <c:noMultiLvlLbl val="0"/>
      </c:catAx>
      <c:spPr>
        <a:noFill/>
        <a:ln>
          <a:noFill/>
        </a:ln>
        <a:effectLst/>
      </c:spPr>
    </c:plotArea>
    <c:legend>
      <c:legendPos val="b"/>
      <c:layout>
        <c:manualLayout>
          <c:xMode val="edge"/>
          <c:yMode val="edge"/>
          <c:x val="8.5858077984718936E-2"/>
          <c:y val="0.93220126735342757"/>
          <c:w val="0.89999980452889183"/>
          <c:h val="5.016059501169394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82865854700854713"/>
          <c:h val="0.7913250971700353"/>
        </c:manualLayout>
      </c:layout>
      <c:barChart>
        <c:barDir val="col"/>
        <c:grouping val="stacked"/>
        <c:varyColors val="0"/>
        <c:ser>
          <c:idx val="0"/>
          <c:order val="0"/>
          <c:tx>
            <c:strRef>
              <c:f>'年少・労働人口 (米国)'!$C$8</c:f>
              <c:strCache>
                <c:ptCount val="1"/>
                <c:pt idx="0">
                  <c:v>15歳未満人口</c:v>
                </c:pt>
              </c:strCache>
            </c:strRef>
          </c:tx>
          <c:spPr>
            <a:solidFill>
              <a:schemeClr val="accent4">
                <a:lumMod val="40000"/>
                <a:lumOff val="60000"/>
              </a:schemeClr>
            </a:solidFill>
            <a:ln>
              <a:solidFill>
                <a:schemeClr val="bg1">
                  <a:lumMod val="50000"/>
                </a:scheme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C59-4E81-9589-5BEA2BA21DB4}"/>
                </c:ext>
              </c:extLst>
            </c:dLbl>
            <c:dLbl>
              <c:idx val="8"/>
              <c:layout>
                <c:manualLayout>
                  <c:x val="-1.628205128205128E-2"/>
                  <c:y val="-1.0755489573854556E-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C59-4E81-9589-5BEA2BA21DB4}"/>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C59-4E81-9589-5BEA2BA21DB4}"/>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 (米国)'!$A$21:$A$36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 (米国)'!$C$21:$C$36</c:f>
              <c:numCache>
                <c:formatCode>#,##0</c:formatCode>
                <c:ptCount val="16"/>
                <c:pt idx="0">
                  <c:v>62498.718999999997</c:v>
                </c:pt>
                <c:pt idx="1">
                  <c:v>62394.311000000002</c:v>
                </c:pt>
                <c:pt idx="2">
                  <c:v>62219.82</c:v>
                </c:pt>
                <c:pt idx="3">
                  <c:v>62001.199000000001</c:v>
                </c:pt>
                <c:pt idx="4">
                  <c:v>61818.678999999996</c:v>
                </c:pt>
                <c:pt idx="5">
                  <c:v>61658.695</c:v>
                </c:pt>
                <c:pt idx="6">
                  <c:v>61458.968000000001</c:v>
                </c:pt>
                <c:pt idx="7">
                  <c:v>61317.961000000003</c:v>
                </c:pt>
                <c:pt idx="8">
                  <c:v>61209.885999999999</c:v>
                </c:pt>
                <c:pt idx="9">
                  <c:v>60810.970999999998</c:v>
                </c:pt>
                <c:pt idx="10">
                  <c:v>60245.940999999999</c:v>
                </c:pt>
                <c:pt idx="11">
                  <c:v>61126.002</c:v>
                </c:pt>
                <c:pt idx="12">
                  <c:v>62379.351999999999</c:v>
                </c:pt>
                <c:pt idx="13">
                  <c:v>62933.339</c:v>
                </c:pt>
                <c:pt idx="14">
                  <c:v>62930.887000000002</c:v>
                </c:pt>
                <c:pt idx="15">
                  <c:v>62846.436999999998</c:v>
                </c:pt>
              </c:numCache>
            </c:numRef>
          </c:val>
          <c:extLst>
            <c:ext xmlns:c16="http://schemas.microsoft.com/office/drawing/2014/chart" uri="{C3380CC4-5D6E-409C-BE32-E72D297353CC}">
              <c16:uniqueId val="{00000003-8C59-4E81-9589-5BEA2BA21DB4}"/>
            </c:ext>
          </c:extLst>
        </c:ser>
        <c:ser>
          <c:idx val="1"/>
          <c:order val="1"/>
          <c:tx>
            <c:strRef>
              <c:f>'年少・労働人口 (米国)'!$D$8</c:f>
              <c:strCache>
                <c:ptCount val="1"/>
                <c:pt idx="0">
                  <c:v>15歳-64歳人口</c:v>
                </c:pt>
              </c:strCache>
            </c:strRef>
          </c:tx>
          <c:spPr>
            <a:solidFill>
              <a:srgbClr val="0070C0"/>
            </a:solidFill>
            <a:ln>
              <a:solidFill>
                <a:schemeClr val="bg1">
                  <a:lumMod val="50000"/>
                </a:schemeClr>
              </a:solid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C59-4E81-9589-5BEA2BA21DB4}"/>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C59-4E81-9589-5BEA2BA21DB4}"/>
                </c:ext>
              </c:extLst>
            </c:dLbl>
            <c:dLbl>
              <c:idx val="15"/>
              <c:layout>
                <c:manualLayout>
                  <c:x val="5.4273504273503279E-3"/>
                  <c:y val="-3.22668414665637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C59-4E81-9589-5BEA2BA21DB4}"/>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 (米国)'!$A$21:$A$36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 (米国)'!$D$21:$D$36</c:f>
              <c:numCache>
                <c:formatCode>#,##0</c:formatCode>
                <c:ptCount val="16"/>
                <c:pt idx="0">
                  <c:v>206671.35699999999</c:v>
                </c:pt>
                <c:pt idx="1">
                  <c:v>207900.53</c:v>
                </c:pt>
                <c:pt idx="2">
                  <c:v>209088.56</c:v>
                </c:pt>
                <c:pt idx="3">
                  <c:v>210108.56099999999</c:v>
                </c:pt>
                <c:pt idx="4">
                  <c:v>211141.32399999999</c:v>
                </c:pt>
                <c:pt idx="5">
                  <c:v>212117.99900000001</c:v>
                </c:pt>
                <c:pt idx="6">
                  <c:v>213042.86600000001</c:v>
                </c:pt>
                <c:pt idx="7">
                  <c:v>213693.53599999999</c:v>
                </c:pt>
                <c:pt idx="8">
                  <c:v>214240.052</c:v>
                </c:pt>
                <c:pt idx="9">
                  <c:v>215142.87</c:v>
                </c:pt>
                <c:pt idx="10">
                  <c:v>216670.47500000001</c:v>
                </c:pt>
                <c:pt idx="11">
                  <c:v>217674.11900000001</c:v>
                </c:pt>
                <c:pt idx="12">
                  <c:v>220266.497</c:v>
                </c:pt>
                <c:pt idx="13">
                  <c:v>224297.171</c:v>
                </c:pt>
                <c:pt idx="14">
                  <c:v>228633.98800000001</c:v>
                </c:pt>
                <c:pt idx="15">
                  <c:v>231759.394</c:v>
                </c:pt>
              </c:numCache>
            </c:numRef>
          </c:val>
          <c:extLst>
            <c:ext xmlns:c16="http://schemas.microsoft.com/office/drawing/2014/chart" uri="{C3380CC4-5D6E-409C-BE32-E72D297353CC}">
              <c16:uniqueId val="{00000007-8C59-4E81-9589-5BEA2BA21DB4}"/>
            </c:ext>
          </c:extLst>
        </c:ser>
        <c:ser>
          <c:idx val="2"/>
          <c:order val="2"/>
          <c:tx>
            <c:strRef>
              <c:f>'年少・労働人口 (米国)'!$G$8</c:f>
              <c:strCache>
                <c:ptCount val="1"/>
                <c:pt idx="0">
                  <c:v>総数</c:v>
                </c:pt>
              </c:strCache>
            </c:strRef>
          </c:tx>
          <c:spPr>
            <a:noFill/>
            <a:ln>
              <a:noFill/>
            </a:ln>
            <a:effectLst/>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08-8C59-4E81-9589-5BEA2BA21DB4}"/>
                </c:ext>
              </c:extLst>
            </c:dLbl>
            <c:dLbl>
              <c:idx val="2"/>
              <c:delete val="1"/>
              <c:extLst>
                <c:ext xmlns:c15="http://schemas.microsoft.com/office/drawing/2012/chart" uri="{CE6537A1-D6FC-4f65-9D91-7224C49458BB}"/>
                <c:ext xmlns:c16="http://schemas.microsoft.com/office/drawing/2014/chart" uri="{C3380CC4-5D6E-409C-BE32-E72D297353CC}">
                  <c16:uniqueId val="{00000009-8C59-4E81-9589-5BEA2BA21DB4}"/>
                </c:ext>
              </c:extLst>
            </c:dLbl>
            <c:dLbl>
              <c:idx val="3"/>
              <c:delete val="1"/>
              <c:extLst>
                <c:ext xmlns:c15="http://schemas.microsoft.com/office/drawing/2012/chart" uri="{CE6537A1-D6FC-4f65-9D91-7224C49458BB}"/>
                <c:ext xmlns:c16="http://schemas.microsoft.com/office/drawing/2014/chart" uri="{C3380CC4-5D6E-409C-BE32-E72D297353CC}">
                  <c16:uniqueId val="{0000000A-8C59-4E81-9589-5BEA2BA21DB4}"/>
                </c:ext>
              </c:extLst>
            </c:dLbl>
            <c:dLbl>
              <c:idx val="4"/>
              <c:delete val="1"/>
              <c:extLst>
                <c:ext xmlns:c15="http://schemas.microsoft.com/office/drawing/2012/chart" uri="{CE6537A1-D6FC-4f65-9D91-7224C49458BB}"/>
                <c:ext xmlns:c16="http://schemas.microsoft.com/office/drawing/2014/chart" uri="{C3380CC4-5D6E-409C-BE32-E72D297353CC}">
                  <c16:uniqueId val="{0000000B-8C59-4E81-9589-5BEA2BA21DB4}"/>
                </c:ext>
              </c:extLst>
            </c:dLbl>
            <c:dLbl>
              <c:idx val="5"/>
              <c:delete val="1"/>
              <c:extLst>
                <c:ext xmlns:c15="http://schemas.microsoft.com/office/drawing/2012/chart" uri="{CE6537A1-D6FC-4f65-9D91-7224C49458BB}"/>
                <c:ext xmlns:c16="http://schemas.microsoft.com/office/drawing/2014/chart" uri="{C3380CC4-5D6E-409C-BE32-E72D297353CC}">
                  <c16:uniqueId val="{0000000C-8C59-4E81-9589-5BEA2BA21DB4}"/>
                </c:ext>
              </c:extLst>
            </c:dLbl>
            <c:dLbl>
              <c:idx val="6"/>
              <c:delete val="1"/>
              <c:extLst>
                <c:ext xmlns:c15="http://schemas.microsoft.com/office/drawing/2012/chart" uri="{CE6537A1-D6FC-4f65-9D91-7224C49458BB}"/>
                <c:ext xmlns:c16="http://schemas.microsoft.com/office/drawing/2014/chart" uri="{C3380CC4-5D6E-409C-BE32-E72D297353CC}">
                  <c16:uniqueId val="{0000000D-8C59-4E81-9589-5BEA2BA21DB4}"/>
                </c:ext>
              </c:extLst>
            </c:dLbl>
            <c:dLbl>
              <c:idx val="7"/>
              <c:delete val="1"/>
              <c:extLst>
                <c:ext xmlns:c15="http://schemas.microsoft.com/office/drawing/2012/chart" uri="{CE6537A1-D6FC-4f65-9D91-7224C49458BB}"/>
                <c:ext xmlns:c16="http://schemas.microsoft.com/office/drawing/2014/chart" uri="{C3380CC4-5D6E-409C-BE32-E72D297353CC}">
                  <c16:uniqueId val="{0000000E-8C59-4E81-9589-5BEA2BA21DB4}"/>
                </c:ext>
              </c:extLst>
            </c:dLbl>
            <c:dLbl>
              <c:idx val="8"/>
              <c:delete val="1"/>
              <c:extLst>
                <c:ext xmlns:c15="http://schemas.microsoft.com/office/drawing/2012/chart" uri="{CE6537A1-D6FC-4f65-9D91-7224C49458BB}"/>
                <c:ext xmlns:c16="http://schemas.microsoft.com/office/drawing/2014/chart" uri="{C3380CC4-5D6E-409C-BE32-E72D297353CC}">
                  <c16:uniqueId val="{0000000F-8C59-4E81-9589-5BEA2BA21DB4}"/>
                </c:ext>
              </c:extLst>
            </c:dLbl>
            <c:dLbl>
              <c:idx val="10"/>
              <c:delete val="1"/>
              <c:extLst>
                <c:ext xmlns:c15="http://schemas.microsoft.com/office/drawing/2012/chart" uri="{CE6537A1-D6FC-4f65-9D91-7224C49458BB}"/>
                <c:ext xmlns:c16="http://schemas.microsoft.com/office/drawing/2014/chart" uri="{C3380CC4-5D6E-409C-BE32-E72D297353CC}">
                  <c16:uniqueId val="{00000010-8C59-4E81-9589-5BEA2BA21DB4}"/>
                </c:ext>
              </c:extLst>
            </c:dLbl>
            <c:dLbl>
              <c:idx val="11"/>
              <c:delete val="1"/>
              <c:extLst>
                <c:ext xmlns:c15="http://schemas.microsoft.com/office/drawing/2012/chart" uri="{CE6537A1-D6FC-4f65-9D91-7224C49458BB}"/>
                <c:ext xmlns:c16="http://schemas.microsoft.com/office/drawing/2014/chart" uri="{C3380CC4-5D6E-409C-BE32-E72D297353CC}">
                  <c16:uniqueId val="{00000011-8C59-4E81-9589-5BEA2BA21DB4}"/>
                </c:ext>
              </c:extLst>
            </c:dLbl>
            <c:dLbl>
              <c:idx val="12"/>
              <c:delete val="1"/>
              <c:extLst>
                <c:ext xmlns:c15="http://schemas.microsoft.com/office/drawing/2012/chart" uri="{CE6537A1-D6FC-4f65-9D91-7224C49458BB}"/>
                <c:ext xmlns:c16="http://schemas.microsoft.com/office/drawing/2014/chart" uri="{C3380CC4-5D6E-409C-BE32-E72D297353CC}">
                  <c16:uniqueId val="{00000012-8C59-4E81-9589-5BEA2BA21DB4}"/>
                </c:ext>
              </c:extLst>
            </c:dLbl>
            <c:dLbl>
              <c:idx val="13"/>
              <c:delete val="1"/>
              <c:extLst>
                <c:ext xmlns:c15="http://schemas.microsoft.com/office/drawing/2012/chart" uri="{CE6537A1-D6FC-4f65-9D91-7224C49458BB}"/>
                <c:ext xmlns:c16="http://schemas.microsoft.com/office/drawing/2014/chart" uri="{C3380CC4-5D6E-409C-BE32-E72D297353CC}">
                  <c16:uniqueId val="{00000013-8C59-4E81-9589-5BEA2BA21DB4}"/>
                </c:ext>
              </c:extLst>
            </c:dLbl>
            <c:dLbl>
              <c:idx val="14"/>
              <c:delete val="1"/>
              <c:extLst>
                <c:ext xmlns:c15="http://schemas.microsoft.com/office/drawing/2012/chart" uri="{CE6537A1-D6FC-4f65-9D91-7224C49458BB}"/>
                <c:ext xmlns:c16="http://schemas.microsoft.com/office/drawing/2014/chart" uri="{C3380CC4-5D6E-409C-BE32-E72D297353CC}">
                  <c16:uniqueId val="{00000014-8C59-4E81-9589-5BEA2BA21DB4}"/>
                </c:ext>
              </c:extLst>
            </c:dLbl>
            <c:dLbl>
              <c:idx val="15"/>
              <c:layout>
                <c:manualLayout>
                  <c:x val="1.9888233393564446E-4"/>
                  <c:y val="0.2373878055586105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8C59-4E81-9589-5BEA2BA21DB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 (米国)'!$A$21:$A$36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 (米国)'!$G$21:$G$36</c:f>
              <c:numCache>
                <c:formatCode>#,##0</c:formatCode>
                <c:ptCount val="16"/>
                <c:pt idx="0">
                  <c:v>309326.08500000002</c:v>
                </c:pt>
                <c:pt idx="1">
                  <c:v>311580.00900000002</c:v>
                </c:pt>
                <c:pt idx="2">
                  <c:v>313874.21899999998</c:v>
                </c:pt>
                <c:pt idx="3">
                  <c:v>316057.72700000001</c:v>
                </c:pt>
                <c:pt idx="4">
                  <c:v>318386.42099999997</c:v>
                </c:pt>
                <c:pt idx="5">
                  <c:v>320742.674</c:v>
                </c:pt>
                <c:pt idx="6">
                  <c:v>323071.34200000006</c:v>
                </c:pt>
                <c:pt idx="7">
                  <c:v>325147.12099999998</c:v>
                </c:pt>
                <c:pt idx="8">
                  <c:v>327167.43399999995</c:v>
                </c:pt>
                <c:pt idx="9">
                  <c:v>331002.647</c:v>
                </c:pt>
                <c:pt idx="10">
                  <c:v>340399.60400000005</c:v>
                </c:pt>
                <c:pt idx="11">
                  <c:v>349641.87599999999</c:v>
                </c:pt>
                <c:pt idx="12">
                  <c:v>358690.99699999997</c:v>
                </c:pt>
                <c:pt idx="13">
                  <c:v>366572.15</c:v>
                </c:pt>
                <c:pt idx="14">
                  <c:v>373343.35700000002</c:v>
                </c:pt>
                <c:pt idx="15">
                  <c:v>379419.09700000001</c:v>
                </c:pt>
              </c:numCache>
            </c:numRef>
          </c:val>
          <c:extLst>
            <c:ext xmlns:c16="http://schemas.microsoft.com/office/drawing/2014/chart" uri="{C3380CC4-5D6E-409C-BE32-E72D297353CC}">
              <c16:uniqueId val="{00000016-8C59-4E81-9589-5BEA2BA21DB4}"/>
            </c:ext>
          </c:extLst>
        </c:ser>
        <c:dLbls>
          <c:showLegendKey val="0"/>
          <c:showVal val="0"/>
          <c:showCatName val="0"/>
          <c:showSerName val="0"/>
          <c:showPercent val="0"/>
          <c:showBubbleSize val="0"/>
        </c:dLbls>
        <c:gapWidth val="219"/>
        <c:overlap val="100"/>
        <c:axId val="-784093328"/>
        <c:axId val="-784083536"/>
      </c:barChart>
      <c:lineChart>
        <c:grouping val="stacked"/>
        <c:varyColors val="0"/>
        <c:ser>
          <c:idx val="4"/>
          <c:order val="3"/>
          <c:tx>
            <c:strRef>
              <c:f>'年少・労働人口 (米国)'!$H$8</c:f>
              <c:strCache>
                <c:ptCount val="1"/>
                <c:pt idx="0">
                  <c:v>年少・生産年齢人口率</c:v>
                </c:pt>
              </c:strCache>
            </c:strRef>
          </c:tx>
          <c:spPr>
            <a:ln w="28575" cap="rnd">
              <a:solidFill>
                <a:schemeClr val="accent1">
                  <a:lumMod val="60000"/>
                  <a:lumOff val="40000"/>
                </a:schemeClr>
              </a:solidFill>
              <a:round/>
            </a:ln>
            <a:effectLst/>
          </c:spPr>
          <c:marker>
            <c:symbol val="circle"/>
            <c:size val="8"/>
            <c:spPr>
              <a:solidFill>
                <a:schemeClr val="accent1">
                  <a:lumMod val="60000"/>
                  <a:lumOff val="40000"/>
                </a:schemeClr>
              </a:solidFill>
              <a:ln w="9525">
                <a:solidFill>
                  <a:schemeClr val="accent1">
                    <a:lumMod val="60000"/>
                    <a:lumOff val="40000"/>
                  </a:schemeClr>
                </a:solidFill>
              </a:ln>
              <a:effectLst/>
            </c:spPr>
          </c:marker>
          <c:dLbls>
            <c:dLbl>
              <c:idx val="0"/>
              <c:layout>
                <c:manualLayout>
                  <c:x val="-4.0705128205128227E-2"/>
                  <c:y val="-2.6400143018097611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8C59-4E81-9589-5BEA2BA21DB4}"/>
                </c:ext>
              </c:extLst>
            </c:dLbl>
            <c:dLbl>
              <c:idx val="9"/>
              <c:layout>
                <c:manualLayout>
                  <c:x val="-2.985042735042745E-2"/>
                  <c:y val="-2.6400143018097625E-2"/>
                </c:manualLayout>
              </c:layout>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8C59-4E81-9589-5BEA2BA21DB4}"/>
                </c:ext>
              </c:extLst>
            </c:dLbl>
            <c:dLbl>
              <c:idx val="15"/>
              <c:layout>
                <c:manualLayout>
                  <c:x val="-4.0705128205128206E-2"/>
                  <c:y val="-3.2266841466563743E-2"/>
                </c:manualLayout>
              </c:layout>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8C59-4E81-9589-5BEA2BA21DB4}"/>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'年少・労働人口 (米国)'!$A$21:$A$36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'年少・労働人口 (米国)'!$H$21:$H$36</c:f>
              <c:numCache>
                <c:formatCode>0%</c:formatCode>
                <c:ptCount val="16"/>
                <c:pt idx="0">
                  <c:v>0.8701822738292504</c:v>
                </c:pt>
                <c:pt idx="1">
                  <c:v>0.86749737849837472</c:v>
                </c:pt>
                <c:pt idx="2">
                  <c:v>0.8643856792838408</c:v>
                </c:pt>
                <c:pt idx="3">
                  <c:v>0.86094955685104957</c:v>
                </c:pt>
                <c:pt idx="4">
                  <c:v>0.85732300436267661</c:v>
                </c:pt>
                <c:pt idx="5">
                  <c:v>0.85357115280519247</c:v>
                </c:pt>
                <c:pt idx="6">
                  <c:v>0.84966321153920232</c:v>
                </c:pt>
                <c:pt idx="7">
                  <c:v>0.84580634192359949</c:v>
                </c:pt>
                <c:pt idx="8">
                  <c:v>0.84192345990035189</c:v>
                </c:pt>
                <c:pt idx="9">
                  <c:v>0.83369073782663738</c:v>
                </c:pt>
                <c:pt idx="10">
                  <c:v>0.81350393110328056</c:v>
                </c:pt>
                <c:pt idx="11">
                  <c:v>0.79738767046313408</c:v>
                </c:pt>
                <c:pt idx="12">
                  <c:v>0.78799259352472684</c:v>
                </c:pt>
                <c:pt idx="13">
                  <c:v>0.78355791622467774</c:v>
                </c:pt>
                <c:pt idx="14">
                  <c:v>0.780956375768593</c:v>
                </c:pt>
                <c:pt idx="15">
                  <c:v>0.77646547927976328</c:v>
                </c:pt>
              </c:numCache>
            </c:numRef>
          </c:val>
          <c:smooth val="0"/>
          <c:extLst>
            <c:ext xmlns:c16="http://schemas.microsoft.com/office/drawing/2014/chart" uri="{C3380CC4-5D6E-409C-BE32-E72D297353CC}">
              <c16:uniqueId val="{0000001A-8C59-4E81-9589-5BEA2BA21DB4}"/>
            </c:ext>
          </c:extLst>
        </c:ser>
        <c:dLbls>
          <c:showLegendKey val="0"/>
          <c:showVal val="0"/>
          <c:showCatName val="0"/>
          <c:showSerName val="0"/>
          <c:showPercent val="0"/>
          <c:showBubbleSize val="0"/>
        </c:dLbls>
        <c:marker val="1"/>
        <c:smooth val="0"/>
        <c:axId val="-784091696"/>
        <c:axId val="-784092240"/>
      </c:lineChart>
      <c:catAx>
        <c:axId val="-784093328"/>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4083536"/>
        <c:crosses val="autoZero"/>
        <c:auto val="1"/>
        <c:lblAlgn val="ctr"/>
        <c:lblOffset val="100"/>
        <c:noMultiLvlLbl val="0"/>
      </c:catAx>
      <c:valAx>
        <c:axId val="-784083536"/>
        <c:scaling>
          <c:orientation val="minMax"/>
          <c:max val="400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93328"/>
        <c:crosses val="autoZero"/>
        <c:crossBetween val="between"/>
      </c:valAx>
      <c:valAx>
        <c:axId val="-784092240"/>
        <c:scaling>
          <c:orientation val="minMax"/>
          <c:max val="1"/>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4091696"/>
        <c:crosses val="max"/>
        <c:crossBetween val="between"/>
      </c:valAx>
      <c:catAx>
        <c:axId val="-784091696"/>
        <c:scaling>
          <c:orientation val="minMax"/>
        </c:scaling>
        <c:delete val="1"/>
        <c:axPos val="b"/>
        <c:numFmt formatCode="General" sourceLinked="1"/>
        <c:majorTickMark val="out"/>
        <c:minorTickMark val="none"/>
        <c:tickLblPos val="nextTo"/>
        <c:crossAx val="-784092240"/>
        <c:crosses val="autoZero"/>
        <c:auto val="1"/>
        <c:lblAlgn val="ctr"/>
        <c:lblOffset val="100"/>
        <c:noMultiLvlLbl val="0"/>
      </c:catAx>
      <c:spPr>
        <a:noFill/>
        <a:ln>
          <a:noFill/>
        </a:ln>
        <a:effectLst/>
      </c:spPr>
    </c:plotArea>
    <c:legend>
      <c:legendPos val="b"/>
      <c:legendEntry>
        <c:idx val="2"/>
        <c:delete val="1"/>
      </c:legendEntry>
      <c:layout>
        <c:manualLayout>
          <c:xMode val="edge"/>
          <c:yMode val="edge"/>
          <c:x val="0.05"/>
          <c:y val="0.93544818464603263"/>
          <c:w val="0.9"/>
          <c:h val="5.540288664309236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5555555555557"/>
          <c:y val="6.761574074074074E-2"/>
          <c:w val="0.79066709401709401"/>
          <c:h val="0.77665833333333345"/>
        </c:manualLayout>
      </c:layout>
      <c:barChart>
        <c:barDir val="col"/>
        <c:grouping val="stacked"/>
        <c:varyColors val="0"/>
        <c:ser>
          <c:idx val="2"/>
          <c:order val="0"/>
          <c:tx>
            <c:strRef>
              <c:f>'高齢者人口 （65歳以上） （米国）'!$B$8</c:f>
              <c:strCache>
                <c:ptCount val="1"/>
                <c:pt idx="0">
                  <c:v>65歳以上人口</c:v>
                </c:pt>
              </c:strCache>
            </c:strRef>
          </c:tx>
          <c:spPr>
            <a:solidFill>
              <a:schemeClr val="accent2">
                <a:lumMod val="60000"/>
                <a:lumOff val="40000"/>
              </a:schemeClr>
            </a:solidFill>
            <a:ln w="12700">
              <a:solidFill>
                <a:schemeClr val="accent2"/>
              </a:solidFill>
            </a:ln>
            <a:effectLst/>
          </c:spPr>
          <c:invertIfNegative val="0"/>
          <c:dLbls>
            <c:dLbl>
              <c:idx val="0"/>
              <c:layout>
                <c:manualLayout>
                  <c:x val="3.0627502049872042E-3"/>
                  <c:y val="-9.551728288322503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2C6-4F9C-A25B-7FD4388107BA}"/>
                </c:ext>
              </c:extLst>
            </c:dLbl>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j-ea"/>
                      <a:ea typeface="+mj-ea"/>
                      <a:cs typeface="+mn-cs"/>
                    </a:defRPr>
                  </a:pPr>
                  <a:endParaRPr lang="ja-JP"/>
                </a:p>
              </c:txPr>
              <c:showLegendKey val="0"/>
              <c:showVal val="0"/>
              <c:showCatName val="0"/>
              <c:showSerName val="0"/>
              <c:showPercent val="0"/>
              <c:showBubbleSize val="0"/>
              <c:extLst>
                <c:ext xmlns:c16="http://schemas.microsoft.com/office/drawing/2014/chart" uri="{C3380CC4-5D6E-409C-BE32-E72D297353CC}">
                  <c16:uniqueId val="{00000001-D2C6-4F9C-A25B-7FD4388107BA}"/>
                </c:ext>
              </c:extLst>
            </c:dLbl>
            <c:dLbl>
              <c:idx val="8"/>
              <c:layout>
                <c:manualLayout>
                  <c:x val="5.7765398157526649E-3"/>
                  <c:y val="-9.5167707480673852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2C6-4F9C-A25B-7FD4388107BA}"/>
                </c:ext>
              </c:extLst>
            </c:dLbl>
            <c:dLbl>
              <c:idx val="12"/>
              <c:layout>
                <c:manualLayout>
                  <c:x val="-1.62820141802924E-2"/>
                  <c:y val="-0.11180226979452745"/>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02060"/>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2C6-4F9C-A25B-7FD4388107BA}"/>
                </c:ext>
              </c:extLst>
            </c:dLbl>
            <c:dLbl>
              <c:idx val="15"/>
              <c:layout>
                <c:manualLayout>
                  <c:x val="-1.122995435556213E-16"/>
                  <c:y val="-0.11175623517361526"/>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2C6-4F9C-A25B-7FD4388107B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'高齢者人口 （65歳以上） （米国）'!$A$21:$A$36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'高齢者人口 （65歳以上） （米国）'!$B$9:$B$36</c:f>
              <c:numCache>
                <c:formatCode>#,##0</c:formatCode>
                <c:ptCount val="16"/>
                <c:pt idx="0">
                  <c:v>40156.008999999998</c:v>
                </c:pt>
                <c:pt idx="1">
                  <c:v>41285.167999999998</c:v>
                </c:pt>
                <c:pt idx="2">
                  <c:v>42565.839</c:v>
                </c:pt>
                <c:pt idx="3">
                  <c:v>43947.966999999997</c:v>
                </c:pt>
                <c:pt idx="4">
                  <c:v>45426.417999999998</c:v>
                </c:pt>
                <c:pt idx="5">
                  <c:v>46965.98</c:v>
                </c:pt>
                <c:pt idx="6">
                  <c:v>48569.508000000002</c:v>
                </c:pt>
                <c:pt idx="7">
                  <c:v>50135.624000000003</c:v>
                </c:pt>
                <c:pt idx="8">
                  <c:v>51717.495999999999</c:v>
                </c:pt>
                <c:pt idx="9">
                  <c:v>55048.805999999997</c:v>
                </c:pt>
                <c:pt idx="10">
                  <c:v>63483.188000000002</c:v>
                </c:pt>
                <c:pt idx="11">
                  <c:v>70841.755000000005</c:v>
                </c:pt>
                <c:pt idx="12">
                  <c:v>76045.148000000001</c:v>
                </c:pt>
                <c:pt idx="13">
                  <c:v>79341.64</c:v>
                </c:pt>
                <c:pt idx="14">
                  <c:v>81778.482000000004</c:v>
                </c:pt>
                <c:pt idx="15">
                  <c:v>84813.266000000003</c:v>
                </c:pt>
              </c:numCache>
            </c:numRef>
          </c:val>
          <c:extLst>
            <c:ext xmlns:c16="http://schemas.microsoft.com/office/drawing/2014/chart" uri="{C3380CC4-5D6E-409C-BE32-E72D297353CC}">
              <c16:uniqueId val="{00000005-D2C6-4F9C-A25B-7FD4388107BA}"/>
            </c:ext>
          </c:extLst>
        </c:ser>
        <c:dLbls>
          <c:showLegendKey val="0"/>
          <c:showVal val="0"/>
          <c:showCatName val="0"/>
          <c:showSerName val="0"/>
          <c:showPercent val="0"/>
          <c:showBubbleSize val="0"/>
        </c:dLbls>
        <c:gapWidth val="219"/>
        <c:overlap val="100"/>
        <c:axId val="-780663600"/>
        <c:axId val="-780658704"/>
      </c:barChart>
      <c:barChart>
        <c:barDir val="col"/>
        <c:grouping val="clustered"/>
        <c:varyColors val="0"/>
        <c:ser>
          <c:idx val="3"/>
          <c:order val="1"/>
          <c:tx>
            <c:strRef>
              <c:f>[5]人口構造・高齢化率!$E$8</c:f>
              <c:strCache>
                <c:ptCount val="1"/>
                <c:pt idx="0">
                  <c:v>総人口</c:v>
                </c:pt>
              </c:strCache>
            </c:strRef>
          </c:tx>
          <c:spPr>
            <a:solidFill>
              <a:schemeClr val="accent4"/>
            </a:solidFill>
            <a:ln>
              <a:noFill/>
            </a:ln>
            <a:effectLst/>
          </c:spPr>
          <c:invertIfNegative val="0"/>
          <c:cat>
            <c:strRef>
              <c:f>[5]人口構造・高齢化率!$A$11:$A$29</c:f>
              <c:strCache>
                <c:ptCount val="9"/>
                <c:pt idx="0">
                  <c:v>2010</c:v>
                </c:pt>
                <c:pt idx="1">
                  <c:v>11</c:v>
                </c:pt>
                <c:pt idx="2">
                  <c:v>12</c:v>
                </c:pt>
                <c:pt idx="3">
                  <c:v>13</c:v>
                </c:pt>
                <c:pt idx="4">
                  <c:v>14</c:v>
                </c:pt>
                <c:pt idx="5">
                  <c:v>15</c:v>
                </c:pt>
                <c:pt idx="6">
                  <c:v>16</c:v>
                </c:pt>
                <c:pt idx="7">
                  <c:v>17</c:v>
                </c:pt>
                <c:pt idx="8">
                  <c:v>18</c:v>
                </c:pt>
              </c:strCache>
            </c:strRef>
          </c:cat>
          <c:val>
            <c:numRef>
              <c:f>[5]人口構造・高齢化率!$E$11:$E$29</c:f>
            </c:numRef>
          </c:val>
          <c:extLst>
            <c:ext xmlns:c16="http://schemas.microsoft.com/office/drawing/2014/chart" uri="{C3380CC4-5D6E-409C-BE32-E72D297353CC}">
              <c16:uniqueId val="{00000006-D2C6-4F9C-A25B-7FD4388107BA}"/>
            </c:ext>
          </c:extLst>
        </c:ser>
        <c:dLbls>
          <c:showLegendKey val="0"/>
          <c:showVal val="0"/>
          <c:showCatName val="0"/>
          <c:showSerName val="0"/>
          <c:showPercent val="0"/>
          <c:showBubbleSize val="0"/>
        </c:dLbls>
        <c:gapWidth val="219"/>
        <c:overlap val="-27"/>
        <c:axId val="-780663600"/>
        <c:axId val="-780658704"/>
      </c:barChart>
      <c:lineChart>
        <c:grouping val="standard"/>
        <c:varyColors val="0"/>
        <c:ser>
          <c:idx val="0"/>
          <c:order val="2"/>
          <c:tx>
            <c:strRef>
              <c:f>'高齢者人口 （65歳以上） （米国）'!$C$8</c:f>
              <c:strCache>
                <c:ptCount val="1"/>
                <c:pt idx="0">
                  <c:v>高齢化率</c:v>
                </c:pt>
              </c:strCache>
            </c:strRef>
          </c:tx>
          <c:spPr>
            <a:ln w="28575" cap="rnd">
              <a:solidFill>
                <a:schemeClr val="accent4"/>
              </a:solidFill>
              <a:round/>
            </a:ln>
            <a:effectLst/>
          </c:spPr>
          <c:marker>
            <c:symbol val="circle"/>
            <c:size val="8"/>
            <c:spPr>
              <a:solidFill>
                <a:schemeClr val="accent4"/>
              </a:solidFill>
              <a:ln w="9525">
                <a:solidFill>
                  <a:schemeClr val="accent4"/>
                </a:solidFill>
              </a:ln>
              <a:effectLst/>
            </c:spPr>
          </c:marker>
          <c:dLbls>
            <c:dLbl>
              <c:idx val="0"/>
              <c:layout>
                <c:manualLayout>
                  <c:x val="-3.5277777777777804E-2"/>
                  <c:y val="-0.1026671754215938"/>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2C6-4F9C-A25B-7FD4388107BA}"/>
                </c:ext>
              </c:extLst>
            </c:dLbl>
            <c:dLbl>
              <c:idx val="1"/>
              <c:delete val="1"/>
              <c:extLst>
                <c:ext xmlns:c15="http://schemas.microsoft.com/office/drawing/2012/chart" uri="{CE6537A1-D6FC-4f65-9D91-7224C49458BB}"/>
                <c:ext xmlns:c16="http://schemas.microsoft.com/office/drawing/2014/chart" uri="{C3380CC4-5D6E-409C-BE32-E72D297353CC}">
                  <c16:uniqueId val="{00000008-D2C6-4F9C-A25B-7FD4388107BA}"/>
                </c:ext>
              </c:extLst>
            </c:dLbl>
            <c:dLbl>
              <c:idx val="2"/>
              <c:delete val="1"/>
              <c:extLst>
                <c:ext xmlns:c15="http://schemas.microsoft.com/office/drawing/2012/chart" uri="{CE6537A1-D6FC-4f65-9D91-7224C49458BB}"/>
                <c:ext xmlns:c16="http://schemas.microsoft.com/office/drawing/2014/chart" uri="{C3380CC4-5D6E-409C-BE32-E72D297353CC}">
                  <c16:uniqueId val="{00000009-D2C6-4F9C-A25B-7FD4388107BA}"/>
                </c:ext>
              </c:extLst>
            </c:dLbl>
            <c:dLbl>
              <c:idx val="3"/>
              <c:delete val="1"/>
              <c:extLst>
                <c:ext xmlns:c15="http://schemas.microsoft.com/office/drawing/2012/chart" uri="{CE6537A1-D6FC-4f65-9D91-7224C49458BB}"/>
                <c:ext xmlns:c16="http://schemas.microsoft.com/office/drawing/2014/chart" uri="{C3380CC4-5D6E-409C-BE32-E72D297353CC}">
                  <c16:uniqueId val="{0000000A-D2C6-4F9C-A25B-7FD4388107BA}"/>
                </c:ext>
              </c:extLst>
            </c:dLbl>
            <c:dLbl>
              <c:idx val="4"/>
              <c:delete val="1"/>
              <c:extLst>
                <c:ext xmlns:c15="http://schemas.microsoft.com/office/drawing/2012/chart" uri="{CE6537A1-D6FC-4f65-9D91-7224C49458BB}"/>
                <c:ext xmlns:c16="http://schemas.microsoft.com/office/drawing/2014/chart" uri="{C3380CC4-5D6E-409C-BE32-E72D297353CC}">
                  <c16:uniqueId val="{0000000B-D2C6-4F9C-A25B-7FD4388107BA}"/>
                </c:ext>
              </c:extLst>
            </c:dLbl>
            <c:dLbl>
              <c:idx val="5"/>
              <c:delete val="1"/>
              <c:extLst>
                <c:ext xmlns:c15="http://schemas.microsoft.com/office/drawing/2012/chart" uri="{CE6537A1-D6FC-4f65-9D91-7224C49458BB}"/>
                <c:ext xmlns:c16="http://schemas.microsoft.com/office/drawing/2014/chart" uri="{C3380CC4-5D6E-409C-BE32-E72D297353CC}">
                  <c16:uniqueId val="{0000000C-D2C6-4F9C-A25B-7FD4388107BA}"/>
                </c:ext>
              </c:extLst>
            </c:dLbl>
            <c:dLbl>
              <c:idx val="6"/>
              <c:delete val="1"/>
              <c:extLst>
                <c:ext xmlns:c15="http://schemas.microsoft.com/office/drawing/2012/chart" uri="{CE6537A1-D6FC-4f65-9D91-7224C49458BB}"/>
                <c:ext xmlns:c16="http://schemas.microsoft.com/office/drawing/2014/chart" uri="{C3380CC4-5D6E-409C-BE32-E72D297353CC}">
                  <c16:uniqueId val="{0000000D-D2C6-4F9C-A25B-7FD4388107BA}"/>
                </c:ext>
              </c:extLst>
            </c:dLbl>
            <c:dLbl>
              <c:idx val="7"/>
              <c:delete val="1"/>
              <c:extLst>
                <c:ext xmlns:c15="http://schemas.microsoft.com/office/drawing/2012/chart" uri="{CE6537A1-D6FC-4f65-9D91-7224C49458BB}"/>
                <c:ext xmlns:c16="http://schemas.microsoft.com/office/drawing/2014/chart" uri="{C3380CC4-5D6E-409C-BE32-E72D297353CC}">
                  <c16:uniqueId val="{0000000E-D2C6-4F9C-A25B-7FD4388107BA}"/>
                </c:ext>
              </c:extLst>
            </c:dLbl>
            <c:dLbl>
              <c:idx val="8"/>
              <c:layout>
                <c:manualLayout>
                  <c:x val="-6.7841880341880337E-2"/>
                  <c:y val="-8.8000436075651736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D2C6-4F9C-A25B-7FD4388107BA}"/>
                </c:ext>
              </c:extLst>
            </c:dLbl>
            <c:dLbl>
              <c:idx val="9"/>
              <c:delete val="1"/>
              <c:extLst>
                <c:ext xmlns:c15="http://schemas.microsoft.com/office/drawing/2012/chart" uri="{CE6537A1-D6FC-4f65-9D91-7224C49458BB}"/>
                <c:ext xmlns:c16="http://schemas.microsoft.com/office/drawing/2014/chart" uri="{C3380CC4-5D6E-409C-BE32-E72D297353CC}">
                  <c16:uniqueId val="{00000010-D2C6-4F9C-A25B-7FD4388107BA}"/>
                </c:ext>
              </c:extLst>
            </c:dLbl>
            <c:dLbl>
              <c:idx val="10"/>
              <c:delete val="1"/>
              <c:extLst>
                <c:ext xmlns:c15="http://schemas.microsoft.com/office/drawing/2012/chart" uri="{CE6537A1-D6FC-4f65-9D91-7224C49458BB}"/>
                <c:ext xmlns:c16="http://schemas.microsoft.com/office/drawing/2014/chart" uri="{C3380CC4-5D6E-409C-BE32-E72D297353CC}">
                  <c16:uniqueId val="{00000011-D2C6-4F9C-A25B-7FD4388107BA}"/>
                </c:ext>
              </c:extLst>
            </c:dLbl>
            <c:dLbl>
              <c:idx val="11"/>
              <c:delete val="1"/>
              <c:extLst>
                <c:ext xmlns:c15="http://schemas.microsoft.com/office/drawing/2012/chart" uri="{CE6537A1-D6FC-4f65-9D91-7224C49458BB}"/>
                <c:ext xmlns:c16="http://schemas.microsoft.com/office/drawing/2014/chart" uri="{C3380CC4-5D6E-409C-BE32-E72D297353CC}">
                  <c16:uniqueId val="{00000012-D2C6-4F9C-A25B-7FD4388107BA}"/>
                </c:ext>
              </c:extLst>
            </c:dLbl>
            <c:dLbl>
              <c:idx val="12"/>
              <c:layout>
                <c:manualLayout>
                  <c:x val="-6.5128205128205122E-2"/>
                  <c:y val="-9.0933783944840127E-2"/>
                </c:manualLayout>
              </c:layout>
              <c:tx>
                <c:rich>
                  <a:bodyPr/>
                  <a:lstStyle/>
                  <a:p>
                    <a:fld id="{ECDE990C-6B58-4281-BACE-68BC9E85E992}" type="VALUE">
                      <a:rPr lang="en-US" altLang="ja-JP" b="1">
                        <a:solidFill>
                          <a:srgbClr val="C00000"/>
                        </a:solidFill>
                        <a:latin typeface="+mn-ea"/>
                        <a:ea typeface="+mn-ea"/>
                      </a:rPr>
                      <a:pPr/>
                      <a:t>[値]</a:t>
                    </a:fld>
                    <a:endParaRPr lang="ja-JP" alt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D2C6-4F9C-A25B-7FD4388107BA}"/>
                </c:ext>
              </c:extLst>
            </c:dLbl>
            <c:dLbl>
              <c:idx val="13"/>
              <c:delete val="1"/>
              <c:extLst>
                <c:ext xmlns:c15="http://schemas.microsoft.com/office/drawing/2012/chart" uri="{CE6537A1-D6FC-4f65-9D91-7224C49458BB}"/>
                <c:ext xmlns:c16="http://schemas.microsoft.com/office/drawing/2014/chart" uri="{C3380CC4-5D6E-409C-BE32-E72D297353CC}">
                  <c16:uniqueId val="{00000014-D2C6-4F9C-A25B-7FD4388107BA}"/>
                </c:ext>
              </c:extLst>
            </c:dLbl>
            <c:dLbl>
              <c:idx val="14"/>
              <c:delete val="1"/>
              <c:extLst>
                <c:ext xmlns:c15="http://schemas.microsoft.com/office/drawing/2012/chart" uri="{CE6537A1-D6FC-4f65-9D91-7224C49458BB}"/>
                <c:ext xmlns:c16="http://schemas.microsoft.com/office/drawing/2014/chart" uri="{C3380CC4-5D6E-409C-BE32-E72D297353CC}">
                  <c16:uniqueId val="{00000015-D2C6-4F9C-A25B-7FD4388107BA}"/>
                </c:ext>
              </c:extLst>
            </c:dLbl>
            <c:dLbl>
              <c:idx val="15"/>
              <c:layout>
                <c:manualLayout>
                  <c:x val="-5.698717948717949E-2"/>
                  <c:y val="-8.2133740337274955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D2C6-4F9C-A25B-7FD4388107B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'高齢者人口 （65歳以上） （米国）'!$A$21:$A$36</c:f>
              <c:strCache>
                <c:ptCount val="16"/>
                <c:pt idx="0">
                  <c:v>2010</c:v>
                </c:pt>
                <c:pt idx="1">
                  <c:v>11</c:v>
                </c:pt>
                <c:pt idx="2">
                  <c:v>12</c:v>
                </c:pt>
                <c:pt idx="3">
                  <c:v>13</c:v>
                </c:pt>
                <c:pt idx="4">
                  <c:v>14</c:v>
                </c:pt>
                <c:pt idx="5">
                  <c:v>15</c:v>
                </c:pt>
                <c:pt idx="6">
                  <c:v>16</c:v>
                </c:pt>
                <c:pt idx="7">
                  <c:v>17</c:v>
                </c:pt>
                <c:pt idx="8">
                  <c:v>18</c:v>
                </c:pt>
                <c:pt idx="9">
                  <c:v>20</c:v>
                </c:pt>
                <c:pt idx="10">
                  <c:v>25</c:v>
                </c:pt>
                <c:pt idx="11">
                  <c:v>30</c:v>
                </c:pt>
                <c:pt idx="12">
                  <c:v>35</c:v>
                </c:pt>
                <c:pt idx="13">
                  <c:v>40</c:v>
                </c:pt>
                <c:pt idx="14">
                  <c:v>45</c:v>
                </c:pt>
                <c:pt idx="15">
                  <c:v>50</c:v>
                </c:pt>
              </c:strCache>
            </c:strRef>
          </c:cat>
          <c:val>
            <c:numRef>
              <c:f>'高齢者人口 （65歳以上） （米国）'!$C$21:$C$36</c:f>
              <c:numCache>
                <c:formatCode>0%</c:formatCode>
                <c:ptCount val="16"/>
                <c:pt idx="0">
                  <c:v>0.12981772617074955</c:v>
                </c:pt>
                <c:pt idx="1">
                  <c:v>0.13250262150162528</c:v>
                </c:pt>
                <c:pt idx="2">
                  <c:v>0.13561432071615925</c:v>
                </c:pt>
                <c:pt idx="3">
                  <c:v>0.13905044314895043</c:v>
                </c:pt>
                <c:pt idx="4">
                  <c:v>0.14267699563732336</c:v>
                </c:pt>
                <c:pt idx="5">
                  <c:v>0.14642884719480764</c:v>
                </c:pt>
                <c:pt idx="6">
                  <c:v>0.15033678846079759</c:v>
                </c:pt>
                <c:pt idx="7">
                  <c:v>0.15419365807640045</c:v>
                </c:pt>
                <c:pt idx="8">
                  <c:v>0.15807654009964819</c:v>
                </c:pt>
                <c:pt idx="9">
                  <c:v>0.16630926217336262</c:v>
                </c:pt>
                <c:pt idx="10">
                  <c:v>0.18649606889671938</c:v>
                </c:pt>
                <c:pt idx="11">
                  <c:v>0.20261232953686592</c:v>
                </c:pt>
                <c:pt idx="12">
                  <c:v>0.21200740647527322</c:v>
                </c:pt>
                <c:pt idx="13">
                  <c:v>0.21644208377532226</c:v>
                </c:pt>
                <c:pt idx="14">
                  <c:v>0.21904362423140691</c:v>
                </c:pt>
                <c:pt idx="15">
                  <c:v>0.22353452072023672</c:v>
                </c:pt>
              </c:numCache>
            </c:numRef>
          </c:val>
          <c:smooth val="0"/>
          <c:extLst>
            <c:ext xmlns:c16="http://schemas.microsoft.com/office/drawing/2014/chart" uri="{C3380CC4-5D6E-409C-BE32-E72D297353CC}">
              <c16:uniqueId val="{00000017-D2C6-4F9C-A25B-7FD4388107BA}"/>
            </c:ext>
          </c:extLst>
        </c:ser>
        <c:dLbls>
          <c:showLegendKey val="0"/>
          <c:showVal val="0"/>
          <c:showCatName val="0"/>
          <c:showSerName val="0"/>
          <c:showPercent val="0"/>
          <c:showBubbleSize val="0"/>
        </c:dLbls>
        <c:marker val="1"/>
        <c:smooth val="0"/>
        <c:axId val="-780661424"/>
        <c:axId val="-780659248"/>
      </c:lineChart>
      <c:catAx>
        <c:axId val="-780663600"/>
        <c:scaling>
          <c:orientation val="minMax"/>
        </c:scaling>
        <c:delete val="0"/>
        <c:axPos val="b"/>
        <c:numFmt formatCode="@" sourceLinked="0"/>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0658704"/>
        <c:crosses val="autoZero"/>
        <c:auto val="1"/>
        <c:lblAlgn val="ctr"/>
        <c:lblOffset val="100"/>
        <c:noMultiLvlLbl val="0"/>
      </c:catAx>
      <c:valAx>
        <c:axId val="-780658704"/>
        <c:scaling>
          <c:orientation val="minMax"/>
          <c:max val="400000"/>
        </c:scaling>
        <c:delete val="0"/>
        <c:axPos val="l"/>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0663600"/>
        <c:crosses val="autoZero"/>
        <c:crossBetween val="between"/>
      </c:valAx>
      <c:valAx>
        <c:axId val="-780659248"/>
        <c:scaling>
          <c:orientation val="minMax"/>
          <c:max val="1"/>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0661424"/>
        <c:crosses val="max"/>
        <c:crossBetween val="between"/>
      </c:valAx>
      <c:catAx>
        <c:axId val="-780661424"/>
        <c:scaling>
          <c:orientation val="minMax"/>
        </c:scaling>
        <c:delete val="1"/>
        <c:axPos val="b"/>
        <c:numFmt formatCode="General" sourceLinked="1"/>
        <c:majorTickMark val="out"/>
        <c:minorTickMark val="none"/>
        <c:tickLblPos val="nextTo"/>
        <c:crossAx val="-78065924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userShapes r:id="rId5"/>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42825896762905"/>
          <c:y val="7.8703703703703706E-2"/>
          <c:w val="0.84501618547681545"/>
          <c:h val="0.74925249102192681"/>
        </c:manualLayout>
      </c:layout>
      <c:barChart>
        <c:barDir val="col"/>
        <c:grouping val="stacked"/>
        <c:varyColors val="0"/>
        <c:ser>
          <c:idx val="0"/>
          <c:order val="0"/>
          <c:tx>
            <c:strRef>
              <c:f>生活状況!$C$7</c:f>
              <c:strCache>
                <c:ptCount val="1"/>
                <c:pt idx="0">
                  <c:v>在宅</c:v>
                </c:pt>
              </c:strCache>
            </c:strRef>
          </c:tx>
          <c:spPr>
            <a:solidFill>
              <a:srgbClr val="FFFFFF">
                <a:lumMod val="85000"/>
              </a:srgbClr>
            </a:solidFill>
            <a:ln>
              <a:solidFill>
                <a:srgbClr val="FFFFFF"/>
              </a:solid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生活状況!$B$8:$B$11</c:f>
              <c:strCache>
                <c:ptCount val="4"/>
                <c:pt idx="0">
                  <c:v>65歳以上全体</c:v>
                </c:pt>
                <c:pt idx="1">
                  <c:v>65-74歳</c:v>
                </c:pt>
                <c:pt idx="2">
                  <c:v>75-84歳</c:v>
                </c:pt>
                <c:pt idx="3">
                  <c:v>85歳以上</c:v>
                </c:pt>
              </c:strCache>
            </c:strRef>
          </c:cat>
          <c:val>
            <c:numRef>
              <c:f>生活状況!$C$8:$C$11</c:f>
              <c:numCache>
                <c:formatCode>0.0%</c:formatCode>
                <c:ptCount val="4"/>
                <c:pt idx="0">
                  <c:v>0.93200000000000005</c:v>
                </c:pt>
                <c:pt idx="1">
                  <c:v>0.97499999999999998</c:v>
                </c:pt>
                <c:pt idx="2">
                  <c:v>0.93400000000000005</c:v>
                </c:pt>
                <c:pt idx="3">
                  <c:v>0.77100000000000002</c:v>
                </c:pt>
              </c:numCache>
            </c:numRef>
          </c:val>
          <c:extLst>
            <c:ext xmlns:c16="http://schemas.microsoft.com/office/drawing/2014/chart" uri="{C3380CC4-5D6E-409C-BE32-E72D297353CC}">
              <c16:uniqueId val="{00000000-2A5A-4896-933C-1A205D421ECB}"/>
            </c:ext>
          </c:extLst>
        </c:ser>
        <c:ser>
          <c:idx val="1"/>
          <c:order val="1"/>
          <c:tx>
            <c:strRef>
              <c:f>生活状況!$D$7</c:f>
              <c:strCache>
                <c:ptCount val="1"/>
                <c:pt idx="0">
                  <c:v>サービス付住宅</c:v>
                </c:pt>
              </c:strCache>
            </c:strRef>
          </c:tx>
          <c:spPr>
            <a:solidFill>
              <a:srgbClr val="0070C0"/>
            </a:solidFill>
            <a:ln>
              <a:solidFill>
                <a:srgbClr val="FFFFFF">
                  <a:alpha val="94000"/>
                </a:srgbClr>
              </a:solidFill>
            </a:ln>
            <a:effectLst/>
          </c:spPr>
          <c:invertIfNegative val="0"/>
          <c:dLbls>
            <c:dLbl>
              <c:idx val="0"/>
              <c:layout>
                <c:manualLayout>
                  <c:x val="2.7777777777777523E-3"/>
                  <c:y val="3.3167487191996123E-2"/>
                </c:manualLayout>
              </c:layout>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A5A-4896-933C-1A205D421ECB}"/>
                </c:ext>
              </c:extLst>
            </c:dLbl>
            <c:dLbl>
              <c:idx val="1"/>
              <c:layout>
                <c:manualLayout>
                  <c:x val="0"/>
                  <c:y val="1.6583743595998068E-2"/>
                </c:manualLayout>
              </c:layout>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A5A-4896-933C-1A205D421ECB}"/>
                </c:ext>
              </c:extLst>
            </c:dLbl>
            <c:dLbl>
              <c:idx val="2"/>
              <c:layout>
                <c:manualLayout>
                  <c:x val="-2.7777777777777779E-3"/>
                  <c:y val="1.9900492315197665E-2"/>
                </c:manualLayout>
              </c:layout>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A5A-4896-933C-1A205D421ECB}"/>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生活状況!$B$8:$B$11</c:f>
              <c:strCache>
                <c:ptCount val="4"/>
                <c:pt idx="0">
                  <c:v>65歳以上全体</c:v>
                </c:pt>
                <c:pt idx="1">
                  <c:v>65-74歳</c:v>
                </c:pt>
                <c:pt idx="2">
                  <c:v>75-84歳</c:v>
                </c:pt>
                <c:pt idx="3">
                  <c:v>85歳以上</c:v>
                </c:pt>
              </c:strCache>
            </c:strRef>
          </c:cat>
          <c:val>
            <c:numRef>
              <c:f>生活状況!$D$8:$D$11</c:f>
              <c:numCache>
                <c:formatCode>0.0%</c:formatCode>
                <c:ptCount val="4"/>
                <c:pt idx="0">
                  <c:v>2.8000000000000001E-2</c:v>
                </c:pt>
                <c:pt idx="1">
                  <c:v>1.2999999999999999E-2</c:v>
                </c:pt>
                <c:pt idx="2">
                  <c:v>3.1E-2</c:v>
                </c:pt>
                <c:pt idx="3">
                  <c:v>8.2000000000000003E-2</c:v>
                </c:pt>
              </c:numCache>
            </c:numRef>
          </c:val>
          <c:extLst>
            <c:ext xmlns:c16="http://schemas.microsoft.com/office/drawing/2014/chart" uri="{C3380CC4-5D6E-409C-BE32-E72D297353CC}">
              <c16:uniqueId val="{00000004-2A5A-4896-933C-1A205D421ECB}"/>
            </c:ext>
          </c:extLst>
        </c:ser>
        <c:ser>
          <c:idx val="2"/>
          <c:order val="2"/>
          <c:tx>
            <c:strRef>
              <c:f>生活状況!$E$7</c:f>
              <c:strCache>
                <c:ptCount val="1"/>
                <c:pt idx="0">
                  <c:v>施設</c:v>
                </c:pt>
              </c:strCache>
            </c:strRef>
          </c:tx>
          <c:spPr>
            <a:solidFill>
              <a:srgbClr val="ED7D31"/>
            </a:solidFill>
            <a:ln>
              <a:solidFill>
                <a:srgbClr val="FFFFFF"/>
              </a:solidFill>
            </a:ln>
            <a:effectLst/>
          </c:spPr>
          <c:invertIfNegative val="0"/>
          <c:dLbls>
            <c:dLbl>
              <c:idx val="0"/>
              <c:layout>
                <c:manualLayout>
                  <c:x val="1.1111111111111112E-2"/>
                  <c:y val="-3.648423591119574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A5A-4896-933C-1A205D421ECB}"/>
                </c:ext>
              </c:extLst>
            </c:dLbl>
            <c:dLbl>
              <c:idx val="1"/>
              <c:layout>
                <c:manualLayout>
                  <c:x val="0"/>
                  <c:y val="-2.32172410343972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A5A-4896-933C-1A205D421ECB}"/>
                </c:ext>
              </c:extLst>
            </c:dLbl>
            <c:dLbl>
              <c:idx val="2"/>
              <c:layout>
                <c:manualLayout>
                  <c:x val="-2.7777777777777779E-3"/>
                  <c:y val="-2.78468476915037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A5A-4896-933C-1A205D421ECB}"/>
                </c:ext>
              </c:extLst>
            </c:dLbl>
            <c:dLbl>
              <c:idx val="3"/>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ea"/>
                      <a:ea typeface="+mn-ea"/>
                      <a:cs typeface="Calibri" panose="020F0502020204030204" pitchFamily="34" charset="0"/>
                    </a:defRPr>
                  </a:pPr>
                  <a:endParaRPr lang="ja-JP"/>
                </a:p>
              </c:txPr>
              <c:showLegendKey val="0"/>
              <c:showVal val="1"/>
              <c:showCatName val="0"/>
              <c:showSerName val="0"/>
              <c:showPercent val="0"/>
              <c:showBubbleSize val="0"/>
              <c:extLst>
                <c:ext xmlns:c16="http://schemas.microsoft.com/office/drawing/2014/chart" uri="{C3380CC4-5D6E-409C-BE32-E72D297353CC}">
                  <c16:uniqueId val="{00000008-2A5A-4896-933C-1A205D421ECB}"/>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生活状況!$B$8:$B$11</c:f>
              <c:strCache>
                <c:ptCount val="4"/>
                <c:pt idx="0">
                  <c:v>65歳以上全体</c:v>
                </c:pt>
                <c:pt idx="1">
                  <c:v>65-74歳</c:v>
                </c:pt>
                <c:pt idx="2">
                  <c:v>75-84歳</c:v>
                </c:pt>
                <c:pt idx="3">
                  <c:v>85歳以上</c:v>
                </c:pt>
              </c:strCache>
            </c:strRef>
          </c:cat>
          <c:val>
            <c:numRef>
              <c:f>生活状況!$E$8:$E$11</c:f>
              <c:numCache>
                <c:formatCode>0.0%</c:formatCode>
                <c:ptCount val="4"/>
                <c:pt idx="0">
                  <c:v>3.9E-2</c:v>
                </c:pt>
                <c:pt idx="1">
                  <c:v>1.2E-2</c:v>
                </c:pt>
                <c:pt idx="2">
                  <c:v>3.5999999999999997E-2</c:v>
                </c:pt>
                <c:pt idx="3">
                  <c:v>0.14699999999999999</c:v>
                </c:pt>
              </c:numCache>
            </c:numRef>
          </c:val>
          <c:extLst>
            <c:ext xmlns:c16="http://schemas.microsoft.com/office/drawing/2014/chart" uri="{C3380CC4-5D6E-409C-BE32-E72D297353CC}">
              <c16:uniqueId val="{00000009-2A5A-4896-933C-1A205D421ECB}"/>
            </c:ext>
          </c:extLst>
        </c:ser>
        <c:dLbls>
          <c:showLegendKey val="0"/>
          <c:showVal val="0"/>
          <c:showCatName val="0"/>
          <c:showSerName val="0"/>
          <c:showPercent val="0"/>
          <c:showBubbleSize val="0"/>
        </c:dLbls>
        <c:gapWidth val="150"/>
        <c:overlap val="100"/>
        <c:axId val="-780658160"/>
        <c:axId val="-780664144"/>
      </c:barChart>
      <c:dateAx>
        <c:axId val="-780658160"/>
        <c:scaling>
          <c:orientation val="minMax"/>
        </c:scaling>
        <c:delete val="0"/>
        <c:axPos val="b"/>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mn-ea"/>
                <a:ea typeface="+mn-ea"/>
                <a:cs typeface="Calibri" panose="020F0502020204030204" pitchFamily="34" charset="0"/>
              </a:defRPr>
            </a:pPr>
            <a:endParaRPr lang="ja-JP"/>
          </a:p>
        </c:txPr>
        <c:crossAx val="-780664144"/>
        <c:crosses val="autoZero"/>
        <c:auto val="0"/>
        <c:lblOffset val="100"/>
        <c:baseTimeUnit val="days"/>
      </c:dateAx>
      <c:valAx>
        <c:axId val="-780664144"/>
        <c:scaling>
          <c:orientation val="minMax"/>
          <c:max val="1"/>
          <c:min val="0"/>
        </c:scaling>
        <c:delete val="0"/>
        <c:axPos val="l"/>
        <c:numFmt formatCode="0.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ea"/>
                <a:ea typeface="+mn-ea"/>
                <a:cs typeface="Calibri" panose="020F0502020204030204" pitchFamily="34" charset="0"/>
              </a:defRPr>
            </a:pPr>
            <a:endParaRPr lang="ja-JP"/>
          </a:p>
        </c:txPr>
        <c:crossAx val="-780658160"/>
        <c:crosses val="autoZero"/>
        <c:crossBetween val="between"/>
      </c:valAx>
      <c:spPr>
        <a:noFill/>
        <a:ln>
          <a:noFill/>
        </a:ln>
        <a:effectLst/>
      </c:spPr>
    </c:plotArea>
    <c:legend>
      <c:legendPos val="b"/>
      <c:layout>
        <c:manualLayout>
          <c:xMode val="edge"/>
          <c:yMode val="edge"/>
          <c:x val="0.14908967629046369"/>
          <c:y val="0.90798556430446198"/>
          <c:w val="0.77979308836395445"/>
          <c:h val="5.997647981183849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ja-JP"/>
        </a:p>
      </c:txPr>
    </c:legend>
    <c:plotVisOnly val="1"/>
    <c:dispBlanksAs val="gap"/>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ja-JP"/>
    </a:p>
  </c:txPr>
  <c:externalData r:id="rId4">
    <c:autoUpdate val="0"/>
  </c:externalData>
  <c:userShapes r:id="rId5"/>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1"/>
          <c:order val="1"/>
          <c:tx>
            <c:strRef>
              <c:f>'Main series'!$Y$26</c:f>
              <c:strCache>
                <c:ptCount val="1"/>
                <c:pt idx="0">
                  <c:v>サービス付住宅（左軸）</c:v>
                </c:pt>
              </c:strCache>
            </c:strRef>
          </c:tx>
          <c:spPr>
            <a:solidFill>
              <a:srgbClr val="0070C0"/>
            </a:solidFill>
            <a:ln>
              <a:noFill/>
            </a:ln>
            <a:effectLst/>
          </c:spPr>
          <c:invertIfNegative val="0"/>
          <c:dLbls>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'Main series'!$Z$24:$AG$24</c:f>
              <c:numCache>
                <c:formatCode>General</c:formatCode>
                <c:ptCount val="8"/>
                <c:pt idx="0">
                  <c:v>2016</c:v>
                </c:pt>
                <c:pt idx="1">
                  <c:v>2020</c:v>
                </c:pt>
                <c:pt idx="2">
                  <c:v>2025</c:v>
                </c:pt>
                <c:pt idx="3">
                  <c:v>2030</c:v>
                </c:pt>
                <c:pt idx="4">
                  <c:v>2035</c:v>
                </c:pt>
                <c:pt idx="5">
                  <c:v>2040</c:v>
                </c:pt>
                <c:pt idx="6">
                  <c:v>2045</c:v>
                </c:pt>
                <c:pt idx="7">
                  <c:v>2050</c:v>
                </c:pt>
              </c:numCache>
            </c:numRef>
          </c:cat>
          <c:val>
            <c:numRef>
              <c:f>'Main series'!$Z$26:$AG$26</c:f>
              <c:numCache>
                <c:formatCode>#,##0</c:formatCode>
                <c:ptCount val="8"/>
                <c:pt idx="0">
                  <c:v>1336.6039999999998</c:v>
                </c:pt>
                <c:pt idx="1">
                  <c:v>1489.1299999999999</c:v>
                </c:pt>
                <c:pt idx="2">
                  <c:v>1742.4670000000001</c:v>
                </c:pt>
                <c:pt idx="3">
                  <c:v>2033.673</c:v>
                </c:pt>
                <c:pt idx="4">
                  <c:v>2343.723</c:v>
                </c:pt>
                <c:pt idx="5">
                  <c:v>2595.6320000000001</c:v>
                </c:pt>
                <c:pt idx="6">
                  <c:v>2784.377</c:v>
                </c:pt>
                <c:pt idx="7">
                  <c:v>2914.8329999999996</c:v>
                </c:pt>
              </c:numCache>
            </c:numRef>
          </c:val>
          <c:extLst>
            <c:ext xmlns:c16="http://schemas.microsoft.com/office/drawing/2014/chart" uri="{C3380CC4-5D6E-409C-BE32-E72D297353CC}">
              <c16:uniqueId val="{00000000-DEF1-4600-9C5F-9CB8D86CCEAC}"/>
            </c:ext>
          </c:extLst>
        </c:ser>
        <c:ser>
          <c:idx val="2"/>
          <c:order val="2"/>
          <c:tx>
            <c:strRef>
              <c:f>'Main series'!$Y$27</c:f>
              <c:strCache>
                <c:ptCount val="1"/>
                <c:pt idx="0">
                  <c:v>施設（左軸）</c:v>
                </c:pt>
              </c:strCache>
            </c:strRef>
          </c:tx>
          <c:spPr>
            <a:solidFill>
              <a:srgbClr val="ED7D31"/>
            </a:solidFill>
            <a:ln>
              <a:noFill/>
            </a:ln>
            <a:effectLst/>
          </c:spPr>
          <c:invertIfNegative val="0"/>
          <c:dLbls>
            <c:spPr>
              <a:solidFill>
                <a:srgbClr val="FFFFFF"/>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'Main series'!$Z$24:$AG$24</c:f>
              <c:numCache>
                <c:formatCode>General</c:formatCode>
                <c:ptCount val="8"/>
                <c:pt idx="0">
                  <c:v>2016</c:v>
                </c:pt>
                <c:pt idx="1">
                  <c:v>2020</c:v>
                </c:pt>
                <c:pt idx="2">
                  <c:v>2025</c:v>
                </c:pt>
                <c:pt idx="3">
                  <c:v>2030</c:v>
                </c:pt>
                <c:pt idx="4">
                  <c:v>2035</c:v>
                </c:pt>
                <c:pt idx="5">
                  <c:v>2040</c:v>
                </c:pt>
                <c:pt idx="6">
                  <c:v>2045</c:v>
                </c:pt>
                <c:pt idx="7">
                  <c:v>2050</c:v>
                </c:pt>
              </c:numCache>
            </c:numRef>
          </c:cat>
          <c:val>
            <c:numRef>
              <c:f>'Main series'!$Z$27:$AG$27</c:f>
              <c:numCache>
                <c:formatCode>#,##0</c:formatCode>
                <c:ptCount val="8"/>
                <c:pt idx="0">
                  <c:v>1793.8439999999998</c:v>
                </c:pt>
                <c:pt idx="1">
                  <c:v>1974.7109999999998</c:v>
                </c:pt>
                <c:pt idx="2">
                  <c:v>2295.7619999999997</c:v>
                </c:pt>
                <c:pt idx="3">
                  <c:v>2711.6819999999998</c:v>
                </c:pt>
                <c:pt idx="4">
                  <c:v>3216.0360000000001</c:v>
                </c:pt>
                <c:pt idx="5">
                  <c:v>3650.223</c:v>
                </c:pt>
                <c:pt idx="6">
                  <c:v>3999.7379999999994</c:v>
                </c:pt>
                <c:pt idx="7">
                  <c:v>4227.6389999999992</c:v>
                </c:pt>
              </c:numCache>
            </c:numRef>
          </c:val>
          <c:extLst>
            <c:ext xmlns:c16="http://schemas.microsoft.com/office/drawing/2014/chart" uri="{C3380CC4-5D6E-409C-BE32-E72D297353CC}">
              <c16:uniqueId val="{00000001-DEF1-4600-9C5F-9CB8D86CCEAC}"/>
            </c:ext>
          </c:extLst>
        </c:ser>
        <c:dLbls>
          <c:showLegendKey val="0"/>
          <c:showVal val="1"/>
          <c:showCatName val="0"/>
          <c:showSerName val="0"/>
          <c:showPercent val="0"/>
          <c:showBubbleSize val="0"/>
        </c:dLbls>
        <c:gapWidth val="150"/>
        <c:overlap val="100"/>
        <c:axId val="-780660880"/>
        <c:axId val="-780657616"/>
      </c:barChart>
      <c:lineChart>
        <c:grouping val="standard"/>
        <c:varyColors val="0"/>
        <c:ser>
          <c:idx val="0"/>
          <c:order val="0"/>
          <c:tx>
            <c:strRef>
              <c:f>'Main series'!$Y$25</c:f>
              <c:strCache>
                <c:ptCount val="1"/>
                <c:pt idx="0">
                  <c:v>在宅（右軸）</c:v>
                </c:pt>
              </c:strCache>
            </c:strRef>
          </c:tx>
          <c:spPr>
            <a:ln w="28575" cap="rnd">
              <a:solidFill>
                <a:srgbClr val="FFC000"/>
              </a:solidFill>
              <a:round/>
            </a:ln>
            <a:effectLst/>
          </c:spPr>
          <c:marker>
            <c:symbol val="circle"/>
            <c:size val="8"/>
            <c:spPr>
              <a:solidFill>
                <a:srgbClr val="FFC000"/>
              </a:solidFill>
              <a:ln w="9525">
                <a:solidFill>
                  <a:srgbClr val="FFC000"/>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'Main series'!$Z$24:$AG$24</c:f>
              <c:numCache>
                <c:formatCode>General</c:formatCode>
                <c:ptCount val="8"/>
                <c:pt idx="0">
                  <c:v>2016</c:v>
                </c:pt>
                <c:pt idx="1">
                  <c:v>2020</c:v>
                </c:pt>
                <c:pt idx="2">
                  <c:v>2025</c:v>
                </c:pt>
                <c:pt idx="3">
                  <c:v>2030</c:v>
                </c:pt>
                <c:pt idx="4">
                  <c:v>2035</c:v>
                </c:pt>
                <c:pt idx="5">
                  <c:v>2040</c:v>
                </c:pt>
                <c:pt idx="6">
                  <c:v>2045</c:v>
                </c:pt>
                <c:pt idx="7">
                  <c:v>2050</c:v>
                </c:pt>
              </c:numCache>
            </c:numRef>
          </c:cat>
          <c:val>
            <c:numRef>
              <c:f>'Main series'!$Z$25:$AG$25</c:f>
              <c:numCache>
                <c:formatCode>#,##0</c:formatCode>
                <c:ptCount val="8"/>
                <c:pt idx="0">
                  <c:v>46127.786</c:v>
                </c:pt>
                <c:pt idx="1">
                  <c:v>52603.719999999994</c:v>
                </c:pt>
                <c:pt idx="2">
                  <c:v>61209.907999999996</c:v>
                </c:pt>
                <c:pt idx="3">
                  <c:v>68417.021999999997</c:v>
                </c:pt>
                <c:pt idx="4">
                  <c:v>72465.914000000004</c:v>
                </c:pt>
                <c:pt idx="5">
                  <c:v>74609.662000000011</c:v>
                </c:pt>
                <c:pt idx="6">
                  <c:v>76080.756999999998</c:v>
                </c:pt>
                <c:pt idx="7">
                  <c:v>78560.437000000005</c:v>
                </c:pt>
              </c:numCache>
            </c:numRef>
          </c:val>
          <c:smooth val="0"/>
          <c:extLst>
            <c:ext xmlns:c16="http://schemas.microsoft.com/office/drawing/2014/chart" uri="{C3380CC4-5D6E-409C-BE32-E72D297353CC}">
              <c16:uniqueId val="{00000002-DEF1-4600-9C5F-9CB8D86CCEAC}"/>
            </c:ext>
          </c:extLst>
        </c:ser>
        <c:dLbls>
          <c:showLegendKey val="0"/>
          <c:showVal val="1"/>
          <c:showCatName val="0"/>
          <c:showSerName val="0"/>
          <c:showPercent val="0"/>
          <c:showBubbleSize val="0"/>
        </c:dLbls>
        <c:marker val="1"/>
        <c:smooth val="0"/>
        <c:axId val="-780661968"/>
        <c:axId val="-780663056"/>
      </c:lineChart>
      <c:catAx>
        <c:axId val="-780660880"/>
        <c:scaling>
          <c:orientation val="minMax"/>
        </c:scaling>
        <c:delete val="0"/>
        <c:axPos val="b"/>
        <c:numFmt formatCode="General" sourceLinked="1"/>
        <c:majorTickMark val="none"/>
        <c:minorTickMark val="none"/>
        <c:tickLblPos val="nextTo"/>
        <c:spPr>
          <a:noFill/>
          <a:ln w="9525" cap="flat" cmpd="sng" algn="ctr">
            <a:solidFill>
              <a:srgbClr val="000000">
                <a:lumMod val="50000"/>
                <a:lumOff val="50000"/>
              </a:srgb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mn-ea"/>
                <a:ea typeface="+mn-ea"/>
                <a:cs typeface="+mn-cs"/>
              </a:defRPr>
            </a:pPr>
            <a:endParaRPr lang="ja-JP"/>
          </a:p>
        </c:txPr>
        <c:crossAx val="-780657616"/>
        <c:crosses val="autoZero"/>
        <c:auto val="1"/>
        <c:lblAlgn val="ctr"/>
        <c:lblOffset val="100"/>
        <c:noMultiLvlLbl val="0"/>
      </c:catAx>
      <c:valAx>
        <c:axId val="-780657616"/>
        <c:scaling>
          <c:orientation val="minMax"/>
        </c:scaling>
        <c:delete val="0"/>
        <c:axPos val="l"/>
        <c:numFmt formatCode="#,##0"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ea"/>
                <a:ea typeface="+mn-ea"/>
                <a:cs typeface="+mn-cs"/>
              </a:defRPr>
            </a:pPr>
            <a:endParaRPr lang="ja-JP"/>
          </a:p>
        </c:txPr>
        <c:crossAx val="-780660880"/>
        <c:crosses val="autoZero"/>
        <c:crossBetween val="between"/>
      </c:valAx>
      <c:valAx>
        <c:axId val="-780663056"/>
        <c:scaling>
          <c:orientation val="minMax"/>
        </c:scaling>
        <c:delete val="0"/>
        <c:axPos val="r"/>
        <c:numFmt formatCode="#,##0" sourceLinked="1"/>
        <c:majorTickMark val="in"/>
        <c:minorTickMark val="none"/>
        <c:tickLblPos val="nextTo"/>
        <c:spPr>
          <a:noFill/>
          <a:ln>
            <a:solidFill>
              <a:srgbClr val="000000">
                <a:lumMod val="50000"/>
                <a:lumOff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0661968"/>
        <c:crosses val="max"/>
        <c:crossBetween val="between"/>
      </c:valAx>
      <c:catAx>
        <c:axId val="-780661968"/>
        <c:scaling>
          <c:orientation val="minMax"/>
        </c:scaling>
        <c:delete val="1"/>
        <c:axPos val="b"/>
        <c:numFmt formatCode="General" sourceLinked="1"/>
        <c:majorTickMark val="out"/>
        <c:minorTickMark val="none"/>
        <c:tickLblPos val="nextTo"/>
        <c:crossAx val="-78066305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302457264957265"/>
          <c:y val="3.2118722939343668E-2"/>
          <c:w val="0.82622991452991457"/>
          <c:h val="0.83330497750539834"/>
        </c:manualLayout>
      </c:layout>
      <c:barChart>
        <c:barDir val="bar"/>
        <c:grouping val="percentStacked"/>
        <c:varyColors val="0"/>
        <c:ser>
          <c:idx val="0"/>
          <c:order val="0"/>
          <c:tx>
            <c:strRef>
              <c:f>同居状況!$B$11</c:f>
              <c:strCache>
                <c:ptCount val="1"/>
                <c:pt idx="0">
                  <c:v>ひとり暮らし</c:v>
                </c:pt>
              </c:strCache>
            </c:strRef>
          </c:tx>
          <c:spPr>
            <a:solidFill>
              <a:srgbClr val="CCECFF"/>
            </a:solidFill>
            <a:ln>
              <a:noFill/>
            </a:ln>
            <a:effectLst/>
          </c:spPr>
          <c:invertIfNegative val="0"/>
          <c:dPt>
            <c:idx val="0"/>
            <c:invertIfNegative val="0"/>
            <c:bubble3D val="0"/>
            <c:spPr>
              <a:solidFill>
                <a:srgbClr val="0070C0"/>
              </a:solidFill>
              <a:ln>
                <a:noFill/>
              </a:ln>
              <a:effectLst/>
            </c:spPr>
            <c:extLst>
              <c:ext xmlns:c16="http://schemas.microsoft.com/office/drawing/2014/chart" uri="{C3380CC4-5D6E-409C-BE32-E72D297353CC}">
                <c16:uniqueId val="{00000001-90DD-46F1-A691-5C5FAE023F48}"/>
              </c:ext>
            </c:extLst>
          </c:dPt>
          <c:dPt>
            <c:idx val="1"/>
            <c:invertIfNegative val="0"/>
            <c:bubble3D val="0"/>
            <c:spPr>
              <a:solidFill>
                <a:srgbClr val="0070C0"/>
              </a:solidFill>
              <a:ln>
                <a:noFill/>
              </a:ln>
              <a:effectLst/>
            </c:spPr>
            <c:extLst>
              <c:ext xmlns:c16="http://schemas.microsoft.com/office/drawing/2014/chart" uri="{C3380CC4-5D6E-409C-BE32-E72D297353CC}">
                <c16:uniqueId val="{00000003-90DD-46F1-A691-5C5FAE023F48}"/>
              </c:ext>
            </c:extLst>
          </c:dPt>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同居状況!$A$12:$A$13</c:f>
              <c:strCache>
                <c:ptCount val="2"/>
                <c:pt idx="0">
                  <c:v>女性</c:v>
                </c:pt>
                <c:pt idx="1">
                  <c:v>男性</c:v>
                </c:pt>
              </c:strCache>
            </c:strRef>
          </c:cat>
          <c:val>
            <c:numRef>
              <c:f>同居状況!$B$12:$B$13</c:f>
              <c:numCache>
                <c:formatCode>0.0%</c:formatCode>
                <c:ptCount val="2"/>
                <c:pt idx="0">
                  <c:v>0.35799999999999998</c:v>
                </c:pt>
                <c:pt idx="1">
                  <c:v>0.20200000000000001</c:v>
                </c:pt>
              </c:numCache>
            </c:numRef>
          </c:val>
          <c:extLst>
            <c:ext xmlns:c16="http://schemas.microsoft.com/office/drawing/2014/chart" uri="{C3380CC4-5D6E-409C-BE32-E72D297353CC}">
              <c16:uniqueId val="{00000004-90DD-46F1-A691-5C5FAE023F48}"/>
            </c:ext>
          </c:extLst>
        </c:ser>
        <c:ser>
          <c:idx val="1"/>
          <c:order val="1"/>
          <c:tx>
            <c:strRef>
              <c:f>同居状況!$C$11</c:f>
              <c:strCache>
                <c:ptCount val="1"/>
                <c:pt idx="0">
                  <c:v>配偶者</c:v>
                </c:pt>
              </c:strCache>
            </c:strRef>
          </c:tx>
          <c:spPr>
            <a:solidFill>
              <a:srgbClr val="ED7D31"/>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同居状況!$A$12:$A$13</c:f>
              <c:strCache>
                <c:ptCount val="2"/>
                <c:pt idx="0">
                  <c:v>女性</c:v>
                </c:pt>
                <c:pt idx="1">
                  <c:v>男性</c:v>
                </c:pt>
              </c:strCache>
            </c:strRef>
          </c:cat>
          <c:val>
            <c:numRef>
              <c:f>同居状況!$C$12:$C$13</c:f>
              <c:numCache>
                <c:formatCode>0.0%</c:formatCode>
                <c:ptCount val="2"/>
                <c:pt idx="0">
                  <c:v>0.45200000000000001</c:v>
                </c:pt>
                <c:pt idx="1">
                  <c:v>0.7</c:v>
                </c:pt>
              </c:numCache>
            </c:numRef>
          </c:val>
          <c:extLst>
            <c:ext xmlns:c16="http://schemas.microsoft.com/office/drawing/2014/chart" uri="{C3380CC4-5D6E-409C-BE32-E72D297353CC}">
              <c16:uniqueId val="{00000005-90DD-46F1-A691-5C5FAE023F48}"/>
            </c:ext>
          </c:extLst>
        </c:ser>
        <c:ser>
          <c:idx val="2"/>
          <c:order val="2"/>
          <c:tx>
            <c:strRef>
              <c:f>同居状況!$D$11</c:f>
              <c:strCache>
                <c:ptCount val="1"/>
                <c:pt idx="0">
                  <c:v>その他親族</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同居状況!$A$12:$A$13</c:f>
              <c:strCache>
                <c:ptCount val="2"/>
                <c:pt idx="0">
                  <c:v>女性</c:v>
                </c:pt>
                <c:pt idx="1">
                  <c:v>男性</c:v>
                </c:pt>
              </c:strCache>
            </c:strRef>
          </c:cat>
          <c:val>
            <c:numRef>
              <c:f>同居状況!$D$12:$D$13</c:f>
              <c:numCache>
                <c:formatCode>0.0%</c:formatCode>
                <c:ptCount val="2"/>
                <c:pt idx="0">
                  <c:v>0.16400000000000001</c:v>
                </c:pt>
                <c:pt idx="1">
                  <c:v>0.06</c:v>
                </c:pt>
              </c:numCache>
            </c:numRef>
          </c:val>
          <c:extLst>
            <c:ext xmlns:c16="http://schemas.microsoft.com/office/drawing/2014/chart" uri="{C3380CC4-5D6E-409C-BE32-E72D297353CC}">
              <c16:uniqueId val="{00000006-90DD-46F1-A691-5C5FAE023F48}"/>
            </c:ext>
          </c:extLst>
        </c:ser>
        <c:ser>
          <c:idx val="3"/>
          <c:order val="3"/>
          <c:tx>
            <c:strRef>
              <c:f>同居状況!$E$11</c:f>
              <c:strCache>
                <c:ptCount val="1"/>
                <c:pt idx="0">
                  <c:v>その他</c:v>
                </c:pt>
              </c:strCache>
            </c:strRef>
          </c:tx>
          <c:spPr>
            <a:solidFill>
              <a:schemeClr val="accent6">
                <a:lumMod val="40000"/>
                <a:lumOff val="60000"/>
              </a:schemeClr>
            </a:solidFill>
            <a:ln>
              <a:noFill/>
            </a:ln>
            <a:effectLst/>
          </c:spPr>
          <c:invertIfNegative val="0"/>
          <c:dLbls>
            <c:dLbl>
              <c:idx val="1"/>
              <c:layout>
                <c:manualLayout>
                  <c:x val="1.628205128205128E-2"/>
                  <c:y val="-2.6765293254501408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0DD-46F1-A691-5C5FAE023F48}"/>
                </c:ext>
              </c:extLst>
            </c:dLbl>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同居状況!$A$12:$A$13</c:f>
              <c:strCache>
                <c:ptCount val="2"/>
                <c:pt idx="0">
                  <c:v>女性</c:v>
                </c:pt>
                <c:pt idx="1">
                  <c:v>男性</c:v>
                </c:pt>
              </c:strCache>
            </c:strRef>
          </c:cat>
          <c:val>
            <c:numRef>
              <c:f>同居状況!$E$12:$E$13</c:f>
              <c:numCache>
                <c:formatCode>0.0%</c:formatCode>
                <c:ptCount val="2"/>
                <c:pt idx="0">
                  <c:v>2.5999999999999999E-2</c:v>
                </c:pt>
                <c:pt idx="1">
                  <c:v>3.6999999999999998E-2</c:v>
                </c:pt>
              </c:numCache>
            </c:numRef>
          </c:val>
          <c:extLst>
            <c:ext xmlns:c16="http://schemas.microsoft.com/office/drawing/2014/chart" uri="{C3380CC4-5D6E-409C-BE32-E72D297353CC}">
              <c16:uniqueId val="{00000008-90DD-46F1-A691-5C5FAE023F48}"/>
            </c:ext>
          </c:extLst>
        </c:ser>
        <c:dLbls>
          <c:showLegendKey val="0"/>
          <c:showVal val="0"/>
          <c:showCatName val="0"/>
          <c:showSerName val="0"/>
          <c:showPercent val="0"/>
          <c:showBubbleSize val="0"/>
        </c:dLbls>
        <c:gapWidth val="150"/>
        <c:overlap val="100"/>
        <c:axId val="-780662512"/>
        <c:axId val="-780664688"/>
      </c:barChart>
      <c:catAx>
        <c:axId val="-780662512"/>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mn-ea"/>
                <a:ea typeface="+mn-ea"/>
                <a:cs typeface="Calibri" panose="020F0502020204030204" pitchFamily="34" charset="0"/>
              </a:defRPr>
            </a:pPr>
            <a:endParaRPr lang="ja-JP"/>
          </a:p>
        </c:txPr>
        <c:crossAx val="-780664688"/>
        <c:crosses val="autoZero"/>
        <c:auto val="1"/>
        <c:lblAlgn val="ctr"/>
        <c:lblOffset val="100"/>
        <c:noMultiLvlLbl val="0"/>
      </c:catAx>
      <c:valAx>
        <c:axId val="-780664688"/>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ea"/>
                <a:ea typeface="+mn-ea"/>
                <a:cs typeface="Calibri" panose="020F0502020204030204" pitchFamily="34" charset="0"/>
              </a:defRPr>
            </a:pPr>
            <a:endParaRPr lang="ja-JP"/>
          </a:p>
        </c:txPr>
        <c:crossAx val="-780662512"/>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Calibri" panose="020F0502020204030204" pitchFamily="34" charset="0"/>
            </a:defRPr>
          </a:pPr>
          <a:endParaRPr lang="ja-JP"/>
        </a:p>
      </c:txPr>
    </c:legend>
    <c:plotVisOnly val="1"/>
    <c:dispBlanksAs val="gap"/>
    <c:showDLblsOverMax val="0"/>
  </c:chart>
  <c:spPr>
    <a:solidFill>
      <a:schemeClr val="bg1"/>
    </a:solidFill>
    <a:ln w="9525" cap="flat" cmpd="sng" algn="ctr">
      <a:noFill/>
      <a:round/>
    </a:ln>
    <a:effectLst/>
  </c:spPr>
  <c:txPr>
    <a:bodyPr/>
    <a:lstStyle/>
    <a:p>
      <a:pPr>
        <a:defRPr>
          <a:latin typeface="+mn-ea"/>
          <a:ea typeface="+mn-ea"/>
          <a:cs typeface="Calibri" panose="020F0502020204030204" pitchFamily="34" charset="0"/>
        </a:defRPr>
      </a:pPr>
      <a:endParaRPr lang="ja-JP"/>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923888888888889"/>
          <c:y val="7.4829931972789115E-2"/>
          <c:w val="0.81595111111111096"/>
          <c:h val="0.61838770153730782"/>
        </c:manualLayout>
      </c:layout>
      <c:barChart>
        <c:barDir val="bar"/>
        <c:grouping val="percentStacked"/>
        <c:varyColors val="0"/>
        <c:ser>
          <c:idx val="0"/>
          <c:order val="0"/>
          <c:tx>
            <c:strRef>
              <c:f>収入状況!$B$3</c:f>
              <c:strCache>
                <c:ptCount val="1"/>
                <c:pt idx="0">
                  <c:v>年金</c:v>
                </c:pt>
              </c:strCache>
            </c:strRef>
          </c:tx>
          <c:spPr>
            <a:solidFill>
              <a:srgbClr val="0070C0"/>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収入状況!$A$4</c:f>
              <c:strCache>
                <c:ptCount val="1"/>
                <c:pt idx="0">
                  <c:v>合計</c:v>
                </c:pt>
              </c:strCache>
            </c:strRef>
          </c:cat>
          <c:val>
            <c:numRef>
              <c:f>収入状況!$B$4</c:f>
              <c:numCache>
                <c:formatCode>0.0%</c:formatCode>
                <c:ptCount val="1"/>
                <c:pt idx="0">
                  <c:v>0.64700000000000002</c:v>
                </c:pt>
              </c:numCache>
            </c:numRef>
          </c:val>
          <c:extLst>
            <c:ext xmlns:c16="http://schemas.microsoft.com/office/drawing/2014/chart" uri="{C3380CC4-5D6E-409C-BE32-E72D297353CC}">
              <c16:uniqueId val="{00000000-01A0-4565-A6AE-EEAFAEAF44E6}"/>
            </c:ext>
          </c:extLst>
        </c:ser>
        <c:ser>
          <c:idx val="1"/>
          <c:order val="1"/>
          <c:tx>
            <c:strRef>
              <c:f>収入状況!$C$3</c:f>
              <c:strCache>
                <c:ptCount val="1"/>
                <c:pt idx="0">
                  <c:v>労働収入</c:v>
                </c:pt>
              </c:strCache>
            </c:strRef>
          </c:tx>
          <c:spPr>
            <a:solidFill>
              <a:srgbClr val="92D050"/>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A0-4565-A6AE-EEAFAEAF44E6}"/>
                </c:ext>
              </c:extLst>
            </c:dLbl>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収入状況!$A$4</c:f>
              <c:strCache>
                <c:ptCount val="1"/>
                <c:pt idx="0">
                  <c:v>合計</c:v>
                </c:pt>
              </c:strCache>
            </c:strRef>
          </c:cat>
          <c:val>
            <c:numRef>
              <c:f>収入状況!$C$4</c:f>
              <c:numCache>
                <c:formatCode>0.0%</c:formatCode>
                <c:ptCount val="1"/>
                <c:pt idx="0">
                  <c:v>0.23699999999999999</c:v>
                </c:pt>
              </c:numCache>
            </c:numRef>
          </c:val>
          <c:extLst>
            <c:ext xmlns:c16="http://schemas.microsoft.com/office/drawing/2014/chart" uri="{C3380CC4-5D6E-409C-BE32-E72D297353CC}">
              <c16:uniqueId val="{00000002-01A0-4565-A6AE-EEAFAEAF44E6}"/>
            </c:ext>
          </c:extLst>
        </c:ser>
        <c:ser>
          <c:idx val="2"/>
          <c:order val="2"/>
          <c:tx>
            <c:strRef>
              <c:f>収入状況!$D$3</c:f>
              <c:strCache>
                <c:ptCount val="1"/>
                <c:pt idx="0">
                  <c:v>財産所得</c:v>
                </c:pt>
              </c:strCache>
            </c:strRef>
          </c:tx>
          <c:spPr>
            <a:solidFill>
              <a:srgbClr val="ED7D31"/>
            </a:solidFill>
            <a:ln>
              <a:noFill/>
            </a:ln>
            <a:effectLst/>
          </c:spPr>
          <c:invertIfNegative val="0"/>
          <c:dLbls>
            <c:dLbl>
              <c:idx val="0"/>
              <c:layout>
                <c:manualLayout>
                  <c:x val="-8.4666666666667698E-3"/>
                  <c:y val="-6.2357556284179556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1A0-4565-A6AE-EEAFAEAF44E6}"/>
                </c:ext>
              </c:extLst>
            </c:dLbl>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収入状況!$A$4</c:f>
              <c:strCache>
                <c:ptCount val="1"/>
                <c:pt idx="0">
                  <c:v>合計</c:v>
                </c:pt>
              </c:strCache>
            </c:strRef>
          </c:cat>
          <c:val>
            <c:numRef>
              <c:f>収入状況!$D$4</c:f>
              <c:numCache>
                <c:formatCode>0.0%</c:formatCode>
                <c:ptCount val="1"/>
                <c:pt idx="0">
                  <c:v>6.4000000000000001E-2</c:v>
                </c:pt>
              </c:numCache>
            </c:numRef>
          </c:val>
          <c:extLst>
            <c:ext xmlns:c16="http://schemas.microsoft.com/office/drawing/2014/chart" uri="{C3380CC4-5D6E-409C-BE32-E72D297353CC}">
              <c16:uniqueId val="{00000004-01A0-4565-A6AE-EEAFAEAF44E6}"/>
            </c:ext>
          </c:extLst>
        </c:ser>
        <c:ser>
          <c:idx val="3"/>
          <c:order val="3"/>
          <c:tx>
            <c:strRef>
              <c:f>収入状況!$E$3</c:f>
              <c:strCache>
                <c:ptCount val="1"/>
                <c:pt idx="0">
                  <c:v>その他</c:v>
                </c:pt>
              </c:strCache>
            </c:strRef>
          </c:tx>
          <c:spPr>
            <a:solidFill>
              <a:srgbClr val="FFFFFF">
                <a:lumMod val="65000"/>
              </a:srgbClr>
            </a:solidFill>
            <a:ln>
              <a:noFill/>
            </a:ln>
            <a:effectLst/>
          </c:spPr>
          <c:invertIfNegative val="0"/>
          <c:dLbls>
            <c:dLbl>
              <c:idx val="0"/>
              <c:layout>
                <c:manualLayout>
                  <c:x val="3.0444444444444442E-3"/>
                  <c:y val="-6.2357556284179556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1A0-4565-A6AE-EEAFAEAF44E6}"/>
                </c:ext>
              </c:extLst>
            </c:dLbl>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ea"/>
                    <a:ea typeface="+mn-ea"/>
                    <a:cs typeface="Calibri" panose="020F0502020204030204" pitchFamily="34" charset="0"/>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収入状況!$A$4</c:f>
              <c:strCache>
                <c:ptCount val="1"/>
                <c:pt idx="0">
                  <c:v>合計</c:v>
                </c:pt>
              </c:strCache>
            </c:strRef>
          </c:cat>
          <c:val>
            <c:numRef>
              <c:f>収入状況!$E$4</c:f>
              <c:numCache>
                <c:formatCode>0.0%</c:formatCode>
                <c:ptCount val="1"/>
                <c:pt idx="0">
                  <c:v>5.2000000000000046E-2</c:v>
                </c:pt>
              </c:numCache>
            </c:numRef>
          </c:val>
          <c:extLst>
            <c:ext xmlns:c16="http://schemas.microsoft.com/office/drawing/2014/chart" uri="{C3380CC4-5D6E-409C-BE32-E72D297353CC}">
              <c16:uniqueId val="{00000006-01A0-4565-A6AE-EEAFAEAF44E6}"/>
            </c:ext>
          </c:extLst>
        </c:ser>
        <c:dLbls>
          <c:showLegendKey val="0"/>
          <c:showVal val="0"/>
          <c:showCatName val="0"/>
          <c:showSerName val="0"/>
          <c:showPercent val="0"/>
          <c:showBubbleSize val="0"/>
        </c:dLbls>
        <c:gapWidth val="150"/>
        <c:overlap val="100"/>
        <c:axId val="-780659792"/>
        <c:axId val="-780660336"/>
      </c:barChart>
      <c:catAx>
        <c:axId val="-780659792"/>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endParaRPr lang="ja-JP"/>
          </a:p>
        </c:txPr>
        <c:crossAx val="-780660336"/>
        <c:crosses val="autoZero"/>
        <c:auto val="1"/>
        <c:lblAlgn val="ctr"/>
        <c:lblOffset val="100"/>
        <c:noMultiLvlLbl val="0"/>
      </c:catAx>
      <c:valAx>
        <c:axId val="-780660336"/>
        <c:scaling>
          <c:orientation val="minMax"/>
        </c:scaling>
        <c:delete val="0"/>
        <c:axPos val="b"/>
        <c:numFmt formatCode="0%" sourceLinked="1"/>
        <c:majorTickMark val="in"/>
        <c:minorTickMark val="none"/>
        <c:tickLblPos val="nextTo"/>
        <c:spPr>
          <a:noFill/>
          <a:ln>
            <a:solidFill>
              <a:schemeClr val="accent1">
                <a:shade val="50000"/>
              </a:schemeClr>
            </a:solid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ea"/>
                <a:ea typeface="+mn-ea"/>
                <a:cs typeface="Calibri" panose="020F0502020204030204" pitchFamily="34" charset="0"/>
              </a:defRPr>
            </a:pPr>
            <a:endParaRPr lang="ja-JP"/>
          </a:p>
        </c:txPr>
        <c:crossAx val="-7806597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ja-JP"/>
        </a:p>
      </c:txPr>
    </c:legend>
    <c:plotVisOnly val="1"/>
    <c:dispBlanksAs val="gap"/>
    <c:showDLblsOverMax val="0"/>
  </c:chart>
  <c:spPr>
    <a:solidFill>
      <a:schemeClr val="bg1"/>
    </a:solidFill>
    <a:ln w="9525" cap="flat" cmpd="sng" algn="ctr">
      <a:noFill/>
      <a:round/>
    </a:ln>
    <a:effectLst/>
  </c:spPr>
  <c:txPr>
    <a:bodyPr/>
    <a:lstStyle/>
    <a:p>
      <a:pPr>
        <a:defRPr>
          <a:latin typeface="Calibri" panose="020F0502020204030204" pitchFamily="34" charset="0"/>
          <a:cs typeface="Calibri" panose="020F0502020204030204" pitchFamily="34" charset="0"/>
        </a:defRPr>
      </a:pPr>
      <a:endParaRPr lang="ja-JP"/>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'日本の高齢者　収入源'!$E$6</c:f>
              <c:strCache>
                <c:ptCount val="1"/>
                <c:pt idx="0">
                  <c:v>公的年金・恩給</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収入源'!$F$6</c:f>
              <c:numCache>
                <c:formatCode>0.0%</c:formatCode>
                <c:ptCount val="1"/>
                <c:pt idx="0">
                  <c:v>0.61099999999999999</c:v>
                </c:pt>
              </c:numCache>
            </c:numRef>
          </c:val>
          <c:extLst>
            <c:ext xmlns:c16="http://schemas.microsoft.com/office/drawing/2014/chart" uri="{C3380CC4-5D6E-409C-BE32-E72D297353CC}">
              <c16:uniqueId val="{00000000-7034-45A4-A990-6DEC490EF496}"/>
            </c:ext>
          </c:extLst>
        </c:ser>
        <c:ser>
          <c:idx val="1"/>
          <c:order val="1"/>
          <c:tx>
            <c:strRef>
              <c:f>'日本の高齢者　収入源'!$E$7</c:f>
              <c:strCache>
                <c:ptCount val="1"/>
                <c:pt idx="0">
                  <c:v>仕送り・企業年金等</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収入源'!$F$7</c:f>
              <c:numCache>
                <c:formatCode>0.0%</c:formatCode>
                <c:ptCount val="1"/>
                <c:pt idx="0">
                  <c:v>4.8000000000000001E-2</c:v>
                </c:pt>
              </c:numCache>
            </c:numRef>
          </c:val>
          <c:extLst>
            <c:ext xmlns:c16="http://schemas.microsoft.com/office/drawing/2014/chart" uri="{C3380CC4-5D6E-409C-BE32-E72D297353CC}">
              <c16:uniqueId val="{00000001-7034-45A4-A990-6DEC490EF496}"/>
            </c:ext>
          </c:extLst>
        </c:ser>
        <c:ser>
          <c:idx val="2"/>
          <c:order val="2"/>
          <c:tx>
            <c:strRef>
              <c:f>'日本の高齢者　収入源'!$E$8</c:f>
              <c:strCache>
                <c:ptCount val="1"/>
                <c:pt idx="0">
                  <c:v>労働収入</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収入源'!$F$8</c:f>
              <c:numCache>
                <c:formatCode>0.0%</c:formatCode>
                <c:ptCount val="1"/>
                <c:pt idx="0">
                  <c:v>0.254</c:v>
                </c:pt>
              </c:numCache>
            </c:numRef>
          </c:val>
          <c:extLst>
            <c:ext xmlns:c16="http://schemas.microsoft.com/office/drawing/2014/chart" uri="{C3380CC4-5D6E-409C-BE32-E72D297353CC}">
              <c16:uniqueId val="{00000002-7034-45A4-A990-6DEC490EF496}"/>
            </c:ext>
          </c:extLst>
        </c:ser>
        <c:ser>
          <c:idx val="3"/>
          <c:order val="3"/>
          <c:tx>
            <c:strRef>
              <c:f>'日本の高齢者　収入源'!$E$9</c:f>
              <c:strCache>
                <c:ptCount val="1"/>
                <c:pt idx="0">
                  <c:v>財産所得</c:v>
                </c:pt>
              </c:strCache>
            </c:strRef>
          </c:tx>
          <c:spPr>
            <a:solidFill>
              <a:srgbClr val="92D050"/>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6="http://schemas.microsoft.com/office/drawing/2014/chart" uri="{C3380CC4-5D6E-409C-BE32-E72D297353CC}">
                  <c16:uniqueId val="{00000003-7034-45A4-A990-6DEC490EF49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'日本の高齢者　収入源'!$F$5</c:f>
              <c:strCache>
                <c:ptCount val="1"/>
                <c:pt idx="0">
                  <c:v>合計</c:v>
                </c:pt>
              </c:strCache>
            </c:strRef>
          </c:cat>
          <c:val>
            <c:numRef>
              <c:f>'日本の高齢者　収入源'!$F$9</c:f>
              <c:numCache>
                <c:formatCode>0.0%</c:formatCode>
                <c:ptCount val="1"/>
                <c:pt idx="0">
                  <c:v>0.08</c:v>
                </c:pt>
              </c:numCache>
            </c:numRef>
          </c:val>
          <c:extLst>
            <c:ext xmlns:c16="http://schemas.microsoft.com/office/drawing/2014/chart" uri="{C3380CC4-5D6E-409C-BE32-E72D297353CC}">
              <c16:uniqueId val="{00000004-7034-45A4-A990-6DEC490EF496}"/>
            </c:ext>
          </c:extLst>
        </c:ser>
        <c:dLbls>
          <c:showLegendKey val="0"/>
          <c:showVal val="0"/>
          <c:showCatName val="0"/>
          <c:showSerName val="0"/>
          <c:showPercent val="0"/>
          <c:showBubbleSize val="0"/>
        </c:dLbls>
        <c:gapWidth val="150"/>
        <c:overlap val="100"/>
        <c:axId val="-781111456"/>
        <c:axId val="-781107648"/>
      </c:barChart>
      <c:catAx>
        <c:axId val="-781111456"/>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mn-ea"/>
                <a:ea typeface="+mn-ea"/>
                <a:cs typeface="+mn-cs"/>
              </a:defRPr>
            </a:pPr>
            <a:endParaRPr lang="ja-JP"/>
          </a:p>
        </c:txPr>
        <c:crossAx val="-781107648"/>
        <c:crosses val="autoZero"/>
        <c:auto val="1"/>
        <c:lblAlgn val="ctr"/>
        <c:lblOffset val="100"/>
        <c:noMultiLvlLbl val="0"/>
      </c:catAx>
      <c:valAx>
        <c:axId val="-781107648"/>
        <c:scaling>
          <c:orientation val="minMax"/>
        </c:scaling>
        <c:delete val="0"/>
        <c:axPos val="b"/>
        <c:numFmt formatCode="0%" sourceLinked="1"/>
        <c:majorTickMark val="in"/>
        <c:minorTickMark val="none"/>
        <c:tickLblPos val="nextTo"/>
        <c:spPr>
          <a:noFill/>
          <a:ln>
            <a:solidFill>
              <a:schemeClr val="tx1">
                <a:lumMod val="50000"/>
                <a:lumOff val="50000"/>
              </a:schemeClr>
            </a:solid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ea"/>
                <a:ea typeface="+mn-ea"/>
                <a:cs typeface="+mn-cs"/>
              </a:defRPr>
            </a:pPr>
            <a:endParaRPr lang="ja-JP"/>
          </a:p>
        </c:txPr>
        <c:crossAx val="-781111456"/>
        <c:crosses val="autoZero"/>
        <c:crossBetween val="between"/>
      </c:valAx>
      <c:spPr>
        <a:noFill/>
        <a:ln>
          <a:noFill/>
        </a:ln>
        <a:effectLst/>
      </c:spPr>
    </c:plotArea>
    <c:legend>
      <c:legendPos val="b"/>
      <c:layout>
        <c:manualLayout>
          <c:xMode val="edge"/>
          <c:yMode val="edge"/>
          <c:x val="5.8141025641025641E-2"/>
          <c:y val="0.81880895691609978"/>
          <c:w val="0.9"/>
          <c:h val="0.13079421768707483"/>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737174419462627E-2"/>
          <c:y val="4.1661994479263838E-2"/>
          <c:w val="0.80535011436823412"/>
          <c:h val="0.78443034305386894"/>
        </c:manualLayout>
      </c:layout>
      <c:barChart>
        <c:barDir val="col"/>
        <c:grouping val="stacked"/>
        <c:varyColors val="0"/>
        <c:ser>
          <c:idx val="2"/>
          <c:order val="2"/>
          <c:tx>
            <c:strRef>
              <c:f>支出!$B$7</c:f>
              <c:strCache>
                <c:ptCount val="1"/>
                <c:pt idx="0">
                  <c:v>メディケア</c:v>
                </c:pt>
              </c:strCache>
            </c:strRef>
          </c:tx>
          <c:spPr>
            <a:solidFill>
              <a:srgbClr val="FFC000">
                <a:lumMod val="40000"/>
                <a:lumOff val="60000"/>
              </a:srgbClr>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5DA-4405-8C19-2FEF68C13B88}"/>
                </c:ext>
              </c:extLst>
            </c:dLbl>
            <c:dLbl>
              <c:idx val="1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5DA-4405-8C19-2FEF68C13B88}"/>
                </c:ext>
              </c:extLst>
            </c:dLbl>
            <c:dLbl>
              <c:idx val="1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5DA-4405-8C19-2FEF68C13B88}"/>
                </c:ext>
              </c:extLst>
            </c:dLbl>
            <c:dLbl>
              <c:idx val="2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5DA-4405-8C19-2FEF68C13B8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支出!$C$4:$AA$4</c:f>
              <c:numCache>
                <c:formatCode>General</c:formatCode>
                <c:ptCount val="25"/>
                <c:pt idx="0">
                  <c:v>2000</c:v>
                </c:pt>
                <c:pt idx="5">
                  <c:v>2005</c:v>
                </c:pt>
                <c:pt idx="10">
                  <c:v>2010</c:v>
                </c:pt>
                <c:pt idx="15">
                  <c:v>2015</c:v>
                </c:pt>
                <c:pt idx="18">
                  <c:v>2018</c:v>
                </c:pt>
                <c:pt idx="20">
                  <c:v>2020</c:v>
                </c:pt>
                <c:pt idx="24">
                  <c:v>2024</c:v>
                </c:pt>
              </c:numCache>
            </c:numRef>
          </c:cat>
          <c:val>
            <c:numRef>
              <c:f>支出!$C$7:$AA$7</c:f>
              <c:numCache>
                <c:formatCode>#,##0_);[Red]\(#,##0\)</c:formatCode>
                <c:ptCount val="25"/>
                <c:pt idx="0">
                  <c:v>194115</c:v>
                </c:pt>
                <c:pt idx="1">
                  <c:v>214061</c:v>
                </c:pt>
                <c:pt idx="2">
                  <c:v>227699</c:v>
                </c:pt>
                <c:pt idx="3">
                  <c:v>245709</c:v>
                </c:pt>
                <c:pt idx="4">
                  <c:v>264890</c:v>
                </c:pt>
                <c:pt idx="5">
                  <c:v>294334</c:v>
                </c:pt>
                <c:pt idx="6">
                  <c:v>324879</c:v>
                </c:pt>
                <c:pt idx="7">
                  <c:v>370775</c:v>
                </c:pt>
                <c:pt idx="8">
                  <c:v>385817</c:v>
                </c:pt>
                <c:pt idx="9">
                  <c:v>425095</c:v>
                </c:pt>
                <c:pt idx="10">
                  <c:v>446477</c:v>
                </c:pt>
                <c:pt idx="11">
                  <c:v>479923</c:v>
                </c:pt>
                <c:pt idx="12">
                  <c:v>466018</c:v>
                </c:pt>
                <c:pt idx="13">
                  <c:v>491809</c:v>
                </c:pt>
                <c:pt idx="14">
                  <c:v>505303</c:v>
                </c:pt>
                <c:pt idx="15">
                  <c:v>539873</c:v>
                </c:pt>
                <c:pt idx="16">
                  <c:v>588361</c:v>
                </c:pt>
                <c:pt idx="17">
                  <c:v>591401</c:v>
                </c:pt>
                <c:pt idx="18">
                  <c:v>581848</c:v>
                </c:pt>
                <c:pt idx="19">
                  <c:v>644879</c:v>
                </c:pt>
                <c:pt idx="20">
                  <c:v>678560</c:v>
                </c:pt>
                <c:pt idx="21">
                  <c:v>711071</c:v>
                </c:pt>
                <c:pt idx="22">
                  <c:v>799939</c:v>
                </c:pt>
                <c:pt idx="23">
                  <c:v>821791</c:v>
                </c:pt>
                <c:pt idx="24">
                  <c:v>839817</c:v>
                </c:pt>
              </c:numCache>
            </c:numRef>
          </c:val>
          <c:extLst>
            <c:ext xmlns:c16="http://schemas.microsoft.com/office/drawing/2014/chart" uri="{C3380CC4-5D6E-409C-BE32-E72D297353CC}">
              <c16:uniqueId val="{00000004-95DA-4405-8C19-2FEF68C13B88}"/>
            </c:ext>
          </c:extLst>
        </c:ser>
        <c:ser>
          <c:idx val="3"/>
          <c:order val="3"/>
          <c:tx>
            <c:strRef>
              <c:f>支出!$B$8</c:f>
              <c:strCache>
                <c:ptCount val="1"/>
                <c:pt idx="0">
                  <c:v>メディケイド</c:v>
                </c:pt>
              </c:strCache>
            </c:strRef>
          </c:tx>
          <c:spPr>
            <a:solidFill>
              <a:schemeClr val="accent4"/>
            </a:solidFill>
            <a:ln>
              <a:noFill/>
            </a:ln>
            <a:effectLst/>
          </c:spPr>
          <c:invertIfNegative val="0"/>
          <c:dLbls>
            <c:dLbl>
              <c:idx val="0"/>
              <c:layout>
                <c:manualLayout>
                  <c:x val="-5.3547523427041497E-3"/>
                  <c:y val="-2.2724724261416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5DA-4405-8C19-2FEF68C13B88}"/>
                </c:ext>
              </c:extLst>
            </c:dLbl>
            <c:dLbl>
              <c:idx val="1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5DA-4405-8C19-2FEF68C13B88}"/>
                </c:ext>
              </c:extLst>
            </c:dLbl>
            <c:dLbl>
              <c:idx val="1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5DA-4405-8C19-2FEF68C13B88}"/>
                </c:ext>
              </c:extLst>
            </c:dLbl>
            <c:dLbl>
              <c:idx val="2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95DA-4405-8C19-2FEF68C13B8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支出!$C$4:$AA$4</c:f>
              <c:numCache>
                <c:formatCode>General</c:formatCode>
                <c:ptCount val="25"/>
                <c:pt idx="0">
                  <c:v>2000</c:v>
                </c:pt>
                <c:pt idx="5">
                  <c:v>2005</c:v>
                </c:pt>
                <c:pt idx="10">
                  <c:v>2010</c:v>
                </c:pt>
                <c:pt idx="15">
                  <c:v>2015</c:v>
                </c:pt>
                <c:pt idx="18">
                  <c:v>2018</c:v>
                </c:pt>
                <c:pt idx="20">
                  <c:v>2020</c:v>
                </c:pt>
                <c:pt idx="24">
                  <c:v>2024</c:v>
                </c:pt>
              </c:numCache>
            </c:numRef>
          </c:cat>
          <c:val>
            <c:numRef>
              <c:f>支出!$C$8:$AA$8</c:f>
              <c:numCache>
                <c:formatCode>#,##0_);[Red]\(#,##0\)</c:formatCode>
                <c:ptCount val="25"/>
                <c:pt idx="0">
                  <c:v>117921</c:v>
                </c:pt>
                <c:pt idx="1">
                  <c:v>129374</c:v>
                </c:pt>
                <c:pt idx="2">
                  <c:v>147512</c:v>
                </c:pt>
                <c:pt idx="3">
                  <c:v>160693</c:v>
                </c:pt>
                <c:pt idx="4">
                  <c:v>176231</c:v>
                </c:pt>
                <c:pt idx="5">
                  <c:v>181720</c:v>
                </c:pt>
                <c:pt idx="6">
                  <c:v>180625</c:v>
                </c:pt>
                <c:pt idx="7">
                  <c:v>190624</c:v>
                </c:pt>
                <c:pt idx="8">
                  <c:v>201426</c:v>
                </c:pt>
                <c:pt idx="9">
                  <c:v>250924</c:v>
                </c:pt>
                <c:pt idx="10">
                  <c:v>272771</c:v>
                </c:pt>
                <c:pt idx="11">
                  <c:v>274964</c:v>
                </c:pt>
                <c:pt idx="12">
                  <c:v>250534</c:v>
                </c:pt>
                <c:pt idx="13">
                  <c:v>265392</c:v>
                </c:pt>
                <c:pt idx="14">
                  <c:v>301472</c:v>
                </c:pt>
                <c:pt idx="15">
                  <c:v>349762</c:v>
                </c:pt>
                <c:pt idx="16">
                  <c:v>368280</c:v>
                </c:pt>
                <c:pt idx="17">
                  <c:v>374682</c:v>
                </c:pt>
                <c:pt idx="18">
                  <c:v>389157</c:v>
                </c:pt>
                <c:pt idx="19">
                  <c:v>418681</c:v>
                </c:pt>
                <c:pt idx="20">
                  <c:v>418151</c:v>
                </c:pt>
                <c:pt idx="21">
                  <c:v>368390</c:v>
                </c:pt>
                <c:pt idx="22">
                  <c:v>357307</c:v>
                </c:pt>
                <c:pt idx="23">
                  <c:v>373545</c:v>
                </c:pt>
                <c:pt idx="24">
                  <c:v>380725</c:v>
                </c:pt>
              </c:numCache>
            </c:numRef>
          </c:val>
          <c:extLst>
            <c:ext xmlns:c16="http://schemas.microsoft.com/office/drawing/2014/chart" uri="{C3380CC4-5D6E-409C-BE32-E72D297353CC}">
              <c16:uniqueId val="{00000009-95DA-4405-8C19-2FEF68C13B88}"/>
            </c:ext>
          </c:extLst>
        </c:ser>
        <c:dLbls>
          <c:showLegendKey val="0"/>
          <c:showVal val="0"/>
          <c:showCatName val="0"/>
          <c:showSerName val="0"/>
          <c:showPercent val="0"/>
          <c:showBubbleSize val="0"/>
        </c:dLbls>
        <c:gapWidth val="219"/>
        <c:overlap val="100"/>
        <c:axId val="-781101664"/>
        <c:axId val="-781114176"/>
      </c:barChart>
      <c:lineChart>
        <c:grouping val="standard"/>
        <c:varyColors val="0"/>
        <c:ser>
          <c:idx val="0"/>
          <c:order val="0"/>
          <c:tx>
            <c:strRef>
              <c:f>支出!$B$5</c:f>
              <c:strCache>
                <c:ptCount val="1"/>
                <c:pt idx="0">
                  <c:v>歳入</c:v>
                </c:pt>
              </c:strCache>
            </c:strRef>
          </c:tx>
          <c:spPr>
            <a:ln w="28575" cap="rnd">
              <a:solidFill>
                <a:schemeClr val="accent1"/>
              </a:solidFill>
              <a:round/>
            </a:ln>
            <a:effectLst/>
          </c:spPr>
          <c:marker>
            <c:symbol val="none"/>
          </c:marker>
          <c:cat>
            <c:numRef>
              <c:f>支出!$C$4:$AA$4</c:f>
              <c:numCache>
                <c:formatCode>General</c:formatCode>
                <c:ptCount val="25"/>
                <c:pt idx="0">
                  <c:v>2000</c:v>
                </c:pt>
                <c:pt idx="5">
                  <c:v>2005</c:v>
                </c:pt>
                <c:pt idx="10">
                  <c:v>2010</c:v>
                </c:pt>
                <c:pt idx="15">
                  <c:v>2015</c:v>
                </c:pt>
                <c:pt idx="18">
                  <c:v>2018</c:v>
                </c:pt>
                <c:pt idx="20">
                  <c:v>2020</c:v>
                </c:pt>
                <c:pt idx="24">
                  <c:v>2024</c:v>
                </c:pt>
              </c:numCache>
            </c:numRef>
          </c:cat>
          <c:val>
            <c:numRef>
              <c:f>支出!$C$5:$AA$5</c:f>
              <c:numCache>
                <c:formatCode>#,##0_);[Red]\(#,##0\)</c:formatCode>
                <c:ptCount val="25"/>
                <c:pt idx="0">
                  <c:v>2025191</c:v>
                </c:pt>
                <c:pt idx="1">
                  <c:v>1991082</c:v>
                </c:pt>
                <c:pt idx="2">
                  <c:v>1853136</c:v>
                </c:pt>
                <c:pt idx="3">
                  <c:v>1782314</c:v>
                </c:pt>
                <c:pt idx="4">
                  <c:v>1880114</c:v>
                </c:pt>
                <c:pt idx="5">
                  <c:v>2153611</c:v>
                </c:pt>
                <c:pt idx="6">
                  <c:v>2406869</c:v>
                </c:pt>
                <c:pt idx="7">
                  <c:v>2567985</c:v>
                </c:pt>
                <c:pt idx="8">
                  <c:v>2523991</c:v>
                </c:pt>
                <c:pt idx="9">
                  <c:v>2104989</c:v>
                </c:pt>
                <c:pt idx="10">
                  <c:v>2162706</c:v>
                </c:pt>
                <c:pt idx="11">
                  <c:v>2303466</c:v>
                </c:pt>
                <c:pt idx="12">
                  <c:v>2449990</c:v>
                </c:pt>
                <c:pt idx="13">
                  <c:v>2775106</c:v>
                </c:pt>
                <c:pt idx="14">
                  <c:v>3021491</c:v>
                </c:pt>
                <c:pt idx="15">
                  <c:v>3249887</c:v>
                </c:pt>
                <c:pt idx="16">
                  <c:v>3267961</c:v>
                </c:pt>
                <c:pt idx="17">
                  <c:v>3316182</c:v>
                </c:pt>
                <c:pt idx="18">
                  <c:v>3329904</c:v>
                </c:pt>
                <c:pt idx="19">
                  <c:v>3437656</c:v>
                </c:pt>
                <c:pt idx="20">
                  <c:v>3644772</c:v>
                </c:pt>
                <c:pt idx="21">
                  <c:v>3876864</c:v>
                </c:pt>
                <c:pt idx="22">
                  <c:v>4128632</c:v>
                </c:pt>
                <c:pt idx="23">
                  <c:v>4421452</c:v>
                </c:pt>
                <c:pt idx="24">
                  <c:v>4752521</c:v>
                </c:pt>
              </c:numCache>
            </c:numRef>
          </c:val>
          <c:smooth val="0"/>
          <c:extLst>
            <c:ext xmlns:c16="http://schemas.microsoft.com/office/drawing/2014/chart" uri="{C3380CC4-5D6E-409C-BE32-E72D297353CC}">
              <c16:uniqueId val="{0000000A-95DA-4405-8C19-2FEF68C13B88}"/>
            </c:ext>
          </c:extLst>
        </c:ser>
        <c:ser>
          <c:idx val="1"/>
          <c:order val="1"/>
          <c:tx>
            <c:strRef>
              <c:f>支出!$B$6</c:f>
              <c:strCache>
                <c:ptCount val="1"/>
                <c:pt idx="0">
                  <c:v>歳出</c:v>
                </c:pt>
              </c:strCache>
            </c:strRef>
          </c:tx>
          <c:spPr>
            <a:ln w="28575" cap="rnd">
              <a:solidFill>
                <a:schemeClr val="accent2"/>
              </a:solidFill>
              <a:round/>
            </a:ln>
            <a:effectLst/>
          </c:spPr>
          <c:marker>
            <c:symbol val="none"/>
          </c:marker>
          <c:cat>
            <c:numRef>
              <c:f>支出!$C$4:$AA$4</c:f>
              <c:numCache>
                <c:formatCode>General</c:formatCode>
                <c:ptCount val="25"/>
                <c:pt idx="0">
                  <c:v>2000</c:v>
                </c:pt>
                <c:pt idx="5">
                  <c:v>2005</c:v>
                </c:pt>
                <c:pt idx="10">
                  <c:v>2010</c:v>
                </c:pt>
                <c:pt idx="15">
                  <c:v>2015</c:v>
                </c:pt>
                <c:pt idx="18">
                  <c:v>2018</c:v>
                </c:pt>
                <c:pt idx="20">
                  <c:v>2020</c:v>
                </c:pt>
                <c:pt idx="24">
                  <c:v>2024</c:v>
                </c:pt>
              </c:numCache>
            </c:numRef>
          </c:cat>
          <c:val>
            <c:numRef>
              <c:f>支出!$C$6:$AA$6</c:f>
              <c:numCache>
                <c:formatCode>#,##0_);[Red]\(#,##0\)</c:formatCode>
                <c:ptCount val="25"/>
                <c:pt idx="0">
                  <c:v>1788950</c:v>
                </c:pt>
                <c:pt idx="1">
                  <c:v>1862846</c:v>
                </c:pt>
                <c:pt idx="2">
                  <c:v>2010894</c:v>
                </c:pt>
                <c:pt idx="3">
                  <c:v>2159899</c:v>
                </c:pt>
                <c:pt idx="4">
                  <c:v>2292841</c:v>
                </c:pt>
                <c:pt idx="5">
                  <c:v>2471957</c:v>
                </c:pt>
                <c:pt idx="6">
                  <c:v>2655050</c:v>
                </c:pt>
                <c:pt idx="7">
                  <c:v>2728686</c:v>
                </c:pt>
                <c:pt idx="8">
                  <c:v>2982544</c:v>
                </c:pt>
                <c:pt idx="9">
                  <c:v>3517677</c:v>
                </c:pt>
                <c:pt idx="10">
                  <c:v>3457079</c:v>
                </c:pt>
                <c:pt idx="11">
                  <c:v>3603065</c:v>
                </c:pt>
                <c:pt idx="12">
                  <c:v>3526563</c:v>
                </c:pt>
                <c:pt idx="13">
                  <c:v>3454881</c:v>
                </c:pt>
                <c:pt idx="14">
                  <c:v>3506284</c:v>
                </c:pt>
                <c:pt idx="15">
                  <c:v>3691847</c:v>
                </c:pt>
                <c:pt idx="16">
                  <c:v>3852612</c:v>
                </c:pt>
                <c:pt idx="17">
                  <c:v>3981628</c:v>
                </c:pt>
                <c:pt idx="18">
                  <c:v>4109042</c:v>
                </c:pt>
                <c:pt idx="19">
                  <c:v>4529188</c:v>
                </c:pt>
                <c:pt idx="20">
                  <c:v>4745573</c:v>
                </c:pt>
                <c:pt idx="21">
                  <c:v>4945201</c:v>
                </c:pt>
                <c:pt idx="22">
                  <c:v>5177477</c:v>
                </c:pt>
                <c:pt idx="23">
                  <c:v>5330085</c:v>
                </c:pt>
                <c:pt idx="24">
                  <c:v>5452986</c:v>
                </c:pt>
              </c:numCache>
            </c:numRef>
          </c:val>
          <c:smooth val="0"/>
          <c:extLst>
            <c:ext xmlns:c16="http://schemas.microsoft.com/office/drawing/2014/chart" uri="{C3380CC4-5D6E-409C-BE32-E72D297353CC}">
              <c16:uniqueId val="{0000000B-95DA-4405-8C19-2FEF68C13B88}"/>
            </c:ext>
          </c:extLst>
        </c:ser>
        <c:dLbls>
          <c:showLegendKey val="0"/>
          <c:showVal val="0"/>
          <c:showCatName val="0"/>
          <c:showSerName val="0"/>
          <c:showPercent val="0"/>
          <c:showBubbleSize val="0"/>
        </c:dLbls>
        <c:marker val="1"/>
        <c:smooth val="0"/>
        <c:axId val="-781101664"/>
        <c:axId val="-781114176"/>
      </c:lineChart>
      <c:lineChart>
        <c:grouping val="standard"/>
        <c:varyColors val="0"/>
        <c:ser>
          <c:idx val="4"/>
          <c:order val="4"/>
          <c:tx>
            <c:v>メディケア・メディケイドが歳出に占める割合</c:v>
          </c:tx>
          <c:spPr>
            <a:ln w="28575" cap="rnd">
              <a:solidFill>
                <a:schemeClr val="accent5"/>
              </a:solidFill>
              <a:round/>
            </a:ln>
            <a:effectLst/>
          </c:spPr>
          <c:marker>
            <c:symbol val="circle"/>
            <c:size val="5"/>
            <c:spPr>
              <a:solidFill>
                <a:schemeClr val="bg1"/>
              </a:solidFill>
              <a:ln w="9525">
                <a:solidFill>
                  <a:schemeClr val="accent5"/>
                </a:solidFill>
              </a:ln>
              <a:effectLst/>
            </c:spPr>
          </c:marker>
          <c:dLbls>
            <c:dLbl>
              <c:idx val="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95DA-4405-8C19-2FEF68C13B88}"/>
                </c:ext>
              </c:extLst>
            </c:dLbl>
            <c:dLbl>
              <c:idx val="1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95DA-4405-8C19-2FEF68C13B88}"/>
                </c:ext>
              </c:extLst>
            </c:dLbl>
            <c:dLbl>
              <c:idx val="18"/>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95DA-4405-8C19-2FEF68C13B88}"/>
                </c:ext>
              </c:extLst>
            </c:dLbl>
            <c:dLbl>
              <c:idx val="24"/>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95DA-4405-8C19-2FEF68C13B88}"/>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ea"/>
                    <a:ea typeface="+mn-ea"/>
                    <a:cs typeface="+mn-cs"/>
                  </a:defRPr>
                </a:pPr>
                <a:endParaRPr lang="ja-JP"/>
              </a:p>
            </c:txPr>
            <c:dLblPos val="t"/>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支出!$C$9:$AA$9</c:f>
              <c:numCache>
                <c:formatCode>0.0%</c:formatCode>
                <c:ptCount val="25"/>
                <c:pt idx="0">
                  <c:v>0.17442410352441376</c:v>
                </c:pt>
                <c:pt idx="1">
                  <c:v>0.18436038191025989</c:v>
                </c:pt>
                <c:pt idx="2">
                  <c:v>0.18658914890590952</c:v>
                </c:pt>
                <c:pt idx="3">
                  <c:v>0.1881578721968018</c:v>
                </c:pt>
                <c:pt idx="4">
                  <c:v>0.19239057570934923</c:v>
                </c:pt>
                <c:pt idx="5">
                  <c:v>0.19258182889103653</c:v>
                </c:pt>
                <c:pt idx="6">
                  <c:v>0.19039340125421367</c:v>
                </c:pt>
                <c:pt idx="7">
                  <c:v>0.20573968569487291</c:v>
                </c:pt>
                <c:pt idx="8">
                  <c:v>0.19689332328374703</c:v>
                </c:pt>
                <c:pt idx="9">
                  <c:v>0.19217767862143112</c:v>
                </c:pt>
                <c:pt idx="10">
                  <c:v>0.20805078507028621</c:v>
                </c:pt>
                <c:pt idx="11">
                  <c:v>0.20951245675556782</c:v>
                </c:pt>
                <c:pt idx="12">
                  <c:v>0.20318706910949841</c:v>
                </c:pt>
                <c:pt idx="13">
                  <c:v>0.21916847497786465</c:v>
                </c:pt>
                <c:pt idx="14">
                  <c:v>0.23009402546969954</c:v>
                </c:pt>
                <c:pt idx="15">
                  <c:v>0.24097287888690946</c:v>
                </c:pt>
                <c:pt idx="16">
                  <c:v>0.24830971818599953</c:v>
                </c:pt>
                <c:pt idx="17">
                  <c:v>0.24263517335120208</c:v>
                </c:pt>
                <c:pt idx="18">
                  <c:v>0.23630933925717965</c:v>
                </c:pt>
                <c:pt idx="19">
                  <c:v>0.23482354894519725</c:v>
                </c:pt>
                <c:pt idx="20">
                  <c:v>0.23110191329898414</c:v>
                </c:pt>
                <c:pt idx="21">
                  <c:v>0.21828455506661915</c:v>
                </c:pt>
                <c:pt idx="22">
                  <c:v>0.22351543039206162</c:v>
                </c:pt>
                <c:pt idx="23">
                  <c:v>0.22426208962896463</c:v>
                </c:pt>
                <c:pt idx="24">
                  <c:v>0.22383002633786334</c:v>
                </c:pt>
              </c:numCache>
            </c:numRef>
          </c:val>
          <c:smooth val="0"/>
          <c:extLst>
            <c:ext xmlns:c16="http://schemas.microsoft.com/office/drawing/2014/chart" uri="{C3380CC4-5D6E-409C-BE32-E72D297353CC}">
              <c16:uniqueId val="{00000010-95DA-4405-8C19-2FEF68C13B88}"/>
            </c:ext>
          </c:extLst>
        </c:ser>
        <c:dLbls>
          <c:showLegendKey val="0"/>
          <c:showVal val="0"/>
          <c:showCatName val="0"/>
          <c:showSerName val="0"/>
          <c:showPercent val="0"/>
          <c:showBubbleSize val="0"/>
        </c:dLbls>
        <c:marker val="1"/>
        <c:smooth val="0"/>
        <c:axId val="-781108192"/>
        <c:axId val="-781113632"/>
      </c:lineChart>
      <c:catAx>
        <c:axId val="-78110166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crossAx val="-781114176"/>
        <c:crosses val="autoZero"/>
        <c:auto val="1"/>
        <c:lblAlgn val="ctr"/>
        <c:lblOffset val="100"/>
        <c:noMultiLvlLbl val="0"/>
      </c:catAx>
      <c:valAx>
        <c:axId val="-781114176"/>
        <c:scaling>
          <c:orientation val="minMax"/>
          <c:max val="8000000"/>
        </c:scaling>
        <c:delete val="0"/>
        <c:axPos val="l"/>
        <c:majorGridlines>
          <c:spPr>
            <a:ln w="9525" cap="flat" cmpd="sng" algn="ctr">
              <a:solidFill>
                <a:schemeClr val="tx1">
                  <a:lumMod val="15000"/>
                  <a:lumOff val="85000"/>
                </a:schemeClr>
              </a:solidFill>
              <a:round/>
            </a:ln>
            <a:effectLst/>
          </c:spPr>
        </c:majorGridlines>
        <c:numFmt formatCode="#,##0_);[Red]\(#,##0\)" sourceLinked="1"/>
        <c:majorTickMark val="in"/>
        <c:minorTickMark val="none"/>
        <c:tickLblPos val="nextTo"/>
        <c:spPr>
          <a:noFill/>
          <a:ln w="9525">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1101664"/>
        <c:crosses val="autoZero"/>
        <c:crossBetween val="between"/>
      </c:valAx>
      <c:valAx>
        <c:axId val="-781113632"/>
        <c:scaling>
          <c:orientation val="minMax"/>
        </c:scaling>
        <c:delete val="0"/>
        <c:axPos val="r"/>
        <c:numFmt formatCode="0.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781108192"/>
        <c:crosses val="max"/>
        <c:crossBetween val="between"/>
      </c:valAx>
      <c:catAx>
        <c:axId val="-781108192"/>
        <c:scaling>
          <c:orientation val="minMax"/>
        </c:scaling>
        <c:delete val="1"/>
        <c:axPos val="t"/>
        <c:majorTickMark val="out"/>
        <c:minorTickMark val="none"/>
        <c:tickLblPos val="nextTo"/>
        <c:crossAx val="-781113632"/>
        <c:crosses val="max"/>
        <c:auto val="1"/>
        <c:lblAlgn val="ctr"/>
        <c:lblOffset val="100"/>
        <c:noMultiLvlLbl val="0"/>
      </c:catAx>
      <c:spPr>
        <a:noFill/>
        <a:ln>
          <a:noFill/>
        </a:ln>
        <a:effectLst/>
      </c:spPr>
    </c:plotArea>
    <c:legend>
      <c:legendPos val="b"/>
      <c:layout>
        <c:manualLayout>
          <c:xMode val="edge"/>
          <c:yMode val="edge"/>
          <c:x val="0"/>
          <c:y val="0.8786120979035994"/>
          <c:w val="0.9882330371354181"/>
          <c:h val="9.866317783498389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a:noFill/>
    </a:ln>
    <a:effectLst/>
  </c:spPr>
  <c:txPr>
    <a:bodyPr/>
    <a:lstStyle/>
    <a:p>
      <a:pPr>
        <a:defRPr>
          <a:latin typeface="HGPｺﾞｼｯｸM" panose="020B0600000000000000" pitchFamily="50" charset="-128"/>
          <a:ea typeface="HGPｺﾞｼｯｸM" panose="020B0600000000000000" pitchFamily="50" charset="-128"/>
        </a:defRPr>
      </a:pPr>
      <a:endParaRPr lang="ja-JP"/>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439444444444445"/>
          <c:y val="5.5979643765903309E-2"/>
          <c:w val="0.7916739401657632"/>
          <c:h val="0.74333228346456692"/>
        </c:manualLayout>
      </c:layout>
      <c:barChart>
        <c:barDir val="bar"/>
        <c:grouping val="percentStacked"/>
        <c:varyColors val="0"/>
        <c:ser>
          <c:idx val="0"/>
          <c:order val="0"/>
          <c:tx>
            <c:strRef>
              <c:f>収入状況!$B$25</c:f>
              <c:strCache>
                <c:ptCount val="1"/>
                <c:pt idx="0">
                  <c:v>年金</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収入状況!$A$26:$A$28</c:f>
              <c:strCache>
                <c:ptCount val="3"/>
                <c:pt idx="0">
                  <c:v>農村部</c:v>
                </c:pt>
                <c:pt idx="1">
                  <c:v>都市部</c:v>
                </c:pt>
                <c:pt idx="2">
                  <c:v>合計</c:v>
                </c:pt>
              </c:strCache>
            </c:strRef>
          </c:cat>
          <c:val>
            <c:numRef>
              <c:f>収入状況!$B$26:$B$28</c:f>
              <c:numCache>
                <c:formatCode>0.0%</c:formatCode>
                <c:ptCount val="3"/>
                <c:pt idx="0">
                  <c:v>0.17199999999999999</c:v>
                </c:pt>
                <c:pt idx="1">
                  <c:v>0.71899999999999997</c:v>
                </c:pt>
                <c:pt idx="2">
                  <c:v>0.46200000000000002</c:v>
                </c:pt>
              </c:numCache>
            </c:numRef>
          </c:val>
          <c:extLst>
            <c:ext xmlns:c16="http://schemas.microsoft.com/office/drawing/2014/chart" uri="{C3380CC4-5D6E-409C-BE32-E72D297353CC}">
              <c16:uniqueId val="{00000000-0073-4302-B9B3-4617E35707B9}"/>
            </c:ext>
          </c:extLst>
        </c:ser>
        <c:ser>
          <c:idx val="1"/>
          <c:order val="1"/>
          <c:tx>
            <c:strRef>
              <c:f>収入状況!$C$25</c:f>
              <c:strCache>
                <c:ptCount val="1"/>
                <c:pt idx="0">
                  <c:v>子女、親戚からの支援</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収入状況!$A$26:$A$28</c:f>
              <c:strCache>
                <c:ptCount val="3"/>
                <c:pt idx="0">
                  <c:v>農村部</c:v>
                </c:pt>
                <c:pt idx="1">
                  <c:v>都市部</c:v>
                </c:pt>
                <c:pt idx="2">
                  <c:v>合計</c:v>
                </c:pt>
              </c:strCache>
            </c:strRef>
          </c:cat>
          <c:val>
            <c:numRef>
              <c:f>収入状況!$C$26:$C$28</c:f>
              <c:numCache>
                <c:formatCode>0.0%</c:formatCode>
                <c:ptCount val="3"/>
                <c:pt idx="0">
                  <c:v>0.33</c:v>
                </c:pt>
                <c:pt idx="1">
                  <c:v>0.122</c:v>
                </c:pt>
                <c:pt idx="2">
                  <c:v>0.22</c:v>
                </c:pt>
              </c:numCache>
            </c:numRef>
          </c:val>
          <c:extLst>
            <c:ext xmlns:c16="http://schemas.microsoft.com/office/drawing/2014/chart" uri="{C3380CC4-5D6E-409C-BE32-E72D297353CC}">
              <c16:uniqueId val="{00000001-0073-4302-B9B3-4617E35707B9}"/>
            </c:ext>
          </c:extLst>
        </c:ser>
        <c:ser>
          <c:idx val="2"/>
          <c:order val="2"/>
          <c:tx>
            <c:strRef>
              <c:f>収入状況!$D$25</c:f>
              <c:strCache>
                <c:ptCount val="1"/>
                <c:pt idx="0">
                  <c:v>収入</c:v>
                </c:pt>
              </c:strCache>
            </c:strRef>
          </c:tx>
          <c:spPr>
            <a:solidFill>
              <a:schemeClr val="accent3"/>
            </a:solidFill>
            <a:ln>
              <a:noFill/>
            </a:ln>
            <a:effectLst/>
          </c:spPr>
          <c:invertIfNegative val="0"/>
          <c:dLbls>
            <c:dLbl>
              <c:idx val="1"/>
              <c:layout>
                <c:manualLayout>
                  <c:x val="-1.6933333333333436E-2"/>
                  <c:y val="4.664916424312669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073-4302-B9B3-4617E35707B9}"/>
                </c:ext>
              </c:extLst>
            </c:dLbl>
            <c:dLbl>
              <c:idx val="2"/>
              <c:layout>
                <c:manualLayout>
                  <c:x val="-1.0185067526415994E-16"/>
                  <c:y val="-4.243778136006664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073-4302-B9B3-4617E35707B9}"/>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収入状況!$A$26:$A$28</c:f>
              <c:strCache>
                <c:ptCount val="3"/>
                <c:pt idx="0">
                  <c:v>農村部</c:v>
                </c:pt>
                <c:pt idx="1">
                  <c:v>都市部</c:v>
                </c:pt>
                <c:pt idx="2">
                  <c:v>合計</c:v>
                </c:pt>
              </c:strCache>
            </c:strRef>
          </c:cat>
          <c:val>
            <c:numRef>
              <c:f>収入状況!$D$26:$D$28</c:f>
              <c:numCache>
                <c:formatCode>0.0%</c:formatCode>
                <c:ptCount val="3"/>
                <c:pt idx="0">
                  <c:v>0.379</c:v>
                </c:pt>
                <c:pt idx="1">
                  <c:v>0.11</c:v>
                </c:pt>
                <c:pt idx="2">
                  <c:v>0.23699999999999999</c:v>
                </c:pt>
              </c:numCache>
            </c:numRef>
          </c:val>
          <c:extLst>
            <c:ext xmlns:c16="http://schemas.microsoft.com/office/drawing/2014/chart" uri="{C3380CC4-5D6E-409C-BE32-E72D297353CC}">
              <c16:uniqueId val="{00000004-0073-4302-B9B3-4617E35707B9}"/>
            </c:ext>
          </c:extLst>
        </c:ser>
        <c:ser>
          <c:idx val="3"/>
          <c:order val="3"/>
          <c:tx>
            <c:strRef>
              <c:f>収入状況!$E$25</c:f>
              <c:strCache>
                <c:ptCount val="1"/>
                <c:pt idx="0">
                  <c:v>貯蓄</c:v>
                </c:pt>
              </c:strCache>
            </c:strRef>
          </c:tx>
          <c:spPr>
            <a:solidFill>
              <a:srgbClr val="92D050"/>
            </a:solidFill>
            <a:ln>
              <a:noFill/>
            </a:ln>
            <a:effectLst/>
          </c:spPr>
          <c:invertIfNegative val="0"/>
          <c:dLbls>
            <c:dLbl>
              <c:idx val="1"/>
              <c:layout>
                <c:manualLayout>
                  <c:x val="-6.3779031862640839E-3"/>
                  <c:y val="-2.062210326758543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073-4302-B9B3-4617E35707B9}"/>
                </c:ext>
              </c:extLst>
            </c:dLbl>
            <c:dLbl>
              <c:idx val="2"/>
              <c:layout>
                <c:manualLayout>
                  <c:x val="-1.7066666666666667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073-4302-B9B3-4617E35707B9}"/>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収入状況!$A$26:$A$28</c:f>
              <c:strCache>
                <c:ptCount val="3"/>
                <c:pt idx="0">
                  <c:v>農村部</c:v>
                </c:pt>
                <c:pt idx="1">
                  <c:v>都市部</c:v>
                </c:pt>
                <c:pt idx="2">
                  <c:v>合計</c:v>
                </c:pt>
              </c:strCache>
            </c:strRef>
          </c:cat>
          <c:val>
            <c:numRef>
              <c:f>収入状況!$E$26:$E$28</c:f>
              <c:numCache>
                <c:formatCode>0.0%</c:formatCode>
                <c:ptCount val="3"/>
                <c:pt idx="0">
                  <c:v>2.5999999999999999E-2</c:v>
                </c:pt>
                <c:pt idx="1">
                  <c:v>8.9999999999999993E-3</c:v>
                </c:pt>
                <c:pt idx="2">
                  <c:v>1.7000000000000001E-2</c:v>
                </c:pt>
              </c:numCache>
            </c:numRef>
          </c:val>
          <c:extLst>
            <c:ext xmlns:c16="http://schemas.microsoft.com/office/drawing/2014/chart" uri="{C3380CC4-5D6E-409C-BE32-E72D297353CC}">
              <c16:uniqueId val="{00000007-0073-4302-B9B3-4617E35707B9}"/>
            </c:ext>
          </c:extLst>
        </c:ser>
        <c:ser>
          <c:idx val="4"/>
          <c:order val="4"/>
          <c:tx>
            <c:strRef>
              <c:f>収入状況!$F$25</c:f>
              <c:strCache>
                <c:ptCount val="1"/>
                <c:pt idx="0">
                  <c:v>その他</c:v>
                </c:pt>
              </c:strCache>
            </c:strRef>
          </c:tx>
          <c:spPr>
            <a:solidFill>
              <a:srgbClr val="FFCC99"/>
            </a:solidFill>
            <a:ln>
              <a:noFill/>
            </a:ln>
            <a:effectLst/>
          </c:spPr>
          <c:invertIfNegative val="0"/>
          <c:dLbls>
            <c:dLbl>
              <c:idx val="1"/>
              <c:layout>
                <c:manualLayout>
                  <c:x val="-1.0444548765331369E-3"/>
                  <c:y val="1.5267088733896927E-2"/>
                </c:manualLayout>
              </c:layout>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layout>
                    <c:manualLayout>
                      <c:w val="6.4685333333333331E-2"/>
                      <c:h val="8.1933842239185747E-2"/>
                    </c:manualLayout>
                  </c15:layout>
                </c:ext>
                <c:ext xmlns:c16="http://schemas.microsoft.com/office/drawing/2014/chart" uri="{C3380CC4-5D6E-409C-BE32-E72D297353CC}">
                  <c16:uniqueId val="{00000008-0073-4302-B9B3-4617E35707B9}"/>
                </c:ext>
              </c:extLst>
            </c:dLbl>
            <c:dLbl>
              <c:idx val="2"/>
              <c:layout>
                <c:manualLayout>
                  <c:x val="-5.3333333333333336E-4"/>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0073-4302-B9B3-4617E35707B9}"/>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ea"/>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収入状況!$A$26:$A$28</c:f>
              <c:strCache>
                <c:ptCount val="3"/>
                <c:pt idx="0">
                  <c:v>農村部</c:v>
                </c:pt>
                <c:pt idx="1">
                  <c:v>都市部</c:v>
                </c:pt>
                <c:pt idx="2">
                  <c:v>合計</c:v>
                </c:pt>
              </c:strCache>
            </c:strRef>
          </c:cat>
          <c:val>
            <c:numRef>
              <c:f>収入状況!$F$26:$F$28</c:f>
              <c:numCache>
                <c:formatCode>0.0%</c:formatCode>
                <c:ptCount val="3"/>
                <c:pt idx="0">
                  <c:v>9.2999999999999999E-2</c:v>
                </c:pt>
                <c:pt idx="1">
                  <c:v>4.1000000000000002E-2</c:v>
                </c:pt>
                <c:pt idx="2">
                  <c:v>6.5000000000000002E-2</c:v>
                </c:pt>
              </c:numCache>
            </c:numRef>
          </c:val>
          <c:extLst>
            <c:ext xmlns:c16="http://schemas.microsoft.com/office/drawing/2014/chart" uri="{C3380CC4-5D6E-409C-BE32-E72D297353CC}">
              <c16:uniqueId val="{0000000A-0073-4302-B9B3-4617E35707B9}"/>
            </c:ext>
          </c:extLst>
        </c:ser>
        <c:dLbls>
          <c:showLegendKey val="0"/>
          <c:showVal val="0"/>
          <c:showCatName val="0"/>
          <c:showSerName val="0"/>
          <c:showPercent val="0"/>
          <c:showBubbleSize val="0"/>
        </c:dLbls>
        <c:gapWidth val="150"/>
        <c:overlap val="100"/>
        <c:axId val="-800160080"/>
        <c:axId val="-800170960"/>
      </c:barChart>
      <c:catAx>
        <c:axId val="-800160080"/>
        <c:scaling>
          <c:orientation val="minMax"/>
        </c:scaling>
        <c:delete val="0"/>
        <c:axPos val="l"/>
        <c:numFmt formatCode="General" sourceLinked="1"/>
        <c:majorTickMark val="in"/>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ja-JP"/>
          </a:p>
        </c:txPr>
        <c:crossAx val="-800170960"/>
        <c:crosses val="autoZero"/>
        <c:auto val="1"/>
        <c:lblAlgn val="ctr"/>
        <c:lblOffset val="100"/>
        <c:noMultiLvlLbl val="0"/>
      </c:catAx>
      <c:valAx>
        <c:axId val="-800170960"/>
        <c:scaling>
          <c:orientation val="minMax"/>
        </c:scaling>
        <c:delete val="0"/>
        <c:axPos val="b"/>
        <c:numFmt formatCode="0%" sourceLinked="1"/>
        <c:majorTickMark val="in"/>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crossAx val="-800160080"/>
        <c:crosses val="autoZero"/>
        <c:crossBetween val="between"/>
      </c:valAx>
      <c:spPr>
        <a:noFill/>
        <a:ln>
          <a:noFill/>
        </a:ln>
        <a:effectLst/>
      </c:spPr>
    </c:plotArea>
    <c:legend>
      <c:legendPos val="b"/>
      <c:layout>
        <c:manualLayout>
          <c:xMode val="edge"/>
          <c:yMode val="edge"/>
          <c:x val="0.1595995669974965"/>
          <c:y val="0.92631147048199047"/>
          <c:w val="0.75904143713278771"/>
          <c:h val="6.3244570562674685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ea"/>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withinLinear" id="15">
  <a:schemeClr val="accent2"/>
</cs:colorStyle>
</file>

<file path=ppt/charts/colors33.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withinLinear" id="15">
  <a:schemeClr val="accent2"/>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1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2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3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4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5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6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7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8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9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2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3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4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5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6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7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8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8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8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8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8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8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8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8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8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99.vml.rels><?xml version="1.0" encoding="UTF-8" standalone="yes"?>
<Relationships xmlns="http://schemas.openxmlformats.org/package/2006/relationships"><Relationship Id="rId1" Type="http://schemas.openxmlformats.org/officeDocument/2006/relationships/image" Target="../media/image3.emf"/></Relationships>
</file>

<file path=ppt/drawings/drawing1.xml><?xml version="1.0" encoding="utf-8"?>
<c:userShapes xmlns:c="http://schemas.openxmlformats.org/drawingml/2006/chart">
  <cdr:relSizeAnchor xmlns:cdr="http://schemas.openxmlformats.org/drawingml/2006/chartDrawing">
    <cdr:from>
      <cdr:x>0.02442</cdr:x>
      <cdr:y>0</cdr:y>
    </cdr:from>
    <cdr:to>
      <cdr:x>0.19132</cdr:x>
      <cdr:y>0.0441</cdr:y>
    </cdr:to>
    <cdr:sp macro="" textlink="">
      <cdr:nvSpPr>
        <cdr:cNvPr id="7" name="テキスト ボックス 6"/>
        <cdr:cNvSpPr txBox="1"/>
      </cdr:nvSpPr>
      <cdr:spPr>
        <a:xfrm xmlns:a="http://schemas.openxmlformats.org/drawingml/2006/main">
          <a:off x="114286" y="0"/>
          <a:ext cx="781092" cy="19051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dr:relSizeAnchor xmlns:cdr="http://schemas.openxmlformats.org/drawingml/2006/chartDrawing">
    <cdr:from>
      <cdr:x>0.58005</cdr:x>
      <cdr:y>0.00882</cdr:y>
    </cdr:from>
    <cdr:to>
      <cdr:x>0.58005</cdr:x>
      <cdr:y>0.84446</cdr:y>
    </cdr:to>
    <cdr:cxnSp macro="">
      <cdr:nvCxnSpPr>
        <cdr:cNvPr id="6" name="直線コネクタ 5">
          <a:extLst xmlns:a="http://schemas.openxmlformats.org/drawingml/2006/main">
            <a:ext uri="{FF2B5EF4-FFF2-40B4-BE49-F238E27FC236}">
              <a16:creationId xmlns:a16="http://schemas.microsoft.com/office/drawing/2014/main" id="{F9AA35BC-1DFA-4CC6-8A24-5DA0A4FC85BE}"/>
            </a:ext>
          </a:extLst>
        </cdr:cNvPr>
        <cdr:cNvCxnSpPr/>
      </cdr:nvCxnSpPr>
      <cdr:spPr>
        <a:xfrm xmlns:a="http://schemas.openxmlformats.org/drawingml/2006/main">
          <a:off x="2714625" y="38101"/>
          <a:ext cx="0" cy="360997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10.xml><?xml version="1.0" encoding="utf-8"?>
<c:userShapes xmlns:c="http://schemas.openxmlformats.org/drawingml/2006/chart">
  <cdr:relSizeAnchor xmlns:cdr="http://schemas.openxmlformats.org/drawingml/2006/chartDrawing">
    <cdr:from>
      <cdr:x>0.58005</cdr:x>
      <cdr:y>0.00882</cdr:y>
    </cdr:from>
    <cdr:to>
      <cdr:x>0.58005</cdr:x>
      <cdr:y>0.84446</cdr:y>
    </cdr:to>
    <cdr:cxnSp macro="">
      <cdr:nvCxnSpPr>
        <cdr:cNvPr id="6" name="直線コネクタ 5">
          <a:extLst xmlns:a="http://schemas.openxmlformats.org/drawingml/2006/main">
            <a:ext uri="{FF2B5EF4-FFF2-40B4-BE49-F238E27FC236}">
              <a16:creationId xmlns:a16="http://schemas.microsoft.com/office/drawing/2014/main" id="{11350297-3B00-4EB3-9682-D48D87BC72DA}"/>
            </a:ext>
          </a:extLst>
        </cdr:cNvPr>
        <cdr:cNvCxnSpPr/>
      </cdr:nvCxnSpPr>
      <cdr:spPr>
        <a:xfrm xmlns:a="http://schemas.openxmlformats.org/drawingml/2006/main">
          <a:off x="2714625" y="38101"/>
          <a:ext cx="0" cy="360997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0.03256</cdr:x>
      <cdr:y>0</cdr:y>
    </cdr:from>
    <cdr:to>
      <cdr:x>0.22795</cdr:x>
      <cdr:y>0.0441</cdr:y>
    </cdr:to>
    <cdr:sp macro="" textlink="">
      <cdr:nvSpPr>
        <cdr:cNvPr id="7" name="テキスト ボックス 6"/>
        <cdr:cNvSpPr txBox="1"/>
      </cdr:nvSpPr>
      <cdr:spPr>
        <a:xfrm xmlns:a="http://schemas.openxmlformats.org/drawingml/2006/main">
          <a:off x="152390" y="0"/>
          <a:ext cx="914426" cy="19051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11.xml><?xml version="1.0" encoding="utf-8"?>
<c:userShapes xmlns:c="http://schemas.openxmlformats.org/drawingml/2006/chart">
  <cdr:relSizeAnchor xmlns:cdr="http://schemas.openxmlformats.org/drawingml/2006/chartDrawing">
    <cdr:from>
      <cdr:x>0.96444</cdr:x>
      <cdr:y>0.18903</cdr:y>
    </cdr:from>
    <cdr:to>
      <cdr:x>0.96444</cdr:x>
      <cdr:y>0.37236</cdr:y>
    </cdr:to>
    <cdr:cxnSp macro="">
      <cdr:nvCxnSpPr>
        <cdr:cNvPr id="2" name="直線矢印コネクタ 1">
          <a:extLst xmlns:a="http://schemas.openxmlformats.org/drawingml/2006/main">
            <a:ext uri="{FF2B5EF4-FFF2-40B4-BE49-F238E27FC236}">
              <a16:creationId xmlns:a16="http://schemas.microsoft.com/office/drawing/2014/main" id="{F36A442C-C413-46BA-8109-070730421076}"/>
            </a:ext>
          </a:extLst>
        </cdr:cNvPr>
        <cdr:cNvCxnSpPr/>
      </cdr:nvCxnSpPr>
      <cdr:spPr bwMode="auto">
        <a:xfrm xmlns:a="http://schemas.openxmlformats.org/drawingml/2006/main" flipV="1">
          <a:off x="4513564" y="816616"/>
          <a:ext cx="0" cy="792000"/>
        </a:xfrm>
        <a:prstGeom xmlns:a="http://schemas.openxmlformats.org/drawingml/2006/main" prst="straightConnector1">
          <a:avLst/>
        </a:prstGeom>
        <a:solidFill xmlns:a="http://schemas.openxmlformats.org/drawingml/2006/main">
          <a:srgbClr val="0000FF"/>
        </a:solidFill>
        <a:ln xmlns:a="http://schemas.openxmlformats.org/drawingml/2006/main" w="19050" cap="flat" cmpd="sng" algn="ctr">
          <a:solidFill>
            <a:srgbClr val="003366"/>
          </a:solidFill>
          <a:prstDash val="solid"/>
          <a:round/>
          <a:headEnd type="none" w="med" len="med"/>
          <a:tailEnd type="triangle"/>
        </a:ln>
        <a:effectLst xmlns:a="http://schemas.openxmlformats.org/drawingml/2006/main"/>
      </cdr:spPr>
    </cdr:cxnSp>
  </cdr:relSizeAnchor>
  <cdr:relSizeAnchor xmlns:cdr="http://schemas.openxmlformats.org/drawingml/2006/chartDrawing">
    <cdr:from>
      <cdr:x>0.87754</cdr:x>
      <cdr:y>0.21428</cdr:y>
    </cdr:from>
    <cdr:to>
      <cdr:x>1</cdr:x>
      <cdr:y>0.28473</cdr:y>
    </cdr:to>
    <cdr:sp macro="" textlink="">
      <cdr:nvSpPr>
        <cdr:cNvPr id="3" name="角丸四角形 2"/>
        <cdr:cNvSpPr/>
      </cdr:nvSpPr>
      <cdr:spPr>
        <a:xfrm xmlns:a="http://schemas.openxmlformats.org/drawingml/2006/main">
          <a:off x="4106904" y="925703"/>
          <a:ext cx="573095" cy="304339"/>
        </a:xfrm>
        <a:prstGeom xmlns:a="http://schemas.openxmlformats.org/drawingml/2006/main" prst="roundRect">
          <a:avLst/>
        </a:prstGeom>
        <a:solidFill xmlns:a="http://schemas.openxmlformats.org/drawingml/2006/main">
          <a:srgbClr val="FFC000"/>
        </a:solidFill>
        <a:ln xmlns:a="http://schemas.openxmlformats.org/drawingml/2006/main" w="19050">
          <a:noFill/>
        </a:ln>
      </cdr:spPr>
      <cdr:txBody>
        <a:bodyPr xmlns:a="http://schemas.openxmlformats.org/drawingml/2006/main" rot="0" spcFirstLastPara="0" vert="horz" wrap="square" lIns="91440" tIns="45720" rIns="91440" bIns="45720" numCol="1" spcCol="0" rtlCol="0" fromWordArt="0" anchor="ctr" anchorCtr="0" forceAA="0" compatLnSpc="1">
          <a:prstTxWarp prst="textNoShape">
            <a:avLst/>
          </a:prstTxWarp>
          <a:spAutoFit/>
        </a:bodyPr>
        <a:lstStyle xmlns:a="http://schemas.openxmlformats.org/drawingml/2006/main">
          <a:defPPr>
            <a:defRPr lang="ja-JP"/>
          </a:defPPr>
          <a:lvl1pPr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1pPr>
          <a:lvl2pPr marL="4572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2pPr>
          <a:lvl3pPr marL="9144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3pPr>
          <a:lvl4pPr marL="13716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4pPr>
          <a:lvl5pPr marL="18288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5pPr>
          <a:lvl6pPr marL="22860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6pPr>
          <a:lvl7pPr marL="27432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7pPr>
          <a:lvl8pPr marL="32004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8pPr>
          <a:lvl9pPr marL="36576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9pPr>
        </a:lstStyle>
        <a:p xmlns:a="http://schemas.openxmlformats.org/drawingml/2006/main">
          <a:pPr>
            <a:lnSpc>
              <a:spcPts val="1500"/>
            </a:lnSpc>
          </a:pPr>
          <a:r>
            <a:rPr lang="en-US" altLang="ja-JP" sz="1000" dirty="0">
              <a:solidFill>
                <a:schemeClr val="tx1"/>
              </a:solidFill>
              <a:latin typeface="メイリオ" panose="020B0604030504040204" pitchFamily="50" charset="-128"/>
              <a:ea typeface="メイリオ" panose="020B0604030504040204" pitchFamily="50" charset="-128"/>
            </a:rPr>
            <a:t>9.2</a:t>
          </a:r>
          <a:r>
            <a:rPr kumimoji="1" lang="ja-JP" altLang="en-US" sz="1000" dirty="0">
              <a:solidFill>
                <a:schemeClr val="tx1"/>
              </a:solidFill>
              <a:latin typeface="メイリオ" panose="020B0604030504040204" pitchFamily="50" charset="-128"/>
              <a:ea typeface="メイリオ" panose="020B0604030504040204" pitchFamily="50" charset="-128"/>
            </a:rPr>
            <a:t>年</a:t>
          </a:r>
        </a:p>
      </cdr:txBody>
    </cdr:sp>
  </cdr:relSizeAnchor>
</c:userShapes>
</file>

<file path=ppt/drawings/drawing12.xml><?xml version="1.0" encoding="utf-8"?>
<c:userShapes xmlns:c="http://schemas.openxmlformats.org/drawingml/2006/chart">
  <cdr:relSizeAnchor xmlns:cdr="http://schemas.openxmlformats.org/drawingml/2006/chartDrawing">
    <cdr:from>
      <cdr:x>0.58005</cdr:x>
      <cdr:y>0.00442</cdr:y>
    </cdr:from>
    <cdr:to>
      <cdr:x>0.58005</cdr:x>
      <cdr:y>0.84006</cdr:y>
    </cdr:to>
    <cdr:cxnSp macro="">
      <cdr:nvCxnSpPr>
        <cdr:cNvPr id="6" name="直線コネクタ 5">
          <a:extLst xmlns:a="http://schemas.openxmlformats.org/drawingml/2006/main">
            <a:ext uri="{FF2B5EF4-FFF2-40B4-BE49-F238E27FC236}">
              <a16:creationId xmlns:a16="http://schemas.microsoft.com/office/drawing/2014/main" id="{ED945389-FEA3-42EA-836E-A1669017D843}"/>
            </a:ext>
          </a:extLst>
        </cdr:cNvPr>
        <cdr:cNvCxnSpPr/>
      </cdr:nvCxnSpPr>
      <cdr:spPr>
        <a:xfrm xmlns:a="http://schemas.openxmlformats.org/drawingml/2006/main">
          <a:off x="2714641" y="19136"/>
          <a:ext cx="0" cy="3617924"/>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0.02571</cdr:x>
      <cdr:y>0</cdr:y>
    </cdr:from>
    <cdr:to>
      <cdr:x>0.2211</cdr:x>
      <cdr:y>0.0441</cdr:y>
    </cdr:to>
    <cdr:sp macro="" textlink="">
      <cdr:nvSpPr>
        <cdr:cNvPr id="7" name="テキスト ボックス 6"/>
        <cdr:cNvSpPr txBox="1"/>
      </cdr:nvSpPr>
      <cdr:spPr>
        <a:xfrm xmlns:a="http://schemas.openxmlformats.org/drawingml/2006/main">
          <a:off x="120309" y="-2078171"/>
          <a:ext cx="914426" cy="19093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13.xml><?xml version="1.0" encoding="utf-8"?>
<c:userShapes xmlns:c="http://schemas.openxmlformats.org/drawingml/2006/chart">
  <cdr:relSizeAnchor xmlns:cdr="http://schemas.openxmlformats.org/drawingml/2006/chartDrawing">
    <cdr:from>
      <cdr:x>0.58457</cdr:x>
      <cdr:y>0.02532</cdr:y>
    </cdr:from>
    <cdr:to>
      <cdr:x>0.58457</cdr:x>
      <cdr:y>0.86096</cdr:y>
    </cdr:to>
    <cdr:cxnSp macro="">
      <cdr:nvCxnSpPr>
        <cdr:cNvPr id="6" name="直線コネクタ 5">
          <a:extLst xmlns:a="http://schemas.openxmlformats.org/drawingml/2006/main">
            <a:ext uri="{FF2B5EF4-FFF2-40B4-BE49-F238E27FC236}">
              <a16:creationId xmlns:a16="http://schemas.microsoft.com/office/drawing/2014/main" id="{8F1E71D8-761F-44E6-9DED-43285C1B223D}"/>
            </a:ext>
          </a:extLst>
        </cdr:cNvPr>
        <cdr:cNvCxnSpPr/>
      </cdr:nvCxnSpPr>
      <cdr:spPr>
        <a:xfrm xmlns:a="http://schemas.openxmlformats.org/drawingml/2006/main">
          <a:off x="2735783" y="109400"/>
          <a:ext cx="0" cy="360996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0.0221</cdr:x>
      <cdr:y>0.00569</cdr:y>
    </cdr:from>
    <cdr:to>
      <cdr:x>0.21749</cdr:x>
      <cdr:y>0.04979</cdr:y>
    </cdr:to>
    <cdr:sp macro="" textlink="">
      <cdr:nvSpPr>
        <cdr:cNvPr id="7" name="テキスト ボックス 6"/>
        <cdr:cNvSpPr txBox="1"/>
      </cdr:nvSpPr>
      <cdr:spPr>
        <a:xfrm xmlns:a="http://schemas.openxmlformats.org/drawingml/2006/main">
          <a:off x="103451" y="24598"/>
          <a:ext cx="914425" cy="19051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14.xml><?xml version="1.0" encoding="utf-8"?>
<c:userShapes xmlns:c="http://schemas.openxmlformats.org/drawingml/2006/chart">
  <cdr:relSizeAnchor xmlns:cdr="http://schemas.openxmlformats.org/drawingml/2006/chartDrawing">
    <cdr:from>
      <cdr:x>0.70617</cdr:x>
      <cdr:y>0.02247</cdr:y>
    </cdr:from>
    <cdr:to>
      <cdr:x>0.86201</cdr:x>
      <cdr:y>0.07416</cdr:y>
    </cdr:to>
    <cdr:sp macro="" textlink="">
      <cdr:nvSpPr>
        <cdr:cNvPr id="2" name="テキスト ボックス 1"/>
        <cdr:cNvSpPr txBox="1"/>
      </cdr:nvSpPr>
      <cdr:spPr>
        <a:xfrm xmlns:a="http://schemas.openxmlformats.org/drawingml/2006/main">
          <a:off x="4143375" y="95251"/>
          <a:ext cx="914400" cy="219075"/>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altLang="ja-JP" sz="1100" dirty="0">
              <a:solidFill>
                <a:srgbClr val="002060"/>
              </a:solidFill>
              <a:latin typeface="+mn-ea"/>
            </a:rPr>
            <a:t>n=400</a:t>
          </a:r>
          <a:endParaRPr lang="ja-JP" altLang="en-US" sz="1100" dirty="0">
            <a:solidFill>
              <a:srgbClr val="002060"/>
            </a:solidFill>
            <a:latin typeface="+mn-ea"/>
          </a:endParaRPr>
        </a:p>
      </cdr:txBody>
    </cdr:sp>
  </cdr:relSizeAnchor>
  <cdr:relSizeAnchor xmlns:cdr="http://schemas.openxmlformats.org/drawingml/2006/chartDrawing">
    <cdr:from>
      <cdr:x>0.7132</cdr:x>
      <cdr:y>0.07041</cdr:y>
    </cdr:from>
    <cdr:to>
      <cdr:x>0.86905</cdr:x>
      <cdr:y>0.1221</cdr:y>
    </cdr:to>
    <cdr:sp macro="" textlink="">
      <cdr:nvSpPr>
        <cdr:cNvPr id="3" name="テキスト ボックス 1"/>
        <cdr:cNvSpPr txBox="1"/>
      </cdr:nvSpPr>
      <cdr:spPr>
        <a:xfrm xmlns:a="http://schemas.openxmlformats.org/drawingml/2006/main">
          <a:off x="4184650" y="298450"/>
          <a:ext cx="914400" cy="21907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00" dirty="0">
              <a:solidFill>
                <a:srgbClr val="002060"/>
              </a:solidFill>
            </a:rPr>
            <a:t>（％）</a:t>
          </a:r>
        </a:p>
      </cdr:txBody>
    </cdr:sp>
  </cdr:relSizeAnchor>
</c:userShapes>
</file>

<file path=ppt/drawings/drawing15.xml><?xml version="1.0" encoding="utf-8"?>
<c:userShapes xmlns:c="http://schemas.openxmlformats.org/drawingml/2006/chart">
  <cdr:relSizeAnchor xmlns:cdr="http://schemas.openxmlformats.org/drawingml/2006/chartDrawing">
    <cdr:from>
      <cdr:x>0.39056</cdr:x>
      <cdr:y>0.12731</cdr:y>
    </cdr:from>
    <cdr:to>
      <cdr:x>0.6685</cdr:x>
      <cdr:y>0.56385</cdr:y>
    </cdr:to>
    <cdr:cxnSp macro="">
      <cdr:nvCxnSpPr>
        <cdr:cNvPr id="3" name="直線矢印コネクタ 2">
          <a:extLst xmlns:a="http://schemas.openxmlformats.org/drawingml/2006/main">
            <a:ext uri="{FF2B5EF4-FFF2-40B4-BE49-F238E27FC236}">
              <a16:creationId xmlns:a16="http://schemas.microsoft.com/office/drawing/2014/main" id="{C0BBD276-FD97-42C3-90DD-8892C24FB844}"/>
            </a:ext>
          </a:extLst>
        </cdr:cNvPr>
        <cdr:cNvCxnSpPr/>
      </cdr:nvCxnSpPr>
      <cdr:spPr bwMode="auto">
        <a:xfrm xmlns:a="http://schemas.openxmlformats.org/drawingml/2006/main" flipV="1">
          <a:off x="2023722" y="357001"/>
          <a:ext cx="1440160" cy="1224136"/>
        </a:xfrm>
        <a:prstGeom xmlns:a="http://schemas.openxmlformats.org/drawingml/2006/main" prst="straightConnector1">
          <a:avLst/>
        </a:prstGeom>
        <a:solidFill xmlns:a="http://schemas.openxmlformats.org/drawingml/2006/main">
          <a:srgbClr val="0000FF"/>
        </a:solidFill>
        <a:ln xmlns:a="http://schemas.openxmlformats.org/drawingml/2006/main" w="9525" cap="flat" cmpd="sng" algn="ctr">
          <a:solidFill>
            <a:srgbClr val="ED7D31"/>
          </a:solidFill>
          <a:prstDash val="solid"/>
          <a:round/>
          <a:headEnd type="none" w="med" len="med"/>
          <a:tailEnd type="triangle"/>
        </a:ln>
        <a:effectLst xmlns:a="http://schemas.openxmlformats.org/drawingml/2006/main"/>
      </cdr:spPr>
    </cdr:cxnSp>
  </cdr:relSizeAnchor>
</c:userShapes>
</file>

<file path=ppt/drawings/drawing16.xml><?xml version="1.0" encoding="utf-8"?>
<c:userShapes xmlns:c="http://schemas.openxmlformats.org/drawingml/2006/chart">
  <cdr:relSizeAnchor xmlns:cdr="http://schemas.openxmlformats.org/drawingml/2006/chartDrawing">
    <cdr:from>
      <cdr:x>0.58005</cdr:x>
      <cdr:y>0.00882</cdr:y>
    </cdr:from>
    <cdr:to>
      <cdr:x>0.58005</cdr:x>
      <cdr:y>0.84446</cdr:y>
    </cdr:to>
    <cdr:cxnSp macro="">
      <cdr:nvCxnSpPr>
        <cdr:cNvPr id="6" name="直線コネクタ 5">
          <a:extLst xmlns:a="http://schemas.openxmlformats.org/drawingml/2006/main">
            <a:ext uri="{FF2B5EF4-FFF2-40B4-BE49-F238E27FC236}">
              <a16:creationId xmlns:a16="http://schemas.microsoft.com/office/drawing/2014/main" id="{66B88597-18CA-4CC9-9939-F45DEF347702}"/>
            </a:ext>
          </a:extLst>
        </cdr:cNvPr>
        <cdr:cNvCxnSpPr/>
      </cdr:nvCxnSpPr>
      <cdr:spPr>
        <a:xfrm xmlns:a="http://schemas.openxmlformats.org/drawingml/2006/main">
          <a:off x="2714625" y="38101"/>
          <a:ext cx="0" cy="360997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0.03208</cdr:x>
      <cdr:y>0</cdr:y>
    </cdr:from>
    <cdr:to>
      <cdr:x>0.22747</cdr:x>
      <cdr:y>0.0441</cdr:y>
    </cdr:to>
    <cdr:sp macro="" textlink="">
      <cdr:nvSpPr>
        <cdr:cNvPr id="7" name="テキスト ボックス 6"/>
        <cdr:cNvSpPr txBox="1"/>
      </cdr:nvSpPr>
      <cdr:spPr>
        <a:xfrm xmlns:a="http://schemas.openxmlformats.org/drawingml/2006/main">
          <a:off x="150143" y="0"/>
          <a:ext cx="914425" cy="189116"/>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900" dirty="0">
              <a:solidFill>
                <a:schemeClr val="tx1">
                  <a:lumMod val="65000"/>
                  <a:lumOff val="35000"/>
                </a:schemeClr>
              </a:solidFill>
              <a:latin typeface="+mn-ea"/>
              <a:ea typeface="+mn-ea"/>
            </a:rPr>
            <a:t>（千人）</a:t>
          </a:r>
        </a:p>
      </cdr:txBody>
    </cdr:sp>
  </cdr:relSizeAnchor>
  <cdr:relSizeAnchor xmlns:cdr="http://schemas.openxmlformats.org/drawingml/2006/chartDrawing">
    <cdr:from>
      <cdr:x>0.89958</cdr:x>
      <cdr:y>0.85543</cdr:y>
    </cdr:from>
    <cdr:to>
      <cdr:x>0.9932</cdr:x>
      <cdr:y>0.92157</cdr:y>
    </cdr:to>
    <cdr:sp macro="" textlink="">
      <cdr:nvSpPr>
        <cdr:cNvPr id="2" name="テキスト ボックス 1"/>
        <cdr:cNvSpPr txBox="1"/>
      </cdr:nvSpPr>
      <cdr:spPr>
        <a:xfrm xmlns:a="http://schemas.openxmlformats.org/drawingml/2006/main">
          <a:off x="4210038" y="3668363"/>
          <a:ext cx="438142" cy="28363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00" dirty="0">
              <a:solidFill>
                <a:schemeClr val="tx1">
                  <a:lumMod val="65000"/>
                  <a:lumOff val="35000"/>
                </a:schemeClr>
              </a:solidFill>
            </a:rPr>
            <a:t>（年）</a:t>
          </a:r>
          <a:endParaRPr lang="en-US" altLang="ja-JP" sz="1000" dirty="0">
            <a:solidFill>
              <a:schemeClr val="tx1">
                <a:lumMod val="65000"/>
                <a:lumOff val="35000"/>
              </a:schemeClr>
            </a:solidFill>
          </a:endParaRPr>
        </a:p>
      </cdr:txBody>
    </cdr:sp>
  </cdr:relSizeAnchor>
  <cdr:relSizeAnchor xmlns:cdr="http://schemas.openxmlformats.org/drawingml/2006/chartDrawing">
    <cdr:from>
      <cdr:x>0.69449</cdr:x>
      <cdr:y>0.09436</cdr:y>
    </cdr:from>
    <cdr:to>
      <cdr:x>0.70988</cdr:x>
      <cdr:y>0.11115</cdr:y>
    </cdr:to>
    <cdr:sp macro="" textlink="">
      <cdr:nvSpPr>
        <cdr:cNvPr id="5" name="円/楕円 4"/>
        <cdr:cNvSpPr/>
      </cdr:nvSpPr>
      <cdr:spPr bwMode="auto">
        <a:xfrm xmlns:a="http://schemas.openxmlformats.org/drawingml/2006/main">
          <a:off x="3250200" y="404649"/>
          <a:ext cx="72025" cy="72001"/>
        </a:xfrm>
        <a:prstGeom xmlns:a="http://schemas.openxmlformats.org/drawingml/2006/main" prst="ellipse">
          <a:avLst/>
        </a:prstGeom>
        <a:solidFill xmlns:a="http://schemas.openxmlformats.org/drawingml/2006/main">
          <a:srgbClr val="C00000"/>
        </a:solidFill>
        <a:ln xmlns:a="http://schemas.openxmlformats.org/drawingml/2006/main" w="9525" cap="flat" cmpd="sng" algn="ctr">
          <a:noFill/>
          <a:prstDash val="solid"/>
          <a:round/>
          <a:headEnd type="none" w="med" len="med"/>
          <a:tailEnd type="none" w="med" len="med"/>
        </a:ln>
        <a:effectLst xmlns:a="http://schemas.openxmlformats.org/drawingml/2006/main"/>
      </cdr:spPr>
      <cdr:txBody>
        <a:bodyPr xmlns:a="http://schemas.openxmlformats.org/drawingml/2006/main" lIns="95785" tIns="47893" rIns="95785" bIns="47893" rtlCol="0" anchor="ctr">
          <a:spAutoFit/>
        </a:bodyPr>
        <a:lstStyle xmlns:a="http://schemas.openxmlformats.org/drawingml/2006/main">
          <a:defPPr>
            <a:defRPr lang="ja-JP"/>
          </a:defPPr>
          <a:lvl1pPr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1pPr>
          <a:lvl2pPr marL="4572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2pPr>
          <a:lvl3pPr marL="9144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3pPr>
          <a:lvl4pPr marL="13716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4pPr>
          <a:lvl5pPr marL="18288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5pPr>
          <a:lvl6pPr marL="22860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6pPr>
          <a:lvl7pPr marL="27432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7pPr>
          <a:lvl8pPr marL="32004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8pPr>
          <a:lvl9pPr marL="36576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9pPr>
        </a:lstStyle>
        <a:p xmlns:a="http://schemas.openxmlformats.org/drawingml/2006/main">
          <a:pPr algn="ctr" defTabSz="957263"/>
          <a:endParaRPr lang="ja-JP" altLang="en-US">
            <a:solidFill>
              <a:srgbClr val="FFFFFF"/>
            </a:solidFill>
          </a:endParaRPr>
        </a:p>
      </cdr:txBody>
    </cdr:sp>
  </cdr:relSizeAnchor>
  <cdr:relSizeAnchor xmlns:cdr="http://schemas.openxmlformats.org/drawingml/2006/chartDrawing">
    <cdr:from>
      <cdr:x>0.62752</cdr:x>
      <cdr:y>0.04054</cdr:y>
    </cdr:from>
    <cdr:to>
      <cdr:x>0.78103</cdr:x>
      <cdr:y>0.09436</cdr:y>
    </cdr:to>
    <cdr:sp macro="" textlink="">
      <cdr:nvSpPr>
        <cdr:cNvPr id="8" name="テキスト ボックス 4"/>
        <cdr:cNvSpPr txBox="1"/>
      </cdr:nvSpPr>
      <cdr:spPr>
        <a:xfrm xmlns:a="http://schemas.openxmlformats.org/drawingml/2006/main">
          <a:off x="2936776" y="173832"/>
          <a:ext cx="718466" cy="230832"/>
        </a:xfrm>
        <a:prstGeom xmlns:a="http://schemas.openxmlformats.org/drawingml/2006/main" prst="rect">
          <a:avLst/>
        </a:prstGeom>
        <a:noFill xmlns:a="http://schemas.openxmlformats.org/drawingml/2006/main"/>
        <a:ln xmlns:a="http://schemas.openxmlformats.org/drawingml/2006/main">
          <a:noFill/>
        </a:ln>
        <a:effectLst xmlns:a="http://schemas.openxmlformats.org/drawingml/2006/main"/>
      </cdr:spPr>
      <cdr:txBody>
        <a:bodyPr xmlns:a="http://schemas.openxmlformats.org/drawingml/2006/main" wrap="none" rtlCol="0" anchor="t">
          <a:spAutoFit/>
        </a:bodyPr>
        <a:lstStyle xmlns:a="http://schemas.openxmlformats.org/drawingml/2006/main">
          <a:defPPr>
            <a:defRPr lang="ja-JP"/>
          </a:defPPr>
          <a:lvl1pPr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1pPr>
          <a:lvl2pPr marL="4572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2pPr>
          <a:lvl3pPr marL="9144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3pPr>
          <a:lvl4pPr marL="13716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4pPr>
          <a:lvl5pPr marL="18288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5pPr>
          <a:lvl6pPr marL="22860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6pPr>
          <a:lvl7pPr marL="27432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7pPr>
          <a:lvl8pPr marL="32004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8pPr>
          <a:lvl9pPr marL="36576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9pPr>
        </a:lstStyle>
        <a:p xmlns:a="http://schemas.openxmlformats.org/drawingml/2006/main">
          <a:pPr fontAlgn="auto">
            <a:spcBef>
              <a:spcPts val="0"/>
            </a:spcBef>
            <a:spcAft>
              <a:spcPts val="0"/>
            </a:spcAft>
            <a:defRPr/>
          </a:pPr>
          <a:r>
            <a:rPr lang="ja-JP" altLang="en-US" sz="900" b="0" kern="0" dirty="0">
              <a:solidFill>
                <a:schemeClr val="tx1">
                  <a:lumMod val="75000"/>
                  <a:lumOff val="25000"/>
                </a:schemeClr>
              </a:solidFill>
            </a:rPr>
            <a:t>人口ピーク</a:t>
          </a:r>
        </a:p>
      </cdr:txBody>
    </cdr:sp>
  </cdr:relSizeAnchor>
</c:userShapes>
</file>

<file path=ppt/drawings/drawing17.xml><?xml version="1.0" encoding="utf-8"?>
<c:userShapes xmlns:c="http://schemas.openxmlformats.org/drawingml/2006/chart">
  <cdr:relSizeAnchor xmlns:cdr="http://schemas.openxmlformats.org/drawingml/2006/chartDrawing">
    <cdr:from>
      <cdr:x>0.58204</cdr:x>
      <cdr:y>0.00971</cdr:y>
    </cdr:from>
    <cdr:to>
      <cdr:x>0.58204</cdr:x>
      <cdr:y>0.84535</cdr:y>
    </cdr:to>
    <cdr:cxnSp macro="">
      <cdr:nvCxnSpPr>
        <cdr:cNvPr id="6" name="直線コネクタ 5">
          <a:extLst xmlns:a="http://schemas.openxmlformats.org/drawingml/2006/main">
            <a:ext uri="{FF2B5EF4-FFF2-40B4-BE49-F238E27FC236}">
              <a16:creationId xmlns:a16="http://schemas.microsoft.com/office/drawing/2014/main" id="{D91B488C-D340-457A-94D1-A3D0E392FA84}"/>
            </a:ext>
          </a:extLst>
        </cdr:cNvPr>
        <cdr:cNvCxnSpPr/>
      </cdr:nvCxnSpPr>
      <cdr:spPr>
        <a:xfrm xmlns:a="http://schemas.openxmlformats.org/drawingml/2006/main">
          <a:off x="2723968" y="41943"/>
          <a:ext cx="0" cy="360996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0.02493</cdr:x>
      <cdr:y>0.00246</cdr:y>
    </cdr:from>
    <cdr:to>
      <cdr:x>0.22032</cdr:x>
      <cdr:y>0.04656</cdr:y>
    </cdr:to>
    <cdr:sp macro="" textlink="">
      <cdr:nvSpPr>
        <cdr:cNvPr id="7" name="テキスト ボックス 6"/>
        <cdr:cNvSpPr txBox="1"/>
      </cdr:nvSpPr>
      <cdr:spPr>
        <a:xfrm xmlns:a="http://schemas.openxmlformats.org/drawingml/2006/main">
          <a:off x="116661" y="10612"/>
          <a:ext cx="914425" cy="19051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latin typeface="+mn-ea"/>
              <a:ea typeface="+mn-ea"/>
            </a:rPr>
            <a:t>（千人）</a:t>
          </a:r>
        </a:p>
      </cdr:txBody>
    </cdr:sp>
  </cdr:relSizeAnchor>
  <cdr:relSizeAnchor xmlns:cdr="http://schemas.openxmlformats.org/drawingml/2006/chartDrawing">
    <cdr:from>
      <cdr:x>0.87992</cdr:x>
      <cdr:y>0.85662</cdr:y>
    </cdr:from>
    <cdr:to>
      <cdr:x>1</cdr:x>
      <cdr:y>0.93001</cdr:y>
    </cdr:to>
    <cdr:sp macro="" textlink="">
      <cdr:nvSpPr>
        <cdr:cNvPr id="2" name="テキスト ボックス 1"/>
        <cdr:cNvSpPr txBox="1"/>
      </cdr:nvSpPr>
      <cdr:spPr>
        <a:xfrm xmlns:a="http://schemas.openxmlformats.org/drawingml/2006/main">
          <a:off x="4118026" y="3700600"/>
          <a:ext cx="561974" cy="31704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ja-JP" altLang="ja-JP" sz="1000" dirty="0">
              <a:solidFill>
                <a:srgbClr val="002060"/>
              </a:solidFill>
              <a:effectLst/>
            </a:rPr>
            <a:t>（年）</a:t>
          </a:r>
        </a:p>
      </cdr:txBody>
    </cdr:sp>
  </cdr:relSizeAnchor>
</c:userShapes>
</file>

<file path=ppt/drawings/drawing18.xml><?xml version="1.0" encoding="utf-8"?>
<c:userShapes xmlns:c="http://schemas.openxmlformats.org/drawingml/2006/chart">
  <cdr:relSizeAnchor xmlns:cdr="http://schemas.openxmlformats.org/drawingml/2006/chartDrawing">
    <cdr:from>
      <cdr:x>0</cdr:x>
      <cdr:y>0.00014</cdr:y>
    </cdr:from>
    <cdr:to>
      <cdr:x>0.19539</cdr:x>
      <cdr:y>0.05294</cdr:y>
    </cdr:to>
    <cdr:sp macro="" textlink="">
      <cdr:nvSpPr>
        <cdr:cNvPr id="7" name="テキスト ボックス 6"/>
        <cdr:cNvSpPr txBox="1"/>
      </cdr:nvSpPr>
      <cdr:spPr>
        <a:xfrm xmlns:a="http://schemas.openxmlformats.org/drawingml/2006/main">
          <a:off x="-4881512" y="618"/>
          <a:ext cx="914426" cy="228599"/>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pPr algn="l"/>
          <a:r>
            <a:rPr lang="ja-JP" altLang="en-US" sz="1000" dirty="0">
              <a:solidFill>
                <a:srgbClr val="002060"/>
              </a:solidFill>
              <a:latin typeface="+mn-ea"/>
              <a:ea typeface="+mn-ea"/>
            </a:rPr>
            <a:t>（千人）</a:t>
          </a:r>
        </a:p>
      </cdr:txBody>
    </cdr:sp>
  </cdr:relSizeAnchor>
  <cdr:relSizeAnchor xmlns:cdr="http://schemas.openxmlformats.org/drawingml/2006/chartDrawing">
    <cdr:from>
      <cdr:x>0.87992</cdr:x>
      <cdr:y>0.87491</cdr:y>
    </cdr:from>
    <cdr:to>
      <cdr:x>1</cdr:x>
      <cdr:y>0.95411</cdr:y>
    </cdr:to>
    <cdr:sp macro="" textlink="">
      <cdr:nvSpPr>
        <cdr:cNvPr id="9" name="テキスト ボックス 1"/>
        <cdr:cNvSpPr txBox="1"/>
      </cdr:nvSpPr>
      <cdr:spPr>
        <a:xfrm xmlns:a="http://schemas.openxmlformats.org/drawingml/2006/main">
          <a:off x="4118025" y="3787934"/>
          <a:ext cx="561975" cy="34289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ja-JP" altLang="ja-JP" sz="900" dirty="0">
              <a:solidFill>
                <a:srgbClr val="002060"/>
              </a:solidFill>
              <a:effectLst/>
              <a:latin typeface="+mn-lt"/>
              <a:ea typeface="+mn-ea"/>
              <a:cs typeface="+mn-cs"/>
            </a:rPr>
            <a:t>（年）</a:t>
          </a:r>
          <a:endParaRPr lang="ja-JP" altLang="ja-JP" sz="900" dirty="0">
            <a:solidFill>
              <a:srgbClr val="002060"/>
            </a:solidFill>
            <a:effectLst/>
          </a:endParaRPr>
        </a:p>
      </cdr:txBody>
    </cdr:sp>
  </cdr:relSizeAnchor>
  <cdr:relSizeAnchor xmlns:cdr="http://schemas.openxmlformats.org/drawingml/2006/chartDrawing">
    <cdr:from>
      <cdr:x>0.56941</cdr:x>
      <cdr:y>0.02487</cdr:y>
    </cdr:from>
    <cdr:to>
      <cdr:x>0.56941</cdr:x>
      <cdr:y>0.86051</cdr:y>
    </cdr:to>
    <cdr:cxnSp macro="">
      <cdr:nvCxnSpPr>
        <cdr:cNvPr id="5" name="直線コネクタ 4">
          <a:extLst xmlns:a="http://schemas.openxmlformats.org/drawingml/2006/main">
            <a:ext uri="{FF2B5EF4-FFF2-40B4-BE49-F238E27FC236}">
              <a16:creationId xmlns:a16="http://schemas.microsoft.com/office/drawing/2014/main" id="{88CAC714-7A14-4B34-ACF2-578CC59523C2}"/>
            </a:ext>
          </a:extLst>
        </cdr:cNvPr>
        <cdr:cNvCxnSpPr/>
      </cdr:nvCxnSpPr>
      <cdr:spPr>
        <a:xfrm xmlns:a="http://schemas.openxmlformats.org/drawingml/2006/main">
          <a:off x="2664816" y="107683"/>
          <a:ext cx="0" cy="3617922"/>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19.xml><?xml version="1.0" encoding="utf-8"?>
<c:userShapes xmlns:c="http://schemas.openxmlformats.org/drawingml/2006/chart">
  <cdr:relSizeAnchor xmlns:cdr="http://schemas.openxmlformats.org/drawingml/2006/chartDrawing">
    <cdr:from>
      <cdr:x>0.77835</cdr:x>
      <cdr:y>0.89107</cdr:y>
    </cdr:from>
    <cdr:to>
      <cdr:x>0.88885</cdr:x>
      <cdr:y>1</cdr:y>
    </cdr:to>
    <cdr:sp macro="" textlink="">
      <cdr:nvSpPr>
        <cdr:cNvPr id="2" name="テキスト ボックス 1"/>
        <cdr:cNvSpPr txBox="1"/>
      </cdr:nvSpPr>
      <cdr:spPr>
        <a:xfrm xmlns:a="http://schemas.openxmlformats.org/drawingml/2006/main">
          <a:off x="3558630" y="1675062"/>
          <a:ext cx="505197" cy="20477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00" dirty="0">
              <a:solidFill>
                <a:schemeClr val="tx1">
                  <a:lumMod val="75000"/>
                  <a:lumOff val="25000"/>
                </a:schemeClr>
              </a:solidFill>
            </a:rPr>
            <a:t>（年）</a:t>
          </a:r>
        </a:p>
      </cdr:txBody>
    </cdr:sp>
  </cdr:relSizeAnchor>
</c:userShapes>
</file>

<file path=ppt/drawings/drawing2.xml><?xml version="1.0" encoding="utf-8"?>
<c:userShapes xmlns:c="http://schemas.openxmlformats.org/drawingml/2006/chart">
  <cdr:relSizeAnchor xmlns:cdr="http://schemas.openxmlformats.org/drawingml/2006/chartDrawing">
    <cdr:from>
      <cdr:x>0.58005</cdr:x>
      <cdr:y>0.00882</cdr:y>
    </cdr:from>
    <cdr:to>
      <cdr:x>0.58005</cdr:x>
      <cdr:y>0.84446</cdr:y>
    </cdr:to>
    <cdr:cxnSp macro="">
      <cdr:nvCxnSpPr>
        <cdr:cNvPr id="6" name="直線コネクタ 5">
          <a:extLst xmlns:a="http://schemas.openxmlformats.org/drawingml/2006/main">
            <a:ext uri="{FF2B5EF4-FFF2-40B4-BE49-F238E27FC236}">
              <a16:creationId xmlns:a16="http://schemas.microsoft.com/office/drawing/2014/main" id="{198DF024-37A0-477E-A521-0D5C2BE355D3}"/>
            </a:ext>
          </a:extLst>
        </cdr:cNvPr>
        <cdr:cNvCxnSpPr/>
      </cdr:nvCxnSpPr>
      <cdr:spPr>
        <a:xfrm xmlns:a="http://schemas.openxmlformats.org/drawingml/2006/main">
          <a:off x="2714634" y="38186"/>
          <a:ext cx="0" cy="3617924"/>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0.01628</cdr:x>
      <cdr:y>0</cdr:y>
    </cdr:from>
    <cdr:to>
      <cdr:x>0.21167</cdr:x>
      <cdr:y>0.0441</cdr:y>
    </cdr:to>
    <cdr:sp macro="" textlink="">
      <cdr:nvSpPr>
        <cdr:cNvPr id="7" name="テキスト ボックス 6"/>
        <cdr:cNvSpPr txBox="1"/>
      </cdr:nvSpPr>
      <cdr:spPr>
        <a:xfrm xmlns:a="http://schemas.openxmlformats.org/drawingml/2006/main">
          <a:off x="76200" y="0"/>
          <a:ext cx="914400" cy="1905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20.xml><?xml version="1.0" encoding="utf-8"?>
<c:userShapes xmlns:c="http://schemas.openxmlformats.org/drawingml/2006/chart">
  <cdr:relSizeAnchor xmlns:cdr="http://schemas.openxmlformats.org/drawingml/2006/chartDrawing">
    <cdr:from>
      <cdr:x>0.58005</cdr:x>
      <cdr:y>0.00882</cdr:y>
    </cdr:from>
    <cdr:to>
      <cdr:x>0.58005</cdr:x>
      <cdr:y>0.84446</cdr:y>
    </cdr:to>
    <cdr:cxnSp macro="">
      <cdr:nvCxnSpPr>
        <cdr:cNvPr id="6" name="直線コネクタ 5">
          <a:extLst xmlns:a="http://schemas.openxmlformats.org/drawingml/2006/main">
            <a:ext uri="{FF2B5EF4-FFF2-40B4-BE49-F238E27FC236}">
              <a16:creationId xmlns:a16="http://schemas.microsoft.com/office/drawing/2014/main" id="{AB968160-0F85-43CB-93D9-AB0EC8E99BCE}"/>
            </a:ext>
          </a:extLst>
        </cdr:cNvPr>
        <cdr:cNvCxnSpPr/>
      </cdr:nvCxnSpPr>
      <cdr:spPr>
        <a:xfrm xmlns:a="http://schemas.openxmlformats.org/drawingml/2006/main">
          <a:off x="2714634" y="38102"/>
          <a:ext cx="0" cy="360996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0.01628</cdr:x>
      <cdr:y>0</cdr:y>
    </cdr:from>
    <cdr:to>
      <cdr:x>0.21167</cdr:x>
      <cdr:y>0.0441</cdr:y>
    </cdr:to>
    <cdr:sp macro="" textlink="">
      <cdr:nvSpPr>
        <cdr:cNvPr id="7" name="テキスト ボックス 6"/>
        <cdr:cNvSpPr txBox="1"/>
      </cdr:nvSpPr>
      <cdr:spPr>
        <a:xfrm xmlns:a="http://schemas.openxmlformats.org/drawingml/2006/main">
          <a:off x="76200" y="0"/>
          <a:ext cx="914400" cy="1905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21.xml><?xml version="1.0" encoding="utf-8"?>
<c:userShapes xmlns:c="http://schemas.openxmlformats.org/drawingml/2006/chart">
  <cdr:relSizeAnchor xmlns:cdr="http://schemas.openxmlformats.org/drawingml/2006/chartDrawing">
    <cdr:from>
      <cdr:x>0.53852</cdr:x>
      <cdr:y>0</cdr:y>
    </cdr:from>
    <cdr:to>
      <cdr:x>0.53852</cdr:x>
      <cdr:y>0.84717</cdr:y>
    </cdr:to>
    <cdr:cxnSp macro="">
      <cdr:nvCxnSpPr>
        <cdr:cNvPr id="6" name="直線コネクタ 5">
          <a:extLst xmlns:a="http://schemas.openxmlformats.org/drawingml/2006/main">
            <a:ext uri="{FF2B5EF4-FFF2-40B4-BE49-F238E27FC236}">
              <a16:creationId xmlns:a16="http://schemas.microsoft.com/office/drawing/2014/main" id="{0BFB2B2F-67AA-4E6A-9C02-DC7C2F81D36C}"/>
            </a:ext>
          </a:extLst>
        </cdr:cNvPr>
        <cdr:cNvCxnSpPr/>
      </cdr:nvCxnSpPr>
      <cdr:spPr>
        <a:xfrm xmlns:a="http://schemas.openxmlformats.org/drawingml/2006/main">
          <a:off x="2520282" y="0"/>
          <a:ext cx="0" cy="3659774"/>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0.01628</cdr:x>
      <cdr:y>0</cdr:y>
    </cdr:from>
    <cdr:to>
      <cdr:x>0.21167</cdr:x>
      <cdr:y>0.0441</cdr:y>
    </cdr:to>
    <cdr:sp macro="" textlink="">
      <cdr:nvSpPr>
        <cdr:cNvPr id="7" name="テキスト ボックス 6"/>
        <cdr:cNvSpPr txBox="1"/>
      </cdr:nvSpPr>
      <cdr:spPr>
        <a:xfrm xmlns:a="http://schemas.openxmlformats.org/drawingml/2006/main">
          <a:off x="76200" y="0"/>
          <a:ext cx="914400" cy="1905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（人）</a:t>
          </a:r>
        </a:p>
      </cdr:txBody>
    </cdr:sp>
  </cdr:relSizeAnchor>
  <cdr:relSizeAnchor xmlns:cdr="http://schemas.openxmlformats.org/drawingml/2006/chartDrawing">
    <cdr:from>
      <cdr:x>0.0894</cdr:x>
      <cdr:y>0.07374</cdr:y>
    </cdr:from>
    <cdr:to>
      <cdr:x>0.30593</cdr:x>
      <cdr:y>0.11251</cdr:y>
    </cdr:to>
    <cdr:sp macro="" textlink="">
      <cdr:nvSpPr>
        <cdr:cNvPr id="2" name="テキスト ボックス 1"/>
        <cdr:cNvSpPr txBox="1"/>
      </cdr:nvSpPr>
      <cdr:spPr>
        <a:xfrm xmlns:a="http://schemas.openxmlformats.org/drawingml/2006/main">
          <a:off x="418372" y="318565"/>
          <a:ext cx="1013360" cy="167487"/>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altLang="ja-JP" sz="900" dirty="0">
              <a:solidFill>
                <a:schemeClr val="tx1">
                  <a:lumMod val="75000"/>
                  <a:lumOff val="25000"/>
                </a:schemeClr>
              </a:solidFill>
              <a:latin typeface="+mn-ea"/>
              <a:ea typeface="+mn-ea"/>
            </a:rPr>
            <a:t>14,050 </a:t>
          </a:r>
          <a:endParaRPr lang="ja-JP" altLang="en-US" sz="900" dirty="0">
            <a:solidFill>
              <a:schemeClr val="tx1">
                <a:lumMod val="75000"/>
                <a:lumOff val="25000"/>
              </a:schemeClr>
            </a:solidFill>
            <a:latin typeface="+mn-ea"/>
            <a:ea typeface="+mn-ea"/>
          </a:endParaRPr>
        </a:p>
      </cdr:txBody>
    </cdr:sp>
  </cdr:relSizeAnchor>
  <cdr:relSizeAnchor xmlns:cdr="http://schemas.openxmlformats.org/drawingml/2006/chartDrawing">
    <cdr:from>
      <cdr:x>0.52947</cdr:x>
      <cdr:y>0.09323</cdr:y>
    </cdr:from>
    <cdr:to>
      <cdr:x>0.746</cdr:x>
      <cdr:y>0.31281</cdr:y>
    </cdr:to>
    <cdr:sp macro="" textlink="">
      <cdr:nvSpPr>
        <cdr:cNvPr id="5" name="テキスト ボックス 1"/>
        <cdr:cNvSpPr txBox="1"/>
      </cdr:nvSpPr>
      <cdr:spPr>
        <a:xfrm xmlns:a="http://schemas.openxmlformats.org/drawingml/2006/main">
          <a:off x="2477906" y="402766"/>
          <a:ext cx="1013361" cy="948586"/>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altLang="ja-JP" sz="900" dirty="0">
              <a:solidFill>
                <a:schemeClr val="tx1">
                  <a:lumMod val="75000"/>
                  <a:lumOff val="25000"/>
                </a:schemeClr>
              </a:solidFill>
              <a:latin typeface="+mn-ea"/>
              <a:ea typeface="+mn-ea"/>
            </a:rPr>
            <a:t>13,703 </a:t>
          </a:r>
          <a:endParaRPr lang="ja-JP" altLang="en-US" sz="900" dirty="0">
            <a:solidFill>
              <a:schemeClr val="tx1">
                <a:lumMod val="75000"/>
                <a:lumOff val="25000"/>
              </a:schemeClr>
            </a:solidFill>
            <a:latin typeface="+mn-ea"/>
            <a:ea typeface="+mn-ea"/>
          </a:endParaRPr>
        </a:p>
      </cdr:txBody>
    </cdr:sp>
  </cdr:relSizeAnchor>
  <cdr:relSizeAnchor xmlns:cdr="http://schemas.openxmlformats.org/drawingml/2006/chartDrawing">
    <cdr:from>
      <cdr:x>0.80305</cdr:x>
      <cdr:y>0.15033</cdr:y>
    </cdr:from>
    <cdr:to>
      <cdr:x>0.90004</cdr:x>
      <cdr:y>0.21002</cdr:y>
    </cdr:to>
    <cdr:sp macro="" textlink="">
      <cdr:nvSpPr>
        <cdr:cNvPr id="8" name="テキスト ボックス 1"/>
        <cdr:cNvSpPr txBox="1"/>
      </cdr:nvSpPr>
      <cdr:spPr>
        <a:xfrm xmlns:a="http://schemas.openxmlformats.org/drawingml/2006/main">
          <a:off x="3758261" y="649429"/>
          <a:ext cx="453913" cy="257861"/>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altLang="ja-JP" sz="900" dirty="0">
              <a:solidFill>
                <a:schemeClr val="tx1">
                  <a:lumMod val="75000"/>
                  <a:lumOff val="25000"/>
                </a:schemeClr>
              </a:solidFill>
              <a:latin typeface="+mn-ea"/>
              <a:ea typeface="+mn-ea"/>
            </a:rPr>
            <a:t>12,360 </a:t>
          </a:r>
          <a:endParaRPr lang="ja-JP" altLang="en-US" sz="900" dirty="0">
            <a:solidFill>
              <a:schemeClr val="tx1">
                <a:lumMod val="75000"/>
                <a:lumOff val="25000"/>
              </a:schemeClr>
            </a:solidFill>
            <a:latin typeface="+mn-ea"/>
            <a:ea typeface="+mn-ea"/>
          </a:endParaRPr>
        </a:p>
      </cdr:txBody>
    </cdr:sp>
  </cdr:relSizeAnchor>
</c:userShapes>
</file>

<file path=ppt/drawings/drawing22.xml><?xml version="1.0" encoding="utf-8"?>
<c:userShapes xmlns:c="http://schemas.openxmlformats.org/drawingml/2006/chart">
  <cdr:relSizeAnchor xmlns:cdr="http://schemas.openxmlformats.org/drawingml/2006/chartDrawing">
    <cdr:from>
      <cdr:x>0.56929</cdr:x>
      <cdr:y>0.00922</cdr:y>
    </cdr:from>
    <cdr:to>
      <cdr:x>0.56929</cdr:x>
      <cdr:y>0.84486</cdr:y>
    </cdr:to>
    <cdr:cxnSp macro="">
      <cdr:nvCxnSpPr>
        <cdr:cNvPr id="6" name="直線コネクタ 5">
          <a:extLst xmlns:a="http://schemas.openxmlformats.org/drawingml/2006/main">
            <a:ext uri="{FF2B5EF4-FFF2-40B4-BE49-F238E27FC236}">
              <a16:creationId xmlns:a16="http://schemas.microsoft.com/office/drawing/2014/main" id="{64136E60-766B-4D67-B9E1-5B8F1BCA1F6C}"/>
            </a:ext>
          </a:extLst>
        </cdr:cNvPr>
        <cdr:cNvCxnSpPr/>
      </cdr:nvCxnSpPr>
      <cdr:spPr>
        <a:xfrm xmlns:a="http://schemas.openxmlformats.org/drawingml/2006/main">
          <a:off x="2664924" y="39888"/>
          <a:ext cx="0" cy="3615523"/>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0.01628</cdr:x>
      <cdr:y>0</cdr:y>
    </cdr:from>
    <cdr:to>
      <cdr:x>0.21167</cdr:x>
      <cdr:y>0.0441</cdr:y>
    </cdr:to>
    <cdr:sp macro="" textlink="">
      <cdr:nvSpPr>
        <cdr:cNvPr id="7" name="テキスト ボックス 6"/>
        <cdr:cNvSpPr txBox="1"/>
      </cdr:nvSpPr>
      <cdr:spPr>
        <a:xfrm xmlns:a="http://schemas.openxmlformats.org/drawingml/2006/main">
          <a:off x="76200" y="0"/>
          <a:ext cx="914400" cy="1905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23.xml><?xml version="1.0" encoding="utf-8"?>
<c:userShapes xmlns:c="http://schemas.openxmlformats.org/drawingml/2006/chart">
  <cdr:relSizeAnchor xmlns:cdr="http://schemas.openxmlformats.org/drawingml/2006/chartDrawing">
    <cdr:from>
      <cdr:x>0.01751</cdr:x>
      <cdr:y>0</cdr:y>
    </cdr:from>
    <cdr:to>
      <cdr:x>0.2129</cdr:x>
      <cdr:y>0.0441</cdr:y>
    </cdr:to>
    <cdr:sp macro="" textlink="">
      <cdr:nvSpPr>
        <cdr:cNvPr id="7" name="テキスト ボックス 6"/>
        <cdr:cNvSpPr txBox="1"/>
      </cdr:nvSpPr>
      <cdr:spPr>
        <a:xfrm xmlns:a="http://schemas.openxmlformats.org/drawingml/2006/main">
          <a:off x="81935" y="0"/>
          <a:ext cx="914425" cy="190988"/>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dr:relSizeAnchor xmlns:cdr="http://schemas.openxmlformats.org/drawingml/2006/chartDrawing">
    <cdr:from>
      <cdr:x>0.58005</cdr:x>
      <cdr:y>0.00882</cdr:y>
    </cdr:from>
    <cdr:to>
      <cdr:x>0.58005</cdr:x>
      <cdr:y>0.84446</cdr:y>
    </cdr:to>
    <cdr:cxnSp macro="">
      <cdr:nvCxnSpPr>
        <cdr:cNvPr id="6" name="直線コネクタ 5">
          <a:extLst xmlns:a="http://schemas.openxmlformats.org/drawingml/2006/main">
            <a:ext uri="{FF2B5EF4-FFF2-40B4-BE49-F238E27FC236}">
              <a16:creationId xmlns:a16="http://schemas.microsoft.com/office/drawing/2014/main" id="{A4D7D576-DD36-4F79-B024-FAD1CE2C31FE}"/>
            </a:ext>
          </a:extLst>
        </cdr:cNvPr>
        <cdr:cNvCxnSpPr/>
      </cdr:nvCxnSpPr>
      <cdr:spPr>
        <a:xfrm xmlns:a="http://schemas.openxmlformats.org/drawingml/2006/main">
          <a:off x="2714625" y="38101"/>
          <a:ext cx="0" cy="360997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4.xml><?xml version="1.0" encoding="utf-8"?>
<c:userShapes xmlns:c="http://schemas.openxmlformats.org/drawingml/2006/chart">
  <cdr:relSizeAnchor xmlns:cdr="http://schemas.openxmlformats.org/drawingml/2006/chartDrawing">
    <cdr:from>
      <cdr:x>0.55637</cdr:x>
      <cdr:y>0.01906</cdr:y>
    </cdr:from>
    <cdr:to>
      <cdr:x>0.55637</cdr:x>
      <cdr:y>0.8547</cdr:y>
    </cdr:to>
    <cdr:cxnSp macro="">
      <cdr:nvCxnSpPr>
        <cdr:cNvPr id="6" name="直線コネクタ 5">
          <a:extLst xmlns:a="http://schemas.openxmlformats.org/drawingml/2006/main">
            <a:ext uri="{FF2B5EF4-FFF2-40B4-BE49-F238E27FC236}">
              <a16:creationId xmlns:a16="http://schemas.microsoft.com/office/drawing/2014/main" id="{6DC73F76-31B2-4E15-B3AB-7076551353A2}"/>
            </a:ext>
          </a:extLst>
        </cdr:cNvPr>
        <cdr:cNvCxnSpPr/>
      </cdr:nvCxnSpPr>
      <cdr:spPr>
        <a:xfrm xmlns:a="http://schemas.openxmlformats.org/drawingml/2006/main">
          <a:off x="2603829" y="82328"/>
          <a:ext cx="0" cy="360996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cdr:x>
      <cdr:y>0.0162</cdr:y>
    </cdr:from>
    <cdr:to>
      <cdr:x>0.19539</cdr:x>
      <cdr:y>0.0603</cdr:y>
    </cdr:to>
    <cdr:sp macro="" textlink="">
      <cdr:nvSpPr>
        <cdr:cNvPr id="7" name="テキスト ボックス 6"/>
        <cdr:cNvSpPr txBox="1"/>
      </cdr:nvSpPr>
      <cdr:spPr>
        <a:xfrm xmlns:a="http://schemas.openxmlformats.org/drawingml/2006/main">
          <a:off x="-4903042" y="69990"/>
          <a:ext cx="914426" cy="19051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pPr algn="l"/>
          <a:r>
            <a:rPr lang="ja-JP" altLang="en-US" sz="1000" dirty="0">
              <a:solidFill>
                <a:schemeClr val="tx1">
                  <a:lumMod val="65000"/>
                  <a:lumOff val="35000"/>
                </a:schemeClr>
              </a:solidFill>
              <a:latin typeface="+mn-ea"/>
              <a:ea typeface="+mn-ea"/>
            </a:rPr>
            <a:t>（千人）</a:t>
          </a:r>
        </a:p>
      </cdr:txBody>
    </cdr:sp>
  </cdr:relSizeAnchor>
</c:userShapes>
</file>

<file path=ppt/drawings/drawing25.xml><?xml version="1.0" encoding="utf-8"?>
<c:userShapes xmlns:c="http://schemas.openxmlformats.org/drawingml/2006/chart">
  <cdr:relSizeAnchor xmlns:cdr="http://schemas.openxmlformats.org/drawingml/2006/chartDrawing">
    <cdr:from>
      <cdr:x>0.58005</cdr:x>
      <cdr:y>0.00882</cdr:y>
    </cdr:from>
    <cdr:to>
      <cdr:x>0.58005</cdr:x>
      <cdr:y>0.84446</cdr:y>
    </cdr:to>
    <cdr:cxnSp macro="">
      <cdr:nvCxnSpPr>
        <cdr:cNvPr id="6" name="直線コネクタ 5">
          <a:extLst xmlns:a="http://schemas.openxmlformats.org/drawingml/2006/main">
            <a:ext uri="{FF2B5EF4-FFF2-40B4-BE49-F238E27FC236}">
              <a16:creationId xmlns:a16="http://schemas.microsoft.com/office/drawing/2014/main" id="{678C6DE6-1B04-4297-A031-26CCED51486C}"/>
            </a:ext>
          </a:extLst>
        </cdr:cNvPr>
        <cdr:cNvCxnSpPr/>
      </cdr:nvCxnSpPr>
      <cdr:spPr>
        <a:xfrm xmlns:a="http://schemas.openxmlformats.org/drawingml/2006/main">
          <a:off x="2714625" y="38101"/>
          <a:ext cx="0" cy="360997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0.0167</cdr:x>
      <cdr:y>0</cdr:y>
    </cdr:from>
    <cdr:to>
      <cdr:x>0.21209</cdr:x>
      <cdr:y>0.0441</cdr:y>
    </cdr:to>
    <cdr:sp macro="" textlink="">
      <cdr:nvSpPr>
        <cdr:cNvPr id="7" name="テキスト ボックス 6"/>
        <cdr:cNvSpPr txBox="1"/>
      </cdr:nvSpPr>
      <cdr:spPr>
        <a:xfrm xmlns:a="http://schemas.openxmlformats.org/drawingml/2006/main">
          <a:off x="78156" y="0"/>
          <a:ext cx="914425" cy="19093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26.xml><?xml version="1.0" encoding="utf-8"?>
<c:userShapes xmlns:c="http://schemas.openxmlformats.org/drawingml/2006/chart">
  <cdr:relSizeAnchor xmlns:cdr="http://schemas.openxmlformats.org/drawingml/2006/chartDrawing">
    <cdr:from>
      <cdr:x>0.22616</cdr:x>
      <cdr:y>0.19715</cdr:y>
    </cdr:from>
    <cdr:to>
      <cdr:x>0.35256</cdr:x>
      <cdr:y>0.33751</cdr:y>
    </cdr:to>
    <cdr:cxnSp macro="">
      <cdr:nvCxnSpPr>
        <cdr:cNvPr id="2" name="直線矢印コネクタ 1">
          <a:extLst xmlns:a="http://schemas.openxmlformats.org/drawingml/2006/main">
            <a:ext uri="{FF2B5EF4-FFF2-40B4-BE49-F238E27FC236}">
              <a16:creationId xmlns:a16="http://schemas.microsoft.com/office/drawing/2014/main" id="{ACA2AF44-B63E-43CE-8D0F-9D672C5B736D}"/>
            </a:ext>
          </a:extLst>
        </cdr:cNvPr>
        <cdr:cNvCxnSpPr/>
      </cdr:nvCxnSpPr>
      <cdr:spPr bwMode="auto">
        <a:xfrm xmlns:a="http://schemas.openxmlformats.org/drawingml/2006/main" flipV="1">
          <a:off x="956500" y="347964"/>
          <a:ext cx="534585" cy="247736"/>
        </a:xfrm>
        <a:prstGeom xmlns:a="http://schemas.openxmlformats.org/drawingml/2006/main" prst="straightConnector1">
          <a:avLst/>
        </a:prstGeom>
        <a:solidFill xmlns:a="http://schemas.openxmlformats.org/drawingml/2006/main">
          <a:srgbClr val="0000FF"/>
        </a:solidFill>
        <a:ln xmlns:a="http://schemas.openxmlformats.org/drawingml/2006/main" w="9525" cap="flat" cmpd="sng" algn="ctr">
          <a:solidFill>
            <a:srgbClr val="ED7D31"/>
          </a:solidFill>
          <a:prstDash val="solid"/>
          <a:round/>
          <a:headEnd type="none" w="med" len="med"/>
          <a:tailEnd type="triangle"/>
        </a:ln>
        <a:effectLst xmlns:a="http://schemas.openxmlformats.org/drawingml/2006/main"/>
      </cdr:spPr>
    </cdr:cxnSp>
  </cdr:relSizeAnchor>
  <cdr:relSizeAnchor xmlns:cdr="http://schemas.openxmlformats.org/drawingml/2006/chartDrawing">
    <cdr:from>
      <cdr:x>0.17242</cdr:x>
      <cdr:y>0.08725</cdr:y>
    </cdr:from>
    <cdr:to>
      <cdr:x>0.33282</cdr:x>
      <cdr:y>0.24419</cdr:y>
    </cdr:to>
    <cdr:sp macro="" textlink="">
      <cdr:nvSpPr>
        <cdr:cNvPr id="3" name="テキスト ボックス 382"/>
        <cdr:cNvSpPr txBox="1"/>
      </cdr:nvSpPr>
      <cdr:spPr>
        <a:xfrm xmlns:a="http://schemas.openxmlformats.org/drawingml/2006/main">
          <a:off x="729203" y="153997"/>
          <a:ext cx="678391" cy="276999"/>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ja-JP"/>
          </a:defPPr>
          <a:lvl1pPr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1pPr>
          <a:lvl2pPr marL="4572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2pPr>
          <a:lvl3pPr marL="9144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3pPr>
          <a:lvl4pPr marL="13716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4pPr>
          <a:lvl5pPr marL="18288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5pPr>
          <a:lvl6pPr marL="22860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6pPr>
          <a:lvl7pPr marL="27432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7pPr>
          <a:lvl8pPr marL="32004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8pPr>
          <a:lvl9pPr marL="36576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9pPr>
        </a:lstStyle>
        <a:p xmlns:a="http://schemas.openxmlformats.org/drawingml/2006/main">
          <a:r>
            <a:rPr lang="ja-JP" altLang="en-US" sz="1200" b="0" dirty="0">
              <a:solidFill>
                <a:schemeClr val="bg1">
                  <a:lumMod val="50000"/>
                </a:schemeClr>
              </a:solidFill>
              <a:latin typeface="+mn-ea"/>
              <a:ea typeface="+mn-ea"/>
            </a:rPr>
            <a:t>約</a:t>
          </a:r>
          <a:r>
            <a:rPr lang="en-US" altLang="ja-JP" sz="1200" b="0" dirty="0">
              <a:solidFill>
                <a:schemeClr val="bg1">
                  <a:lumMod val="50000"/>
                </a:schemeClr>
              </a:solidFill>
              <a:latin typeface="+mn-ea"/>
              <a:ea typeface="+mn-ea"/>
            </a:rPr>
            <a:t>1.3</a:t>
          </a:r>
          <a:r>
            <a:rPr lang="ja-JP" altLang="en-US" sz="1200" b="0" dirty="0">
              <a:solidFill>
                <a:schemeClr val="bg1">
                  <a:lumMod val="50000"/>
                </a:schemeClr>
              </a:solidFill>
              <a:latin typeface="+mn-ea"/>
              <a:ea typeface="+mn-ea"/>
            </a:rPr>
            <a:t>倍</a:t>
          </a:r>
          <a:endParaRPr kumimoji="1" lang="ja-JP" altLang="en-US" sz="1200" b="0" dirty="0">
            <a:solidFill>
              <a:schemeClr val="bg1">
                <a:lumMod val="50000"/>
              </a:schemeClr>
            </a:solidFill>
            <a:latin typeface="+mn-ea"/>
            <a:ea typeface="+mn-ea"/>
          </a:endParaRPr>
        </a:p>
      </cdr:txBody>
    </cdr:sp>
  </cdr:relSizeAnchor>
</c:userShapes>
</file>

<file path=ppt/drawings/drawing27.xml><?xml version="1.0" encoding="utf-8"?>
<c:userShapes xmlns:c="http://schemas.openxmlformats.org/drawingml/2006/chart">
  <cdr:relSizeAnchor xmlns:cdr="http://schemas.openxmlformats.org/drawingml/2006/chartDrawing">
    <cdr:from>
      <cdr:x>0.58005</cdr:x>
      <cdr:y>0.03542</cdr:y>
    </cdr:from>
    <cdr:to>
      <cdr:x>0.58005</cdr:x>
      <cdr:y>0.84372</cdr:y>
    </cdr:to>
    <cdr:cxnSp macro="">
      <cdr:nvCxnSpPr>
        <cdr:cNvPr id="6" name="直線コネクタ 5">
          <a:extLst xmlns:a="http://schemas.openxmlformats.org/drawingml/2006/main">
            <a:ext uri="{FF2B5EF4-FFF2-40B4-BE49-F238E27FC236}">
              <a16:creationId xmlns:a16="http://schemas.microsoft.com/office/drawing/2014/main" id="{733D6907-0281-4154-AA59-BA0ACF597C4A}"/>
            </a:ext>
          </a:extLst>
        </cdr:cNvPr>
        <cdr:cNvCxnSpPr/>
      </cdr:nvCxnSpPr>
      <cdr:spPr>
        <a:xfrm xmlns:a="http://schemas.openxmlformats.org/drawingml/2006/main">
          <a:off x="2670702" y="153024"/>
          <a:ext cx="0" cy="3492000"/>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0.01628</cdr:x>
      <cdr:y>0</cdr:y>
    </cdr:from>
    <cdr:to>
      <cdr:x>0.21167</cdr:x>
      <cdr:y>0.0441</cdr:y>
    </cdr:to>
    <cdr:sp macro="" textlink="">
      <cdr:nvSpPr>
        <cdr:cNvPr id="7" name="テキスト ボックス 6"/>
        <cdr:cNvSpPr txBox="1"/>
      </cdr:nvSpPr>
      <cdr:spPr>
        <a:xfrm xmlns:a="http://schemas.openxmlformats.org/drawingml/2006/main">
          <a:off x="76200" y="0"/>
          <a:ext cx="914400" cy="1905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28.xml><?xml version="1.0" encoding="utf-8"?>
<c:userShapes xmlns:c="http://schemas.openxmlformats.org/drawingml/2006/chart">
  <cdr:relSizeAnchor xmlns:cdr="http://schemas.openxmlformats.org/drawingml/2006/chartDrawing">
    <cdr:from>
      <cdr:x>0.56551</cdr:x>
      <cdr:y>0.02301</cdr:y>
    </cdr:from>
    <cdr:to>
      <cdr:x>0.56551</cdr:x>
      <cdr:y>0.85865</cdr:y>
    </cdr:to>
    <cdr:cxnSp macro="">
      <cdr:nvCxnSpPr>
        <cdr:cNvPr id="6" name="直線コネクタ 5">
          <a:extLst xmlns:a="http://schemas.openxmlformats.org/drawingml/2006/main">
            <a:ext uri="{FF2B5EF4-FFF2-40B4-BE49-F238E27FC236}">
              <a16:creationId xmlns:a16="http://schemas.microsoft.com/office/drawing/2014/main" id="{FBF3866D-E4DE-406C-B415-BFE89A59F3FD}"/>
            </a:ext>
          </a:extLst>
        </cdr:cNvPr>
        <cdr:cNvCxnSpPr/>
      </cdr:nvCxnSpPr>
      <cdr:spPr>
        <a:xfrm xmlns:a="http://schemas.openxmlformats.org/drawingml/2006/main">
          <a:off x="2544789" y="98577"/>
          <a:ext cx="0" cy="3579882"/>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cdr:x>
      <cdr:y>0</cdr:y>
    </cdr:from>
    <cdr:to>
      <cdr:x>0.19539</cdr:x>
      <cdr:y>0.0441</cdr:y>
    </cdr:to>
    <cdr:sp macro="" textlink="">
      <cdr:nvSpPr>
        <cdr:cNvPr id="7" name="テキスト ボックス 6"/>
        <cdr:cNvSpPr txBox="1"/>
      </cdr:nvSpPr>
      <cdr:spPr>
        <a:xfrm xmlns:a="http://schemas.openxmlformats.org/drawingml/2006/main">
          <a:off x="-5095130" y="-2072890"/>
          <a:ext cx="879255" cy="188924"/>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pPr algn="l"/>
          <a:r>
            <a:rPr lang="ja-JP" altLang="en-US" sz="1000" dirty="0">
              <a:solidFill>
                <a:schemeClr val="tx1">
                  <a:lumMod val="65000"/>
                  <a:lumOff val="35000"/>
                </a:schemeClr>
              </a:solidFill>
              <a:latin typeface="+mn-ea"/>
              <a:ea typeface="+mn-ea"/>
            </a:rPr>
            <a:t>（千人）</a:t>
          </a:r>
        </a:p>
      </cdr:txBody>
    </cdr:sp>
  </cdr:relSizeAnchor>
</c:userShapes>
</file>

<file path=ppt/drawings/drawing29.xml><?xml version="1.0" encoding="utf-8"?>
<c:userShapes xmlns:c="http://schemas.openxmlformats.org/drawingml/2006/chart">
  <cdr:relSizeAnchor xmlns:cdr="http://schemas.openxmlformats.org/drawingml/2006/chartDrawing">
    <cdr:from>
      <cdr:x>0.58005</cdr:x>
      <cdr:y>0.00882</cdr:y>
    </cdr:from>
    <cdr:to>
      <cdr:x>0.58005</cdr:x>
      <cdr:y>0.84446</cdr:y>
    </cdr:to>
    <cdr:cxnSp macro="">
      <cdr:nvCxnSpPr>
        <cdr:cNvPr id="6" name="直線コネクタ 5">
          <a:extLst xmlns:a="http://schemas.openxmlformats.org/drawingml/2006/main">
            <a:ext uri="{FF2B5EF4-FFF2-40B4-BE49-F238E27FC236}">
              <a16:creationId xmlns:a16="http://schemas.microsoft.com/office/drawing/2014/main" id="{A31F7FAE-16FC-47BF-AF48-150FD45282ED}"/>
            </a:ext>
          </a:extLst>
        </cdr:cNvPr>
        <cdr:cNvCxnSpPr/>
      </cdr:nvCxnSpPr>
      <cdr:spPr>
        <a:xfrm xmlns:a="http://schemas.openxmlformats.org/drawingml/2006/main">
          <a:off x="2714625" y="38101"/>
          <a:ext cx="0" cy="3609975"/>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0.0167</cdr:x>
      <cdr:y>0</cdr:y>
    </cdr:from>
    <cdr:to>
      <cdr:x>0.21209</cdr:x>
      <cdr:y>0.0441</cdr:y>
    </cdr:to>
    <cdr:sp macro="" textlink="">
      <cdr:nvSpPr>
        <cdr:cNvPr id="7" name="テキスト ボックス 6"/>
        <cdr:cNvSpPr txBox="1"/>
      </cdr:nvSpPr>
      <cdr:spPr>
        <a:xfrm xmlns:a="http://schemas.openxmlformats.org/drawingml/2006/main">
          <a:off x="78134" y="0"/>
          <a:ext cx="914426" cy="19051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3.xml><?xml version="1.0" encoding="utf-8"?>
<c:userShapes xmlns:c="http://schemas.openxmlformats.org/drawingml/2006/chart">
  <cdr:relSizeAnchor xmlns:cdr="http://schemas.openxmlformats.org/drawingml/2006/chartDrawing">
    <cdr:from>
      <cdr:x>0.57598</cdr:x>
      <cdr:y>0.02202</cdr:y>
    </cdr:from>
    <cdr:to>
      <cdr:x>0.57598</cdr:x>
      <cdr:y>0.85766</cdr:y>
    </cdr:to>
    <cdr:cxnSp macro="">
      <cdr:nvCxnSpPr>
        <cdr:cNvPr id="6" name="直線コネクタ 5">
          <a:extLst xmlns:a="http://schemas.openxmlformats.org/drawingml/2006/main">
            <a:ext uri="{FF2B5EF4-FFF2-40B4-BE49-F238E27FC236}">
              <a16:creationId xmlns:a16="http://schemas.microsoft.com/office/drawing/2014/main" id="{9C6005E2-402C-4CA4-887B-1FD4502E6492}"/>
            </a:ext>
          </a:extLst>
        </cdr:cNvPr>
        <cdr:cNvCxnSpPr/>
      </cdr:nvCxnSpPr>
      <cdr:spPr>
        <a:xfrm xmlns:a="http://schemas.openxmlformats.org/drawingml/2006/main">
          <a:off x="2695594" y="95336"/>
          <a:ext cx="0" cy="3617922"/>
        </a:xfrm>
        <a:prstGeom xmlns:a="http://schemas.openxmlformats.org/drawingml/2006/main" prst="line">
          <a:avLst/>
        </a:prstGeom>
        <a:ln xmlns:a="http://schemas.openxmlformats.org/drawingml/2006/main" w="19050">
          <a:solidFill>
            <a:schemeClr val="bg1">
              <a:lumMod val="50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0.00621</cdr:x>
      <cdr:y>0.00637</cdr:y>
    </cdr:from>
    <cdr:to>
      <cdr:x>0.2016</cdr:x>
      <cdr:y>0.05047</cdr:y>
    </cdr:to>
    <cdr:sp macro="" textlink="">
      <cdr:nvSpPr>
        <cdr:cNvPr id="7" name="テキスト ボックス 6"/>
        <cdr:cNvSpPr txBox="1"/>
      </cdr:nvSpPr>
      <cdr:spPr>
        <a:xfrm xmlns:a="http://schemas.openxmlformats.org/drawingml/2006/main">
          <a:off x="29061" y="27561"/>
          <a:ext cx="914425" cy="19093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userShapes>
</file>

<file path=ppt/drawings/drawing30.xml><?xml version="1.0" encoding="utf-8"?>
<c:userShapes xmlns:c="http://schemas.openxmlformats.org/drawingml/2006/chart">
  <cdr:relSizeAnchor xmlns:cdr="http://schemas.openxmlformats.org/drawingml/2006/chartDrawing">
    <cdr:from>
      <cdr:x>0.22917</cdr:x>
      <cdr:y>0.81597</cdr:y>
    </cdr:from>
    <cdr:to>
      <cdr:x>0.39583</cdr:x>
      <cdr:y>0.90625</cdr:y>
    </cdr:to>
    <cdr:sp macro="" textlink="">
      <cdr:nvSpPr>
        <cdr:cNvPr id="2" name="テキスト ボックス 1"/>
        <cdr:cNvSpPr txBox="1"/>
      </cdr:nvSpPr>
      <cdr:spPr>
        <a:xfrm xmlns:a="http://schemas.openxmlformats.org/drawingml/2006/main">
          <a:off x="1047750" y="2238375"/>
          <a:ext cx="762000" cy="24765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ja-JP" altLang="en-US" sz="1100" dirty="0"/>
        </a:p>
      </cdr:txBody>
    </cdr:sp>
  </cdr:relSizeAnchor>
  <cdr:relSizeAnchor xmlns:cdr="http://schemas.openxmlformats.org/drawingml/2006/chartDrawing">
    <cdr:from>
      <cdr:x>0.56944</cdr:x>
      <cdr:y>0.8206</cdr:y>
    </cdr:from>
    <cdr:to>
      <cdr:x>0.73611</cdr:x>
      <cdr:y>0.91088</cdr:y>
    </cdr:to>
    <cdr:sp macro="" textlink="">
      <cdr:nvSpPr>
        <cdr:cNvPr id="3" name="テキスト ボックス 1"/>
        <cdr:cNvSpPr txBox="1"/>
      </cdr:nvSpPr>
      <cdr:spPr>
        <a:xfrm xmlns:a="http://schemas.openxmlformats.org/drawingml/2006/main">
          <a:off x="2603500" y="2251075"/>
          <a:ext cx="762000" cy="24765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endParaRPr lang="ja-JP" altLang="en-US" sz="1100" dirty="0"/>
        </a:p>
      </cdr:txBody>
    </cdr:sp>
  </cdr:relSizeAnchor>
</c:userShapes>
</file>

<file path=ppt/drawings/drawing4.xml><?xml version="1.0" encoding="utf-8"?>
<c:userShapes xmlns:c="http://schemas.openxmlformats.org/drawingml/2006/chart">
  <cdr:relSizeAnchor xmlns:cdr="http://schemas.openxmlformats.org/drawingml/2006/chartDrawing">
    <cdr:from>
      <cdr:x>0.04769</cdr:x>
      <cdr:y>0</cdr:y>
    </cdr:from>
    <cdr:to>
      <cdr:x>0.24308</cdr:x>
      <cdr:y>0.09571</cdr:y>
    </cdr:to>
    <cdr:sp macro="" textlink="">
      <cdr:nvSpPr>
        <cdr:cNvPr id="7" name="テキスト ボックス 6"/>
        <cdr:cNvSpPr txBox="1"/>
      </cdr:nvSpPr>
      <cdr:spPr>
        <a:xfrm xmlns:a="http://schemas.openxmlformats.org/drawingml/2006/main">
          <a:off x="223198" y="-4387488"/>
          <a:ext cx="914425" cy="158624"/>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800" dirty="0">
              <a:solidFill>
                <a:schemeClr val="tx1">
                  <a:lumMod val="65000"/>
                  <a:lumOff val="35000"/>
                </a:schemeClr>
              </a:solidFill>
              <a:latin typeface="+mn-ea"/>
              <a:ea typeface="+mn-ea"/>
            </a:rPr>
            <a:t>（％）</a:t>
          </a:r>
        </a:p>
      </cdr:txBody>
    </cdr:sp>
  </cdr:relSizeAnchor>
</c:userShapes>
</file>

<file path=ppt/drawings/drawing5.xml><?xml version="1.0" encoding="utf-8"?>
<c:userShapes xmlns:c="http://schemas.openxmlformats.org/drawingml/2006/chart">
  <cdr:relSizeAnchor xmlns:cdr="http://schemas.openxmlformats.org/drawingml/2006/chartDrawing">
    <cdr:from>
      <cdr:x>0.0538</cdr:x>
      <cdr:y>0</cdr:y>
    </cdr:from>
    <cdr:to>
      <cdr:x>0.24919</cdr:x>
      <cdr:y>0.11845</cdr:y>
    </cdr:to>
    <cdr:sp macro="" textlink="">
      <cdr:nvSpPr>
        <cdr:cNvPr id="7" name="テキスト ボックス 6"/>
        <cdr:cNvSpPr txBox="1"/>
      </cdr:nvSpPr>
      <cdr:spPr>
        <a:xfrm xmlns:a="http://schemas.openxmlformats.org/drawingml/2006/main">
          <a:off x="251803" y="-2010989"/>
          <a:ext cx="914425" cy="19631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800" dirty="0">
              <a:latin typeface="+mn-ea"/>
              <a:ea typeface="+mn-ea"/>
            </a:rPr>
            <a:t>（％）</a:t>
          </a:r>
        </a:p>
      </cdr:txBody>
    </cdr:sp>
  </cdr:relSizeAnchor>
</c:userShapes>
</file>

<file path=ppt/drawings/drawing6.xml><?xml version="1.0" encoding="utf-8"?>
<c:userShapes xmlns:c="http://schemas.openxmlformats.org/drawingml/2006/chart">
  <cdr:relSizeAnchor xmlns:cdr="http://schemas.openxmlformats.org/drawingml/2006/chartDrawing">
    <cdr:from>
      <cdr:x>0.01181</cdr:x>
      <cdr:y>0.0013</cdr:y>
    </cdr:from>
    <cdr:to>
      <cdr:x>0.2072</cdr:x>
      <cdr:y>0.0454</cdr:y>
    </cdr:to>
    <cdr:sp macro="" textlink="">
      <cdr:nvSpPr>
        <cdr:cNvPr id="7" name="テキスト ボックス 6"/>
        <cdr:cNvSpPr txBox="1"/>
      </cdr:nvSpPr>
      <cdr:spPr>
        <a:xfrm xmlns:a="http://schemas.openxmlformats.org/drawingml/2006/main">
          <a:off x="55280" y="5619"/>
          <a:ext cx="914425" cy="19093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latin typeface="+mn-ea"/>
              <a:ea typeface="+mn-ea"/>
            </a:rPr>
            <a:t>（</a:t>
          </a:r>
          <a:r>
            <a:rPr lang="ja-JP" altLang="en-US" sz="1000" dirty="0">
              <a:solidFill>
                <a:schemeClr val="tx1">
                  <a:lumMod val="65000"/>
                  <a:lumOff val="35000"/>
                </a:schemeClr>
              </a:solidFill>
              <a:latin typeface="+mn-ea"/>
              <a:ea typeface="+mn-ea"/>
            </a:rPr>
            <a:t>千人</a:t>
          </a:r>
          <a:r>
            <a:rPr lang="ja-JP" altLang="en-US" sz="1000" dirty="0">
              <a:latin typeface="+mn-ea"/>
              <a:ea typeface="+mn-ea"/>
            </a:rPr>
            <a:t>）</a:t>
          </a:r>
        </a:p>
      </cdr:txBody>
    </cdr:sp>
  </cdr:relSizeAnchor>
</c:userShapes>
</file>

<file path=ppt/drawings/drawing7.xml><?xml version="1.0" encoding="utf-8"?>
<c:userShapes xmlns:c="http://schemas.openxmlformats.org/drawingml/2006/chart">
  <cdr:relSizeAnchor xmlns:cdr="http://schemas.openxmlformats.org/drawingml/2006/chartDrawing">
    <cdr:from>
      <cdr:x>0.04884</cdr:x>
      <cdr:y>0</cdr:y>
    </cdr:from>
    <cdr:to>
      <cdr:x>0.24423</cdr:x>
      <cdr:y>0.0441</cdr:y>
    </cdr:to>
    <cdr:sp macro="" textlink="">
      <cdr:nvSpPr>
        <cdr:cNvPr id="7" name="テキスト ボックス 6"/>
        <cdr:cNvSpPr txBox="1"/>
      </cdr:nvSpPr>
      <cdr:spPr>
        <a:xfrm xmlns:a="http://schemas.openxmlformats.org/drawingml/2006/main">
          <a:off x="228590" y="0"/>
          <a:ext cx="914426" cy="19093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800" dirty="0">
              <a:latin typeface="+mn-ea"/>
              <a:ea typeface="+mn-ea"/>
            </a:rPr>
            <a:t>（千人）</a:t>
          </a:r>
        </a:p>
      </cdr:txBody>
    </cdr:sp>
  </cdr:relSizeAnchor>
  <cdr:relSizeAnchor xmlns:cdr="http://schemas.openxmlformats.org/drawingml/2006/chartDrawing">
    <cdr:from>
      <cdr:x>0.80461</cdr:x>
      <cdr:y>0</cdr:y>
    </cdr:from>
    <cdr:to>
      <cdr:x>1</cdr:x>
      <cdr:y>0.0441</cdr:y>
    </cdr:to>
    <cdr:sp macro="" textlink="">
      <cdr:nvSpPr>
        <cdr:cNvPr id="4" name="テキスト ボックス 1"/>
        <cdr:cNvSpPr txBox="1"/>
      </cdr:nvSpPr>
      <cdr:spPr>
        <a:xfrm xmlns:a="http://schemas.openxmlformats.org/drawingml/2006/main">
          <a:off x="3765574" y="0"/>
          <a:ext cx="914426" cy="190932"/>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r>
            <a:rPr lang="ja-JP" altLang="en-US" sz="800" dirty="0">
              <a:latin typeface="+mn-ea"/>
              <a:ea typeface="+mn-ea"/>
            </a:rPr>
            <a:t>（人）</a:t>
          </a:r>
        </a:p>
      </cdr:txBody>
    </cdr:sp>
  </cdr:relSizeAnchor>
</c:userShapes>
</file>

<file path=ppt/drawings/drawing8.xml><?xml version="1.0" encoding="utf-8"?>
<c:userShapes xmlns:c="http://schemas.openxmlformats.org/drawingml/2006/chart">
  <cdr:relSizeAnchor xmlns:cdr="http://schemas.openxmlformats.org/drawingml/2006/chartDrawing">
    <cdr:from>
      <cdr:x>0.01693</cdr:x>
      <cdr:y>0</cdr:y>
    </cdr:from>
    <cdr:to>
      <cdr:x>0.21232</cdr:x>
      <cdr:y>0.0441</cdr:y>
    </cdr:to>
    <cdr:sp macro="" textlink="">
      <cdr:nvSpPr>
        <cdr:cNvPr id="7" name="テキスト ボックス 6"/>
        <cdr:cNvSpPr txBox="1"/>
      </cdr:nvSpPr>
      <cdr:spPr>
        <a:xfrm xmlns:a="http://schemas.openxmlformats.org/drawingml/2006/main">
          <a:off x="79250" y="-1919820"/>
          <a:ext cx="914425" cy="19093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（千人）</a:t>
          </a:r>
        </a:p>
      </cdr:txBody>
    </cdr:sp>
  </cdr:relSizeAnchor>
  <cdr:relSizeAnchor xmlns:cdr="http://schemas.openxmlformats.org/drawingml/2006/chartDrawing">
    <cdr:from>
      <cdr:x>0.80461</cdr:x>
      <cdr:y>0</cdr:y>
    </cdr:from>
    <cdr:to>
      <cdr:x>1</cdr:x>
      <cdr:y>0.0441</cdr:y>
    </cdr:to>
    <cdr:sp macro="" textlink="">
      <cdr:nvSpPr>
        <cdr:cNvPr id="4" name="テキスト ボックス 1"/>
        <cdr:cNvSpPr txBox="1"/>
      </cdr:nvSpPr>
      <cdr:spPr>
        <a:xfrm xmlns:a="http://schemas.openxmlformats.org/drawingml/2006/main">
          <a:off x="3765575" y="-1919820"/>
          <a:ext cx="914425" cy="190932"/>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r>
            <a:rPr lang="ja-JP" altLang="en-US" sz="1000" dirty="0">
              <a:solidFill>
                <a:schemeClr val="tx1">
                  <a:lumMod val="65000"/>
                  <a:lumOff val="35000"/>
                </a:schemeClr>
              </a:solidFill>
              <a:latin typeface="+mn-ea"/>
              <a:ea typeface="+mn-ea"/>
            </a:rPr>
            <a:t>（人）</a:t>
          </a:r>
        </a:p>
      </cdr:txBody>
    </cdr:sp>
  </cdr:relSizeAnchor>
</c:userShapes>
</file>

<file path=ppt/drawings/drawing9.xml><?xml version="1.0" encoding="utf-8"?>
<c:userShapes xmlns:c="http://schemas.openxmlformats.org/drawingml/2006/chart">
  <cdr:relSizeAnchor xmlns:cdr="http://schemas.openxmlformats.org/drawingml/2006/chartDrawing">
    <cdr:from>
      <cdr:x>0.02301</cdr:x>
      <cdr:y>0</cdr:y>
    </cdr:from>
    <cdr:to>
      <cdr:x>0.2184</cdr:x>
      <cdr:y>0.0441</cdr:y>
    </cdr:to>
    <cdr:sp macro="" textlink="">
      <cdr:nvSpPr>
        <cdr:cNvPr id="7" name="テキスト ボックス 6"/>
        <cdr:cNvSpPr txBox="1"/>
      </cdr:nvSpPr>
      <cdr:spPr>
        <a:xfrm xmlns:a="http://schemas.openxmlformats.org/drawingml/2006/main">
          <a:off x="107693" y="-1919820"/>
          <a:ext cx="914425" cy="190932"/>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dirty="0">
              <a:solidFill>
                <a:schemeClr val="tx1">
                  <a:lumMod val="65000"/>
                  <a:lumOff val="35000"/>
                </a:schemeClr>
              </a:solidFill>
              <a:latin typeface="+mn-ea"/>
              <a:ea typeface="+mn-ea"/>
            </a:rPr>
            <a:t>（千床）</a:t>
          </a:r>
        </a:p>
      </cdr:txBody>
    </cdr:sp>
  </cdr:relSizeAnchor>
  <cdr:relSizeAnchor xmlns:cdr="http://schemas.openxmlformats.org/drawingml/2006/chartDrawing">
    <cdr:from>
      <cdr:x>0.80461</cdr:x>
      <cdr:y>0</cdr:y>
    </cdr:from>
    <cdr:to>
      <cdr:x>1</cdr:x>
      <cdr:y>0.0441</cdr:y>
    </cdr:to>
    <cdr:sp macro="" textlink="">
      <cdr:nvSpPr>
        <cdr:cNvPr id="4" name="テキスト ボックス 1"/>
        <cdr:cNvSpPr txBox="1"/>
      </cdr:nvSpPr>
      <cdr:spPr>
        <a:xfrm xmlns:a="http://schemas.openxmlformats.org/drawingml/2006/main">
          <a:off x="3765574" y="0"/>
          <a:ext cx="914426" cy="190932"/>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r>
            <a:rPr lang="ja-JP" altLang="en-US" sz="1000" dirty="0">
              <a:solidFill>
                <a:schemeClr val="tx1">
                  <a:lumMod val="65000"/>
                  <a:lumOff val="35000"/>
                </a:schemeClr>
              </a:solidFill>
              <a:latin typeface="+mn-ea"/>
              <a:ea typeface="+mn-ea"/>
            </a:rPr>
            <a:t>（床）</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3ACD0365-DF38-6046-9301-954ABA44AAAD}"/>
              </a:ext>
            </a:extLst>
          </p:cNvPr>
          <p:cNvSpPr>
            <a:spLocks noGrp="1"/>
          </p:cNvSpPr>
          <p:nvPr>
            <p:ph type="hdr" sz="quarter"/>
          </p:nvPr>
        </p:nvSpPr>
        <p:spPr>
          <a:xfrm>
            <a:off x="2" y="1"/>
            <a:ext cx="2947722" cy="498454"/>
          </a:xfrm>
          <a:prstGeom prst="rect">
            <a:avLst/>
          </a:prstGeom>
        </p:spPr>
        <p:txBody>
          <a:bodyPr vert="horz" lIns="91430" tIns="45716" rIns="91430" bIns="45716" rtlCol="0"/>
          <a:lstStyle>
            <a:lvl1pPr algn="l">
              <a:defRPr sz="1200"/>
            </a:lvl1pPr>
          </a:lstStyle>
          <a:p>
            <a:endParaRPr kumimoji="1" lang="ja-JP" altLang="en-US"/>
          </a:p>
        </p:txBody>
      </p:sp>
      <p:sp>
        <p:nvSpPr>
          <p:cNvPr id="3" name="日付プレースホルダー 2">
            <a:extLst>
              <a:ext uri="{FF2B5EF4-FFF2-40B4-BE49-F238E27FC236}">
                <a16:creationId xmlns:a16="http://schemas.microsoft.com/office/drawing/2014/main" id="{DB634775-D7A9-0542-ADD4-BA28AD6AB114}"/>
              </a:ext>
            </a:extLst>
          </p:cNvPr>
          <p:cNvSpPr>
            <a:spLocks noGrp="1"/>
          </p:cNvSpPr>
          <p:nvPr>
            <p:ph type="dt" sz="quarter" idx="1"/>
          </p:nvPr>
        </p:nvSpPr>
        <p:spPr>
          <a:xfrm>
            <a:off x="3853143" y="1"/>
            <a:ext cx="2947722" cy="498454"/>
          </a:xfrm>
          <a:prstGeom prst="rect">
            <a:avLst/>
          </a:prstGeom>
        </p:spPr>
        <p:txBody>
          <a:bodyPr vert="horz" lIns="91430" tIns="45716" rIns="91430" bIns="45716" rtlCol="0"/>
          <a:lstStyle>
            <a:lvl1pPr algn="r">
              <a:defRPr sz="1200"/>
            </a:lvl1pPr>
          </a:lstStyle>
          <a:p>
            <a:fld id="{5451D7CC-EF2C-FD46-8E9B-555F408ACD43}" type="datetimeFigureOut">
              <a:rPr kumimoji="1" lang="ja-JP" altLang="en-US" smtClean="0"/>
              <a:t>2021/3/22</a:t>
            </a:fld>
            <a:endParaRPr kumimoji="1" lang="ja-JP" altLang="en-US"/>
          </a:p>
        </p:txBody>
      </p:sp>
      <p:sp>
        <p:nvSpPr>
          <p:cNvPr id="4" name="フッター プレースホルダー 3">
            <a:extLst>
              <a:ext uri="{FF2B5EF4-FFF2-40B4-BE49-F238E27FC236}">
                <a16:creationId xmlns:a16="http://schemas.microsoft.com/office/drawing/2014/main" id="{79A105A2-D089-1A48-829A-82E85E34EE9C}"/>
              </a:ext>
            </a:extLst>
          </p:cNvPr>
          <p:cNvSpPr>
            <a:spLocks noGrp="1"/>
          </p:cNvSpPr>
          <p:nvPr>
            <p:ph type="ftr" sz="quarter" idx="2"/>
          </p:nvPr>
        </p:nvSpPr>
        <p:spPr>
          <a:xfrm>
            <a:off x="2" y="9436124"/>
            <a:ext cx="2947722" cy="498453"/>
          </a:xfrm>
          <a:prstGeom prst="rect">
            <a:avLst/>
          </a:prstGeom>
        </p:spPr>
        <p:txBody>
          <a:bodyPr vert="horz" lIns="91430" tIns="45716" rIns="91430" bIns="45716" rtlCol="0" anchor="b"/>
          <a:lstStyle>
            <a:lvl1pPr algn="l">
              <a:defRPr sz="1200"/>
            </a:lvl1pPr>
          </a:lstStyle>
          <a:p>
            <a:endParaRPr kumimoji="1" lang="ja-JP" altLang="en-US"/>
          </a:p>
        </p:txBody>
      </p:sp>
      <p:sp>
        <p:nvSpPr>
          <p:cNvPr id="5" name="スライド番号プレースホルダー 4">
            <a:extLst>
              <a:ext uri="{FF2B5EF4-FFF2-40B4-BE49-F238E27FC236}">
                <a16:creationId xmlns:a16="http://schemas.microsoft.com/office/drawing/2014/main" id="{CEE9F88C-A495-8E4C-91E4-A0448F8E7A49}"/>
              </a:ext>
            </a:extLst>
          </p:cNvPr>
          <p:cNvSpPr>
            <a:spLocks noGrp="1"/>
          </p:cNvSpPr>
          <p:nvPr>
            <p:ph type="sldNum" sz="quarter" idx="3"/>
          </p:nvPr>
        </p:nvSpPr>
        <p:spPr>
          <a:xfrm>
            <a:off x="3853143" y="9436124"/>
            <a:ext cx="2947722" cy="498453"/>
          </a:xfrm>
          <a:prstGeom prst="rect">
            <a:avLst/>
          </a:prstGeom>
        </p:spPr>
        <p:txBody>
          <a:bodyPr vert="horz" lIns="91430" tIns="45716" rIns="91430" bIns="45716" rtlCol="0" anchor="b"/>
          <a:lstStyle>
            <a:lvl1pPr algn="r">
              <a:defRPr sz="1200"/>
            </a:lvl1pPr>
          </a:lstStyle>
          <a:p>
            <a:fld id="{B8E56E7F-BC97-8844-B5AB-A0E20FD94166}" type="slidenum">
              <a:rPr kumimoji="1" lang="ja-JP" altLang="en-US" smtClean="0"/>
              <a:t>‹#›</a:t>
            </a:fld>
            <a:endParaRPr kumimoji="1" lang="ja-JP" altLang="en-US"/>
          </a:p>
        </p:txBody>
      </p:sp>
    </p:spTree>
    <p:extLst>
      <p:ext uri="{BB962C8B-B14F-4D97-AF65-F5344CB8AC3E}">
        <p14:creationId xmlns:p14="http://schemas.microsoft.com/office/powerpoint/2010/main" val="423500831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1"/>
            <a:ext cx="2947722" cy="498454"/>
          </a:xfrm>
          <a:prstGeom prst="rect">
            <a:avLst/>
          </a:prstGeom>
        </p:spPr>
        <p:txBody>
          <a:bodyPr vert="horz" lIns="91430" tIns="45716" rIns="91430" bIns="45716" rtlCol="0"/>
          <a:lstStyle>
            <a:lvl1pPr algn="l">
              <a:defRPr sz="1200">
                <a:latin typeface="メイリオ" panose="020B0604030504040204" pitchFamily="50" charset="-128"/>
                <a:ea typeface="メイリオ" panose="020B0604030504040204" pitchFamily="50" charset="-128"/>
                <a:sym typeface="メイリオ" panose="020B0604030504040204" pitchFamily="50" charset="-128"/>
              </a:defRPr>
            </a:lvl1pPr>
          </a:lstStyle>
          <a:p>
            <a:endParaRPr lang="ja-JP" altLang="en-US"/>
          </a:p>
        </p:txBody>
      </p:sp>
      <p:sp>
        <p:nvSpPr>
          <p:cNvPr id="3" name="日付プレースホルダー 2"/>
          <p:cNvSpPr>
            <a:spLocks noGrp="1"/>
          </p:cNvSpPr>
          <p:nvPr>
            <p:ph type="dt" idx="1"/>
          </p:nvPr>
        </p:nvSpPr>
        <p:spPr>
          <a:xfrm>
            <a:off x="3853143" y="1"/>
            <a:ext cx="2947722" cy="498454"/>
          </a:xfrm>
          <a:prstGeom prst="rect">
            <a:avLst/>
          </a:prstGeom>
        </p:spPr>
        <p:txBody>
          <a:bodyPr vert="horz" lIns="91430" tIns="45716" rIns="91430" bIns="45716" rtlCol="0"/>
          <a:lstStyle>
            <a:lvl1pPr algn="r">
              <a:defRPr sz="1200">
                <a:latin typeface="メイリオ" panose="020B0604030504040204" pitchFamily="50" charset="-128"/>
                <a:ea typeface="メイリオ" panose="020B0604030504040204" pitchFamily="50" charset="-128"/>
                <a:sym typeface="メイリオ" panose="020B0604030504040204" pitchFamily="50" charset="-128"/>
              </a:defRPr>
            </a:lvl1pPr>
          </a:lstStyle>
          <a:p>
            <a:fld id="{038CA037-5F36-E240-9624-6014F2A8F4EC}" type="datetimeFigureOut">
              <a:rPr lang="ja-JP" altLang="en-US" smtClean="0"/>
              <a:pPr/>
              <a:t>2021/3/22</a:t>
            </a:fld>
            <a:endParaRPr lang="ja-JP" altLang="en-US"/>
          </a:p>
        </p:txBody>
      </p:sp>
      <p:sp>
        <p:nvSpPr>
          <p:cNvPr id="4" name="スライド イメージ プレースホルダー 3"/>
          <p:cNvSpPr>
            <a:spLocks noGrp="1" noRot="1" noChangeAspect="1"/>
          </p:cNvSpPr>
          <p:nvPr>
            <p:ph type="sldImg" idx="2"/>
          </p:nvPr>
        </p:nvSpPr>
        <p:spPr>
          <a:xfrm>
            <a:off x="981075" y="1243013"/>
            <a:ext cx="4840288" cy="3351212"/>
          </a:xfrm>
          <a:prstGeom prst="rect">
            <a:avLst/>
          </a:prstGeom>
          <a:noFill/>
          <a:ln w="12700">
            <a:solidFill>
              <a:prstClr val="black"/>
            </a:solidFill>
          </a:ln>
        </p:spPr>
        <p:txBody>
          <a:bodyPr vert="horz" lIns="91430" tIns="45716" rIns="91430" bIns="45716" rtlCol="0" anchor="ctr"/>
          <a:lstStyle/>
          <a:p>
            <a:endParaRPr lang="ja-JP" altLang="en-US"/>
          </a:p>
        </p:txBody>
      </p:sp>
      <p:sp>
        <p:nvSpPr>
          <p:cNvPr id="5" name="ノート プレースホルダー 4"/>
          <p:cNvSpPr>
            <a:spLocks noGrp="1"/>
          </p:cNvSpPr>
          <p:nvPr>
            <p:ph type="body" sz="quarter" idx="3"/>
          </p:nvPr>
        </p:nvSpPr>
        <p:spPr>
          <a:xfrm>
            <a:off x="680244" y="4781016"/>
            <a:ext cx="5441950" cy="3911739"/>
          </a:xfrm>
          <a:prstGeom prst="rect">
            <a:avLst/>
          </a:prstGeom>
        </p:spPr>
        <p:txBody>
          <a:bodyPr vert="horz" lIns="91430" tIns="45716" rIns="91430" bIns="45716" rtlCol="0"/>
          <a:lstStyle/>
          <a:p>
            <a:r>
              <a:rPr kumimoji="1" lang="ja-JP" altLang="en-US"/>
              <a:t>マスター テキストの書式設定
第 </a:t>
            </a:r>
            <a:r>
              <a:rPr kumimoji="1" lang="en-US" altLang="ja-JP"/>
              <a:t>2 </a:t>
            </a:r>
            <a:r>
              <a:rPr kumimoji="1" lang="ja-JP" altLang="en-US"/>
              <a:t>レベル
第 </a:t>
            </a:r>
            <a:r>
              <a:rPr kumimoji="1" lang="en-US" altLang="ja-JP"/>
              <a:t>3 </a:t>
            </a:r>
            <a:r>
              <a:rPr kumimoji="1" lang="ja-JP" altLang="en-US"/>
              <a:t>レベル
第 </a:t>
            </a:r>
            <a:r>
              <a:rPr kumimoji="1" lang="en-US" altLang="ja-JP"/>
              <a:t>4 </a:t>
            </a:r>
            <a:r>
              <a:rPr kumimoji="1" lang="ja-JP" altLang="en-US"/>
              <a:t>レベル
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2" y="9436124"/>
            <a:ext cx="2947722" cy="498453"/>
          </a:xfrm>
          <a:prstGeom prst="rect">
            <a:avLst/>
          </a:prstGeom>
        </p:spPr>
        <p:txBody>
          <a:bodyPr vert="horz" lIns="91430" tIns="45716" rIns="91430" bIns="45716" rtlCol="0" anchor="b"/>
          <a:lstStyle>
            <a:lvl1pPr algn="l">
              <a:defRPr sz="1200">
                <a:latin typeface="メイリオ" panose="020B0604030504040204" pitchFamily="50" charset="-128"/>
                <a:ea typeface="メイリオ" panose="020B0604030504040204" pitchFamily="50" charset="-128"/>
                <a:sym typeface="メイリオ" panose="020B0604030504040204" pitchFamily="50" charset="-128"/>
              </a:defRPr>
            </a:lvl1pPr>
          </a:lstStyle>
          <a:p>
            <a:endParaRPr lang="ja-JP" altLang="en-US"/>
          </a:p>
        </p:txBody>
      </p:sp>
      <p:sp>
        <p:nvSpPr>
          <p:cNvPr id="7" name="スライド番号プレースホルダー 6"/>
          <p:cNvSpPr>
            <a:spLocks noGrp="1"/>
          </p:cNvSpPr>
          <p:nvPr>
            <p:ph type="sldNum" sz="quarter" idx="5"/>
          </p:nvPr>
        </p:nvSpPr>
        <p:spPr>
          <a:xfrm>
            <a:off x="3853143" y="9436124"/>
            <a:ext cx="2947722" cy="498453"/>
          </a:xfrm>
          <a:prstGeom prst="rect">
            <a:avLst/>
          </a:prstGeom>
        </p:spPr>
        <p:txBody>
          <a:bodyPr vert="horz" lIns="91430" tIns="45716" rIns="91430" bIns="45716" rtlCol="0" anchor="b"/>
          <a:lstStyle>
            <a:lvl1pPr algn="r">
              <a:defRPr sz="1200">
                <a:latin typeface="メイリオ" panose="020B0604030504040204" pitchFamily="50" charset="-128"/>
                <a:ea typeface="メイリオ" panose="020B0604030504040204" pitchFamily="50" charset="-128"/>
                <a:sym typeface="メイリオ" panose="020B0604030504040204" pitchFamily="50" charset="-128"/>
              </a:defRPr>
            </a:lvl1pPr>
          </a:lstStyle>
          <a:p>
            <a:fld id="{17B69022-2E16-7042-BFCB-B914F4A6E3B0}" type="slidenum">
              <a:rPr lang="ja-JP" altLang="en-US" smtClean="0"/>
              <a:pPr/>
              <a:t>‹#›</a:t>
            </a:fld>
            <a:endParaRPr lang="ja-JP" altLang="en-US"/>
          </a:p>
        </p:txBody>
      </p:sp>
    </p:spTree>
    <p:extLst>
      <p:ext uri="{BB962C8B-B14F-4D97-AF65-F5344CB8AC3E}">
        <p14:creationId xmlns:p14="http://schemas.microsoft.com/office/powerpoint/2010/main" val="4020195215"/>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0</a:t>
            </a:fld>
            <a:endParaRPr kumimoji="1" lang="ja-JP" altLang="en-US"/>
          </a:p>
        </p:txBody>
      </p:sp>
    </p:spTree>
    <p:extLst>
      <p:ext uri="{BB962C8B-B14F-4D97-AF65-F5344CB8AC3E}">
        <p14:creationId xmlns:p14="http://schemas.microsoft.com/office/powerpoint/2010/main" val="14988580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9</a:t>
            </a:fld>
            <a:endParaRPr kumimoji="1" lang="ja-JP" altLang="en-US"/>
          </a:p>
        </p:txBody>
      </p:sp>
    </p:spTree>
    <p:extLst>
      <p:ext uri="{BB962C8B-B14F-4D97-AF65-F5344CB8AC3E}">
        <p14:creationId xmlns:p14="http://schemas.microsoft.com/office/powerpoint/2010/main" val="392085200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10</a:t>
            </a:fld>
            <a:endParaRPr kumimoji="1" lang="ja-JP" altLang="en-US"/>
          </a:p>
        </p:txBody>
      </p:sp>
    </p:spTree>
    <p:extLst>
      <p:ext uri="{BB962C8B-B14F-4D97-AF65-F5344CB8AC3E}">
        <p14:creationId xmlns:p14="http://schemas.microsoft.com/office/powerpoint/2010/main" val="109899856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1</a:t>
            </a:fld>
            <a:endParaRPr kumimoji="1" lang="ja-JP" altLang="en-US"/>
          </a:p>
        </p:txBody>
      </p:sp>
    </p:spTree>
    <p:extLst>
      <p:ext uri="{BB962C8B-B14F-4D97-AF65-F5344CB8AC3E}">
        <p14:creationId xmlns:p14="http://schemas.microsoft.com/office/powerpoint/2010/main" val="10277213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710476305"/>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2</a:t>
            </a:fld>
            <a:endParaRPr kumimoji="1" lang="ja-JP" altLang="en-US"/>
          </a:p>
        </p:txBody>
      </p:sp>
    </p:spTree>
    <p:extLst>
      <p:ext uri="{BB962C8B-B14F-4D97-AF65-F5344CB8AC3E}">
        <p14:creationId xmlns:p14="http://schemas.microsoft.com/office/powerpoint/2010/main" val="136964689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3</a:t>
            </a:fld>
            <a:endParaRPr kumimoji="1" lang="ja-JP" altLang="en-US"/>
          </a:p>
        </p:txBody>
      </p:sp>
    </p:spTree>
    <p:extLst>
      <p:ext uri="{BB962C8B-B14F-4D97-AF65-F5344CB8AC3E}">
        <p14:creationId xmlns:p14="http://schemas.microsoft.com/office/powerpoint/2010/main" val="114769990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4</a:t>
            </a:fld>
            <a:endParaRPr kumimoji="1" lang="ja-JP" altLang="en-US"/>
          </a:p>
        </p:txBody>
      </p:sp>
    </p:spTree>
    <p:extLst>
      <p:ext uri="{BB962C8B-B14F-4D97-AF65-F5344CB8AC3E}">
        <p14:creationId xmlns:p14="http://schemas.microsoft.com/office/powerpoint/2010/main" val="7262326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5</a:t>
            </a:fld>
            <a:endParaRPr kumimoji="1" lang="ja-JP" altLang="en-US"/>
          </a:p>
        </p:txBody>
      </p:sp>
    </p:spTree>
    <p:extLst>
      <p:ext uri="{BB962C8B-B14F-4D97-AF65-F5344CB8AC3E}">
        <p14:creationId xmlns:p14="http://schemas.microsoft.com/office/powerpoint/2010/main" val="10020309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6</a:t>
            </a:fld>
            <a:endParaRPr kumimoji="1" lang="ja-JP" altLang="en-US"/>
          </a:p>
        </p:txBody>
      </p:sp>
    </p:spTree>
    <p:extLst>
      <p:ext uri="{BB962C8B-B14F-4D97-AF65-F5344CB8AC3E}">
        <p14:creationId xmlns:p14="http://schemas.microsoft.com/office/powerpoint/2010/main" val="56243559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7</a:t>
            </a:fld>
            <a:endParaRPr kumimoji="1" lang="ja-JP" altLang="en-US"/>
          </a:p>
        </p:txBody>
      </p:sp>
    </p:spTree>
    <p:extLst>
      <p:ext uri="{BB962C8B-B14F-4D97-AF65-F5344CB8AC3E}">
        <p14:creationId xmlns:p14="http://schemas.microsoft.com/office/powerpoint/2010/main" val="276237990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17B69022-2E16-7042-BFCB-B914F4A6E3B0}" type="slidenum">
              <a:rPr kumimoji="1" lang="ja-JP" altLang="en-US" smtClean="0"/>
              <a:t>8</a:t>
            </a:fld>
            <a:endParaRPr kumimoji="1" lang="ja-JP" altLang="en-US"/>
          </a:p>
        </p:txBody>
      </p:sp>
    </p:spTree>
    <p:extLst>
      <p:ext uri="{BB962C8B-B14F-4D97-AF65-F5344CB8AC3E}">
        <p14:creationId xmlns:p14="http://schemas.microsoft.com/office/powerpoint/2010/main" val="241679633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xml"/><Relationship Id="rId1" Type="http://schemas.openxmlformats.org/officeDocument/2006/relationships/vmlDrawing" Target="../drawings/vmlDrawing2.vml"/><Relationship Id="rId6" Type="http://schemas.openxmlformats.org/officeDocument/2006/relationships/image" Target="../media/image4.jpeg"/><Relationship Id="rId5" Type="http://schemas.openxmlformats.org/officeDocument/2006/relationships/image" Target="../media/image3.emf"/><Relationship Id="rId4" Type="http://schemas.openxmlformats.org/officeDocument/2006/relationships/oleObject" Target="../embeddings/oleObject2.bin"/></Relationships>
</file>

<file path=ppt/slideLayouts/_rels/slideLayout1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2.xml"/><Relationship Id="rId1" Type="http://schemas.openxmlformats.org/officeDocument/2006/relationships/vmlDrawing" Target="../drawings/vmlDrawing11.vml"/><Relationship Id="rId5" Type="http://schemas.openxmlformats.org/officeDocument/2006/relationships/image" Target="../media/image3.emf"/><Relationship Id="rId4" Type="http://schemas.openxmlformats.org/officeDocument/2006/relationships/oleObject" Target="../embeddings/oleObject11.bin"/></Relationships>
</file>

<file path=ppt/slideLayouts/_rels/slideLayout1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3.xml"/><Relationship Id="rId1" Type="http://schemas.openxmlformats.org/officeDocument/2006/relationships/vmlDrawing" Target="../drawings/vmlDrawing12.vml"/><Relationship Id="rId5" Type="http://schemas.openxmlformats.org/officeDocument/2006/relationships/image" Target="../media/image3.emf"/><Relationship Id="rId4" Type="http://schemas.openxmlformats.org/officeDocument/2006/relationships/oleObject" Target="../embeddings/oleObject12.bin"/></Relationships>
</file>

<file path=ppt/slideLayouts/_rels/slideLayout1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4.xml"/><Relationship Id="rId1" Type="http://schemas.openxmlformats.org/officeDocument/2006/relationships/vmlDrawing" Target="../drawings/vmlDrawing13.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13.bin"/></Relationships>
</file>

<file path=ppt/slideLayouts/_rels/slideLayout1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5.xml"/><Relationship Id="rId1" Type="http://schemas.openxmlformats.org/officeDocument/2006/relationships/vmlDrawing" Target="../drawings/vmlDrawing14.vml"/><Relationship Id="rId6" Type="http://schemas.openxmlformats.org/officeDocument/2006/relationships/image" Target="../media/image2.png"/><Relationship Id="rId5" Type="http://schemas.openxmlformats.org/officeDocument/2006/relationships/image" Target="../media/image3.emf"/><Relationship Id="rId4" Type="http://schemas.openxmlformats.org/officeDocument/2006/relationships/oleObject" Target="../embeddings/oleObject14.bin"/></Relationships>
</file>

<file path=ppt/slideLayouts/_rels/slideLayout1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6.xml"/><Relationship Id="rId1" Type="http://schemas.openxmlformats.org/officeDocument/2006/relationships/vmlDrawing" Target="../drawings/vmlDrawing15.vml"/><Relationship Id="rId6" Type="http://schemas.openxmlformats.org/officeDocument/2006/relationships/image" Target="../media/image2.png"/><Relationship Id="rId5" Type="http://schemas.openxmlformats.org/officeDocument/2006/relationships/image" Target="../media/image3.emf"/><Relationship Id="rId4" Type="http://schemas.openxmlformats.org/officeDocument/2006/relationships/oleObject" Target="../embeddings/oleObject15.bin"/></Relationships>
</file>

<file path=ppt/slideLayouts/_rels/slideLayout1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7.xml"/><Relationship Id="rId1" Type="http://schemas.openxmlformats.org/officeDocument/2006/relationships/vmlDrawing" Target="../drawings/vmlDrawing16.vml"/><Relationship Id="rId6" Type="http://schemas.openxmlformats.org/officeDocument/2006/relationships/image" Target="../media/image2.png"/><Relationship Id="rId5" Type="http://schemas.openxmlformats.org/officeDocument/2006/relationships/image" Target="../media/image3.emf"/><Relationship Id="rId4" Type="http://schemas.openxmlformats.org/officeDocument/2006/relationships/oleObject" Target="../embeddings/oleObject16.bin"/></Relationships>
</file>

<file path=ppt/slideLayouts/_rels/slideLayout16.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8.xml"/><Relationship Id="rId1" Type="http://schemas.openxmlformats.org/officeDocument/2006/relationships/vmlDrawing" Target="../drawings/vmlDrawing17.vml"/><Relationship Id="rId6" Type="http://schemas.openxmlformats.org/officeDocument/2006/relationships/image" Target="../media/image2.png"/><Relationship Id="rId5" Type="http://schemas.openxmlformats.org/officeDocument/2006/relationships/image" Target="../media/image3.emf"/><Relationship Id="rId4" Type="http://schemas.openxmlformats.org/officeDocument/2006/relationships/oleObject" Target="../embeddings/oleObject17.bin"/></Relationships>
</file>

<file path=ppt/slideLayouts/_rels/slideLayout17.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9.xml"/><Relationship Id="rId1" Type="http://schemas.openxmlformats.org/officeDocument/2006/relationships/vmlDrawing" Target="../drawings/vmlDrawing18.vml"/><Relationship Id="rId5" Type="http://schemas.openxmlformats.org/officeDocument/2006/relationships/image" Target="../media/image3.emf"/><Relationship Id="rId4" Type="http://schemas.openxmlformats.org/officeDocument/2006/relationships/oleObject" Target="../embeddings/oleObject18.bin"/></Relationships>
</file>

<file path=ppt/slideLayouts/_rels/slideLayout1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0.xml"/><Relationship Id="rId1" Type="http://schemas.openxmlformats.org/officeDocument/2006/relationships/vmlDrawing" Target="../drawings/vmlDrawing19.vml"/><Relationship Id="rId5" Type="http://schemas.openxmlformats.org/officeDocument/2006/relationships/image" Target="../media/image3.emf"/><Relationship Id="rId4" Type="http://schemas.openxmlformats.org/officeDocument/2006/relationships/oleObject" Target="../embeddings/oleObject19.bin"/></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vmlDrawing" Target="../drawings/vmlDrawing3.vml"/><Relationship Id="rId6" Type="http://schemas.openxmlformats.org/officeDocument/2006/relationships/image" Target="../media/image5.jpeg"/><Relationship Id="rId5" Type="http://schemas.openxmlformats.org/officeDocument/2006/relationships/image" Target="../media/image3.emf"/><Relationship Id="rId4" Type="http://schemas.openxmlformats.org/officeDocument/2006/relationships/oleObject" Target="../embeddings/oleObject3.bin"/></Relationships>
</file>

<file path=ppt/slideLayouts/_rels/slideLayout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5.xml"/><Relationship Id="rId1" Type="http://schemas.openxmlformats.org/officeDocument/2006/relationships/vmlDrawing" Target="../drawings/vmlDrawing4.vml"/><Relationship Id="rId6" Type="http://schemas.openxmlformats.org/officeDocument/2006/relationships/image" Target="../media/image6.jpeg"/><Relationship Id="rId5" Type="http://schemas.openxmlformats.org/officeDocument/2006/relationships/image" Target="../media/image3.emf"/><Relationship Id="rId4" Type="http://schemas.openxmlformats.org/officeDocument/2006/relationships/oleObject" Target="../embeddings/oleObject4.bin"/></Relationships>
</file>

<file path=ppt/slideLayouts/_rels/slideLayout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6.xml"/><Relationship Id="rId1" Type="http://schemas.openxmlformats.org/officeDocument/2006/relationships/vmlDrawing" Target="../drawings/vmlDrawing5.vml"/><Relationship Id="rId6" Type="http://schemas.openxmlformats.org/officeDocument/2006/relationships/image" Target="../media/image4.jpeg"/><Relationship Id="rId5" Type="http://schemas.openxmlformats.org/officeDocument/2006/relationships/image" Target="../media/image3.emf"/><Relationship Id="rId4" Type="http://schemas.openxmlformats.org/officeDocument/2006/relationships/oleObject" Target="../embeddings/oleObject5.bin"/></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7.xml"/><Relationship Id="rId1" Type="http://schemas.openxmlformats.org/officeDocument/2006/relationships/vmlDrawing" Target="../drawings/vmlDrawing6.vml"/><Relationship Id="rId6" Type="http://schemas.openxmlformats.org/officeDocument/2006/relationships/image" Target="../media/image5.jpeg"/><Relationship Id="rId5" Type="http://schemas.openxmlformats.org/officeDocument/2006/relationships/image" Target="../media/image3.emf"/><Relationship Id="rId4" Type="http://schemas.openxmlformats.org/officeDocument/2006/relationships/oleObject" Target="../embeddings/oleObject6.bin"/></Relationships>
</file>

<file path=ppt/slideLayouts/_rels/slideLayout6.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8.xml"/><Relationship Id="rId1" Type="http://schemas.openxmlformats.org/officeDocument/2006/relationships/vmlDrawing" Target="../drawings/vmlDrawing7.vml"/><Relationship Id="rId5" Type="http://schemas.openxmlformats.org/officeDocument/2006/relationships/image" Target="../media/image3.emf"/><Relationship Id="rId4" Type="http://schemas.openxmlformats.org/officeDocument/2006/relationships/oleObject" Target="../embeddings/oleObject7.bin"/></Relationships>
</file>

<file path=ppt/slideLayouts/_rels/slideLayout7.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9.xml"/><Relationship Id="rId1" Type="http://schemas.openxmlformats.org/officeDocument/2006/relationships/vmlDrawing" Target="../drawings/vmlDrawing8.vml"/><Relationship Id="rId5" Type="http://schemas.openxmlformats.org/officeDocument/2006/relationships/image" Target="../media/image3.emf"/><Relationship Id="rId4" Type="http://schemas.openxmlformats.org/officeDocument/2006/relationships/oleObject" Target="../embeddings/oleObject8.bin"/></Relationships>
</file>

<file path=ppt/slideLayouts/_rels/slideLayout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0.xml"/><Relationship Id="rId1" Type="http://schemas.openxmlformats.org/officeDocument/2006/relationships/vmlDrawing" Target="../drawings/vmlDrawing9.vml"/><Relationship Id="rId5" Type="http://schemas.openxmlformats.org/officeDocument/2006/relationships/image" Target="../media/image3.emf"/><Relationship Id="rId4" Type="http://schemas.openxmlformats.org/officeDocument/2006/relationships/oleObject" Target="../embeddings/oleObject9.bin"/></Relationships>
</file>

<file path=ppt/slideLayouts/_rels/slideLayout9.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1.xml"/><Relationship Id="rId1" Type="http://schemas.openxmlformats.org/officeDocument/2006/relationships/vmlDrawing" Target="../drawings/vmlDrawing10.vml"/><Relationship Id="rId5" Type="http://schemas.openxmlformats.org/officeDocument/2006/relationships/image" Target="../media/image3.emf"/><Relationship Id="rId4" Type="http://schemas.openxmlformats.org/officeDocument/2006/relationships/oleObject" Target="../embeddings/oleObject10.bin"/></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①-b 表紙（グローバル）">
    <p:spTree>
      <p:nvGrpSpPr>
        <p:cNvPr id="1" name=""/>
        <p:cNvGrpSpPr/>
        <p:nvPr/>
      </p:nvGrpSpPr>
      <p:grpSpPr>
        <a:xfrm>
          <a:off x="0" y="0"/>
          <a:ext cx="0" cy="0"/>
          <a:chOff x="0" y="0"/>
          <a:chExt cx="0" cy="0"/>
        </a:xfrm>
      </p:grpSpPr>
      <p:graphicFrame>
        <p:nvGraphicFramePr>
          <p:cNvPr id="7" name="オブジェクト 6" hidden="1">
            <a:extLst>
              <a:ext uri="{FF2B5EF4-FFF2-40B4-BE49-F238E27FC236}">
                <a16:creationId xmlns:a16="http://schemas.microsoft.com/office/drawing/2014/main" id="{CF6EA919-0DA9-4C53-A3AA-29DACD9E1778}"/>
              </a:ext>
            </a:extLst>
          </p:cNvPr>
          <p:cNvGraphicFramePr>
            <a:graphicFrameLocks noChangeAspect="1"/>
          </p:cNvGraphicFramePr>
          <p:nvPr userDrawn="1">
            <p:custDataLst>
              <p:tags r:id="rId2"/>
            </p:custDataLst>
            <p:extLst>
              <p:ext uri="{D42A27DB-BD31-4B8C-83A1-F6EECF244321}">
                <p14:modId xmlns:p14="http://schemas.microsoft.com/office/powerpoint/2010/main" val="3173351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7136"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ctrTitle"/>
          </p:nvPr>
        </p:nvSpPr>
        <p:spPr>
          <a:xfrm>
            <a:off x="492767" y="2078983"/>
            <a:ext cx="6796305" cy="442035"/>
          </a:xfrm>
          <a:noFill/>
        </p:spPr>
        <p:txBody>
          <a:bodyPr lIns="0" tIns="36000" rIns="0" bIns="36000" anchor="ctr">
            <a:spAutoFit/>
          </a:bodyPr>
          <a:lstStyle>
            <a:lvl1pPr algn="l">
              <a:lnSpc>
                <a:spcPct val="100000"/>
              </a:lnSpc>
              <a:spcBef>
                <a:spcPts val="0"/>
              </a:spcBef>
              <a:defRPr sz="2400" b="1" i="0"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a:t>マスター タイトルの書式設定</a:t>
            </a:r>
            <a:endParaRPr lang="en-US" dirty="0"/>
          </a:p>
        </p:txBody>
      </p:sp>
      <p:sp>
        <p:nvSpPr>
          <p:cNvPr id="3" name="Subtitle 2"/>
          <p:cNvSpPr>
            <a:spLocks noGrp="1"/>
          </p:cNvSpPr>
          <p:nvPr>
            <p:ph type="subTitle" idx="1" hasCustomPrompt="1"/>
          </p:nvPr>
        </p:nvSpPr>
        <p:spPr>
          <a:xfrm>
            <a:off x="492390" y="686670"/>
            <a:ext cx="6796683" cy="365357"/>
          </a:xfrm>
        </p:spPr>
        <p:txBody>
          <a:bodyPr lIns="0" tIns="46800" rIns="90000" bIns="46800" anchor="ctr">
            <a:spAutoFit/>
          </a:bodyPr>
          <a:lstStyle>
            <a:lvl1pPr marL="0" indent="0" algn="l">
              <a:lnSpc>
                <a:spcPct val="110000"/>
              </a:lnSpc>
              <a:spcBef>
                <a:spcPts val="0"/>
              </a:spcBef>
              <a:buNone/>
              <a:defRPr sz="1600" b="1" i="0" baseline="0">
                <a:latin typeface="メイリオ" panose="020B0604030504040204" pitchFamily="50" charset="-128"/>
                <a:ea typeface="メイリオ" panose="020B0604030504040204" pitchFamily="50" charset="-128"/>
                <a:sym typeface="メイリオ" panose="020B0604030504040204" pitchFamily="50" charset="-128"/>
              </a:defRPr>
            </a:lvl1pPr>
            <a:lvl2pPr marL="495285" indent="0" algn="ctr">
              <a:buNone/>
              <a:defRPr sz="2167"/>
            </a:lvl2pPr>
            <a:lvl3pPr marL="990570" indent="0" algn="ctr">
              <a:buNone/>
              <a:defRPr sz="1950"/>
            </a:lvl3pPr>
            <a:lvl4pPr marL="1485854" indent="0" algn="ctr">
              <a:buNone/>
              <a:defRPr sz="1733"/>
            </a:lvl4pPr>
            <a:lvl5pPr marL="1981139" indent="0" algn="ctr">
              <a:buNone/>
              <a:defRPr sz="1733"/>
            </a:lvl5pPr>
            <a:lvl6pPr marL="2476424" indent="0" algn="ctr">
              <a:buNone/>
              <a:defRPr sz="1733"/>
            </a:lvl6pPr>
            <a:lvl7pPr marL="2971709" indent="0" algn="ctr">
              <a:buNone/>
              <a:defRPr sz="1733"/>
            </a:lvl7pPr>
            <a:lvl8pPr marL="3466993" indent="0" algn="ctr">
              <a:buNone/>
              <a:defRPr sz="1733"/>
            </a:lvl8pPr>
            <a:lvl9pPr marL="3962278" indent="0" algn="ctr">
              <a:buNone/>
              <a:defRPr sz="1733"/>
            </a:lvl9pPr>
          </a:lstStyle>
          <a:p>
            <a:r>
              <a:rPr lang="ja-JP" altLang="en-US" dirty="0"/>
              <a:t>資料名など</a:t>
            </a:r>
            <a:endParaRPr lang="en-US" dirty="0"/>
          </a:p>
        </p:txBody>
      </p:sp>
      <p:sp>
        <p:nvSpPr>
          <p:cNvPr id="15" name="テキスト プレースホルダー 14">
            <a:extLst>
              <a:ext uri="{FF2B5EF4-FFF2-40B4-BE49-F238E27FC236}">
                <a16:creationId xmlns:a16="http://schemas.microsoft.com/office/drawing/2014/main" id="{FDC760E3-9F01-AD4C-BCF9-E22AE02BF0F0}"/>
              </a:ext>
            </a:extLst>
          </p:cNvPr>
          <p:cNvSpPr>
            <a:spLocks noGrp="1"/>
          </p:cNvSpPr>
          <p:nvPr>
            <p:ph type="body" sz="quarter" idx="10" hasCustomPrompt="1"/>
          </p:nvPr>
        </p:nvSpPr>
        <p:spPr>
          <a:xfrm>
            <a:off x="492389" y="5436000"/>
            <a:ext cx="6796683" cy="252000"/>
          </a:xfrm>
        </p:spPr>
        <p:txBody>
          <a:bodyPr lIns="0" tIns="0" rIns="0" bIns="0" anchor="ctr">
            <a:noAutofit/>
          </a:bodyPr>
          <a:lstStyle>
            <a:lvl1pPr marL="0" indent="0">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日付</a:t>
            </a:r>
          </a:p>
        </p:txBody>
      </p:sp>
      <p:sp>
        <p:nvSpPr>
          <p:cNvPr id="16" name="テキスト プレースホルダー 14">
            <a:extLst>
              <a:ext uri="{FF2B5EF4-FFF2-40B4-BE49-F238E27FC236}">
                <a16:creationId xmlns:a16="http://schemas.microsoft.com/office/drawing/2014/main" id="{863F2344-476F-5942-A8C9-BC88457AB2D4}"/>
              </a:ext>
            </a:extLst>
          </p:cNvPr>
          <p:cNvSpPr>
            <a:spLocks noGrp="1"/>
          </p:cNvSpPr>
          <p:nvPr>
            <p:ph type="body" sz="quarter" idx="11" hasCustomPrompt="1"/>
          </p:nvPr>
        </p:nvSpPr>
        <p:spPr>
          <a:xfrm>
            <a:off x="492765" y="4265052"/>
            <a:ext cx="6796307" cy="1037558"/>
          </a:xfrm>
        </p:spPr>
        <p:txBody>
          <a:bodyPr lIns="0" tIns="0" rIns="0" bIns="0" anchor="t">
            <a:noAutofit/>
          </a:bodyPr>
          <a:lstStyle>
            <a:lvl1pPr marL="0" indent="0">
              <a:lnSpc>
                <a:spcPct val="140000"/>
              </a:lnSpc>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a:t>部署</a:t>
            </a:r>
          </a:p>
        </p:txBody>
      </p:sp>
      <p:sp>
        <p:nvSpPr>
          <p:cNvPr id="5" name="テキスト プレースホルダー 4">
            <a:extLst>
              <a:ext uri="{FF2B5EF4-FFF2-40B4-BE49-F238E27FC236}">
                <a16:creationId xmlns:a16="http://schemas.microsoft.com/office/drawing/2014/main" id="{E2E88B4C-DA79-CC41-98E9-9182634B031C}"/>
              </a:ext>
            </a:extLst>
          </p:cNvPr>
          <p:cNvSpPr>
            <a:spLocks noGrp="1"/>
          </p:cNvSpPr>
          <p:nvPr>
            <p:ph type="body" sz="quarter" idx="12" hasCustomPrompt="1"/>
          </p:nvPr>
        </p:nvSpPr>
        <p:spPr>
          <a:xfrm>
            <a:off x="492765" y="3790799"/>
            <a:ext cx="6796307" cy="342000"/>
          </a:xfrm>
        </p:spPr>
        <p:txBody>
          <a:bodyPr lIns="0" tIns="0" rIns="0" bIns="0" anchor="ctr">
            <a:noAutofit/>
          </a:bodyPr>
          <a:lstStyle>
            <a:lvl1pPr marL="0" indent="0" algn="l">
              <a:spcBef>
                <a:spcPts val="0"/>
              </a:spcBef>
              <a:buNone/>
              <a:defRPr sz="1600" b="1" baseline="0">
                <a:solidFill>
                  <a:schemeClr val="tx1"/>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名前</a:t>
            </a:r>
          </a:p>
        </p:txBody>
      </p:sp>
      <p:cxnSp>
        <p:nvCxnSpPr>
          <p:cNvPr id="6" name="直線コネクタ 5">
            <a:extLst>
              <a:ext uri="{FF2B5EF4-FFF2-40B4-BE49-F238E27FC236}">
                <a16:creationId xmlns:a16="http://schemas.microsoft.com/office/drawing/2014/main" id="{17E17235-D718-F341-A1F6-9D65CCF7A33F}"/>
              </a:ext>
            </a:extLst>
          </p:cNvPr>
          <p:cNvCxnSpPr/>
          <p:nvPr userDrawn="1"/>
        </p:nvCxnSpPr>
        <p:spPr>
          <a:xfrm>
            <a:off x="493200" y="3439940"/>
            <a:ext cx="4464000" cy="0"/>
          </a:xfrm>
          <a:prstGeom prst="line">
            <a:avLst/>
          </a:prstGeom>
          <a:ln w="31750">
            <a:solidFill>
              <a:srgbClr val="000F78"/>
            </a:solidFill>
          </a:ln>
        </p:spPr>
        <p:style>
          <a:lnRef idx="1">
            <a:schemeClr val="accent1"/>
          </a:lnRef>
          <a:fillRef idx="0">
            <a:schemeClr val="accent1"/>
          </a:fillRef>
          <a:effectRef idx="0">
            <a:schemeClr val="accent1"/>
          </a:effectRef>
          <a:fontRef idx="minor">
            <a:schemeClr val="tx1"/>
          </a:fontRef>
        </p:style>
      </p:cxnSp>
      <p:pic>
        <p:nvPicPr>
          <p:cNvPr id="12" name="図プレースホルダー 2">
            <a:extLst>
              <a:ext uri="{FF2B5EF4-FFF2-40B4-BE49-F238E27FC236}">
                <a16:creationId xmlns:a16="http://schemas.microsoft.com/office/drawing/2014/main" id="{93A8889C-E567-460F-99F7-B04BE4BA15E4}"/>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a:stretch/>
        </p:blipFill>
        <p:spPr>
          <a:xfrm>
            <a:off x="7503849" y="0"/>
            <a:ext cx="1901691" cy="6858000"/>
          </a:xfrm>
          <a:prstGeom prst="rect">
            <a:avLst/>
          </a:prstGeom>
        </p:spPr>
      </p:pic>
      <p:grpSp>
        <p:nvGrpSpPr>
          <p:cNvPr id="17" name="グループ化 16">
            <a:extLst>
              <a:ext uri="{FF2B5EF4-FFF2-40B4-BE49-F238E27FC236}">
                <a16:creationId xmlns:a16="http://schemas.microsoft.com/office/drawing/2014/main" id="{13B64230-3804-494F-8794-386278117951}"/>
              </a:ext>
            </a:extLst>
          </p:cNvPr>
          <p:cNvGrpSpPr>
            <a:grpSpLocks noChangeAspect="1"/>
          </p:cNvGrpSpPr>
          <p:nvPr userDrawn="1"/>
        </p:nvGrpSpPr>
        <p:grpSpPr>
          <a:xfrm>
            <a:off x="492766" y="6044136"/>
            <a:ext cx="766800" cy="385678"/>
            <a:chOff x="200472" y="6597352"/>
            <a:chExt cx="355987" cy="179051"/>
          </a:xfrm>
        </p:grpSpPr>
        <p:sp>
          <p:nvSpPr>
            <p:cNvPr id="18" name="Freeform 290">
              <a:extLst>
                <a:ext uri="{FF2B5EF4-FFF2-40B4-BE49-F238E27FC236}">
                  <a16:creationId xmlns:a16="http://schemas.microsoft.com/office/drawing/2014/main" id="{4F1396EF-BA63-4B4A-861D-EE9A33FC11CC}"/>
                </a:ext>
              </a:extLst>
            </p:cNvPr>
            <p:cNvSpPr>
              <a:spLocks noChangeAspect="1"/>
            </p:cNvSpPr>
            <p:nvPr/>
          </p:nvSpPr>
          <p:spPr bwMode="auto">
            <a:xfrm>
              <a:off x="508801" y="6598074"/>
              <a:ext cx="47658" cy="177607"/>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Freeform 291">
              <a:extLst>
                <a:ext uri="{FF2B5EF4-FFF2-40B4-BE49-F238E27FC236}">
                  <a16:creationId xmlns:a16="http://schemas.microsoft.com/office/drawing/2014/main" id="{5158F432-417C-47A9-A997-1383948DC783}"/>
                </a:ext>
              </a:extLst>
            </p:cNvPr>
            <p:cNvSpPr>
              <a:spLocks noChangeAspect="1"/>
            </p:cNvSpPr>
            <p:nvPr/>
          </p:nvSpPr>
          <p:spPr bwMode="auto">
            <a:xfrm>
              <a:off x="200472" y="6597352"/>
              <a:ext cx="303997" cy="179051"/>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22" name="グループ化 21">
            <a:extLst>
              <a:ext uri="{FF2B5EF4-FFF2-40B4-BE49-F238E27FC236}">
                <a16:creationId xmlns:a16="http://schemas.microsoft.com/office/drawing/2014/main" id="{87FB3F2A-5EDE-4514-8880-A943DDA4D094}"/>
              </a:ext>
            </a:extLst>
          </p:cNvPr>
          <p:cNvGrpSpPr>
            <a:grpSpLocks noChangeAspect="1"/>
          </p:cNvGrpSpPr>
          <p:nvPr userDrawn="1"/>
        </p:nvGrpSpPr>
        <p:grpSpPr>
          <a:xfrm>
            <a:off x="5053511" y="5975818"/>
            <a:ext cx="1926000" cy="521058"/>
            <a:chOff x="2164440" y="2676566"/>
            <a:chExt cx="5572788" cy="1507657"/>
          </a:xfrm>
        </p:grpSpPr>
        <p:grpSp>
          <p:nvGrpSpPr>
            <p:cNvPr id="23" name="グループ化 22">
              <a:extLst>
                <a:ext uri="{FF2B5EF4-FFF2-40B4-BE49-F238E27FC236}">
                  <a16:creationId xmlns:a16="http://schemas.microsoft.com/office/drawing/2014/main" id="{C2C98BA1-62A6-4290-B6EB-909E0931F909}"/>
                </a:ext>
              </a:extLst>
            </p:cNvPr>
            <p:cNvGrpSpPr/>
            <p:nvPr userDrawn="1"/>
          </p:nvGrpSpPr>
          <p:grpSpPr>
            <a:xfrm>
              <a:off x="2346016" y="3304475"/>
              <a:ext cx="5209046" cy="404857"/>
              <a:chOff x="2346016" y="3304475"/>
              <a:chExt cx="5209046" cy="404857"/>
            </a:xfrm>
            <a:solidFill>
              <a:srgbClr val="005BAC"/>
            </a:solidFill>
          </p:grpSpPr>
          <p:sp>
            <p:nvSpPr>
              <p:cNvPr id="26" name="フリーフォーム: 図形 25">
                <a:extLst>
                  <a:ext uri="{FF2B5EF4-FFF2-40B4-BE49-F238E27FC236}">
                    <a16:creationId xmlns:a16="http://schemas.microsoft.com/office/drawing/2014/main" id="{B130CBAB-A419-421A-BBAE-BEBB6FA6974F}"/>
                  </a:ext>
                </a:extLst>
              </p:cNvPr>
              <p:cNvSpPr/>
              <p:nvPr/>
            </p:nvSpPr>
            <p:spPr>
              <a:xfrm>
                <a:off x="2346016" y="3325721"/>
                <a:ext cx="285249" cy="383611"/>
              </a:xfrm>
              <a:custGeom>
                <a:avLst/>
                <a:gdLst>
                  <a:gd name="connsiteX0" fmla="*/ 271282 w 285249"/>
                  <a:gd name="connsiteY0" fmla="*/ 77706 h 383611"/>
                  <a:gd name="connsiteX1" fmla="*/ 194166 w 285249"/>
                  <a:gd name="connsiteY1" fmla="*/ 58525 h 383611"/>
                  <a:gd name="connsiteX2" fmla="*/ 131903 w 285249"/>
                  <a:gd name="connsiteY2" fmla="*/ 101116 h 383611"/>
                  <a:gd name="connsiteX3" fmla="*/ 258495 w 285249"/>
                  <a:gd name="connsiteY3" fmla="*/ 260167 h 383611"/>
                  <a:gd name="connsiteX4" fmla="*/ 105837 w 285249"/>
                  <a:gd name="connsiteY4" fmla="*/ 384103 h 383611"/>
                  <a:gd name="connsiteX5" fmla="*/ 0 w 285249"/>
                  <a:gd name="connsiteY5" fmla="*/ 363349 h 383611"/>
                  <a:gd name="connsiteX6" fmla="*/ 19181 w 285249"/>
                  <a:gd name="connsiteY6" fmla="*/ 300004 h 383611"/>
                  <a:gd name="connsiteX7" fmla="*/ 110165 w 285249"/>
                  <a:gd name="connsiteY7" fmla="*/ 325578 h 383611"/>
                  <a:gd name="connsiteX8" fmla="*/ 180887 w 285249"/>
                  <a:gd name="connsiteY8" fmla="*/ 267544 h 383611"/>
                  <a:gd name="connsiteX9" fmla="*/ 54296 w 285249"/>
                  <a:gd name="connsiteY9" fmla="*/ 112231 h 383611"/>
                  <a:gd name="connsiteX10" fmla="*/ 192592 w 285249"/>
                  <a:gd name="connsiteY10" fmla="*/ 0 h 383611"/>
                  <a:gd name="connsiteX11" fmla="*/ 288889 w 285249"/>
                  <a:gd name="connsiteY11" fmla="*/ 16525 h 383611"/>
                  <a:gd name="connsiteX12" fmla="*/ 271282 w 285249"/>
                  <a:gd name="connsiteY12" fmla="*/ 77706 h 3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249" h="383611">
                    <a:moveTo>
                      <a:pt x="271282" y="77706"/>
                    </a:moveTo>
                    <a:cubicBezTo>
                      <a:pt x="249446" y="66493"/>
                      <a:pt x="221314" y="58525"/>
                      <a:pt x="194166" y="58525"/>
                    </a:cubicBezTo>
                    <a:cubicBezTo>
                      <a:pt x="167609" y="58525"/>
                      <a:pt x="131903" y="69148"/>
                      <a:pt x="131903" y="101116"/>
                    </a:cubicBezTo>
                    <a:cubicBezTo>
                      <a:pt x="131903" y="160723"/>
                      <a:pt x="258495" y="156985"/>
                      <a:pt x="258495" y="260167"/>
                    </a:cubicBezTo>
                    <a:cubicBezTo>
                      <a:pt x="258495" y="351152"/>
                      <a:pt x="187183" y="384103"/>
                      <a:pt x="105837" y="384103"/>
                    </a:cubicBezTo>
                    <a:cubicBezTo>
                      <a:pt x="70230" y="384103"/>
                      <a:pt x="33443" y="375644"/>
                      <a:pt x="0" y="363349"/>
                    </a:cubicBezTo>
                    <a:lnTo>
                      <a:pt x="19181" y="300004"/>
                    </a:lnTo>
                    <a:cubicBezTo>
                      <a:pt x="47902" y="313282"/>
                      <a:pt x="78198" y="325578"/>
                      <a:pt x="110165" y="325578"/>
                    </a:cubicBezTo>
                    <a:cubicBezTo>
                      <a:pt x="145871" y="325578"/>
                      <a:pt x="180887" y="307479"/>
                      <a:pt x="180887" y="267544"/>
                    </a:cubicBezTo>
                    <a:cubicBezTo>
                      <a:pt x="180887" y="200461"/>
                      <a:pt x="54296" y="211183"/>
                      <a:pt x="54296" y="112231"/>
                    </a:cubicBezTo>
                    <a:cubicBezTo>
                      <a:pt x="54296" y="34033"/>
                      <a:pt x="121280" y="0"/>
                      <a:pt x="192592" y="0"/>
                    </a:cubicBezTo>
                    <a:cubicBezTo>
                      <a:pt x="225052" y="0"/>
                      <a:pt x="258593" y="4230"/>
                      <a:pt x="288889" y="16525"/>
                    </a:cubicBezTo>
                    <a:lnTo>
                      <a:pt x="271282" y="77706"/>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フリーフォーム: 図形 26">
                <a:extLst>
                  <a:ext uri="{FF2B5EF4-FFF2-40B4-BE49-F238E27FC236}">
                    <a16:creationId xmlns:a16="http://schemas.microsoft.com/office/drawing/2014/main" id="{D4ABA8A0-8E7F-414F-ABB6-363A4DBBD615}"/>
                  </a:ext>
                </a:extLst>
              </p:cNvPr>
              <p:cNvSpPr/>
              <p:nvPr/>
            </p:nvSpPr>
            <p:spPr>
              <a:xfrm>
                <a:off x="2624577" y="3304475"/>
                <a:ext cx="285249" cy="393447"/>
              </a:xfrm>
              <a:custGeom>
                <a:avLst/>
                <a:gdLst>
                  <a:gd name="connsiteX0" fmla="*/ 85181 w 285249"/>
                  <a:gd name="connsiteY0" fmla="*/ 0 h 393447"/>
                  <a:gd name="connsiteX1" fmla="*/ 156494 w 285249"/>
                  <a:gd name="connsiteY1" fmla="*/ 0 h 393447"/>
                  <a:gd name="connsiteX2" fmla="*/ 122460 w 285249"/>
                  <a:gd name="connsiteY2" fmla="*/ 151674 h 393447"/>
                  <a:gd name="connsiteX3" fmla="*/ 123542 w 285249"/>
                  <a:gd name="connsiteY3" fmla="*/ 151674 h 393447"/>
                  <a:gd name="connsiteX4" fmla="*/ 201248 w 285249"/>
                  <a:gd name="connsiteY4" fmla="*/ 118723 h 393447"/>
                  <a:gd name="connsiteX5" fmla="*/ 290659 w 285249"/>
                  <a:gd name="connsiteY5" fmla="*/ 206462 h 393447"/>
                  <a:gd name="connsiteX6" fmla="*/ 281610 w 285249"/>
                  <a:gd name="connsiteY6" fmla="*/ 266069 h 393447"/>
                  <a:gd name="connsiteX7" fmla="*/ 252888 w 285249"/>
                  <a:gd name="connsiteY7" fmla="*/ 399054 h 393447"/>
                  <a:gd name="connsiteX8" fmla="*/ 181576 w 285249"/>
                  <a:gd name="connsiteY8" fmla="*/ 399054 h 393447"/>
                  <a:gd name="connsiteX9" fmla="*/ 208134 w 285249"/>
                  <a:gd name="connsiteY9" fmla="*/ 269806 h 393447"/>
                  <a:gd name="connsiteX10" fmla="*/ 216101 w 285249"/>
                  <a:gd name="connsiteY10" fmla="*/ 212363 h 393447"/>
                  <a:gd name="connsiteX11" fmla="*/ 177248 w 285249"/>
                  <a:gd name="connsiteY11" fmla="*/ 174100 h 393447"/>
                  <a:gd name="connsiteX12" fmla="*/ 100624 w 285249"/>
                  <a:gd name="connsiteY12" fmla="*/ 261347 h 393447"/>
                  <a:gd name="connsiteX13" fmla="*/ 71312 w 285249"/>
                  <a:gd name="connsiteY13" fmla="*/ 399152 h 393447"/>
                  <a:gd name="connsiteX14" fmla="*/ 0 w 285249"/>
                  <a:gd name="connsiteY14" fmla="*/ 399152 h 393447"/>
                  <a:gd name="connsiteX15" fmla="*/ 85181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5181" y="0"/>
                    </a:moveTo>
                    <a:lnTo>
                      <a:pt x="156494" y="0"/>
                    </a:lnTo>
                    <a:lnTo>
                      <a:pt x="122460" y="151674"/>
                    </a:lnTo>
                    <a:lnTo>
                      <a:pt x="123542" y="151674"/>
                    </a:lnTo>
                    <a:cubicBezTo>
                      <a:pt x="143215" y="133575"/>
                      <a:pt x="170363" y="118723"/>
                      <a:pt x="201248" y="118723"/>
                    </a:cubicBezTo>
                    <a:cubicBezTo>
                      <a:pt x="254954" y="118723"/>
                      <a:pt x="290659" y="152264"/>
                      <a:pt x="290659" y="206462"/>
                    </a:cubicBezTo>
                    <a:cubicBezTo>
                      <a:pt x="290659" y="227216"/>
                      <a:pt x="285348" y="249052"/>
                      <a:pt x="281610" y="266069"/>
                    </a:cubicBezTo>
                    <a:lnTo>
                      <a:pt x="252888" y="399054"/>
                    </a:lnTo>
                    <a:lnTo>
                      <a:pt x="181576" y="399054"/>
                    </a:lnTo>
                    <a:lnTo>
                      <a:pt x="208134" y="269806"/>
                    </a:lnTo>
                    <a:cubicBezTo>
                      <a:pt x="211871" y="251216"/>
                      <a:pt x="216101" y="232527"/>
                      <a:pt x="216101" y="212363"/>
                    </a:cubicBezTo>
                    <a:cubicBezTo>
                      <a:pt x="216101" y="189445"/>
                      <a:pt x="200166" y="174100"/>
                      <a:pt x="177248" y="174100"/>
                    </a:cubicBezTo>
                    <a:cubicBezTo>
                      <a:pt x="127772" y="174100"/>
                      <a:pt x="109673" y="220429"/>
                      <a:pt x="100624" y="261347"/>
                    </a:cubicBezTo>
                    <a:lnTo>
                      <a:pt x="71312" y="399152"/>
                    </a:lnTo>
                    <a:lnTo>
                      <a:pt x="0" y="399152"/>
                    </a:lnTo>
                    <a:lnTo>
                      <a:pt x="8518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8" name="フリーフォーム: 図形 27">
                <a:extLst>
                  <a:ext uri="{FF2B5EF4-FFF2-40B4-BE49-F238E27FC236}">
                    <a16:creationId xmlns:a16="http://schemas.microsoft.com/office/drawing/2014/main" id="{AA4C369E-E260-4225-A383-88DDA5CE0EAC}"/>
                  </a:ext>
                </a:extLst>
              </p:cNvPr>
              <p:cNvSpPr/>
              <p:nvPr/>
            </p:nvSpPr>
            <p:spPr>
              <a:xfrm>
                <a:off x="2926154"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5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6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5" y="0"/>
                      <a:pt x="260265" y="20263"/>
                      <a:pt x="260265" y="84591"/>
                    </a:cubicBezTo>
                    <a:cubicBezTo>
                      <a:pt x="260265"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6" y="159641"/>
                      <a:pt x="68066" y="205970"/>
                    </a:cubicBezTo>
                    <a:cubicBezTo>
                      <a:pt x="68066"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9" name="フリーフォーム: 図形 28">
                <a:extLst>
                  <a:ext uri="{FF2B5EF4-FFF2-40B4-BE49-F238E27FC236}">
                    <a16:creationId xmlns:a16="http://schemas.microsoft.com/office/drawing/2014/main" id="{59578B5E-26C1-4C20-B560-CE1249110013}"/>
                  </a:ext>
                </a:extLst>
              </p:cNvPr>
              <p:cNvSpPr/>
              <p:nvPr/>
            </p:nvSpPr>
            <p:spPr>
              <a:xfrm>
                <a:off x="3200682" y="3423198"/>
                <a:ext cx="216396" cy="275413"/>
              </a:xfrm>
              <a:custGeom>
                <a:avLst/>
                <a:gdLst>
                  <a:gd name="connsiteX0" fmla="*/ 48984 w 216396"/>
                  <a:gd name="connsiteY0" fmla="*/ 43082 h 275413"/>
                  <a:gd name="connsiteX1" fmla="*/ 55378 w 216396"/>
                  <a:gd name="connsiteY1" fmla="*/ 6393 h 275413"/>
                  <a:gd name="connsiteX2" fmla="*/ 123444 w 216396"/>
                  <a:gd name="connsiteY2" fmla="*/ 6393 h 275413"/>
                  <a:gd name="connsiteX3" fmla="*/ 113903 w 216396"/>
                  <a:gd name="connsiteY3" fmla="*/ 58033 h 275413"/>
                  <a:gd name="connsiteX4" fmla="*/ 114985 w 216396"/>
                  <a:gd name="connsiteY4" fmla="*/ 58033 h 275413"/>
                  <a:gd name="connsiteX5" fmla="*/ 195838 w 216396"/>
                  <a:gd name="connsiteY5" fmla="*/ 0 h 275413"/>
                  <a:gd name="connsiteX6" fmla="*/ 222986 w 216396"/>
                  <a:gd name="connsiteY6" fmla="*/ 2656 h 275413"/>
                  <a:gd name="connsiteX7" fmla="*/ 208134 w 216396"/>
                  <a:gd name="connsiteY7" fmla="*/ 72394 h 275413"/>
                  <a:gd name="connsiteX8" fmla="*/ 180986 w 216396"/>
                  <a:gd name="connsiteY8" fmla="*/ 68165 h 275413"/>
                  <a:gd name="connsiteX9" fmla="*/ 96886 w 216396"/>
                  <a:gd name="connsiteY9" fmla="*/ 157576 h 275413"/>
                  <a:gd name="connsiteX10" fmla="*/ 71312 w 216396"/>
                  <a:gd name="connsiteY10" fmla="*/ 280430 h 275413"/>
                  <a:gd name="connsiteX11" fmla="*/ 0 w 216396"/>
                  <a:gd name="connsiteY11" fmla="*/ 280430 h 275413"/>
                  <a:gd name="connsiteX12" fmla="*/ 48984 w 216396"/>
                  <a:gd name="connsiteY12" fmla="*/ 43082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396" h="275413">
                    <a:moveTo>
                      <a:pt x="48984" y="43082"/>
                    </a:moveTo>
                    <a:cubicBezTo>
                      <a:pt x="51148" y="31377"/>
                      <a:pt x="53214" y="19181"/>
                      <a:pt x="55378" y="6393"/>
                    </a:cubicBezTo>
                    <a:lnTo>
                      <a:pt x="123444" y="6393"/>
                    </a:lnTo>
                    <a:lnTo>
                      <a:pt x="113903" y="58033"/>
                    </a:lnTo>
                    <a:lnTo>
                      <a:pt x="114985" y="58033"/>
                    </a:lnTo>
                    <a:cubicBezTo>
                      <a:pt x="127772" y="28230"/>
                      <a:pt x="162887" y="0"/>
                      <a:pt x="195838" y="0"/>
                    </a:cubicBezTo>
                    <a:cubicBezTo>
                      <a:pt x="204888" y="0"/>
                      <a:pt x="214429" y="492"/>
                      <a:pt x="222986" y="2656"/>
                    </a:cubicBezTo>
                    <a:lnTo>
                      <a:pt x="208134" y="72394"/>
                    </a:lnTo>
                    <a:cubicBezTo>
                      <a:pt x="200166" y="69739"/>
                      <a:pt x="190035" y="68165"/>
                      <a:pt x="180986" y="68165"/>
                    </a:cubicBezTo>
                    <a:cubicBezTo>
                      <a:pt x="130428" y="68165"/>
                      <a:pt x="105936" y="113411"/>
                      <a:pt x="96886" y="157576"/>
                    </a:cubicBezTo>
                    <a:lnTo>
                      <a:pt x="71312" y="280430"/>
                    </a:lnTo>
                    <a:lnTo>
                      <a:pt x="0" y="280430"/>
                    </a:lnTo>
                    <a:lnTo>
                      <a:pt x="48984" y="4308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フリーフォーム: 図形 29">
                <a:extLst>
                  <a:ext uri="{FF2B5EF4-FFF2-40B4-BE49-F238E27FC236}">
                    <a16:creationId xmlns:a16="http://schemas.microsoft.com/office/drawing/2014/main" id="{7C876144-A054-4D42-B1A6-2105F93EB21D}"/>
                  </a:ext>
                </a:extLst>
              </p:cNvPr>
              <p:cNvSpPr/>
              <p:nvPr/>
            </p:nvSpPr>
            <p:spPr>
              <a:xfrm>
                <a:off x="340920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494 w 265576"/>
                  <a:gd name="connsiteY10" fmla="*/ 116460 h 285249"/>
                  <a:gd name="connsiteX11" fmla="*/ 200068 w 265576"/>
                  <a:gd name="connsiteY11" fmla="*/ 97870 h 285249"/>
                  <a:gd name="connsiteX12" fmla="*/ 154821 w 265576"/>
                  <a:gd name="connsiteY12" fmla="*/ 52132 h 285249"/>
                  <a:gd name="connsiteX13" fmla="*/ 77706 w 265576"/>
                  <a:gd name="connsiteY13" fmla="*/ 116460 h 285249"/>
                  <a:gd name="connsiteX14" fmla="*/ 198494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494" y="116460"/>
                    </a:moveTo>
                    <a:cubicBezTo>
                      <a:pt x="199576" y="110067"/>
                      <a:pt x="200068" y="104264"/>
                      <a:pt x="200068" y="97870"/>
                    </a:cubicBezTo>
                    <a:cubicBezTo>
                      <a:pt x="200068" y="68657"/>
                      <a:pt x="184625" y="52132"/>
                      <a:pt x="154821" y="52132"/>
                    </a:cubicBezTo>
                    <a:cubicBezTo>
                      <a:pt x="110657" y="52132"/>
                      <a:pt x="91477" y="78689"/>
                      <a:pt x="77706" y="116460"/>
                    </a:cubicBezTo>
                    <a:lnTo>
                      <a:pt x="198494" y="116460"/>
                    </a:lnTo>
                    <a:close/>
                  </a:path>
                </a:pathLst>
              </a:custGeom>
              <a:grpFill/>
              <a:ln w="9827" cap="flat">
                <a:noFill/>
                <a:prstDash val="solid"/>
                <a:miter/>
              </a:ln>
            </p:spPr>
            <p:txBody>
              <a:bodyPr rtlCol="0" anchor="ctr"/>
              <a:lstStyle/>
              <a:p>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1" name="フリーフォーム: 図形 30">
                <a:extLst>
                  <a:ext uri="{FF2B5EF4-FFF2-40B4-BE49-F238E27FC236}">
                    <a16:creationId xmlns:a16="http://schemas.microsoft.com/office/drawing/2014/main" id="{88489EC5-38D3-4445-A886-7C61F655844D}"/>
                  </a:ext>
                </a:extLst>
              </p:cNvPr>
              <p:cNvSpPr/>
              <p:nvPr/>
            </p:nvSpPr>
            <p:spPr>
              <a:xfrm>
                <a:off x="3803247" y="3348148"/>
                <a:ext cx="196724" cy="354103"/>
              </a:xfrm>
              <a:custGeom>
                <a:avLst/>
                <a:gdLst>
                  <a:gd name="connsiteX0" fmla="*/ 11016 w 196723"/>
                  <a:gd name="connsiteY0" fmla="*/ 81345 h 354102"/>
                  <a:gd name="connsiteX1" fmla="*/ 62656 w 196723"/>
                  <a:gd name="connsiteY1" fmla="*/ 81345 h 354102"/>
                  <a:gd name="connsiteX2" fmla="*/ 74853 w 196723"/>
                  <a:gd name="connsiteY2" fmla="*/ 24984 h 354102"/>
                  <a:gd name="connsiteX3" fmla="*/ 151477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542 w 196723"/>
                  <a:gd name="connsiteY9" fmla="*/ 279839 h 354102"/>
                  <a:gd name="connsiteX10" fmla="*/ 120690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016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016" y="81345"/>
                    </a:moveTo>
                    <a:lnTo>
                      <a:pt x="62656" y="81345"/>
                    </a:lnTo>
                    <a:lnTo>
                      <a:pt x="74853" y="24984"/>
                    </a:lnTo>
                    <a:lnTo>
                      <a:pt x="151477" y="0"/>
                    </a:lnTo>
                    <a:lnTo>
                      <a:pt x="133969" y="81444"/>
                    </a:lnTo>
                    <a:lnTo>
                      <a:pt x="197806" y="81444"/>
                    </a:lnTo>
                    <a:lnTo>
                      <a:pt x="186592" y="133575"/>
                    </a:lnTo>
                    <a:lnTo>
                      <a:pt x="122756" y="133575"/>
                    </a:lnTo>
                    <a:lnTo>
                      <a:pt x="96690" y="253282"/>
                    </a:lnTo>
                    <a:cubicBezTo>
                      <a:pt x="95116" y="259675"/>
                      <a:pt x="93542" y="269216"/>
                      <a:pt x="93542" y="279839"/>
                    </a:cubicBezTo>
                    <a:cubicBezTo>
                      <a:pt x="93542" y="296364"/>
                      <a:pt x="104755" y="306496"/>
                      <a:pt x="120690" y="306496"/>
                    </a:cubicBezTo>
                    <a:cubicBezTo>
                      <a:pt x="133477" y="306496"/>
                      <a:pt x="146264"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016"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2" name="フリーフォーム: 図形 31">
                <a:extLst>
                  <a:ext uri="{FF2B5EF4-FFF2-40B4-BE49-F238E27FC236}">
                    <a16:creationId xmlns:a16="http://schemas.microsoft.com/office/drawing/2014/main" id="{7DBE54A6-F656-48A6-B2B6-5168D7614B44}"/>
                  </a:ext>
                </a:extLst>
              </p:cNvPr>
              <p:cNvSpPr/>
              <p:nvPr/>
            </p:nvSpPr>
            <p:spPr>
              <a:xfrm>
                <a:off x="3980790" y="3304475"/>
                <a:ext cx="285249" cy="393447"/>
              </a:xfrm>
              <a:custGeom>
                <a:avLst/>
                <a:gdLst>
                  <a:gd name="connsiteX0" fmla="*/ 84985 w 285249"/>
                  <a:gd name="connsiteY0" fmla="*/ 0 h 393447"/>
                  <a:gd name="connsiteX1" fmla="*/ 156297 w 285249"/>
                  <a:gd name="connsiteY1" fmla="*/ 0 h 393447"/>
                  <a:gd name="connsiteX2" fmla="*/ 122264 w 285249"/>
                  <a:gd name="connsiteY2" fmla="*/ 151674 h 393447"/>
                  <a:gd name="connsiteX3" fmla="*/ 123346 w 285249"/>
                  <a:gd name="connsiteY3" fmla="*/ 151674 h 393447"/>
                  <a:gd name="connsiteX4" fmla="*/ 201052 w 285249"/>
                  <a:gd name="connsiteY4" fmla="*/ 118723 h 393447"/>
                  <a:gd name="connsiteX5" fmla="*/ 290463 w 285249"/>
                  <a:gd name="connsiteY5" fmla="*/ 206462 h 393447"/>
                  <a:gd name="connsiteX6" fmla="*/ 281413 w 285249"/>
                  <a:gd name="connsiteY6" fmla="*/ 266069 h 393447"/>
                  <a:gd name="connsiteX7" fmla="*/ 252692 w 285249"/>
                  <a:gd name="connsiteY7" fmla="*/ 399054 h 393447"/>
                  <a:gd name="connsiteX8" fmla="*/ 181379 w 285249"/>
                  <a:gd name="connsiteY8" fmla="*/ 399054 h 393447"/>
                  <a:gd name="connsiteX9" fmla="*/ 208035 w 285249"/>
                  <a:gd name="connsiteY9" fmla="*/ 269806 h 393447"/>
                  <a:gd name="connsiteX10" fmla="*/ 216003 w 285249"/>
                  <a:gd name="connsiteY10" fmla="*/ 212363 h 393447"/>
                  <a:gd name="connsiteX11" fmla="*/ 177150 w 285249"/>
                  <a:gd name="connsiteY11" fmla="*/ 174100 h 393447"/>
                  <a:gd name="connsiteX12" fmla="*/ 100526 w 285249"/>
                  <a:gd name="connsiteY12" fmla="*/ 261347 h 393447"/>
                  <a:gd name="connsiteX13" fmla="*/ 71312 w 285249"/>
                  <a:gd name="connsiteY13" fmla="*/ 399152 h 393447"/>
                  <a:gd name="connsiteX14" fmla="*/ 0 w 285249"/>
                  <a:gd name="connsiteY14" fmla="*/ 399152 h 393447"/>
                  <a:gd name="connsiteX15" fmla="*/ 84985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4985" y="0"/>
                    </a:moveTo>
                    <a:lnTo>
                      <a:pt x="156297" y="0"/>
                    </a:lnTo>
                    <a:lnTo>
                      <a:pt x="122264" y="151674"/>
                    </a:lnTo>
                    <a:lnTo>
                      <a:pt x="123346" y="151674"/>
                    </a:lnTo>
                    <a:cubicBezTo>
                      <a:pt x="143018" y="133575"/>
                      <a:pt x="170166" y="118723"/>
                      <a:pt x="201052" y="118723"/>
                    </a:cubicBezTo>
                    <a:cubicBezTo>
                      <a:pt x="254757" y="118723"/>
                      <a:pt x="290463" y="152264"/>
                      <a:pt x="290463" y="206462"/>
                    </a:cubicBezTo>
                    <a:cubicBezTo>
                      <a:pt x="290463" y="227216"/>
                      <a:pt x="285151" y="249052"/>
                      <a:pt x="281413" y="266069"/>
                    </a:cubicBezTo>
                    <a:lnTo>
                      <a:pt x="252692" y="399054"/>
                    </a:lnTo>
                    <a:lnTo>
                      <a:pt x="181379" y="399054"/>
                    </a:lnTo>
                    <a:lnTo>
                      <a:pt x="208035" y="269806"/>
                    </a:lnTo>
                    <a:cubicBezTo>
                      <a:pt x="211773" y="251216"/>
                      <a:pt x="216003" y="232527"/>
                      <a:pt x="216003" y="212363"/>
                    </a:cubicBezTo>
                    <a:cubicBezTo>
                      <a:pt x="216003" y="189445"/>
                      <a:pt x="200068" y="174100"/>
                      <a:pt x="177150" y="174100"/>
                    </a:cubicBezTo>
                    <a:cubicBezTo>
                      <a:pt x="127674" y="174100"/>
                      <a:pt x="109575" y="220429"/>
                      <a:pt x="100526" y="261347"/>
                    </a:cubicBezTo>
                    <a:lnTo>
                      <a:pt x="71312" y="399152"/>
                    </a:lnTo>
                    <a:lnTo>
                      <a:pt x="0" y="399152"/>
                    </a:lnTo>
                    <a:lnTo>
                      <a:pt x="84985"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3" name="フリーフォーム: 図形 32">
                <a:extLst>
                  <a:ext uri="{FF2B5EF4-FFF2-40B4-BE49-F238E27FC236}">
                    <a16:creationId xmlns:a16="http://schemas.microsoft.com/office/drawing/2014/main" id="{61896AEC-0E93-4B91-9351-0562A997748C}"/>
                  </a:ext>
                </a:extLst>
              </p:cNvPr>
              <p:cNvSpPr/>
              <p:nvPr/>
            </p:nvSpPr>
            <p:spPr>
              <a:xfrm>
                <a:off x="4291023"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70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70" y="104264"/>
                      <a:pt x="199970" y="97870"/>
                    </a:cubicBezTo>
                    <a:cubicBezTo>
                      <a:pt x="199970"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4" name="フリーフォーム: 図形 33">
                <a:extLst>
                  <a:ext uri="{FF2B5EF4-FFF2-40B4-BE49-F238E27FC236}">
                    <a16:creationId xmlns:a16="http://schemas.microsoft.com/office/drawing/2014/main" id="{14511F1A-D4D4-42B7-B3EA-3C8F2D008DFA}"/>
                  </a:ext>
                </a:extLst>
              </p:cNvPr>
              <p:cNvSpPr/>
              <p:nvPr/>
            </p:nvSpPr>
            <p:spPr>
              <a:xfrm>
                <a:off x="4668831" y="3332213"/>
                <a:ext cx="383611" cy="363939"/>
              </a:xfrm>
              <a:custGeom>
                <a:avLst/>
                <a:gdLst>
                  <a:gd name="connsiteX0" fmla="*/ 79870 w 383611"/>
                  <a:gd name="connsiteY0" fmla="*/ 0 h 363938"/>
                  <a:gd name="connsiteX1" fmla="*/ 174002 w 383611"/>
                  <a:gd name="connsiteY1" fmla="*/ 0 h 363938"/>
                  <a:gd name="connsiteX2" fmla="*/ 253282 w 383611"/>
                  <a:gd name="connsiteY2" fmla="*/ 282003 h 363938"/>
                  <a:gd name="connsiteX3" fmla="*/ 254364 w 383611"/>
                  <a:gd name="connsiteY3" fmla="*/ 282003 h 363938"/>
                  <a:gd name="connsiteX4" fmla="*/ 315053 w 383611"/>
                  <a:gd name="connsiteY4" fmla="*/ 0 h 363938"/>
                  <a:gd name="connsiteX5" fmla="*/ 385283 w 383611"/>
                  <a:gd name="connsiteY5" fmla="*/ 0 h 363938"/>
                  <a:gd name="connsiteX6" fmla="*/ 304922 w 383611"/>
                  <a:gd name="connsiteY6" fmla="*/ 371316 h 363938"/>
                  <a:gd name="connsiteX7" fmla="*/ 209117 w 383611"/>
                  <a:gd name="connsiteY7" fmla="*/ 371316 h 363938"/>
                  <a:gd name="connsiteX8" fmla="*/ 131411 w 383611"/>
                  <a:gd name="connsiteY8" fmla="*/ 86657 h 363938"/>
                  <a:gd name="connsiteX9" fmla="*/ 130329 w 383611"/>
                  <a:gd name="connsiteY9" fmla="*/ 86657 h 363938"/>
                  <a:gd name="connsiteX10" fmla="*/ 71312 w 383611"/>
                  <a:gd name="connsiteY10" fmla="*/ 371316 h 363938"/>
                  <a:gd name="connsiteX11" fmla="*/ 0 w 383611"/>
                  <a:gd name="connsiteY11" fmla="*/ 371316 h 363938"/>
                  <a:gd name="connsiteX12" fmla="*/ 79870 w 383611"/>
                  <a:gd name="connsiteY12"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611" h="363938">
                    <a:moveTo>
                      <a:pt x="79870" y="0"/>
                    </a:moveTo>
                    <a:lnTo>
                      <a:pt x="174002" y="0"/>
                    </a:lnTo>
                    <a:lnTo>
                      <a:pt x="253282" y="282003"/>
                    </a:lnTo>
                    <a:lnTo>
                      <a:pt x="254364" y="282003"/>
                    </a:lnTo>
                    <a:lnTo>
                      <a:pt x="315053" y="0"/>
                    </a:lnTo>
                    <a:lnTo>
                      <a:pt x="385283" y="0"/>
                    </a:lnTo>
                    <a:lnTo>
                      <a:pt x="304922" y="371316"/>
                    </a:lnTo>
                    <a:lnTo>
                      <a:pt x="209117" y="371316"/>
                    </a:lnTo>
                    <a:lnTo>
                      <a:pt x="131411" y="86657"/>
                    </a:lnTo>
                    <a:lnTo>
                      <a:pt x="130329" y="86657"/>
                    </a:lnTo>
                    <a:lnTo>
                      <a:pt x="71312" y="371316"/>
                    </a:lnTo>
                    <a:lnTo>
                      <a:pt x="0" y="371316"/>
                    </a:lnTo>
                    <a:lnTo>
                      <a:pt x="7987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フリーフォーム: 図形 34">
                <a:extLst>
                  <a:ext uri="{FF2B5EF4-FFF2-40B4-BE49-F238E27FC236}">
                    <a16:creationId xmlns:a16="http://schemas.microsoft.com/office/drawing/2014/main" id="{FC432714-5EA9-4BD7-9548-5D515A0FCEC2}"/>
                  </a:ext>
                </a:extLst>
              </p:cNvPr>
              <p:cNvSpPr/>
              <p:nvPr/>
            </p:nvSpPr>
            <p:spPr>
              <a:xfrm>
                <a:off x="503758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フリーフォーム: 図形 35">
                <a:extLst>
                  <a:ext uri="{FF2B5EF4-FFF2-40B4-BE49-F238E27FC236}">
                    <a16:creationId xmlns:a16="http://schemas.microsoft.com/office/drawing/2014/main" id="{EAD4D109-1AAA-40A8-809A-08EEBA98A27C}"/>
                  </a:ext>
                </a:extLst>
              </p:cNvPr>
              <p:cNvSpPr/>
              <p:nvPr/>
            </p:nvSpPr>
            <p:spPr>
              <a:xfrm>
                <a:off x="5275231" y="3429591"/>
                <a:ext cx="334430" cy="265577"/>
              </a:xfrm>
              <a:custGeom>
                <a:avLst/>
                <a:gdLst>
                  <a:gd name="connsiteX0" fmla="*/ 175674 w 334430"/>
                  <a:gd name="connsiteY0" fmla="*/ 94132 h 265576"/>
                  <a:gd name="connsiteX1" fmla="*/ 252790 w 334430"/>
                  <a:gd name="connsiteY1" fmla="*/ 0 h 265576"/>
                  <a:gd name="connsiteX2" fmla="*/ 337873 w 334430"/>
                  <a:gd name="connsiteY2" fmla="*/ 0 h 265576"/>
                  <a:gd name="connsiteX3" fmla="*/ 221314 w 334430"/>
                  <a:gd name="connsiteY3" fmla="*/ 130920 h 265576"/>
                  <a:gd name="connsiteX4" fmla="*/ 286725 w 334430"/>
                  <a:gd name="connsiteY4" fmla="*/ 274036 h 265576"/>
                  <a:gd name="connsiteX5" fmla="*/ 209019 w 334430"/>
                  <a:gd name="connsiteY5" fmla="*/ 274036 h 265576"/>
                  <a:gd name="connsiteX6" fmla="*/ 167018 w 334430"/>
                  <a:gd name="connsiteY6" fmla="*/ 169182 h 265576"/>
                  <a:gd name="connsiteX7" fmla="*/ 85083 w 334430"/>
                  <a:gd name="connsiteY7" fmla="*/ 274036 h 265576"/>
                  <a:gd name="connsiteX8" fmla="*/ 0 w 334430"/>
                  <a:gd name="connsiteY8" fmla="*/ 274036 h 265576"/>
                  <a:gd name="connsiteX9" fmla="*/ 123936 w 334430"/>
                  <a:gd name="connsiteY9" fmla="*/ 130920 h 265576"/>
                  <a:gd name="connsiteX10" fmla="*/ 65902 w 334430"/>
                  <a:gd name="connsiteY10" fmla="*/ 0 h 265576"/>
                  <a:gd name="connsiteX11" fmla="*/ 139871 w 334430"/>
                  <a:gd name="connsiteY11" fmla="*/ 0 h 265576"/>
                  <a:gd name="connsiteX12" fmla="*/ 175674 w 334430"/>
                  <a:gd name="connsiteY12" fmla="*/ 94132 h 26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430" h="265576">
                    <a:moveTo>
                      <a:pt x="175674" y="94132"/>
                    </a:moveTo>
                    <a:lnTo>
                      <a:pt x="252790" y="0"/>
                    </a:lnTo>
                    <a:lnTo>
                      <a:pt x="337873" y="0"/>
                    </a:lnTo>
                    <a:lnTo>
                      <a:pt x="221314" y="130920"/>
                    </a:lnTo>
                    <a:lnTo>
                      <a:pt x="286725" y="274036"/>
                    </a:lnTo>
                    <a:lnTo>
                      <a:pt x="209019" y="274036"/>
                    </a:lnTo>
                    <a:lnTo>
                      <a:pt x="167018" y="169182"/>
                    </a:lnTo>
                    <a:lnTo>
                      <a:pt x="85083" y="274036"/>
                    </a:lnTo>
                    <a:lnTo>
                      <a:pt x="0" y="274036"/>
                    </a:lnTo>
                    <a:lnTo>
                      <a:pt x="123936" y="130920"/>
                    </a:lnTo>
                    <a:lnTo>
                      <a:pt x="65902" y="0"/>
                    </a:lnTo>
                    <a:lnTo>
                      <a:pt x="139871" y="0"/>
                    </a:lnTo>
                    <a:lnTo>
                      <a:pt x="175674" y="9413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7" name="フリーフォーム: 図形 36">
                <a:extLst>
                  <a:ext uri="{FF2B5EF4-FFF2-40B4-BE49-F238E27FC236}">
                    <a16:creationId xmlns:a16="http://schemas.microsoft.com/office/drawing/2014/main" id="{FD32242D-3FB9-4822-9440-36ACC7F5C443}"/>
                  </a:ext>
                </a:extLst>
              </p:cNvPr>
              <p:cNvSpPr/>
              <p:nvPr/>
            </p:nvSpPr>
            <p:spPr>
              <a:xfrm>
                <a:off x="5620973" y="3348148"/>
                <a:ext cx="196724" cy="354103"/>
              </a:xfrm>
              <a:custGeom>
                <a:avLst/>
                <a:gdLst>
                  <a:gd name="connsiteX0" fmla="*/ 11115 w 196723"/>
                  <a:gd name="connsiteY0" fmla="*/ 81345 h 354102"/>
                  <a:gd name="connsiteX1" fmla="*/ 62755 w 196723"/>
                  <a:gd name="connsiteY1" fmla="*/ 81345 h 354102"/>
                  <a:gd name="connsiteX2" fmla="*/ 74952 w 196723"/>
                  <a:gd name="connsiteY2" fmla="*/ 24984 h 354102"/>
                  <a:gd name="connsiteX3" fmla="*/ 151576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444 w 196723"/>
                  <a:gd name="connsiteY9" fmla="*/ 279839 h 354102"/>
                  <a:gd name="connsiteX10" fmla="*/ 120592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115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115" y="81345"/>
                    </a:moveTo>
                    <a:lnTo>
                      <a:pt x="62755" y="81345"/>
                    </a:lnTo>
                    <a:lnTo>
                      <a:pt x="74952" y="24984"/>
                    </a:lnTo>
                    <a:lnTo>
                      <a:pt x="151576" y="0"/>
                    </a:lnTo>
                    <a:lnTo>
                      <a:pt x="133969" y="81444"/>
                    </a:lnTo>
                    <a:lnTo>
                      <a:pt x="197806" y="81444"/>
                    </a:lnTo>
                    <a:lnTo>
                      <a:pt x="186592" y="133575"/>
                    </a:lnTo>
                    <a:lnTo>
                      <a:pt x="122756" y="133575"/>
                    </a:lnTo>
                    <a:lnTo>
                      <a:pt x="96690" y="253282"/>
                    </a:lnTo>
                    <a:cubicBezTo>
                      <a:pt x="95116" y="259675"/>
                      <a:pt x="93444" y="269216"/>
                      <a:pt x="93444" y="279839"/>
                    </a:cubicBezTo>
                    <a:cubicBezTo>
                      <a:pt x="93444" y="296364"/>
                      <a:pt x="104657" y="306496"/>
                      <a:pt x="120592" y="306496"/>
                    </a:cubicBezTo>
                    <a:cubicBezTo>
                      <a:pt x="133379" y="306496"/>
                      <a:pt x="146166"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115"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8" name="フリーフォーム: 図形 37">
                <a:extLst>
                  <a:ext uri="{FF2B5EF4-FFF2-40B4-BE49-F238E27FC236}">
                    <a16:creationId xmlns:a16="http://schemas.microsoft.com/office/drawing/2014/main" id="{537C3B40-2EC1-4CD3-9C69-AE1A6DC89FB5}"/>
                  </a:ext>
                </a:extLst>
              </p:cNvPr>
              <p:cNvSpPr/>
              <p:nvPr/>
            </p:nvSpPr>
            <p:spPr>
              <a:xfrm>
                <a:off x="5941436" y="3332213"/>
                <a:ext cx="344266" cy="363939"/>
              </a:xfrm>
              <a:custGeom>
                <a:avLst/>
                <a:gdLst>
                  <a:gd name="connsiteX0" fmla="*/ 0 w 344266"/>
                  <a:gd name="connsiteY0" fmla="*/ 0 h 363938"/>
                  <a:gd name="connsiteX1" fmla="*/ 74460 w 344266"/>
                  <a:gd name="connsiteY1" fmla="*/ 0 h 363938"/>
                  <a:gd name="connsiteX2" fmla="*/ 109083 w 344266"/>
                  <a:gd name="connsiteY2" fmla="*/ 288889 h 363938"/>
                  <a:gd name="connsiteX3" fmla="*/ 110165 w 344266"/>
                  <a:gd name="connsiteY3" fmla="*/ 288889 h 363938"/>
                  <a:gd name="connsiteX4" fmla="*/ 264495 w 344266"/>
                  <a:gd name="connsiteY4" fmla="*/ 0 h 363938"/>
                  <a:gd name="connsiteX5" fmla="*/ 345349 w 344266"/>
                  <a:gd name="connsiteY5" fmla="*/ 0 h 363938"/>
                  <a:gd name="connsiteX6" fmla="*/ 137805 w 344266"/>
                  <a:gd name="connsiteY6" fmla="*/ 371316 h 363938"/>
                  <a:gd name="connsiteX7" fmla="*/ 48984 w 344266"/>
                  <a:gd name="connsiteY7" fmla="*/ 371316 h 363938"/>
                  <a:gd name="connsiteX8" fmla="*/ 0 w 344266"/>
                  <a:gd name="connsiteY8"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266" h="363938">
                    <a:moveTo>
                      <a:pt x="0" y="0"/>
                    </a:moveTo>
                    <a:lnTo>
                      <a:pt x="74460" y="0"/>
                    </a:lnTo>
                    <a:lnTo>
                      <a:pt x="109083" y="288889"/>
                    </a:lnTo>
                    <a:lnTo>
                      <a:pt x="110165" y="288889"/>
                    </a:lnTo>
                    <a:lnTo>
                      <a:pt x="264495" y="0"/>
                    </a:lnTo>
                    <a:lnTo>
                      <a:pt x="345349" y="0"/>
                    </a:lnTo>
                    <a:lnTo>
                      <a:pt x="137805" y="371316"/>
                    </a:lnTo>
                    <a:lnTo>
                      <a:pt x="48984" y="371316"/>
                    </a:lnTo>
                    <a:lnTo>
                      <a:pt x="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9" name="フリーフォーム: 図形 38">
                <a:extLst>
                  <a:ext uri="{FF2B5EF4-FFF2-40B4-BE49-F238E27FC236}">
                    <a16:creationId xmlns:a16="http://schemas.microsoft.com/office/drawing/2014/main" id="{F50440BF-6DC5-4947-8347-351C425A24BB}"/>
                  </a:ext>
                </a:extLst>
              </p:cNvPr>
              <p:cNvSpPr/>
              <p:nvPr/>
            </p:nvSpPr>
            <p:spPr>
              <a:xfrm>
                <a:off x="6204259"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6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7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6" y="0"/>
                      <a:pt x="260266" y="20263"/>
                      <a:pt x="260266" y="84591"/>
                    </a:cubicBezTo>
                    <a:cubicBezTo>
                      <a:pt x="260266"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7" y="159641"/>
                      <a:pt x="68067" y="205970"/>
                    </a:cubicBezTo>
                    <a:cubicBezTo>
                      <a:pt x="68067"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0" name="フリーフォーム: 図形 39">
                <a:extLst>
                  <a:ext uri="{FF2B5EF4-FFF2-40B4-BE49-F238E27FC236}">
                    <a16:creationId xmlns:a16="http://schemas.microsoft.com/office/drawing/2014/main" id="{02587584-0C16-4D0C-AB5C-69C084FCD90D}"/>
                  </a:ext>
                </a:extLst>
              </p:cNvPr>
              <p:cNvSpPr/>
              <p:nvPr/>
            </p:nvSpPr>
            <p:spPr>
              <a:xfrm>
                <a:off x="6475246" y="3304475"/>
                <a:ext cx="147543" cy="393447"/>
              </a:xfrm>
              <a:custGeom>
                <a:avLst/>
                <a:gdLst>
                  <a:gd name="connsiteX0" fmla="*/ 84591 w 147542"/>
                  <a:gd name="connsiteY0" fmla="*/ 0 h 393447"/>
                  <a:gd name="connsiteX1" fmla="*/ 155903 w 147542"/>
                  <a:gd name="connsiteY1" fmla="*/ 0 h 393447"/>
                  <a:gd name="connsiteX2" fmla="*/ 71312 w 147542"/>
                  <a:gd name="connsiteY2" fmla="*/ 399054 h 393447"/>
                  <a:gd name="connsiteX3" fmla="*/ 0 w 147542"/>
                  <a:gd name="connsiteY3" fmla="*/ 399054 h 393447"/>
                  <a:gd name="connsiteX4" fmla="*/ 84591 w 147542"/>
                  <a:gd name="connsiteY4" fmla="*/ 0 h 39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2" h="393447">
                    <a:moveTo>
                      <a:pt x="84591" y="0"/>
                    </a:moveTo>
                    <a:lnTo>
                      <a:pt x="155903" y="0"/>
                    </a:lnTo>
                    <a:lnTo>
                      <a:pt x="71312" y="399054"/>
                    </a:lnTo>
                    <a:lnTo>
                      <a:pt x="0" y="399054"/>
                    </a:lnTo>
                    <a:lnTo>
                      <a:pt x="8459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1" name="フリーフォーム: 図形 40">
                <a:extLst>
                  <a:ext uri="{FF2B5EF4-FFF2-40B4-BE49-F238E27FC236}">
                    <a16:creationId xmlns:a16="http://schemas.microsoft.com/office/drawing/2014/main" id="{0287B86B-399C-4D73-8A43-9AD0E57CDF2F}"/>
                  </a:ext>
                </a:extLst>
              </p:cNvPr>
              <p:cNvSpPr/>
              <p:nvPr/>
            </p:nvSpPr>
            <p:spPr>
              <a:xfrm>
                <a:off x="6616985" y="3429591"/>
                <a:ext cx="285249" cy="275413"/>
              </a:xfrm>
              <a:custGeom>
                <a:avLst/>
                <a:gdLst>
                  <a:gd name="connsiteX0" fmla="*/ 240003 w 285249"/>
                  <a:gd name="connsiteY0" fmla="*/ 234593 h 275413"/>
                  <a:gd name="connsiteX1" fmla="*/ 233117 w 285249"/>
                  <a:gd name="connsiteY1" fmla="*/ 273938 h 275413"/>
                  <a:gd name="connsiteX2" fmla="*/ 163379 w 285249"/>
                  <a:gd name="connsiteY2" fmla="*/ 273938 h 275413"/>
                  <a:gd name="connsiteX3" fmla="*/ 168199 w 285249"/>
                  <a:gd name="connsiteY3" fmla="*/ 247380 h 275413"/>
                  <a:gd name="connsiteX4" fmla="*/ 167117 w 285249"/>
                  <a:gd name="connsiteY4" fmla="*/ 247380 h 275413"/>
                  <a:gd name="connsiteX5" fmla="*/ 89411 w 285249"/>
                  <a:gd name="connsiteY5" fmla="*/ 280331 h 275413"/>
                  <a:gd name="connsiteX6" fmla="*/ 0 w 285249"/>
                  <a:gd name="connsiteY6" fmla="*/ 192592 h 275413"/>
                  <a:gd name="connsiteX7" fmla="*/ 9049 w 285249"/>
                  <a:gd name="connsiteY7" fmla="*/ 132985 h 275413"/>
                  <a:gd name="connsiteX8" fmla="*/ 37771 w 285249"/>
                  <a:gd name="connsiteY8" fmla="*/ 0 h 275413"/>
                  <a:gd name="connsiteX9" fmla="*/ 109083 w 285249"/>
                  <a:gd name="connsiteY9" fmla="*/ 0 h 275413"/>
                  <a:gd name="connsiteX10" fmla="*/ 82427 w 285249"/>
                  <a:gd name="connsiteY10" fmla="*/ 129247 h 275413"/>
                  <a:gd name="connsiteX11" fmla="*/ 74460 w 285249"/>
                  <a:gd name="connsiteY11" fmla="*/ 186691 h 275413"/>
                  <a:gd name="connsiteX12" fmla="*/ 113313 w 285249"/>
                  <a:gd name="connsiteY12" fmla="*/ 225052 h 275413"/>
                  <a:gd name="connsiteX13" fmla="*/ 189937 w 285249"/>
                  <a:gd name="connsiteY13" fmla="*/ 137805 h 275413"/>
                  <a:gd name="connsiteX14" fmla="*/ 219150 w 285249"/>
                  <a:gd name="connsiteY14" fmla="*/ 0 h 275413"/>
                  <a:gd name="connsiteX15" fmla="*/ 290463 w 285249"/>
                  <a:gd name="connsiteY15" fmla="*/ 0 h 275413"/>
                  <a:gd name="connsiteX16" fmla="*/ 240003 w 285249"/>
                  <a:gd name="connsiteY16" fmla="*/ 234593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249" h="275413">
                    <a:moveTo>
                      <a:pt x="240003" y="234593"/>
                    </a:moveTo>
                    <a:cubicBezTo>
                      <a:pt x="236757" y="251118"/>
                      <a:pt x="234101" y="265479"/>
                      <a:pt x="233117" y="273938"/>
                    </a:cubicBezTo>
                    <a:lnTo>
                      <a:pt x="163379" y="273938"/>
                    </a:lnTo>
                    <a:lnTo>
                      <a:pt x="168199" y="247380"/>
                    </a:lnTo>
                    <a:lnTo>
                      <a:pt x="167117" y="247380"/>
                    </a:lnTo>
                    <a:cubicBezTo>
                      <a:pt x="147444" y="265479"/>
                      <a:pt x="120296" y="280331"/>
                      <a:pt x="89411" y="280331"/>
                    </a:cubicBezTo>
                    <a:cubicBezTo>
                      <a:pt x="35705" y="280331"/>
                      <a:pt x="0" y="246790"/>
                      <a:pt x="0" y="192592"/>
                    </a:cubicBezTo>
                    <a:cubicBezTo>
                      <a:pt x="0" y="171838"/>
                      <a:pt x="5311" y="150002"/>
                      <a:pt x="9049" y="132985"/>
                    </a:cubicBezTo>
                    <a:lnTo>
                      <a:pt x="37771" y="0"/>
                    </a:lnTo>
                    <a:lnTo>
                      <a:pt x="109083" y="0"/>
                    </a:lnTo>
                    <a:lnTo>
                      <a:pt x="82427" y="129247"/>
                    </a:lnTo>
                    <a:cubicBezTo>
                      <a:pt x="78689" y="147838"/>
                      <a:pt x="74460" y="166527"/>
                      <a:pt x="74460" y="186691"/>
                    </a:cubicBezTo>
                    <a:cubicBezTo>
                      <a:pt x="74460" y="209609"/>
                      <a:pt x="90394" y="225052"/>
                      <a:pt x="113313" y="225052"/>
                    </a:cubicBezTo>
                    <a:cubicBezTo>
                      <a:pt x="162789" y="225052"/>
                      <a:pt x="180887" y="178724"/>
                      <a:pt x="189937" y="137805"/>
                    </a:cubicBezTo>
                    <a:lnTo>
                      <a:pt x="219150" y="0"/>
                    </a:lnTo>
                    <a:lnTo>
                      <a:pt x="290463" y="0"/>
                    </a:lnTo>
                    <a:lnTo>
                      <a:pt x="240003" y="234593"/>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2" name="フリーフォーム: 図形 41">
                <a:extLst>
                  <a:ext uri="{FF2B5EF4-FFF2-40B4-BE49-F238E27FC236}">
                    <a16:creationId xmlns:a16="http://schemas.microsoft.com/office/drawing/2014/main" id="{CED0B19D-EDA0-4ED1-9542-59E79D02D428}"/>
                  </a:ext>
                </a:extLst>
              </p:cNvPr>
              <p:cNvSpPr/>
              <p:nvPr/>
            </p:nvSpPr>
            <p:spPr>
              <a:xfrm>
                <a:off x="6909317"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0" y="279839"/>
                      <a:pt x="161116"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3" name="フリーフォーム: 図形 42">
                <a:extLst>
                  <a:ext uri="{FF2B5EF4-FFF2-40B4-BE49-F238E27FC236}">
                    <a16:creationId xmlns:a16="http://schemas.microsoft.com/office/drawing/2014/main" id="{23B2D690-980A-4FD1-B0CB-59F562A1063C}"/>
                  </a:ext>
                </a:extLst>
              </p:cNvPr>
              <p:cNvSpPr/>
              <p:nvPr/>
            </p:nvSpPr>
            <p:spPr>
              <a:xfrm>
                <a:off x="7171648" y="3423001"/>
                <a:ext cx="236068" cy="285249"/>
              </a:xfrm>
              <a:custGeom>
                <a:avLst/>
                <a:gdLst>
                  <a:gd name="connsiteX0" fmla="*/ 220822 w 236068"/>
                  <a:gd name="connsiteY0" fmla="*/ 65017 h 285249"/>
                  <a:gd name="connsiteX1" fmla="*/ 162297 w 236068"/>
                  <a:gd name="connsiteY1" fmla="*/ 52230 h 285249"/>
                  <a:gd name="connsiteX2" fmla="*/ 114395 w 236068"/>
                  <a:gd name="connsiteY2" fmla="*/ 79870 h 285249"/>
                  <a:gd name="connsiteX3" fmla="*/ 206953 w 236068"/>
                  <a:gd name="connsiteY3" fmla="*/ 194265 h 285249"/>
                  <a:gd name="connsiteX4" fmla="*/ 83509 w 236068"/>
                  <a:gd name="connsiteY4" fmla="*/ 286823 h 285249"/>
                  <a:gd name="connsiteX5" fmla="*/ 0 w 236068"/>
                  <a:gd name="connsiteY5" fmla="*/ 270298 h 285249"/>
                  <a:gd name="connsiteX6" fmla="*/ 15443 w 236068"/>
                  <a:gd name="connsiteY6" fmla="*/ 213347 h 285249"/>
                  <a:gd name="connsiteX7" fmla="*/ 83509 w 236068"/>
                  <a:gd name="connsiteY7" fmla="*/ 234593 h 285249"/>
                  <a:gd name="connsiteX8" fmla="*/ 132494 w 236068"/>
                  <a:gd name="connsiteY8" fmla="*/ 204298 h 285249"/>
                  <a:gd name="connsiteX9" fmla="*/ 39935 w 236068"/>
                  <a:gd name="connsiteY9" fmla="*/ 87247 h 285249"/>
                  <a:gd name="connsiteX10" fmla="*/ 158559 w 236068"/>
                  <a:gd name="connsiteY10" fmla="*/ 0 h 285249"/>
                  <a:gd name="connsiteX11" fmla="*/ 236265 w 236068"/>
                  <a:gd name="connsiteY11" fmla="*/ 11213 h 285249"/>
                  <a:gd name="connsiteX12" fmla="*/ 220822 w 236068"/>
                  <a:gd name="connsiteY12" fmla="*/ 65017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68" h="285249">
                    <a:moveTo>
                      <a:pt x="220822" y="65017"/>
                    </a:moveTo>
                    <a:cubicBezTo>
                      <a:pt x="202232" y="58132"/>
                      <a:pt x="182560" y="52230"/>
                      <a:pt x="162297" y="52230"/>
                    </a:cubicBezTo>
                    <a:cubicBezTo>
                      <a:pt x="141051" y="52230"/>
                      <a:pt x="114395" y="58033"/>
                      <a:pt x="114395" y="79870"/>
                    </a:cubicBezTo>
                    <a:cubicBezTo>
                      <a:pt x="114395" y="114493"/>
                      <a:pt x="206953" y="127280"/>
                      <a:pt x="206953" y="194265"/>
                    </a:cubicBezTo>
                    <a:cubicBezTo>
                      <a:pt x="206953" y="265577"/>
                      <a:pt x="144690" y="286823"/>
                      <a:pt x="83509" y="286823"/>
                    </a:cubicBezTo>
                    <a:cubicBezTo>
                      <a:pt x="54788" y="286823"/>
                      <a:pt x="26066" y="282594"/>
                      <a:pt x="0" y="270298"/>
                    </a:cubicBezTo>
                    <a:lnTo>
                      <a:pt x="15443" y="213347"/>
                    </a:lnTo>
                    <a:cubicBezTo>
                      <a:pt x="35705" y="224560"/>
                      <a:pt x="55869" y="234593"/>
                      <a:pt x="83509" y="234593"/>
                    </a:cubicBezTo>
                    <a:cubicBezTo>
                      <a:pt x="107411" y="234593"/>
                      <a:pt x="132494" y="226626"/>
                      <a:pt x="132494" y="204298"/>
                    </a:cubicBezTo>
                    <a:cubicBezTo>
                      <a:pt x="132494" y="160133"/>
                      <a:pt x="39935" y="155903"/>
                      <a:pt x="39935" y="87247"/>
                    </a:cubicBezTo>
                    <a:cubicBezTo>
                      <a:pt x="39935" y="22820"/>
                      <a:pt x="102198" y="0"/>
                      <a:pt x="158559" y="0"/>
                    </a:cubicBezTo>
                    <a:cubicBezTo>
                      <a:pt x="184625" y="0"/>
                      <a:pt x="211281" y="4820"/>
                      <a:pt x="236265" y="11213"/>
                    </a:cubicBezTo>
                    <a:lnTo>
                      <a:pt x="220822" y="65017"/>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4" name="フリーフォーム: 図形 43">
                <a:extLst>
                  <a:ext uri="{FF2B5EF4-FFF2-40B4-BE49-F238E27FC236}">
                    <a16:creationId xmlns:a16="http://schemas.microsoft.com/office/drawing/2014/main" id="{01839CDC-1893-4FF9-AA10-1098EB90E67E}"/>
                  </a:ext>
                </a:extLst>
              </p:cNvPr>
              <p:cNvSpPr/>
              <p:nvPr/>
            </p:nvSpPr>
            <p:spPr>
              <a:xfrm>
                <a:off x="7407519" y="3332213"/>
                <a:ext cx="147543" cy="363939"/>
              </a:xfrm>
              <a:custGeom>
                <a:avLst/>
                <a:gdLst>
                  <a:gd name="connsiteX0" fmla="*/ 89903 w 147542"/>
                  <a:gd name="connsiteY0" fmla="*/ 296856 h 363938"/>
                  <a:gd name="connsiteX1" fmla="*/ 74460 w 147542"/>
                  <a:gd name="connsiteY1" fmla="*/ 371316 h 363938"/>
                  <a:gd name="connsiteX2" fmla="*/ 0 w 147542"/>
                  <a:gd name="connsiteY2" fmla="*/ 371316 h 363938"/>
                  <a:gd name="connsiteX3" fmla="*/ 15443 w 147542"/>
                  <a:gd name="connsiteY3" fmla="*/ 296856 h 363938"/>
                  <a:gd name="connsiteX4" fmla="*/ 89903 w 147542"/>
                  <a:gd name="connsiteY4" fmla="*/ 296856 h 363938"/>
                  <a:gd name="connsiteX5" fmla="*/ 72296 w 147542"/>
                  <a:gd name="connsiteY5" fmla="*/ 0 h 363938"/>
                  <a:gd name="connsiteX6" fmla="*/ 155805 w 147542"/>
                  <a:gd name="connsiteY6" fmla="*/ 0 h 363938"/>
                  <a:gd name="connsiteX7" fmla="*/ 88821 w 147542"/>
                  <a:gd name="connsiteY7" fmla="*/ 262331 h 363938"/>
                  <a:gd name="connsiteX8" fmla="*/ 29804 w 147542"/>
                  <a:gd name="connsiteY8" fmla="*/ 262331 h 363938"/>
                  <a:gd name="connsiteX9" fmla="*/ 72296 w 147542"/>
                  <a:gd name="connsiteY9"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542" h="363938">
                    <a:moveTo>
                      <a:pt x="89903" y="296856"/>
                    </a:moveTo>
                    <a:lnTo>
                      <a:pt x="74460" y="371316"/>
                    </a:lnTo>
                    <a:lnTo>
                      <a:pt x="0" y="371316"/>
                    </a:lnTo>
                    <a:lnTo>
                      <a:pt x="15443" y="296856"/>
                    </a:lnTo>
                    <a:lnTo>
                      <a:pt x="89903" y="296856"/>
                    </a:lnTo>
                    <a:close/>
                    <a:moveTo>
                      <a:pt x="72296" y="0"/>
                    </a:moveTo>
                    <a:lnTo>
                      <a:pt x="155805" y="0"/>
                    </a:lnTo>
                    <a:lnTo>
                      <a:pt x="88821" y="262331"/>
                    </a:lnTo>
                    <a:lnTo>
                      <a:pt x="29804" y="262331"/>
                    </a:lnTo>
                    <a:lnTo>
                      <a:pt x="72296"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4" name="フリーフォーム: 図形 23">
              <a:extLst>
                <a:ext uri="{FF2B5EF4-FFF2-40B4-BE49-F238E27FC236}">
                  <a16:creationId xmlns:a16="http://schemas.microsoft.com/office/drawing/2014/main" id="{991551EC-5458-4819-A412-0DBB49F652AA}"/>
                </a:ext>
              </a:extLst>
            </p:cNvPr>
            <p:cNvSpPr/>
            <p:nvPr/>
          </p:nvSpPr>
          <p:spPr>
            <a:xfrm>
              <a:off x="5120803" y="2676566"/>
              <a:ext cx="2616425" cy="590171"/>
            </a:xfrm>
            <a:custGeom>
              <a:avLst/>
              <a:gdLst>
                <a:gd name="connsiteX0" fmla="*/ 0 w 2616424"/>
                <a:gd name="connsiteY0" fmla="*/ 596237 h 590170"/>
                <a:gd name="connsiteX1" fmla="*/ 2620064 w 2616424"/>
                <a:gd name="connsiteY1" fmla="*/ 53870 h 590170"/>
                <a:gd name="connsiteX2" fmla="*/ 2507145 w 2616424"/>
                <a:gd name="connsiteY2" fmla="*/ 410136 h 590170"/>
                <a:gd name="connsiteX3" fmla="*/ 0 w 2616424"/>
                <a:gd name="connsiteY3" fmla="*/ 596237 h 590170"/>
              </a:gdLst>
              <a:ahLst/>
              <a:cxnLst>
                <a:cxn ang="0">
                  <a:pos x="connsiteX0" y="connsiteY0"/>
                </a:cxn>
                <a:cxn ang="0">
                  <a:pos x="connsiteX1" y="connsiteY1"/>
                </a:cxn>
                <a:cxn ang="0">
                  <a:pos x="connsiteX2" y="connsiteY2"/>
                </a:cxn>
                <a:cxn ang="0">
                  <a:pos x="connsiteX3" y="connsiteY3"/>
                </a:cxn>
              </a:cxnLst>
              <a:rect l="l" t="t" r="r" b="b"/>
              <a:pathLst>
                <a:path w="2616424" h="590170">
                  <a:moveTo>
                    <a:pt x="0" y="596237"/>
                  </a:moveTo>
                  <a:cubicBezTo>
                    <a:pt x="779419" y="-30230"/>
                    <a:pt x="1817432" y="-64460"/>
                    <a:pt x="2620064" y="53870"/>
                  </a:cubicBezTo>
                  <a:lnTo>
                    <a:pt x="2507145" y="410136"/>
                  </a:lnTo>
                  <a:cubicBezTo>
                    <a:pt x="1952581" y="214986"/>
                    <a:pt x="882896" y="95870"/>
                    <a:pt x="0" y="596237"/>
                  </a:cubicBezTo>
                  <a:close/>
                </a:path>
              </a:pathLst>
            </a:custGeom>
            <a:gradFill>
              <a:gsLst>
                <a:gs pos="25000">
                  <a:srgbClr val="005BAC"/>
                </a:gs>
                <a:gs pos="100000">
                  <a:srgbClr val="EA5B02"/>
                </a:gs>
                <a:gs pos="52000">
                  <a:srgbClr val="E50059"/>
                </a:gs>
              </a:gsLst>
              <a:lin ang="0" scaled="1"/>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5" name="フリーフォーム: 図形 24">
              <a:extLst>
                <a:ext uri="{FF2B5EF4-FFF2-40B4-BE49-F238E27FC236}">
                  <a16:creationId xmlns:a16="http://schemas.microsoft.com/office/drawing/2014/main" id="{EA0DE525-AA67-4520-AEC3-096289AC4299}"/>
                </a:ext>
              </a:extLst>
            </p:cNvPr>
            <p:cNvSpPr/>
            <p:nvPr/>
          </p:nvSpPr>
          <p:spPr>
            <a:xfrm>
              <a:off x="2164440" y="3771103"/>
              <a:ext cx="2419701" cy="413120"/>
            </a:xfrm>
            <a:custGeom>
              <a:avLst/>
              <a:gdLst>
                <a:gd name="connsiteX0" fmla="*/ 2429046 w 2419701"/>
                <a:gd name="connsiteY0" fmla="*/ 0 h 413119"/>
                <a:gd name="connsiteX1" fmla="*/ 0 w 2419701"/>
                <a:gd name="connsiteY1" fmla="*/ 350168 h 413119"/>
                <a:gd name="connsiteX2" fmla="*/ 119018 w 2419701"/>
                <a:gd name="connsiteY2" fmla="*/ 67870 h 413119"/>
                <a:gd name="connsiteX3" fmla="*/ 2429046 w 2419701"/>
                <a:gd name="connsiteY3" fmla="*/ 0 h 413119"/>
              </a:gdLst>
              <a:ahLst/>
              <a:cxnLst>
                <a:cxn ang="0">
                  <a:pos x="connsiteX0" y="connsiteY0"/>
                </a:cxn>
                <a:cxn ang="0">
                  <a:pos x="connsiteX1" y="connsiteY1"/>
                </a:cxn>
                <a:cxn ang="0">
                  <a:pos x="connsiteX2" y="connsiteY2"/>
                </a:cxn>
                <a:cxn ang="0">
                  <a:pos x="connsiteX3" y="connsiteY3"/>
                </a:cxn>
              </a:cxnLst>
              <a:rect l="l" t="t" r="r" b="b"/>
              <a:pathLst>
                <a:path w="2419701" h="413119">
                  <a:moveTo>
                    <a:pt x="2429046" y="0"/>
                  </a:moveTo>
                  <a:cubicBezTo>
                    <a:pt x="1971368" y="313971"/>
                    <a:pt x="990405" y="527908"/>
                    <a:pt x="0" y="350168"/>
                  </a:cubicBezTo>
                  <a:lnTo>
                    <a:pt x="119018" y="67870"/>
                  </a:lnTo>
                  <a:cubicBezTo>
                    <a:pt x="1087882" y="292528"/>
                    <a:pt x="1996057" y="174887"/>
                    <a:pt x="2429046" y="0"/>
                  </a:cubicBezTo>
                  <a:close/>
                </a:path>
              </a:pathLst>
            </a:custGeom>
            <a:gradFill flip="none" rotWithShape="1">
              <a:gsLst>
                <a:gs pos="0">
                  <a:srgbClr val="009EE7"/>
                </a:gs>
                <a:gs pos="47000">
                  <a:srgbClr val="005BAC"/>
                </a:gs>
              </a:gsLst>
              <a:lin ang="0" scaled="1"/>
              <a:tileRect/>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522270754"/>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2" pos="3120">
          <p15:clr>
            <a:srgbClr val="FBAE40"/>
          </p15:clr>
        </p15:guide>
        <p15:guide id="3" orient="horz" pos="216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中表紙">
    <p:bg>
      <p:bgPr>
        <a:solidFill>
          <a:srgbClr val="E4ECED">
            <a:alpha val="50000"/>
          </a:srgbClr>
        </a:solidFill>
        <a:effectLst/>
      </p:bgPr>
    </p:bg>
    <p:spTree>
      <p:nvGrpSpPr>
        <p:cNvPr id="1" name=""/>
        <p:cNvGrpSpPr/>
        <p:nvPr/>
      </p:nvGrpSpPr>
      <p:grpSpPr>
        <a:xfrm>
          <a:off x="0" y="0"/>
          <a:ext cx="0" cy="0"/>
          <a:chOff x="0" y="0"/>
          <a:chExt cx="0" cy="0"/>
        </a:xfrm>
      </p:grpSpPr>
      <p:graphicFrame>
        <p:nvGraphicFramePr>
          <p:cNvPr id="4" name="オブジェクト 3" hidden="1">
            <a:extLst>
              <a:ext uri="{FF2B5EF4-FFF2-40B4-BE49-F238E27FC236}">
                <a16:creationId xmlns:a16="http://schemas.microsoft.com/office/drawing/2014/main" id="{A3F85ACC-3A84-4045-8C80-58A63DF7E422}"/>
              </a:ext>
            </a:extLst>
          </p:cNvPr>
          <p:cNvGraphicFramePr>
            <a:graphicFrameLocks noChangeAspect="1"/>
          </p:cNvGraphicFramePr>
          <p:nvPr userDrawn="1">
            <p:custDataLst>
              <p:tags r:id="rId2"/>
            </p:custDataLst>
            <p:extLst>
              <p:ext uri="{D42A27DB-BD31-4B8C-83A1-F6EECF244321}">
                <p14:modId xmlns:p14="http://schemas.microsoft.com/office/powerpoint/2010/main" val="36440945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6352"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cxnSp>
        <p:nvCxnSpPr>
          <p:cNvPr id="21" name="直線コネクタ 20">
            <a:extLst>
              <a:ext uri="{FF2B5EF4-FFF2-40B4-BE49-F238E27FC236}">
                <a16:creationId xmlns:a16="http://schemas.microsoft.com/office/drawing/2014/main" id="{0E672AA5-A66E-6F4D-9869-6CC6740B5B1C}"/>
              </a:ext>
            </a:extLst>
          </p:cNvPr>
          <p:cNvCxnSpPr>
            <a:cxnSpLocks/>
          </p:cNvCxnSpPr>
          <p:nvPr userDrawn="1"/>
        </p:nvCxnSpPr>
        <p:spPr>
          <a:xfrm>
            <a:off x="0" y="3564000"/>
            <a:ext cx="9906000" cy="0"/>
          </a:xfrm>
          <a:prstGeom prst="line">
            <a:avLst/>
          </a:prstGeom>
          <a:ln w="3175">
            <a:solidFill>
              <a:srgbClr val="000F78"/>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C6C67CC5-5ED1-405E-80A7-6ACF6F8FCC4F}"/>
              </a:ext>
            </a:extLst>
          </p:cNvPr>
          <p:cNvSpPr>
            <a:spLocks noGrp="1"/>
          </p:cNvSpPr>
          <p:nvPr>
            <p:ph type="title"/>
          </p:nvPr>
        </p:nvSpPr>
        <p:spPr>
          <a:xfrm>
            <a:off x="200025" y="3060000"/>
            <a:ext cx="9504000" cy="504000"/>
          </a:xfrm>
          <a:noFill/>
        </p:spPr>
        <p:txBody>
          <a:bodyPr vert="horz" wrap="square" lIns="0" tIns="0" rIns="0" bIns="144000" rtlCol="0" anchor="b">
            <a:noAutofit/>
          </a:bodyPr>
          <a:lstStyle>
            <a:lvl1pPr marL="0" indent="0" algn="ctr">
              <a:spcBef>
                <a:spcPts val="0"/>
              </a:spcBef>
              <a:buFontTx/>
              <a:buNone/>
              <a:tabLst>
                <a:tab pos="90488" algn="l"/>
              </a:tabLst>
              <a:defRPr lang="ja-JP" altLang="en-US" sz="2400">
                <a:solidFill>
                  <a:srgbClr val="000F78"/>
                </a:solidFill>
                <a:latin typeface="メイリオ" panose="020B0604030504040204" pitchFamily="50" charset="-128"/>
                <a:ea typeface="メイリオ" panose="020B0604030504040204" pitchFamily="50" charset="-128"/>
                <a:cs typeface="+mn-cs"/>
                <a:sym typeface="メイリオ" panose="020B0604030504040204" pitchFamily="50" charset="-128"/>
              </a:defRPr>
            </a:lvl1pPr>
          </a:lstStyle>
          <a:p>
            <a:pPr marL="0" indent="0">
              <a:spcBef>
                <a:spcPts val="0"/>
              </a:spcBef>
              <a:buFontTx/>
              <a:buNone/>
            </a:pPr>
            <a:r>
              <a:rPr lang="ja-JP" altLang="en-US"/>
              <a:t>マスター タイトルの書式設定</a:t>
            </a:r>
            <a:endParaRPr lang="ja-JP" altLang="en-US" dirty="0"/>
          </a:p>
        </p:txBody>
      </p:sp>
    </p:spTree>
    <p:extLst>
      <p:ext uri="{BB962C8B-B14F-4D97-AF65-F5344CB8AC3E}">
        <p14:creationId xmlns:p14="http://schemas.microsoft.com/office/powerpoint/2010/main" val="350575670"/>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行タイトル">
    <p:spTree>
      <p:nvGrpSpPr>
        <p:cNvPr id="1" name=""/>
        <p:cNvGrpSpPr/>
        <p:nvPr/>
      </p:nvGrpSpPr>
      <p:grpSpPr>
        <a:xfrm>
          <a:off x="0" y="0"/>
          <a:ext cx="0" cy="0"/>
          <a:chOff x="0" y="0"/>
          <a:chExt cx="0" cy="0"/>
        </a:xfrm>
      </p:grpSpPr>
      <p:graphicFrame>
        <p:nvGraphicFramePr>
          <p:cNvPr id="4" name="オブジェクト 3" hidden="1">
            <a:extLst>
              <a:ext uri="{FF2B5EF4-FFF2-40B4-BE49-F238E27FC236}">
                <a16:creationId xmlns:a16="http://schemas.microsoft.com/office/drawing/2014/main" id="{56C79D41-895C-4760-B49D-11CE9AD769D0}"/>
              </a:ext>
            </a:extLst>
          </p:cNvPr>
          <p:cNvGraphicFramePr>
            <a:graphicFrameLocks noChangeAspect="1"/>
          </p:cNvGraphicFramePr>
          <p:nvPr userDrawn="1">
            <p:custDataLst>
              <p:tags r:id="rId2"/>
            </p:custDataLst>
            <p:extLst>
              <p:ext uri="{D42A27DB-BD31-4B8C-83A1-F6EECF244321}">
                <p14:modId xmlns:p14="http://schemas.microsoft.com/office/powerpoint/2010/main" val="33868800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7376"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417697E7-3F46-4BBA-A911-DBD857A6FCC5}"/>
              </a:ext>
            </a:extLst>
          </p:cNvPr>
          <p:cNvSpPr>
            <a:spLocks noGrp="1"/>
          </p:cNvSpPr>
          <p:nvPr>
            <p:ph type="title" hasCustomPrompt="1"/>
          </p:nvPr>
        </p:nvSpPr>
        <p:spPr/>
        <p:txBody>
          <a:bodyPr/>
          <a:lstStyle>
            <a:lvl1pPr>
              <a:defRPr>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en-US" altLang="ja-JP" dirty="0"/>
              <a:t>1</a:t>
            </a:r>
            <a:r>
              <a:rPr kumimoji="1" lang="ja-JP" altLang="en-US" dirty="0"/>
              <a:t>行レイアウト タイトル</a:t>
            </a:r>
            <a:r>
              <a:rPr lang="en-US" altLang="ja-JP" dirty="0"/>
              <a:t>/</a:t>
            </a:r>
            <a:r>
              <a:rPr lang="ja-JP" altLang="en-US" dirty="0"/>
              <a:t>スライドタイトル</a:t>
            </a:r>
            <a:r>
              <a:rPr kumimoji="1" lang="ja-JP" altLang="en-US" dirty="0"/>
              <a:t>を入力</a:t>
            </a:r>
          </a:p>
        </p:txBody>
      </p:sp>
    </p:spTree>
    <p:extLst>
      <p:ext uri="{BB962C8B-B14F-4D97-AF65-F5344CB8AC3E}">
        <p14:creationId xmlns:p14="http://schemas.microsoft.com/office/powerpoint/2010/main" val="846332700"/>
      </p:ext>
    </p:extLst>
  </p:cSld>
  <p:clrMapOvr>
    <a:masterClrMapping/>
  </p:clrMapOvr>
  <p:extLst>
    <p:ext uri="{DCECCB84-F9BA-43D5-87BE-67443E8EF086}">
      <p15:sldGuideLst xmlns:p15="http://schemas.microsoft.com/office/powerpoint/2012/main">
        <p15:guide id="1" orient="horz" pos="527"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章＋1行タイトル">
    <p:spTree>
      <p:nvGrpSpPr>
        <p:cNvPr id="1" name=""/>
        <p:cNvGrpSpPr/>
        <p:nvPr/>
      </p:nvGrpSpPr>
      <p:grpSpPr>
        <a:xfrm>
          <a:off x="0" y="0"/>
          <a:ext cx="0" cy="0"/>
          <a:chOff x="0" y="0"/>
          <a:chExt cx="0" cy="0"/>
        </a:xfrm>
      </p:grpSpPr>
      <p:graphicFrame>
        <p:nvGraphicFramePr>
          <p:cNvPr id="2" name="オブジェクト 1" hidden="1">
            <a:extLst>
              <a:ext uri="{FF2B5EF4-FFF2-40B4-BE49-F238E27FC236}">
                <a16:creationId xmlns:a16="http://schemas.microsoft.com/office/drawing/2014/main" id="{7349DBEF-94C8-4197-A2C8-74E3A5C34CBE}"/>
              </a:ext>
            </a:extLst>
          </p:cNvPr>
          <p:cNvGraphicFramePr>
            <a:graphicFrameLocks noChangeAspect="1"/>
          </p:cNvGraphicFramePr>
          <p:nvPr userDrawn="1">
            <p:custDataLst>
              <p:tags r:id="rId2"/>
            </p:custDataLst>
            <p:extLst>
              <p:ext uri="{D42A27DB-BD31-4B8C-83A1-F6EECF244321}">
                <p14:modId xmlns:p14="http://schemas.microsoft.com/office/powerpoint/2010/main" val="12322032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3734" name="think-cell スライド" r:id="rId4" imgW="554" imgH="551" progId="TCLayout.ActiveDocument.1">
                  <p:embed/>
                </p:oleObj>
              </mc:Choice>
              <mc:Fallback>
                <p:oleObj name="think-cell スライド" r:id="rId4" imgW="554" imgH="551"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9" name="テキスト プレースホルダー 18">
            <a:extLst>
              <a:ext uri="{FF2B5EF4-FFF2-40B4-BE49-F238E27FC236}">
                <a16:creationId xmlns:a16="http://schemas.microsoft.com/office/drawing/2014/main" id="{D0203BCC-19FC-5B4A-93BF-A71050BFBFA1}"/>
              </a:ext>
            </a:extLst>
          </p:cNvPr>
          <p:cNvSpPr>
            <a:spLocks noGrp="1"/>
          </p:cNvSpPr>
          <p:nvPr>
            <p:ph type="body" sz="quarter" idx="10" hasCustomPrompt="1"/>
          </p:nvPr>
        </p:nvSpPr>
        <p:spPr>
          <a:xfrm>
            <a:off x="201975" y="21404"/>
            <a:ext cx="9504000" cy="671292"/>
          </a:xfrm>
          <a:blipFill dpi="0" rotWithShape="1">
            <a:blip r:embed="rId6"/>
            <a:srcRect/>
            <a:stretch>
              <a:fillRect/>
            </a:stretch>
          </a:blipFill>
        </p:spPr>
        <p:txBody>
          <a:bodyPr vert="horz" lIns="144000" tIns="324000" rIns="0" bIns="36000" rtlCol="0" anchor="t" anchorCtr="0">
            <a:spAutoFit/>
          </a:bodyPr>
          <a:lstStyle>
            <a:lvl1pPr marL="0" indent="0" fontAlgn="ctr" hangingPunct="1">
              <a:spcBef>
                <a:spcPts val="0"/>
              </a:spcBef>
              <a:buNone/>
              <a:defRPr lang="ja-JP" altLang="en-US" sz="2000" b="1" i="0">
                <a:solidFill>
                  <a:srgbClr val="000F78"/>
                </a:solidFill>
                <a:latin typeface="メイリオ" panose="020B0604030504040204" pitchFamily="50" charset="-128"/>
                <a:ea typeface="メイリオ" panose="020B0604030504040204" pitchFamily="50" charset="-128"/>
                <a:cs typeface="+mj-cs"/>
                <a:sym typeface="メイリオ" panose="020B0604030504040204" pitchFamily="50" charset="-128"/>
              </a:defRPr>
            </a:lvl1pPr>
          </a:lstStyle>
          <a:p>
            <a:pPr lvl="0">
              <a:spcBef>
                <a:spcPct val="0"/>
              </a:spcBef>
            </a:pPr>
            <a:r>
              <a:rPr kumimoji="1" lang="en-US" altLang="ja-JP" dirty="0"/>
              <a:t>1</a:t>
            </a:r>
            <a:r>
              <a:rPr kumimoji="1" lang="ja-JP" altLang="en-US" dirty="0"/>
              <a:t>行レイアウト タイトル</a:t>
            </a:r>
            <a:r>
              <a:rPr lang="en-US" altLang="ja-JP" dirty="0"/>
              <a:t>/</a:t>
            </a:r>
            <a:r>
              <a:rPr lang="ja-JP" altLang="en-US" dirty="0"/>
              <a:t>スライドタイトル</a:t>
            </a:r>
            <a:r>
              <a:rPr kumimoji="1" lang="ja-JP" altLang="en-US" dirty="0"/>
              <a:t>を入力</a:t>
            </a:r>
          </a:p>
        </p:txBody>
      </p:sp>
      <p:sp>
        <p:nvSpPr>
          <p:cNvPr id="13" name="タイトル 12">
            <a:extLst>
              <a:ext uri="{FF2B5EF4-FFF2-40B4-BE49-F238E27FC236}">
                <a16:creationId xmlns:a16="http://schemas.microsoft.com/office/drawing/2014/main" id="{754CBF31-B862-1841-BB17-2F937916DD00}"/>
              </a:ext>
            </a:extLst>
          </p:cNvPr>
          <p:cNvSpPr>
            <a:spLocks noGrp="1"/>
          </p:cNvSpPr>
          <p:nvPr>
            <p:ph type="title" hasCustomPrompt="1"/>
          </p:nvPr>
        </p:nvSpPr>
        <p:spPr>
          <a:xfrm>
            <a:off x="201975" y="44624"/>
            <a:ext cx="9504000" cy="222108"/>
          </a:xfrm>
          <a:noFill/>
        </p:spPr>
        <p:txBody>
          <a:bodyPr tIns="46800" bIns="36000" anchor="b" anchorCtr="0"/>
          <a:lstStyle>
            <a:lvl1pPr>
              <a:lnSpc>
                <a:spcPct val="100000"/>
              </a:lnSpc>
              <a:defRPr sz="90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章タイトル</a:t>
            </a:r>
            <a:r>
              <a:rPr kumimoji="1" lang="en-US" altLang="ja-JP" dirty="0"/>
              <a:t>/</a:t>
            </a:r>
            <a:r>
              <a:rPr kumimoji="1" lang="ja-JP" altLang="en-US" dirty="0"/>
              <a:t>スライドタイトルを入力</a:t>
            </a:r>
          </a:p>
        </p:txBody>
      </p:sp>
    </p:spTree>
    <p:extLst>
      <p:ext uri="{BB962C8B-B14F-4D97-AF65-F5344CB8AC3E}">
        <p14:creationId xmlns:p14="http://schemas.microsoft.com/office/powerpoint/2010/main" val="384489650"/>
      </p:ext>
    </p:extLst>
  </p:cSld>
  <p:clrMapOvr>
    <a:masterClrMapping/>
  </p:clrMapOvr>
  <p:extLst>
    <p:ext uri="{DCECCB84-F9BA-43D5-87BE-67443E8EF086}">
      <p15:sldGuideLst xmlns:p15="http://schemas.microsoft.com/office/powerpoint/2012/main">
        <p15:guide id="1" orient="horz" pos="731"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章＋1行タイトル+本文">
    <p:spTree>
      <p:nvGrpSpPr>
        <p:cNvPr id="1" name=""/>
        <p:cNvGrpSpPr/>
        <p:nvPr/>
      </p:nvGrpSpPr>
      <p:grpSpPr>
        <a:xfrm>
          <a:off x="0" y="0"/>
          <a:ext cx="0" cy="0"/>
          <a:chOff x="0" y="0"/>
          <a:chExt cx="0" cy="0"/>
        </a:xfrm>
      </p:grpSpPr>
      <p:graphicFrame>
        <p:nvGraphicFramePr>
          <p:cNvPr id="2" name="オブジェクト 1" hidden="1">
            <a:extLst>
              <a:ext uri="{FF2B5EF4-FFF2-40B4-BE49-F238E27FC236}">
                <a16:creationId xmlns:a16="http://schemas.microsoft.com/office/drawing/2014/main" id="{7702C48E-11B0-41DC-97C0-283CEA89CF6F}"/>
              </a:ext>
            </a:extLst>
          </p:cNvPr>
          <p:cNvGraphicFramePr>
            <a:graphicFrameLocks noChangeAspect="1"/>
          </p:cNvGraphicFramePr>
          <p:nvPr userDrawn="1">
            <p:custDataLst>
              <p:tags r:id="rId2"/>
            </p:custDataLst>
            <p:extLst>
              <p:ext uri="{D42A27DB-BD31-4B8C-83A1-F6EECF244321}">
                <p14:modId xmlns:p14="http://schemas.microsoft.com/office/powerpoint/2010/main" val="31674899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8400"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9" name="テキスト プレースホルダー 18">
            <a:extLst>
              <a:ext uri="{FF2B5EF4-FFF2-40B4-BE49-F238E27FC236}">
                <a16:creationId xmlns:a16="http://schemas.microsoft.com/office/drawing/2014/main" id="{D0203BCC-19FC-5B4A-93BF-A71050BFBFA1}"/>
              </a:ext>
            </a:extLst>
          </p:cNvPr>
          <p:cNvSpPr>
            <a:spLocks noGrp="1"/>
          </p:cNvSpPr>
          <p:nvPr>
            <p:ph type="body" sz="quarter" idx="10" hasCustomPrompt="1"/>
          </p:nvPr>
        </p:nvSpPr>
        <p:spPr>
          <a:xfrm>
            <a:off x="201975" y="259239"/>
            <a:ext cx="9504000" cy="671292"/>
          </a:xfrm>
          <a:blipFill dpi="0" rotWithShape="1">
            <a:blip r:embed="rId6"/>
            <a:srcRect/>
            <a:stretch>
              <a:fillRect/>
            </a:stretch>
          </a:blipFill>
        </p:spPr>
        <p:txBody>
          <a:bodyPr vert="horz" lIns="144000" tIns="324000" rIns="0" bIns="36000" rtlCol="0" anchor="t" anchorCtr="0">
            <a:spAutoFit/>
          </a:bodyPr>
          <a:lstStyle>
            <a:lvl1pPr marL="0" indent="0" fontAlgn="ctr">
              <a:spcBef>
                <a:spcPts val="0"/>
              </a:spcBef>
              <a:buNone/>
              <a:defRPr lang="ja-JP" altLang="en-US" sz="2000" b="1" i="0">
                <a:solidFill>
                  <a:srgbClr val="000F78"/>
                </a:solidFill>
                <a:latin typeface="メイリオ" panose="020B0604030504040204" pitchFamily="50" charset="-128"/>
                <a:ea typeface="メイリオ" panose="020B0604030504040204" pitchFamily="50" charset="-128"/>
                <a:cs typeface="+mj-cs"/>
                <a:sym typeface="メイリオ" panose="020B0604030504040204" pitchFamily="50" charset="-128"/>
              </a:defRPr>
            </a:lvl1pPr>
          </a:lstStyle>
          <a:p>
            <a:pPr lvl="0">
              <a:spcBef>
                <a:spcPct val="0"/>
              </a:spcBef>
            </a:pPr>
            <a:r>
              <a:rPr kumimoji="1" lang="en-US" altLang="ja-JP" dirty="0"/>
              <a:t>1</a:t>
            </a:r>
            <a:r>
              <a:rPr kumimoji="1" lang="ja-JP" altLang="en-US" dirty="0"/>
              <a:t>行レイアウト タイトル</a:t>
            </a:r>
            <a:r>
              <a:rPr lang="en-US" altLang="ja-JP" dirty="0"/>
              <a:t>/</a:t>
            </a:r>
            <a:r>
              <a:rPr lang="ja-JP" altLang="en-US" dirty="0"/>
              <a:t>スライドタイトル</a:t>
            </a:r>
            <a:r>
              <a:rPr kumimoji="1" lang="ja-JP" altLang="en-US" dirty="0"/>
              <a:t>を入力</a:t>
            </a:r>
          </a:p>
        </p:txBody>
      </p:sp>
      <p:sp>
        <p:nvSpPr>
          <p:cNvPr id="13" name="タイトル 12">
            <a:extLst>
              <a:ext uri="{FF2B5EF4-FFF2-40B4-BE49-F238E27FC236}">
                <a16:creationId xmlns:a16="http://schemas.microsoft.com/office/drawing/2014/main" id="{754CBF31-B862-1841-BB17-2F937916DD00}"/>
              </a:ext>
            </a:extLst>
          </p:cNvPr>
          <p:cNvSpPr>
            <a:spLocks noGrp="1"/>
          </p:cNvSpPr>
          <p:nvPr>
            <p:ph type="title" hasCustomPrompt="1"/>
          </p:nvPr>
        </p:nvSpPr>
        <p:spPr>
          <a:xfrm>
            <a:off x="201975" y="248559"/>
            <a:ext cx="9504000" cy="299052"/>
          </a:xfrm>
          <a:noFill/>
        </p:spPr>
        <p:txBody>
          <a:bodyPr tIns="46800" bIns="36000" anchor="b" anchorCtr="0"/>
          <a:lstStyle>
            <a:lvl1pPr>
              <a:lnSpc>
                <a:spcPct val="100000"/>
              </a:lnSpc>
              <a:defRPr sz="140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dirty="0"/>
              <a:t>章タイトル</a:t>
            </a:r>
            <a:r>
              <a:rPr lang="en-US" altLang="ja-JP" dirty="0"/>
              <a:t>/</a:t>
            </a:r>
            <a:r>
              <a:rPr lang="ja-JP" altLang="en-US" dirty="0"/>
              <a:t>スライドタイトル</a:t>
            </a:r>
            <a:r>
              <a:rPr kumimoji="1" lang="ja-JP" altLang="en-US" dirty="0"/>
              <a:t>を入力</a:t>
            </a:r>
          </a:p>
        </p:txBody>
      </p:sp>
      <p:sp>
        <p:nvSpPr>
          <p:cNvPr id="3" name="コンテンツ プレースホルダー 2">
            <a:extLst>
              <a:ext uri="{FF2B5EF4-FFF2-40B4-BE49-F238E27FC236}">
                <a16:creationId xmlns:a16="http://schemas.microsoft.com/office/drawing/2014/main" id="{032CAA47-5154-4784-B263-D9CA5A465149}"/>
              </a:ext>
            </a:extLst>
          </p:cNvPr>
          <p:cNvSpPr>
            <a:spLocks noGrp="1"/>
          </p:cNvSpPr>
          <p:nvPr>
            <p:ph sz="quarter" idx="11"/>
          </p:nvPr>
        </p:nvSpPr>
        <p:spPr>
          <a:xfrm>
            <a:off x="212410" y="1125538"/>
            <a:ext cx="9504000" cy="5327650"/>
          </a:xfrm>
        </p:spPr>
        <p:txBody>
          <a:bodyPr/>
          <a:lstStyle>
            <a:lvl1pPr>
              <a:defRPr>
                <a:latin typeface="メイリオ" panose="020B0604030504040204" pitchFamily="50" charset="-128"/>
                <a:ea typeface="メイリオ" panose="020B0604030504040204" pitchFamily="50" charset="-128"/>
                <a:sym typeface="メイリオ" panose="020B0604030504040204" pitchFamily="50" charset="-128"/>
              </a:defRPr>
            </a:lvl1pPr>
            <a:lvl2pPr>
              <a:defRPr>
                <a:latin typeface="メイリオ" panose="020B0604030504040204" pitchFamily="50" charset="-128"/>
                <a:ea typeface="メイリオ" panose="020B0604030504040204" pitchFamily="50" charset="-128"/>
                <a:sym typeface="メイリオ" panose="020B0604030504040204" pitchFamily="50" charset="-128"/>
              </a:defRPr>
            </a:lvl2pPr>
            <a:lvl3pPr>
              <a:defRPr>
                <a:latin typeface="メイリオ" panose="020B0604030504040204" pitchFamily="50" charset="-128"/>
                <a:ea typeface="メイリオ" panose="020B0604030504040204" pitchFamily="50" charset="-128"/>
                <a:sym typeface="メイリオ" panose="020B0604030504040204" pitchFamily="50" charset="-128"/>
              </a:defRPr>
            </a:lvl3pPr>
            <a:lvl4pPr>
              <a:defRPr>
                <a:latin typeface="メイリオ" panose="020B0604030504040204" pitchFamily="50" charset="-128"/>
                <a:ea typeface="メイリオ" panose="020B0604030504040204" pitchFamily="50" charset="-128"/>
                <a:sym typeface="メイリオ" panose="020B0604030504040204" pitchFamily="50" charset="-128"/>
              </a:defRPr>
            </a:lvl4pPr>
            <a:lvl5pPr>
              <a:defRPr>
                <a:latin typeface="メイリオ" panose="020B0604030504040204" pitchFamily="50" charset="-128"/>
                <a:ea typeface="メイリオ" panose="020B0604030504040204" pitchFamily="50" charset="-128"/>
                <a:sym typeface="メイリオ" panose="020B0604030504040204" pitchFamily="50" charset="-128"/>
              </a:defRPr>
            </a:lvl5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endParaRPr kumimoji="1" lang="ja-JP" altLang="en-US" dirty="0"/>
          </a:p>
        </p:txBody>
      </p:sp>
    </p:spTree>
    <p:extLst>
      <p:ext uri="{BB962C8B-B14F-4D97-AF65-F5344CB8AC3E}">
        <p14:creationId xmlns:p14="http://schemas.microsoft.com/office/powerpoint/2010/main" val="936091668"/>
      </p:ext>
    </p:extLst>
  </p:cSld>
  <p:clrMapOvr>
    <a:masterClrMapping/>
  </p:clrMapOvr>
  <p:extLst>
    <p:ext uri="{DCECCB84-F9BA-43D5-87BE-67443E8EF086}">
      <p15:sldGuideLst xmlns:p15="http://schemas.microsoft.com/office/powerpoint/2012/main">
        <p15:guide id="1" orient="horz" pos="709"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章＋2行タイトル">
    <p:spTree>
      <p:nvGrpSpPr>
        <p:cNvPr id="1" name=""/>
        <p:cNvGrpSpPr/>
        <p:nvPr/>
      </p:nvGrpSpPr>
      <p:grpSpPr>
        <a:xfrm>
          <a:off x="0" y="0"/>
          <a:ext cx="0" cy="0"/>
          <a:chOff x="0" y="0"/>
          <a:chExt cx="0" cy="0"/>
        </a:xfrm>
      </p:grpSpPr>
      <p:graphicFrame>
        <p:nvGraphicFramePr>
          <p:cNvPr id="2" name="オブジェクト 1" hidden="1">
            <a:extLst>
              <a:ext uri="{FF2B5EF4-FFF2-40B4-BE49-F238E27FC236}">
                <a16:creationId xmlns:a16="http://schemas.microsoft.com/office/drawing/2014/main" id="{F2D9A971-46D8-4B16-8502-9B93724641B1}"/>
              </a:ext>
            </a:extLst>
          </p:cNvPr>
          <p:cNvGraphicFramePr>
            <a:graphicFrameLocks noChangeAspect="1"/>
          </p:cNvGraphicFramePr>
          <p:nvPr userDrawn="1">
            <p:custDataLst>
              <p:tags r:id="rId2"/>
            </p:custDataLst>
            <p:extLst>
              <p:ext uri="{D42A27DB-BD31-4B8C-83A1-F6EECF244321}">
                <p14:modId xmlns:p14="http://schemas.microsoft.com/office/powerpoint/2010/main" val="22027937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9424"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9" name="テキスト プレースホルダー 18">
            <a:extLst>
              <a:ext uri="{FF2B5EF4-FFF2-40B4-BE49-F238E27FC236}">
                <a16:creationId xmlns:a16="http://schemas.microsoft.com/office/drawing/2014/main" id="{D0203BCC-19FC-5B4A-93BF-A71050BFBFA1}"/>
              </a:ext>
            </a:extLst>
          </p:cNvPr>
          <p:cNvSpPr>
            <a:spLocks noGrp="1"/>
          </p:cNvSpPr>
          <p:nvPr>
            <p:ph type="body" sz="quarter" idx="10" hasCustomPrompt="1"/>
          </p:nvPr>
        </p:nvSpPr>
        <p:spPr>
          <a:xfrm>
            <a:off x="201975" y="259200"/>
            <a:ext cx="9504000" cy="979069"/>
          </a:xfrm>
          <a:blipFill dpi="0" rotWithShape="1">
            <a:blip r:embed="rId6"/>
            <a:srcRect/>
            <a:stretch>
              <a:fillRect/>
            </a:stretch>
          </a:blipFill>
        </p:spPr>
        <p:txBody>
          <a:bodyPr vert="horz" lIns="144000" tIns="324000" rIns="0" bIns="36000" rtlCol="0" anchor="t" anchorCtr="0">
            <a:spAutoFit/>
          </a:bodyPr>
          <a:lstStyle>
            <a:lvl1pPr marL="0" indent="0" fontAlgn="ctr">
              <a:spcBef>
                <a:spcPts val="0"/>
              </a:spcBef>
              <a:buNone/>
              <a:defRPr lang="ja-JP" altLang="en-US" sz="2000" b="1" i="0">
                <a:solidFill>
                  <a:srgbClr val="000F78"/>
                </a:solidFill>
                <a:latin typeface="メイリオ" panose="020B0604030504040204" pitchFamily="50" charset="-128"/>
                <a:ea typeface="メイリオ" panose="020B0604030504040204" pitchFamily="50" charset="-128"/>
                <a:cs typeface="+mj-cs"/>
                <a:sym typeface="メイリオ" panose="020B0604030504040204" pitchFamily="50" charset="-128"/>
              </a:defRPr>
            </a:lvl1pPr>
          </a:lstStyle>
          <a:p>
            <a:pPr lvl="0">
              <a:spcBef>
                <a:spcPct val="0"/>
              </a:spcBef>
            </a:pPr>
            <a:r>
              <a:rPr kumimoji="1" lang="en-US" altLang="ja-JP" dirty="0"/>
              <a:t>2</a:t>
            </a:r>
            <a:r>
              <a:rPr kumimoji="1" lang="ja-JP" altLang="en-US" dirty="0"/>
              <a:t>行レイアウト タイトル</a:t>
            </a:r>
            <a:r>
              <a:rPr lang="en-US" altLang="ja-JP" dirty="0"/>
              <a:t>/</a:t>
            </a:r>
            <a:br>
              <a:rPr lang="en-US" altLang="ja-JP" dirty="0"/>
            </a:br>
            <a:r>
              <a:rPr lang="ja-JP" altLang="en-US" dirty="0"/>
              <a:t>スライドタイトル</a:t>
            </a:r>
            <a:r>
              <a:rPr kumimoji="1" lang="ja-JP" altLang="en-US" dirty="0"/>
              <a:t>を入力</a:t>
            </a:r>
          </a:p>
        </p:txBody>
      </p:sp>
      <p:sp>
        <p:nvSpPr>
          <p:cNvPr id="13" name="タイトル 12">
            <a:extLst>
              <a:ext uri="{FF2B5EF4-FFF2-40B4-BE49-F238E27FC236}">
                <a16:creationId xmlns:a16="http://schemas.microsoft.com/office/drawing/2014/main" id="{754CBF31-B862-1841-BB17-2F937916DD00}"/>
              </a:ext>
            </a:extLst>
          </p:cNvPr>
          <p:cNvSpPr>
            <a:spLocks noGrp="1"/>
          </p:cNvSpPr>
          <p:nvPr>
            <p:ph type="title" hasCustomPrompt="1"/>
          </p:nvPr>
        </p:nvSpPr>
        <p:spPr>
          <a:xfrm>
            <a:off x="201975" y="248148"/>
            <a:ext cx="9504000" cy="299052"/>
          </a:xfrm>
          <a:noFill/>
        </p:spPr>
        <p:txBody>
          <a:bodyPr tIns="46800" bIns="36000" anchor="b" anchorCtr="0"/>
          <a:lstStyle>
            <a:lvl1pPr>
              <a:lnSpc>
                <a:spcPct val="100000"/>
              </a:lnSpc>
              <a:defRPr sz="140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dirty="0"/>
              <a:t>章タイトル</a:t>
            </a:r>
            <a:r>
              <a:rPr lang="en-US" altLang="ja-JP" dirty="0"/>
              <a:t>/</a:t>
            </a:r>
            <a:r>
              <a:rPr lang="ja-JP" altLang="en-US" dirty="0"/>
              <a:t>スライドタイトル</a:t>
            </a:r>
            <a:r>
              <a:rPr kumimoji="1" lang="ja-JP" altLang="en-US" dirty="0"/>
              <a:t>を入力</a:t>
            </a:r>
          </a:p>
        </p:txBody>
      </p:sp>
    </p:spTree>
    <p:extLst>
      <p:ext uri="{BB962C8B-B14F-4D97-AF65-F5344CB8AC3E}">
        <p14:creationId xmlns:p14="http://schemas.microsoft.com/office/powerpoint/2010/main" val="2733616733"/>
      </p:ext>
    </p:extLst>
  </p:cSld>
  <p:clrMapOvr>
    <a:masterClrMapping/>
  </p:clrMapOvr>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章＋2行タイトル+本文">
    <p:spTree>
      <p:nvGrpSpPr>
        <p:cNvPr id="1" name=""/>
        <p:cNvGrpSpPr/>
        <p:nvPr/>
      </p:nvGrpSpPr>
      <p:grpSpPr>
        <a:xfrm>
          <a:off x="0" y="0"/>
          <a:ext cx="0" cy="0"/>
          <a:chOff x="0" y="0"/>
          <a:chExt cx="0" cy="0"/>
        </a:xfrm>
      </p:grpSpPr>
      <p:graphicFrame>
        <p:nvGraphicFramePr>
          <p:cNvPr id="2" name="オブジェクト 1" hidden="1">
            <a:extLst>
              <a:ext uri="{FF2B5EF4-FFF2-40B4-BE49-F238E27FC236}">
                <a16:creationId xmlns:a16="http://schemas.microsoft.com/office/drawing/2014/main" id="{7240456F-4E15-430E-9219-7A6F34106FE4}"/>
              </a:ext>
            </a:extLst>
          </p:cNvPr>
          <p:cNvGraphicFramePr>
            <a:graphicFrameLocks noChangeAspect="1"/>
          </p:cNvGraphicFramePr>
          <p:nvPr userDrawn="1">
            <p:custDataLst>
              <p:tags r:id="rId2"/>
            </p:custDataLst>
            <p:extLst>
              <p:ext uri="{D42A27DB-BD31-4B8C-83A1-F6EECF244321}">
                <p14:modId xmlns:p14="http://schemas.microsoft.com/office/powerpoint/2010/main" val="2271325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30448"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9" name="テキスト プレースホルダー 18">
            <a:extLst>
              <a:ext uri="{FF2B5EF4-FFF2-40B4-BE49-F238E27FC236}">
                <a16:creationId xmlns:a16="http://schemas.microsoft.com/office/drawing/2014/main" id="{D0203BCC-19FC-5B4A-93BF-A71050BFBFA1}"/>
              </a:ext>
            </a:extLst>
          </p:cNvPr>
          <p:cNvSpPr>
            <a:spLocks noGrp="1"/>
          </p:cNvSpPr>
          <p:nvPr>
            <p:ph type="body" sz="quarter" idx="10" hasCustomPrompt="1"/>
          </p:nvPr>
        </p:nvSpPr>
        <p:spPr>
          <a:xfrm>
            <a:off x="201600" y="259200"/>
            <a:ext cx="9504000" cy="979069"/>
          </a:xfrm>
          <a:blipFill dpi="0" rotWithShape="1">
            <a:blip r:embed="rId6"/>
            <a:srcRect/>
            <a:stretch>
              <a:fillRect/>
            </a:stretch>
          </a:blipFill>
        </p:spPr>
        <p:txBody>
          <a:bodyPr vert="horz" lIns="144000" tIns="324000" rIns="0" bIns="36000" rtlCol="0" anchor="t" anchorCtr="0">
            <a:spAutoFit/>
          </a:bodyPr>
          <a:lstStyle>
            <a:lvl1pPr marL="0" indent="0" fontAlgn="ctr">
              <a:spcBef>
                <a:spcPts val="0"/>
              </a:spcBef>
              <a:buNone/>
              <a:defRPr lang="ja-JP" altLang="en-US" sz="2000" b="1" i="0" baseline="0">
                <a:solidFill>
                  <a:srgbClr val="000F78"/>
                </a:solidFill>
                <a:latin typeface="メイリオ" panose="020B0604030504040204" pitchFamily="50" charset="-128"/>
                <a:ea typeface="メイリオ" panose="020B0604030504040204" pitchFamily="50" charset="-128"/>
                <a:cs typeface="+mj-cs"/>
                <a:sym typeface="メイリオ" panose="020B0604030504040204" pitchFamily="50" charset="-128"/>
              </a:defRPr>
            </a:lvl1pPr>
          </a:lstStyle>
          <a:p>
            <a:pPr lvl="0">
              <a:spcBef>
                <a:spcPct val="0"/>
              </a:spcBef>
            </a:pPr>
            <a:r>
              <a:rPr kumimoji="1" lang="en-US" altLang="ja-JP" dirty="0"/>
              <a:t>2</a:t>
            </a:r>
            <a:r>
              <a:rPr kumimoji="1" lang="ja-JP" altLang="en-US" dirty="0"/>
              <a:t>行レイアウト タイトル</a:t>
            </a:r>
            <a:r>
              <a:rPr lang="en-US" altLang="ja-JP" dirty="0"/>
              <a:t>/</a:t>
            </a:r>
            <a:br>
              <a:rPr lang="en-US" altLang="ja-JP" dirty="0"/>
            </a:br>
            <a:r>
              <a:rPr lang="ja-JP" altLang="en-US" dirty="0"/>
              <a:t>スライドタイトル</a:t>
            </a:r>
            <a:r>
              <a:rPr kumimoji="1" lang="ja-JP" altLang="en-US" dirty="0"/>
              <a:t>を入力</a:t>
            </a:r>
          </a:p>
        </p:txBody>
      </p:sp>
      <p:sp>
        <p:nvSpPr>
          <p:cNvPr id="13" name="タイトル 12">
            <a:extLst>
              <a:ext uri="{FF2B5EF4-FFF2-40B4-BE49-F238E27FC236}">
                <a16:creationId xmlns:a16="http://schemas.microsoft.com/office/drawing/2014/main" id="{754CBF31-B862-1841-BB17-2F937916DD00}"/>
              </a:ext>
            </a:extLst>
          </p:cNvPr>
          <p:cNvSpPr>
            <a:spLocks noGrp="1"/>
          </p:cNvSpPr>
          <p:nvPr>
            <p:ph type="title" hasCustomPrompt="1"/>
          </p:nvPr>
        </p:nvSpPr>
        <p:spPr>
          <a:xfrm>
            <a:off x="201600" y="248148"/>
            <a:ext cx="9504000" cy="299052"/>
          </a:xfrm>
          <a:noFill/>
        </p:spPr>
        <p:txBody>
          <a:bodyPr tIns="46800" bIns="36000" anchor="b" anchorCtr="0"/>
          <a:lstStyle>
            <a:lvl1pPr>
              <a:lnSpc>
                <a:spcPct val="100000"/>
              </a:lnSpc>
              <a:defRPr sz="140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dirty="0"/>
              <a:t>章タイトル</a:t>
            </a:r>
            <a:r>
              <a:rPr lang="en-US" altLang="ja-JP" dirty="0"/>
              <a:t>/</a:t>
            </a:r>
            <a:r>
              <a:rPr lang="ja-JP" altLang="en-US" dirty="0"/>
              <a:t>スライドタイトル</a:t>
            </a:r>
            <a:r>
              <a:rPr kumimoji="1" lang="ja-JP" altLang="en-US" dirty="0"/>
              <a:t>を入力</a:t>
            </a:r>
          </a:p>
        </p:txBody>
      </p:sp>
      <p:sp>
        <p:nvSpPr>
          <p:cNvPr id="3" name="コンテンツ プレースホルダー 2">
            <a:extLst>
              <a:ext uri="{FF2B5EF4-FFF2-40B4-BE49-F238E27FC236}">
                <a16:creationId xmlns:a16="http://schemas.microsoft.com/office/drawing/2014/main" id="{783B570E-CC53-41C8-85D2-1CE49EC804E7}"/>
              </a:ext>
            </a:extLst>
          </p:cNvPr>
          <p:cNvSpPr>
            <a:spLocks noGrp="1"/>
          </p:cNvSpPr>
          <p:nvPr>
            <p:ph sz="quarter" idx="11"/>
          </p:nvPr>
        </p:nvSpPr>
        <p:spPr>
          <a:xfrm>
            <a:off x="201600" y="1476000"/>
            <a:ext cx="9504000" cy="4968000"/>
          </a:xfrm>
        </p:spPr>
        <p:txBody>
          <a:bodyPr/>
          <a:lstStyle>
            <a:lvl1pPr>
              <a:defRPr>
                <a:latin typeface="メイリオ" panose="020B0604030504040204" pitchFamily="50" charset="-128"/>
                <a:ea typeface="メイリオ" panose="020B0604030504040204" pitchFamily="50" charset="-128"/>
                <a:sym typeface="メイリオ" panose="020B0604030504040204" pitchFamily="50" charset="-128"/>
              </a:defRPr>
            </a:lvl1pPr>
            <a:lvl2pPr>
              <a:defRPr>
                <a:latin typeface="メイリオ" panose="020B0604030504040204" pitchFamily="50" charset="-128"/>
                <a:ea typeface="メイリオ" panose="020B0604030504040204" pitchFamily="50" charset="-128"/>
                <a:sym typeface="メイリオ" panose="020B0604030504040204" pitchFamily="50" charset="-128"/>
              </a:defRPr>
            </a:lvl2pPr>
            <a:lvl3pPr>
              <a:defRPr>
                <a:latin typeface="メイリオ" panose="020B0604030504040204" pitchFamily="50" charset="-128"/>
                <a:ea typeface="メイリオ" panose="020B0604030504040204" pitchFamily="50" charset="-128"/>
                <a:sym typeface="メイリオ" panose="020B0604030504040204" pitchFamily="50" charset="-128"/>
              </a:defRPr>
            </a:lvl3pPr>
            <a:lvl4pPr>
              <a:defRPr>
                <a:latin typeface="メイリオ" panose="020B0604030504040204" pitchFamily="50" charset="-128"/>
                <a:ea typeface="メイリオ" panose="020B0604030504040204" pitchFamily="50" charset="-128"/>
                <a:sym typeface="メイリオ" panose="020B0604030504040204" pitchFamily="50" charset="-128"/>
              </a:defRPr>
            </a:lvl4pPr>
            <a:lvl5pPr>
              <a:defRPr>
                <a:latin typeface="メイリオ" panose="020B0604030504040204" pitchFamily="50" charset="-128"/>
                <a:ea typeface="メイリオ" panose="020B0604030504040204" pitchFamily="50" charset="-128"/>
                <a:sym typeface="メイリオ" panose="020B0604030504040204" pitchFamily="50" charset="-128"/>
              </a:defRPr>
            </a:lvl5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Tree>
    <p:extLst>
      <p:ext uri="{BB962C8B-B14F-4D97-AF65-F5344CB8AC3E}">
        <p14:creationId xmlns:p14="http://schemas.microsoft.com/office/powerpoint/2010/main" val="4048414160"/>
      </p:ext>
    </p:extLst>
  </p:cSld>
  <p:clrMapOvr>
    <a:masterClrMapping/>
  </p:clrMapOvr>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プロフィール（章あり）">
    <p:spTree>
      <p:nvGrpSpPr>
        <p:cNvPr id="1" name=""/>
        <p:cNvGrpSpPr/>
        <p:nvPr/>
      </p:nvGrpSpPr>
      <p:grpSpPr>
        <a:xfrm>
          <a:off x="0" y="0"/>
          <a:ext cx="0" cy="0"/>
          <a:chOff x="0" y="0"/>
          <a:chExt cx="0" cy="0"/>
        </a:xfrm>
      </p:grpSpPr>
      <p:graphicFrame>
        <p:nvGraphicFramePr>
          <p:cNvPr id="8" name="オブジェクト 7" hidden="1">
            <a:extLst>
              <a:ext uri="{FF2B5EF4-FFF2-40B4-BE49-F238E27FC236}">
                <a16:creationId xmlns:a16="http://schemas.microsoft.com/office/drawing/2014/main" id="{339D5769-25CA-4F65-BB45-0C44B2572BC8}"/>
              </a:ext>
            </a:extLst>
          </p:cNvPr>
          <p:cNvGraphicFramePr>
            <a:graphicFrameLocks noChangeAspect="1"/>
          </p:cNvGraphicFramePr>
          <p:nvPr userDrawn="1">
            <p:custDataLst>
              <p:tags r:id="rId2"/>
            </p:custDataLst>
            <p:extLst>
              <p:ext uri="{D42A27DB-BD31-4B8C-83A1-F6EECF244321}">
                <p14:modId xmlns:p14="http://schemas.microsoft.com/office/powerpoint/2010/main" val="40397394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31472"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6" name="テキスト プレースホルダー 15">
            <a:extLst>
              <a:ext uri="{FF2B5EF4-FFF2-40B4-BE49-F238E27FC236}">
                <a16:creationId xmlns:a16="http://schemas.microsoft.com/office/drawing/2014/main" id="{0F2535F3-6A98-46C1-8EA3-E8E51E492873}"/>
              </a:ext>
            </a:extLst>
          </p:cNvPr>
          <p:cNvSpPr>
            <a:spLocks noGrp="1"/>
          </p:cNvSpPr>
          <p:nvPr>
            <p:ph type="body" sz="quarter" idx="17" hasCustomPrompt="1"/>
          </p:nvPr>
        </p:nvSpPr>
        <p:spPr>
          <a:xfrm>
            <a:off x="201613" y="258763"/>
            <a:ext cx="9504362" cy="671292"/>
          </a:xfrm>
          <a:blipFill dpi="0" rotWithShape="1">
            <a:blip r:embed="rId6"/>
            <a:srcRect/>
            <a:stretch>
              <a:fillRect/>
            </a:stretch>
          </a:blipFill>
        </p:spPr>
        <p:txBody>
          <a:bodyPr lIns="144000" tIns="324000" rIns="0" bIns="36000">
            <a:spAutoFit/>
          </a:bodyPr>
          <a:lstStyle>
            <a:lvl1pPr marL="0" indent="0">
              <a:spcBef>
                <a:spcPts val="0"/>
              </a:spcBef>
              <a:buNone/>
              <a:defRPr sz="2000" b="1">
                <a:solidFill>
                  <a:srgbClr val="000F78"/>
                </a:solidFill>
                <a:latin typeface="メイリオ" panose="020B0604030504040204" pitchFamily="50" charset="-128"/>
                <a:ea typeface="メイリオ" panose="020B0604030504040204" pitchFamily="50" charset="-128"/>
                <a:sym typeface="メイリオ" panose="020B0604030504040204" pitchFamily="50" charset="-128"/>
              </a:defRPr>
            </a:lvl1pPr>
          </a:lstStyle>
          <a:p>
            <a:pPr lvl="0">
              <a:spcBef>
                <a:spcPct val="0"/>
              </a:spcBef>
            </a:pPr>
            <a:r>
              <a:rPr kumimoji="1" lang="ja-JP" altLang="en-US" dirty="0"/>
              <a:t>マスター タイトルの書式設定</a:t>
            </a:r>
            <a:endParaRPr kumimoji="1" lang="en-US" altLang="ja-JP" dirty="0"/>
          </a:p>
        </p:txBody>
      </p:sp>
      <p:sp>
        <p:nvSpPr>
          <p:cNvPr id="5" name="テキスト プレースホルダ 20"/>
          <p:cNvSpPr>
            <a:spLocks noGrp="1"/>
          </p:cNvSpPr>
          <p:nvPr>
            <p:ph type="body" sz="quarter" idx="14" hasCustomPrompt="1"/>
          </p:nvPr>
        </p:nvSpPr>
        <p:spPr>
          <a:xfrm>
            <a:off x="201614" y="1412776"/>
            <a:ext cx="3960000" cy="1872208"/>
          </a:xfrm>
          <a:prstGeom prst="rect">
            <a:avLst/>
          </a:prstGeom>
        </p:spPr>
        <p:txBody>
          <a:bodyPr lIns="90000"/>
          <a:lstStyle>
            <a:lvl1pPr>
              <a:tabLst>
                <a:tab pos="1077913" algn="l"/>
              </a:tabLst>
              <a:defRPr sz="1200">
                <a:latin typeface="メイリオ" panose="020B0604030504040204" pitchFamily="50" charset="-128"/>
                <a:ea typeface="メイリオ" panose="020B0604030504040204" pitchFamily="50" charset="-128"/>
                <a:sym typeface="メイリオ" panose="020B0604030504040204" pitchFamily="50" charset="-128"/>
              </a:defRPr>
            </a:lvl1pPr>
            <a:lvl2pPr marL="357188" indent="-177800">
              <a:defRPr sz="900">
                <a:latin typeface="メイリオ" panose="020B0604030504040204" pitchFamily="50" charset="-128"/>
                <a:ea typeface="メイリオ" panose="020B0604030504040204" pitchFamily="50" charset="-128"/>
                <a:sym typeface="メイリオ" panose="020B0604030504040204" pitchFamily="50" charset="-128"/>
              </a:defRPr>
            </a:lvl2pPr>
            <a:lvl3pPr>
              <a:defRPr sz="1400">
                <a:latin typeface="+mj-ea"/>
                <a:ea typeface="+mj-ea"/>
              </a:defRPr>
            </a:lvl3pPr>
            <a:lvl4pPr>
              <a:defRPr sz="1200">
                <a:latin typeface="+mn-ea"/>
                <a:ea typeface="+mn-ea"/>
              </a:defRPr>
            </a:lvl4pPr>
            <a:lvl5pPr>
              <a:defRPr sz="1200"/>
            </a:lvl5p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p:txBody>
      </p:sp>
      <p:sp>
        <p:nvSpPr>
          <p:cNvPr id="6" name="テキスト プレースホルダ 20"/>
          <p:cNvSpPr>
            <a:spLocks noGrp="1"/>
          </p:cNvSpPr>
          <p:nvPr>
            <p:ph type="body" sz="quarter" idx="15" hasCustomPrompt="1"/>
          </p:nvPr>
        </p:nvSpPr>
        <p:spPr>
          <a:xfrm>
            <a:off x="201614" y="3861047"/>
            <a:ext cx="3960000" cy="2592139"/>
          </a:xfrm>
          <a:prstGeom prst="rect">
            <a:avLst/>
          </a:prstGeom>
        </p:spPr>
        <p:txBody>
          <a:bodyPr lIns="90000"/>
          <a:lstStyle>
            <a:lvl1pPr>
              <a:defRPr sz="1200">
                <a:latin typeface="メイリオ" panose="020B0604030504040204" pitchFamily="50" charset="-128"/>
                <a:ea typeface="メイリオ" panose="020B0604030504040204" pitchFamily="50" charset="-128"/>
                <a:sym typeface="メイリオ" panose="020B0604030504040204" pitchFamily="50" charset="-128"/>
              </a:defRPr>
            </a:lvl1pPr>
            <a:lvl2pPr marL="357188" indent="-177800">
              <a:defRPr sz="900">
                <a:latin typeface="メイリオ" panose="020B0604030504040204" pitchFamily="50" charset="-128"/>
                <a:ea typeface="メイリオ" panose="020B0604030504040204" pitchFamily="50" charset="-128"/>
                <a:sym typeface="メイリオ" panose="020B0604030504040204" pitchFamily="50" charset="-128"/>
              </a:defRPr>
            </a:lvl2pPr>
            <a:lvl3pPr>
              <a:defRPr sz="1400">
                <a:latin typeface="+mj-ea"/>
                <a:ea typeface="+mj-ea"/>
              </a:defRPr>
            </a:lvl3pPr>
            <a:lvl4pPr>
              <a:defRPr sz="1200">
                <a:latin typeface="+mn-ea"/>
                <a:ea typeface="+mn-ea"/>
              </a:defRPr>
            </a:lvl4pPr>
            <a:lvl5pPr>
              <a:defRPr sz="1200"/>
            </a:lvl5p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p:txBody>
      </p:sp>
      <p:sp>
        <p:nvSpPr>
          <p:cNvPr id="7" name="テキスト プレースホルダ 20"/>
          <p:cNvSpPr>
            <a:spLocks noGrp="1"/>
          </p:cNvSpPr>
          <p:nvPr>
            <p:ph type="body" sz="quarter" idx="16" hasCustomPrompt="1"/>
          </p:nvPr>
        </p:nvSpPr>
        <p:spPr>
          <a:xfrm>
            <a:off x="4521975" y="1412776"/>
            <a:ext cx="5184000" cy="5040411"/>
          </a:xfrm>
          <a:prstGeom prst="rect">
            <a:avLst/>
          </a:prstGeom>
        </p:spPr>
        <p:txBody>
          <a:bodyPr lIns="90000"/>
          <a:lstStyle>
            <a:lvl1pPr>
              <a:defRPr sz="1200">
                <a:latin typeface="メイリオ" panose="020B0604030504040204" pitchFamily="50" charset="-128"/>
                <a:ea typeface="メイリオ" panose="020B0604030504040204" pitchFamily="50" charset="-128"/>
                <a:sym typeface="メイリオ" panose="020B0604030504040204" pitchFamily="50" charset="-128"/>
              </a:defRPr>
            </a:lvl1pPr>
            <a:lvl2pPr marL="357188" indent="-177800">
              <a:defRPr sz="900">
                <a:latin typeface="メイリオ" panose="020B0604030504040204" pitchFamily="50" charset="-128"/>
                <a:ea typeface="メイリオ" panose="020B0604030504040204" pitchFamily="50" charset="-128"/>
                <a:sym typeface="メイリオ" panose="020B0604030504040204" pitchFamily="50" charset="-128"/>
              </a:defRPr>
            </a:lvl2pPr>
            <a:lvl3pPr>
              <a:defRPr sz="1400">
                <a:latin typeface="+mj-ea"/>
                <a:ea typeface="+mj-ea"/>
              </a:defRPr>
            </a:lvl3pPr>
            <a:lvl4pPr>
              <a:defRPr sz="1200">
                <a:latin typeface="+mn-ea"/>
                <a:ea typeface="+mn-ea"/>
              </a:defRPr>
            </a:lvl4pPr>
            <a:lvl5pPr>
              <a:defRPr sz="1200"/>
            </a:lvl5p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p:txBody>
      </p:sp>
      <p:sp>
        <p:nvSpPr>
          <p:cNvPr id="2" name="タイトル 1">
            <a:extLst>
              <a:ext uri="{FF2B5EF4-FFF2-40B4-BE49-F238E27FC236}">
                <a16:creationId xmlns:a16="http://schemas.microsoft.com/office/drawing/2014/main" id="{B1A09988-1295-4DB0-A3E1-C8E4F07EBFE0}"/>
              </a:ext>
            </a:extLst>
          </p:cNvPr>
          <p:cNvSpPr>
            <a:spLocks noGrp="1"/>
          </p:cNvSpPr>
          <p:nvPr>
            <p:ph type="title"/>
          </p:nvPr>
        </p:nvSpPr>
        <p:spPr>
          <a:xfrm>
            <a:off x="201000" y="259200"/>
            <a:ext cx="9504000" cy="299052"/>
          </a:xfrm>
          <a:noFill/>
        </p:spPr>
        <p:txBody>
          <a:bodyPr tIns="46800">
            <a:spAutoFit/>
          </a:bodyPr>
          <a:lstStyle>
            <a:lvl1pPr>
              <a:defRPr sz="140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a:t>マスター タイトルの書式設定</a:t>
            </a:r>
            <a:endParaRPr kumimoji="1" lang="ja-JP" altLang="en-US" dirty="0"/>
          </a:p>
        </p:txBody>
      </p:sp>
      <p:grpSp>
        <p:nvGrpSpPr>
          <p:cNvPr id="3" name="グループ化 2">
            <a:extLst>
              <a:ext uri="{FF2B5EF4-FFF2-40B4-BE49-F238E27FC236}">
                <a16:creationId xmlns:a16="http://schemas.microsoft.com/office/drawing/2014/main" id="{B4BF8A93-786D-4E2C-BE54-B502D6767873}"/>
              </a:ext>
            </a:extLst>
          </p:cNvPr>
          <p:cNvGrpSpPr/>
          <p:nvPr userDrawn="1"/>
        </p:nvGrpSpPr>
        <p:grpSpPr>
          <a:xfrm>
            <a:off x="200026" y="1125187"/>
            <a:ext cx="5728620" cy="5328000"/>
            <a:chOff x="200026" y="1125187"/>
            <a:chExt cx="5728620" cy="5328000"/>
          </a:xfrm>
        </p:grpSpPr>
        <p:sp>
          <p:nvSpPr>
            <p:cNvPr id="14" name="テキスト ボックス 13">
              <a:extLst>
                <a:ext uri="{FF2B5EF4-FFF2-40B4-BE49-F238E27FC236}">
                  <a16:creationId xmlns:a16="http://schemas.microsoft.com/office/drawing/2014/main" id="{D7A95318-A8BD-4903-B279-AF9CDB5697B3}"/>
                </a:ext>
              </a:extLst>
            </p:cNvPr>
            <p:cNvSpPr txBox="1"/>
            <p:nvPr userDrawn="1"/>
          </p:nvSpPr>
          <p:spPr>
            <a:xfrm>
              <a:off x="200026" y="1131885"/>
              <a:ext cx="630434" cy="279756"/>
            </a:xfrm>
            <a:prstGeom prst="rect">
              <a:avLst/>
            </a:prstGeom>
            <a:noFill/>
          </p:spPr>
          <p:txBody>
            <a:bodyPr wrap="none" lIns="90000" tIns="0" rIns="90000" bIns="0" rtlCol="0">
              <a:noAutofit/>
            </a:bodyPr>
            <a:lstStyle/>
            <a:p>
              <a:pPr algn="l" fontAlgn="ctr">
                <a:lnSpc>
                  <a:spcPct val="100000"/>
                </a:lnSpc>
              </a:pPr>
              <a:r>
                <a:rPr lang="ja-JP" altLang="en-US" sz="1600" b="1" dirty="0">
                  <a:solidFill>
                    <a:srgbClr val="000F78"/>
                  </a:solidFill>
                  <a:latin typeface="メイリオ" panose="020B0604030504040204" pitchFamily="50" charset="-128"/>
                  <a:ea typeface="メイリオ" panose="020B0604030504040204" pitchFamily="50" charset="-128"/>
                  <a:sym typeface="メイリオ" panose="020B0604030504040204" pitchFamily="50" charset="-128"/>
                </a:rPr>
                <a:t>経歴</a:t>
              </a:r>
            </a:p>
          </p:txBody>
        </p:sp>
        <p:sp>
          <p:nvSpPr>
            <p:cNvPr id="15" name="テキスト ボックス 14">
              <a:extLst>
                <a:ext uri="{FF2B5EF4-FFF2-40B4-BE49-F238E27FC236}">
                  <a16:creationId xmlns:a16="http://schemas.microsoft.com/office/drawing/2014/main" id="{E96DC105-3612-45FB-8BFC-2C6F9403A975}"/>
                </a:ext>
              </a:extLst>
            </p:cNvPr>
            <p:cNvSpPr txBox="1"/>
            <p:nvPr userDrawn="1"/>
          </p:nvSpPr>
          <p:spPr>
            <a:xfrm>
              <a:off x="4521000" y="1132188"/>
              <a:ext cx="1407646" cy="280587"/>
            </a:xfrm>
            <a:prstGeom prst="rect">
              <a:avLst/>
            </a:prstGeom>
            <a:noFill/>
          </p:spPr>
          <p:txBody>
            <a:bodyPr wrap="none" lIns="90000" tIns="0" rIns="0" bIns="0" rtlCol="0">
              <a:noAutofit/>
            </a:bodyPr>
            <a:lstStyle/>
            <a:p>
              <a:pPr algn="l" fontAlgn="ctr">
                <a:lnSpc>
                  <a:spcPct val="100000"/>
                </a:lnSpc>
              </a:pPr>
              <a:r>
                <a:rPr lang="ja-JP" altLang="en-US" sz="1600" b="1" dirty="0">
                  <a:solidFill>
                    <a:srgbClr val="000F78"/>
                  </a:solidFill>
                  <a:latin typeface="メイリオ" panose="020B0604030504040204" pitchFamily="50" charset="-128"/>
                  <a:ea typeface="メイリオ" panose="020B0604030504040204" pitchFamily="50" charset="-128"/>
                  <a:sym typeface="メイリオ" panose="020B0604030504040204" pitchFamily="50" charset="-128"/>
                </a:rPr>
                <a:t>主要プロジェクト</a:t>
              </a:r>
            </a:p>
          </p:txBody>
        </p:sp>
        <p:cxnSp>
          <p:nvCxnSpPr>
            <p:cNvPr id="17" name="直線コネクタ 16">
              <a:extLst>
                <a:ext uri="{FF2B5EF4-FFF2-40B4-BE49-F238E27FC236}">
                  <a16:creationId xmlns:a16="http://schemas.microsoft.com/office/drawing/2014/main" id="{7CA3323B-AF9B-4AF1-BE27-65FB15FB99A4}"/>
                </a:ext>
              </a:extLst>
            </p:cNvPr>
            <p:cNvCxnSpPr>
              <a:cxnSpLocks/>
            </p:cNvCxnSpPr>
            <p:nvPr userDrawn="1"/>
          </p:nvCxnSpPr>
          <p:spPr>
            <a:xfrm>
              <a:off x="4376936" y="1125187"/>
              <a:ext cx="0" cy="5328000"/>
            </a:xfrm>
            <a:prstGeom prst="line">
              <a:avLst/>
            </a:prstGeom>
            <a:ln w="3175">
              <a:solidFill>
                <a:srgbClr val="000F78"/>
              </a:solidFill>
            </a:ln>
          </p:spPr>
          <p:style>
            <a:lnRef idx="1">
              <a:schemeClr val="accent1"/>
            </a:lnRef>
            <a:fillRef idx="0">
              <a:schemeClr val="accent1"/>
            </a:fillRef>
            <a:effectRef idx="0">
              <a:schemeClr val="accent1"/>
            </a:effectRef>
            <a:fontRef idx="minor">
              <a:schemeClr val="tx1"/>
            </a:fontRef>
          </p:style>
        </p:cxnSp>
        <p:sp>
          <p:nvSpPr>
            <p:cNvPr id="19" name="テキスト ボックス 18">
              <a:extLst>
                <a:ext uri="{FF2B5EF4-FFF2-40B4-BE49-F238E27FC236}">
                  <a16:creationId xmlns:a16="http://schemas.microsoft.com/office/drawing/2014/main" id="{9EA90D61-2335-40F0-A9AF-1BFBC8DDDD46}"/>
                </a:ext>
              </a:extLst>
            </p:cNvPr>
            <p:cNvSpPr txBox="1"/>
            <p:nvPr userDrawn="1"/>
          </p:nvSpPr>
          <p:spPr>
            <a:xfrm>
              <a:off x="200472" y="3594302"/>
              <a:ext cx="572593" cy="266746"/>
            </a:xfrm>
            <a:prstGeom prst="rect">
              <a:avLst/>
            </a:prstGeom>
            <a:noFill/>
          </p:spPr>
          <p:txBody>
            <a:bodyPr wrap="none" lIns="90000" tIns="0" rIns="90000" bIns="0" rtlCol="0">
              <a:noAutofit/>
            </a:bodyPr>
            <a:lstStyle/>
            <a:p>
              <a:pPr algn="l" fontAlgn="ctr">
                <a:lnSpc>
                  <a:spcPct val="100000"/>
                </a:lnSpc>
              </a:pPr>
              <a:r>
                <a:rPr lang="ja-JP" altLang="en-US" sz="1600" b="1" dirty="0">
                  <a:solidFill>
                    <a:srgbClr val="000F78"/>
                  </a:solidFill>
                  <a:latin typeface="メイリオ" panose="020B0604030504040204" pitchFamily="50" charset="-128"/>
                  <a:ea typeface="メイリオ" panose="020B0604030504040204" pitchFamily="50" charset="-128"/>
                  <a:sym typeface="メイリオ" panose="020B0604030504040204" pitchFamily="50" charset="-128"/>
                </a:rPr>
                <a:t>専門</a:t>
              </a:r>
            </a:p>
          </p:txBody>
        </p:sp>
        <p:cxnSp>
          <p:nvCxnSpPr>
            <p:cNvPr id="20" name="直線コネクタ 19">
              <a:extLst>
                <a:ext uri="{FF2B5EF4-FFF2-40B4-BE49-F238E27FC236}">
                  <a16:creationId xmlns:a16="http://schemas.microsoft.com/office/drawing/2014/main" id="{D183AE00-A38E-4339-B2DE-ADC882984879}"/>
                </a:ext>
              </a:extLst>
            </p:cNvPr>
            <p:cNvCxnSpPr>
              <a:cxnSpLocks/>
            </p:cNvCxnSpPr>
            <p:nvPr userDrawn="1"/>
          </p:nvCxnSpPr>
          <p:spPr>
            <a:xfrm>
              <a:off x="272480" y="3429000"/>
              <a:ext cx="3887546" cy="0"/>
            </a:xfrm>
            <a:prstGeom prst="line">
              <a:avLst/>
            </a:prstGeom>
            <a:ln w="3175">
              <a:solidFill>
                <a:srgbClr val="000F7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283120128"/>
      </p:ext>
    </p:extLst>
  </p:cSld>
  <p:clrMapOvr>
    <a:masterClrMapping/>
  </p:clrMapOvr>
  <p:extLst>
    <p:ext uri="{DCECCB84-F9BA-43D5-87BE-67443E8EF086}">
      <p15:sldGuideLst xmlns:p15="http://schemas.microsoft.com/office/powerpoint/2012/main">
        <p15:guide id="2" pos="126" userDrawn="1">
          <p15:clr>
            <a:srgbClr val="FBAE40"/>
          </p15:clr>
        </p15:guide>
        <p15:guide id="3" pos="3029">
          <p15:clr>
            <a:srgbClr val="FBAE40"/>
          </p15:clr>
        </p15:guide>
        <p15:guide id="4" pos="2939">
          <p15:clr>
            <a:srgbClr val="FBAE40"/>
          </p15:clr>
        </p15:guide>
        <p15:guide id="5" orient="horz" pos="2160">
          <p15:clr>
            <a:srgbClr val="FBAE40"/>
          </p15:clr>
        </p15:guide>
        <p15:guide id="6" orient="horz" pos="709">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graphicFrame>
        <p:nvGraphicFramePr>
          <p:cNvPr id="2" name="オブジェクト 1" hidden="1">
            <a:extLst>
              <a:ext uri="{FF2B5EF4-FFF2-40B4-BE49-F238E27FC236}">
                <a16:creationId xmlns:a16="http://schemas.microsoft.com/office/drawing/2014/main" id="{BD531F72-D1DD-418F-A47F-C8416AB6D5A1}"/>
              </a:ext>
            </a:extLst>
          </p:cNvPr>
          <p:cNvGraphicFramePr>
            <a:graphicFrameLocks noChangeAspect="1"/>
          </p:cNvGraphicFramePr>
          <p:nvPr userDrawn="1">
            <p:custDataLst>
              <p:tags r:id="rId2"/>
            </p:custDataLst>
            <p:extLst>
              <p:ext uri="{D42A27DB-BD31-4B8C-83A1-F6EECF244321}">
                <p14:modId xmlns:p14="http://schemas.microsoft.com/office/powerpoint/2010/main" val="5504270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32496"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330567750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裏表紙">
    <p:spTree>
      <p:nvGrpSpPr>
        <p:cNvPr id="1" name=""/>
        <p:cNvGrpSpPr/>
        <p:nvPr/>
      </p:nvGrpSpPr>
      <p:grpSpPr>
        <a:xfrm>
          <a:off x="0" y="0"/>
          <a:ext cx="0" cy="0"/>
          <a:chOff x="0" y="0"/>
          <a:chExt cx="0" cy="0"/>
        </a:xfrm>
      </p:grpSpPr>
      <p:graphicFrame>
        <p:nvGraphicFramePr>
          <p:cNvPr id="2" name="オブジェクト 1" hidden="1">
            <a:extLst>
              <a:ext uri="{FF2B5EF4-FFF2-40B4-BE49-F238E27FC236}">
                <a16:creationId xmlns:a16="http://schemas.microsoft.com/office/drawing/2014/main" id="{4D3FFC69-09B2-4CE5-9FCA-52C7FCF91AAD}"/>
              </a:ext>
            </a:extLst>
          </p:cNvPr>
          <p:cNvGraphicFramePr>
            <a:graphicFrameLocks noChangeAspect="1"/>
          </p:cNvGraphicFramePr>
          <p:nvPr userDrawn="1">
            <p:custDataLst>
              <p:tags r:id="rId2"/>
            </p:custDataLst>
            <p:extLst>
              <p:ext uri="{D42A27DB-BD31-4B8C-83A1-F6EECF244321}">
                <p14:modId xmlns:p14="http://schemas.microsoft.com/office/powerpoint/2010/main" val="38762381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33520"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3" name="グループ化 2">
            <a:extLst>
              <a:ext uri="{FF2B5EF4-FFF2-40B4-BE49-F238E27FC236}">
                <a16:creationId xmlns:a16="http://schemas.microsoft.com/office/drawing/2014/main" id="{9BF13952-2A98-4371-B8FA-D6AF7F925068}"/>
              </a:ext>
            </a:extLst>
          </p:cNvPr>
          <p:cNvGrpSpPr/>
          <p:nvPr userDrawn="1"/>
        </p:nvGrpSpPr>
        <p:grpSpPr>
          <a:xfrm>
            <a:off x="2164440" y="2676566"/>
            <a:ext cx="5572788" cy="1507657"/>
            <a:chOff x="2164440" y="2676566"/>
            <a:chExt cx="5572788" cy="1507657"/>
          </a:xfrm>
        </p:grpSpPr>
        <p:grpSp>
          <p:nvGrpSpPr>
            <p:cNvPr id="4" name="グループ化 3">
              <a:extLst>
                <a:ext uri="{FF2B5EF4-FFF2-40B4-BE49-F238E27FC236}">
                  <a16:creationId xmlns:a16="http://schemas.microsoft.com/office/drawing/2014/main" id="{21C973E3-98E4-4AC3-A61C-0910686207FA}"/>
                </a:ext>
              </a:extLst>
            </p:cNvPr>
            <p:cNvGrpSpPr/>
            <p:nvPr userDrawn="1"/>
          </p:nvGrpSpPr>
          <p:grpSpPr>
            <a:xfrm>
              <a:off x="2346016" y="3304475"/>
              <a:ext cx="5209046" cy="404857"/>
              <a:chOff x="2346016" y="3304475"/>
              <a:chExt cx="5209046" cy="404857"/>
            </a:xfrm>
            <a:solidFill>
              <a:srgbClr val="005BAC"/>
            </a:solidFill>
          </p:grpSpPr>
          <p:sp>
            <p:nvSpPr>
              <p:cNvPr id="8" name="フリーフォーム: 図形 7">
                <a:extLst>
                  <a:ext uri="{FF2B5EF4-FFF2-40B4-BE49-F238E27FC236}">
                    <a16:creationId xmlns:a16="http://schemas.microsoft.com/office/drawing/2014/main" id="{9A24B4A4-C081-40CF-B89C-F5273C969ABB}"/>
                  </a:ext>
                </a:extLst>
              </p:cNvPr>
              <p:cNvSpPr/>
              <p:nvPr/>
            </p:nvSpPr>
            <p:spPr>
              <a:xfrm>
                <a:off x="2346016" y="3325721"/>
                <a:ext cx="285249" cy="383611"/>
              </a:xfrm>
              <a:custGeom>
                <a:avLst/>
                <a:gdLst>
                  <a:gd name="connsiteX0" fmla="*/ 271282 w 285249"/>
                  <a:gd name="connsiteY0" fmla="*/ 77706 h 383611"/>
                  <a:gd name="connsiteX1" fmla="*/ 194166 w 285249"/>
                  <a:gd name="connsiteY1" fmla="*/ 58525 h 383611"/>
                  <a:gd name="connsiteX2" fmla="*/ 131903 w 285249"/>
                  <a:gd name="connsiteY2" fmla="*/ 101116 h 383611"/>
                  <a:gd name="connsiteX3" fmla="*/ 258495 w 285249"/>
                  <a:gd name="connsiteY3" fmla="*/ 260167 h 383611"/>
                  <a:gd name="connsiteX4" fmla="*/ 105837 w 285249"/>
                  <a:gd name="connsiteY4" fmla="*/ 384103 h 383611"/>
                  <a:gd name="connsiteX5" fmla="*/ 0 w 285249"/>
                  <a:gd name="connsiteY5" fmla="*/ 363349 h 383611"/>
                  <a:gd name="connsiteX6" fmla="*/ 19181 w 285249"/>
                  <a:gd name="connsiteY6" fmla="*/ 300004 h 383611"/>
                  <a:gd name="connsiteX7" fmla="*/ 110165 w 285249"/>
                  <a:gd name="connsiteY7" fmla="*/ 325578 h 383611"/>
                  <a:gd name="connsiteX8" fmla="*/ 180887 w 285249"/>
                  <a:gd name="connsiteY8" fmla="*/ 267544 h 383611"/>
                  <a:gd name="connsiteX9" fmla="*/ 54296 w 285249"/>
                  <a:gd name="connsiteY9" fmla="*/ 112231 h 383611"/>
                  <a:gd name="connsiteX10" fmla="*/ 192592 w 285249"/>
                  <a:gd name="connsiteY10" fmla="*/ 0 h 383611"/>
                  <a:gd name="connsiteX11" fmla="*/ 288889 w 285249"/>
                  <a:gd name="connsiteY11" fmla="*/ 16525 h 383611"/>
                  <a:gd name="connsiteX12" fmla="*/ 271282 w 285249"/>
                  <a:gd name="connsiteY12" fmla="*/ 77706 h 3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249" h="383611">
                    <a:moveTo>
                      <a:pt x="271282" y="77706"/>
                    </a:moveTo>
                    <a:cubicBezTo>
                      <a:pt x="249446" y="66493"/>
                      <a:pt x="221314" y="58525"/>
                      <a:pt x="194166" y="58525"/>
                    </a:cubicBezTo>
                    <a:cubicBezTo>
                      <a:pt x="167609" y="58525"/>
                      <a:pt x="131903" y="69148"/>
                      <a:pt x="131903" y="101116"/>
                    </a:cubicBezTo>
                    <a:cubicBezTo>
                      <a:pt x="131903" y="160723"/>
                      <a:pt x="258495" y="156985"/>
                      <a:pt x="258495" y="260167"/>
                    </a:cubicBezTo>
                    <a:cubicBezTo>
                      <a:pt x="258495" y="351152"/>
                      <a:pt x="187183" y="384103"/>
                      <a:pt x="105837" y="384103"/>
                    </a:cubicBezTo>
                    <a:cubicBezTo>
                      <a:pt x="70230" y="384103"/>
                      <a:pt x="33443" y="375644"/>
                      <a:pt x="0" y="363349"/>
                    </a:cubicBezTo>
                    <a:lnTo>
                      <a:pt x="19181" y="300004"/>
                    </a:lnTo>
                    <a:cubicBezTo>
                      <a:pt x="47902" y="313282"/>
                      <a:pt x="78198" y="325578"/>
                      <a:pt x="110165" y="325578"/>
                    </a:cubicBezTo>
                    <a:cubicBezTo>
                      <a:pt x="145871" y="325578"/>
                      <a:pt x="180887" y="307479"/>
                      <a:pt x="180887" y="267544"/>
                    </a:cubicBezTo>
                    <a:cubicBezTo>
                      <a:pt x="180887" y="200461"/>
                      <a:pt x="54296" y="211183"/>
                      <a:pt x="54296" y="112231"/>
                    </a:cubicBezTo>
                    <a:cubicBezTo>
                      <a:pt x="54296" y="34033"/>
                      <a:pt x="121280" y="0"/>
                      <a:pt x="192592" y="0"/>
                    </a:cubicBezTo>
                    <a:cubicBezTo>
                      <a:pt x="225052" y="0"/>
                      <a:pt x="258593" y="4230"/>
                      <a:pt x="288889" y="16525"/>
                    </a:cubicBezTo>
                    <a:lnTo>
                      <a:pt x="271282" y="77706"/>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 name="フリーフォーム: 図形 8">
                <a:extLst>
                  <a:ext uri="{FF2B5EF4-FFF2-40B4-BE49-F238E27FC236}">
                    <a16:creationId xmlns:a16="http://schemas.microsoft.com/office/drawing/2014/main" id="{A2814413-C075-48FA-AB95-C5B26ED2E7BA}"/>
                  </a:ext>
                </a:extLst>
              </p:cNvPr>
              <p:cNvSpPr/>
              <p:nvPr/>
            </p:nvSpPr>
            <p:spPr>
              <a:xfrm>
                <a:off x="2624577" y="3304475"/>
                <a:ext cx="285249" cy="393447"/>
              </a:xfrm>
              <a:custGeom>
                <a:avLst/>
                <a:gdLst>
                  <a:gd name="connsiteX0" fmla="*/ 85181 w 285249"/>
                  <a:gd name="connsiteY0" fmla="*/ 0 h 393447"/>
                  <a:gd name="connsiteX1" fmla="*/ 156494 w 285249"/>
                  <a:gd name="connsiteY1" fmla="*/ 0 h 393447"/>
                  <a:gd name="connsiteX2" fmla="*/ 122460 w 285249"/>
                  <a:gd name="connsiteY2" fmla="*/ 151674 h 393447"/>
                  <a:gd name="connsiteX3" fmla="*/ 123542 w 285249"/>
                  <a:gd name="connsiteY3" fmla="*/ 151674 h 393447"/>
                  <a:gd name="connsiteX4" fmla="*/ 201248 w 285249"/>
                  <a:gd name="connsiteY4" fmla="*/ 118723 h 393447"/>
                  <a:gd name="connsiteX5" fmla="*/ 290659 w 285249"/>
                  <a:gd name="connsiteY5" fmla="*/ 206462 h 393447"/>
                  <a:gd name="connsiteX6" fmla="*/ 281610 w 285249"/>
                  <a:gd name="connsiteY6" fmla="*/ 266069 h 393447"/>
                  <a:gd name="connsiteX7" fmla="*/ 252888 w 285249"/>
                  <a:gd name="connsiteY7" fmla="*/ 399054 h 393447"/>
                  <a:gd name="connsiteX8" fmla="*/ 181576 w 285249"/>
                  <a:gd name="connsiteY8" fmla="*/ 399054 h 393447"/>
                  <a:gd name="connsiteX9" fmla="*/ 208134 w 285249"/>
                  <a:gd name="connsiteY9" fmla="*/ 269806 h 393447"/>
                  <a:gd name="connsiteX10" fmla="*/ 216101 w 285249"/>
                  <a:gd name="connsiteY10" fmla="*/ 212363 h 393447"/>
                  <a:gd name="connsiteX11" fmla="*/ 177248 w 285249"/>
                  <a:gd name="connsiteY11" fmla="*/ 174100 h 393447"/>
                  <a:gd name="connsiteX12" fmla="*/ 100624 w 285249"/>
                  <a:gd name="connsiteY12" fmla="*/ 261347 h 393447"/>
                  <a:gd name="connsiteX13" fmla="*/ 71312 w 285249"/>
                  <a:gd name="connsiteY13" fmla="*/ 399152 h 393447"/>
                  <a:gd name="connsiteX14" fmla="*/ 0 w 285249"/>
                  <a:gd name="connsiteY14" fmla="*/ 399152 h 393447"/>
                  <a:gd name="connsiteX15" fmla="*/ 85181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5181" y="0"/>
                    </a:moveTo>
                    <a:lnTo>
                      <a:pt x="156494" y="0"/>
                    </a:lnTo>
                    <a:lnTo>
                      <a:pt x="122460" y="151674"/>
                    </a:lnTo>
                    <a:lnTo>
                      <a:pt x="123542" y="151674"/>
                    </a:lnTo>
                    <a:cubicBezTo>
                      <a:pt x="143215" y="133575"/>
                      <a:pt x="170363" y="118723"/>
                      <a:pt x="201248" y="118723"/>
                    </a:cubicBezTo>
                    <a:cubicBezTo>
                      <a:pt x="254954" y="118723"/>
                      <a:pt x="290659" y="152264"/>
                      <a:pt x="290659" y="206462"/>
                    </a:cubicBezTo>
                    <a:cubicBezTo>
                      <a:pt x="290659" y="227216"/>
                      <a:pt x="285348" y="249052"/>
                      <a:pt x="281610" y="266069"/>
                    </a:cubicBezTo>
                    <a:lnTo>
                      <a:pt x="252888" y="399054"/>
                    </a:lnTo>
                    <a:lnTo>
                      <a:pt x="181576" y="399054"/>
                    </a:lnTo>
                    <a:lnTo>
                      <a:pt x="208134" y="269806"/>
                    </a:lnTo>
                    <a:cubicBezTo>
                      <a:pt x="211871" y="251216"/>
                      <a:pt x="216101" y="232527"/>
                      <a:pt x="216101" y="212363"/>
                    </a:cubicBezTo>
                    <a:cubicBezTo>
                      <a:pt x="216101" y="189445"/>
                      <a:pt x="200166" y="174100"/>
                      <a:pt x="177248" y="174100"/>
                    </a:cubicBezTo>
                    <a:cubicBezTo>
                      <a:pt x="127772" y="174100"/>
                      <a:pt x="109673" y="220429"/>
                      <a:pt x="100624" y="261347"/>
                    </a:cubicBezTo>
                    <a:lnTo>
                      <a:pt x="71312" y="399152"/>
                    </a:lnTo>
                    <a:lnTo>
                      <a:pt x="0" y="399152"/>
                    </a:lnTo>
                    <a:lnTo>
                      <a:pt x="8518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0" name="フリーフォーム: 図形 9">
                <a:extLst>
                  <a:ext uri="{FF2B5EF4-FFF2-40B4-BE49-F238E27FC236}">
                    <a16:creationId xmlns:a16="http://schemas.microsoft.com/office/drawing/2014/main" id="{53533FB5-7BF9-4D1F-A163-01A9E3C210A9}"/>
                  </a:ext>
                </a:extLst>
              </p:cNvPr>
              <p:cNvSpPr/>
              <p:nvPr/>
            </p:nvSpPr>
            <p:spPr>
              <a:xfrm>
                <a:off x="2926154"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5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6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5" y="0"/>
                      <a:pt x="260265" y="20263"/>
                      <a:pt x="260265" y="84591"/>
                    </a:cubicBezTo>
                    <a:cubicBezTo>
                      <a:pt x="260265"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6" y="159641"/>
                      <a:pt x="68066" y="205970"/>
                    </a:cubicBezTo>
                    <a:cubicBezTo>
                      <a:pt x="68066"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 name="フリーフォーム: 図形 10">
                <a:extLst>
                  <a:ext uri="{FF2B5EF4-FFF2-40B4-BE49-F238E27FC236}">
                    <a16:creationId xmlns:a16="http://schemas.microsoft.com/office/drawing/2014/main" id="{63654905-CBBE-40EB-AA8F-638C93D94FA2}"/>
                  </a:ext>
                </a:extLst>
              </p:cNvPr>
              <p:cNvSpPr/>
              <p:nvPr/>
            </p:nvSpPr>
            <p:spPr>
              <a:xfrm>
                <a:off x="3200682" y="3423198"/>
                <a:ext cx="216396" cy="275413"/>
              </a:xfrm>
              <a:custGeom>
                <a:avLst/>
                <a:gdLst>
                  <a:gd name="connsiteX0" fmla="*/ 48984 w 216396"/>
                  <a:gd name="connsiteY0" fmla="*/ 43082 h 275413"/>
                  <a:gd name="connsiteX1" fmla="*/ 55378 w 216396"/>
                  <a:gd name="connsiteY1" fmla="*/ 6393 h 275413"/>
                  <a:gd name="connsiteX2" fmla="*/ 123444 w 216396"/>
                  <a:gd name="connsiteY2" fmla="*/ 6393 h 275413"/>
                  <a:gd name="connsiteX3" fmla="*/ 113903 w 216396"/>
                  <a:gd name="connsiteY3" fmla="*/ 58033 h 275413"/>
                  <a:gd name="connsiteX4" fmla="*/ 114985 w 216396"/>
                  <a:gd name="connsiteY4" fmla="*/ 58033 h 275413"/>
                  <a:gd name="connsiteX5" fmla="*/ 195838 w 216396"/>
                  <a:gd name="connsiteY5" fmla="*/ 0 h 275413"/>
                  <a:gd name="connsiteX6" fmla="*/ 222986 w 216396"/>
                  <a:gd name="connsiteY6" fmla="*/ 2656 h 275413"/>
                  <a:gd name="connsiteX7" fmla="*/ 208134 w 216396"/>
                  <a:gd name="connsiteY7" fmla="*/ 72394 h 275413"/>
                  <a:gd name="connsiteX8" fmla="*/ 180986 w 216396"/>
                  <a:gd name="connsiteY8" fmla="*/ 68165 h 275413"/>
                  <a:gd name="connsiteX9" fmla="*/ 96886 w 216396"/>
                  <a:gd name="connsiteY9" fmla="*/ 157576 h 275413"/>
                  <a:gd name="connsiteX10" fmla="*/ 71312 w 216396"/>
                  <a:gd name="connsiteY10" fmla="*/ 280430 h 275413"/>
                  <a:gd name="connsiteX11" fmla="*/ 0 w 216396"/>
                  <a:gd name="connsiteY11" fmla="*/ 280430 h 275413"/>
                  <a:gd name="connsiteX12" fmla="*/ 48984 w 216396"/>
                  <a:gd name="connsiteY12" fmla="*/ 43082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396" h="275413">
                    <a:moveTo>
                      <a:pt x="48984" y="43082"/>
                    </a:moveTo>
                    <a:cubicBezTo>
                      <a:pt x="51148" y="31377"/>
                      <a:pt x="53214" y="19181"/>
                      <a:pt x="55378" y="6393"/>
                    </a:cubicBezTo>
                    <a:lnTo>
                      <a:pt x="123444" y="6393"/>
                    </a:lnTo>
                    <a:lnTo>
                      <a:pt x="113903" y="58033"/>
                    </a:lnTo>
                    <a:lnTo>
                      <a:pt x="114985" y="58033"/>
                    </a:lnTo>
                    <a:cubicBezTo>
                      <a:pt x="127772" y="28230"/>
                      <a:pt x="162887" y="0"/>
                      <a:pt x="195838" y="0"/>
                    </a:cubicBezTo>
                    <a:cubicBezTo>
                      <a:pt x="204888" y="0"/>
                      <a:pt x="214429" y="492"/>
                      <a:pt x="222986" y="2656"/>
                    </a:cubicBezTo>
                    <a:lnTo>
                      <a:pt x="208134" y="72394"/>
                    </a:lnTo>
                    <a:cubicBezTo>
                      <a:pt x="200166" y="69739"/>
                      <a:pt x="190035" y="68165"/>
                      <a:pt x="180986" y="68165"/>
                    </a:cubicBezTo>
                    <a:cubicBezTo>
                      <a:pt x="130428" y="68165"/>
                      <a:pt x="105936" y="113411"/>
                      <a:pt x="96886" y="157576"/>
                    </a:cubicBezTo>
                    <a:lnTo>
                      <a:pt x="71312" y="280430"/>
                    </a:lnTo>
                    <a:lnTo>
                      <a:pt x="0" y="280430"/>
                    </a:lnTo>
                    <a:lnTo>
                      <a:pt x="48984" y="4308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 name="フリーフォーム: 図形 11">
                <a:extLst>
                  <a:ext uri="{FF2B5EF4-FFF2-40B4-BE49-F238E27FC236}">
                    <a16:creationId xmlns:a16="http://schemas.microsoft.com/office/drawing/2014/main" id="{77666169-D13E-4837-878B-F44D680D43F1}"/>
                  </a:ext>
                </a:extLst>
              </p:cNvPr>
              <p:cNvSpPr/>
              <p:nvPr/>
            </p:nvSpPr>
            <p:spPr>
              <a:xfrm>
                <a:off x="340920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494 w 265576"/>
                  <a:gd name="connsiteY10" fmla="*/ 116460 h 285249"/>
                  <a:gd name="connsiteX11" fmla="*/ 200068 w 265576"/>
                  <a:gd name="connsiteY11" fmla="*/ 97870 h 285249"/>
                  <a:gd name="connsiteX12" fmla="*/ 154821 w 265576"/>
                  <a:gd name="connsiteY12" fmla="*/ 52132 h 285249"/>
                  <a:gd name="connsiteX13" fmla="*/ 77706 w 265576"/>
                  <a:gd name="connsiteY13" fmla="*/ 116460 h 285249"/>
                  <a:gd name="connsiteX14" fmla="*/ 198494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494" y="116460"/>
                    </a:moveTo>
                    <a:cubicBezTo>
                      <a:pt x="199576" y="110067"/>
                      <a:pt x="200068" y="104264"/>
                      <a:pt x="200068" y="97870"/>
                    </a:cubicBezTo>
                    <a:cubicBezTo>
                      <a:pt x="200068" y="68657"/>
                      <a:pt x="184625" y="52132"/>
                      <a:pt x="154821" y="52132"/>
                    </a:cubicBezTo>
                    <a:cubicBezTo>
                      <a:pt x="110657" y="52132"/>
                      <a:pt x="91477" y="78689"/>
                      <a:pt x="77706" y="116460"/>
                    </a:cubicBezTo>
                    <a:lnTo>
                      <a:pt x="198494" y="116460"/>
                    </a:lnTo>
                    <a:close/>
                  </a:path>
                </a:pathLst>
              </a:custGeom>
              <a:grpFill/>
              <a:ln w="9827" cap="flat">
                <a:noFill/>
                <a:prstDash val="solid"/>
                <a:miter/>
              </a:ln>
            </p:spPr>
            <p:txBody>
              <a:bodyPr rtlCol="0" anchor="ctr"/>
              <a:lstStyle/>
              <a:p>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3" name="フリーフォーム: 図形 12">
                <a:extLst>
                  <a:ext uri="{FF2B5EF4-FFF2-40B4-BE49-F238E27FC236}">
                    <a16:creationId xmlns:a16="http://schemas.microsoft.com/office/drawing/2014/main" id="{DAF47480-36D5-4094-8EF8-7FF6326591A0}"/>
                  </a:ext>
                </a:extLst>
              </p:cNvPr>
              <p:cNvSpPr/>
              <p:nvPr/>
            </p:nvSpPr>
            <p:spPr>
              <a:xfrm>
                <a:off x="3803247" y="3348148"/>
                <a:ext cx="196724" cy="354103"/>
              </a:xfrm>
              <a:custGeom>
                <a:avLst/>
                <a:gdLst>
                  <a:gd name="connsiteX0" fmla="*/ 11016 w 196723"/>
                  <a:gd name="connsiteY0" fmla="*/ 81345 h 354102"/>
                  <a:gd name="connsiteX1" fmla="*/ 62656 w 196723"/>
                  <a:gd name="connsiteY1" fmla="*/ 81345 h 354102"/>
                  <a:gd name="connsiteX2" fmla="*/ 74853 w 196723"/>
                  <a:gd name="connsiteY2" fmla="*/ 24984 h 354102"/>
                  <a:gd name="connsiteX3" fmla="*/ 151477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542 w 196723"/>
                  <a:gd name="connsiteY9" fmla="*/ 279839 h 354102"/>
                  <a:gd name="connsiteX10" fmla="*/ 120690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016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016" y="81345"/>
                    </a:moveTo>
                    <a:lnTo>
                      <a:pt x="62656" y="81345"/>
                    </a:lnTo>
                    <a:lnTo>
                      <a:pt x="74853" y="24984"/>
                    </a:lnTo>
                    <a:lnTo>
                      <a:pt x="151477" y="0"/>
                    </a:lnTo>
                    <a:lnTo>
                      <a:pt x="133969" y="81444"/>
                    </a:lnTo>
                    <a:lnTo>
                      <a:pt x="197806" y="81444"/>
                    </a:lnTo>
                    <a:lnTo>
                      <a:pt x="186592" y="133575"/>
                    </a:lnTo>
                    <a:lnTo>
                      <a:pt x="122756" y="133575"/>
                    </a:lnTo>
                    <a:lnTo>
                      <a:pt x="96690" y="253282"/>
                    </a:lnTo>
                    <a:cubicBezTo>
                      <a:pt x="95116" y="259675"/>
                      <a:pt x="93542" y="269216"/>
                      <a:pt x="93542" y="279839"/>
                    </a:cubicBezTo>
                    <a:cubicBezTo>
                      <a:pt x="93542" y="296364"/>
                      <a:pt x="104755" y="306496"/>
                      <a:pt x="120690" y="306496"/>
                    </a:cubicBezTo>
                    <a:cubicBezTo>
                      <a:pt x="133477" y="306496"/>
                      <a:pt x="146264"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016"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4" name="フリーフォーム: 図形 13">
                <a:extLst>
                  <a:ext uri="{FF2B5EF4-FFF2-40B4-BE49-F238E27FC236}">
                    <a16:creationId xmlns:a16="http://schemas.microsoft.com/office/drawing/2014/main" id="{2D8945EC-D9E1-43BF-B072-3AF572851C68}"/>
                  </a:ext>
                </a:extLst>
              </p:cNvPr>
              <p:cNvSpPr/>
              <p:nvPr/>
            </p:nvSpPr>
            <p:spPr>
              <a:xfrm>
                <a:off x="3980790" y="3304475"/>
                <a:ext cx="285249" cy="393447"/>
              </a:xfrm>
              <a:custGeom>
                <a:avLst/>
                <a:gdLst>
                  <a:gd name="connsiteX0" fmla="*/ 84985 w 285249"/>
                  <a:gd name="connsiteY0" fmla="*/ 0 h 393447"/>
                  <a:gd name="connsiteX1" fmla="*/ 156297 w 285249"/>
                  <a:gd name="connsiteY1" fmla="*/ 0 h 393447"/>
                  <a:gd name="connsiteX2" fmla="*/ 122264 w 285249"/>
                  <a:gd name="connsiteY2" fmla="*/ 151674 h 393447"/>
                  <a:gd name="connsiteX3" fmla="*/ 123346 w 285249"/>
                  <a:gd name="connsiteY3" fmla="*/ 151674 h 393447"/>
                  <a:gd name="connsiteX4" fmla="*/ 201052 w 285249"/>
                  <a:gd name="connsiteY4" fmla="*/ 118723 h 393447"/>
                  <a:gd name="connsiteX5" fmla="*/ 290463 w 285249"/>
                  <a:gd name="connsiteY5" fmla="*/ 206462 h 393447"/>
                  <a:gd name="connsiteX6" fmla="*/ 281413 w 285249"/>
                  <a:gd name="connsiteY6" fmla="*/ 266069 h 393447"/>
                  <a:gd name="connsiteX7" fmla="*/ 252692 w 285249"/>
                  <a:gd name="connsiteY7" fmla="*/ 399054 h 393447"/>
                  <a:gd name="connsiteX8" fmla="*/ 181379 w 285249"/>
                  <a:gd name="connsiteY8" fmla="*/ 399054 h 393447"/>
                  <a:gd name="connsiteX9" fmla="*/ 208035 w 285249"/>
                  <a:gd name="connsiteY9" fmla="*/ 269806 h 393447"/>
                  <a:gd name="connsiteX10" fmla="*/ 216003 w 285249"/>
                  <a:gd name="connsiteY10" fmla="*/ 212363 h 393447"/>
                  <a:gd name="connsiteX11" fmla="*/ 177150 w 285249"/>
                  <a:gd name="connsiteY11" fmla="*/ 174100 h 393447"/>
                  <a:gd name="connsiteX12" fmla="*/ 100526 w 285249"/>
                  <a:gd name="connsiteY12" fmla="*/ 261347 h 393447"/>
                  <a:gd name="connsiteX13" fmla="*/ 71312 w 285249"/>
                  <a:gd name="connsiteY13" fmla="*/ 399152 h 393447"/>
                  <a:gd name="connsiteX14" fmla="*/ 0 w 285249"/>
                  <a:gd name="connsiteY14" fmla="*/ 399152 h 393447"/>
                  <a:gd name="connsiteX15" fmla="*/ 84985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4985" y="0"/>
                    </a:moveTo>
                    <a:lnTo>
                      <a:pt x="156297" y="0"/>
                    </a:lnTo>
                    <a:lnTo>
                      <a:pt x="122264" y="151674"/>
                    </a:lnTo>
                    <a:lnTo>
                      <a:pt x="123346" y="151674"/>
                    </a:lnTo>
                    <a:cubicBezTo>
                      <a:pt x="143018" y="133575"/>
                      <a:pt x="170166" y="118723"/>
                      <a:pt x="201052" y="118723"/>
                    </a:cubicBezTo>
                    <a:cubicBezTo>
                      <a:pt x="254757" y="118723"/>
                      <a:pt x="290463" y="152264"/>
                      <a:pt x="290463" y="206462"/>
                    </a:cubicBezTo>
                    <a:cubicBezTo>
                      <a:pt x="290463" y="227216"/>
                      <a:pt x="285151" y="249052"/>
                      <a:pt x="281413" y="266069"/>
                    </a:cubicBezTo>
                    <a:lnTo>
                      <a:pt x="252692" y="399054"/>
                    </a:lnTo>
                    <a:lnTo>
                      <a:pt x="181379" y="399054"/>
                    </a:lnTo>
                    <a:lnTo>
                      <a:pt x="208035" y="269806"/>
                    </a:lnTo>
                    <a:cubicBezTo>
                      <a:pt x="211773" y="251216"/>
                      <a:pt x="216003" y="232527"/>
                      <a:pt x="216003" y="212363"/>
                    </a:cubicBezTo>
                    <a:cubicBezTo>
                      <a:pt x="216003" y="189445"/>
                      <a:pt x="200068" y="174100"/>
                      <a:pt x="177150" y="174100"/>
                    </a:cubicBezTo>
                    <a:cubicBezTo>
                      <a:pt x="127674" y="174100"/>
                      <a:pt x="109575" y="220429"/>
                      <a:pt x="100526" y="261347"/>
                    </a:cubicBezTo>
                    <a:lnTo>
                      <a:pt x="71312" y="399152"/>
                    </a:lnTo>
                    <a:lnTo>
                      <a:pt x="0" y="399152"/>
                    </a:lnTo>
                    <a:lnTo>
                      <a:pt x="84985"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5" name="フリーフォーム: 図形 14">
                <a:extLst>
                  <a:ext uri="{FF2B5EF4-FFF2-40B4-BE49-F238E27FC236}">
                    <a16:creationId xmlns:a16="http://schemas.microsoft.com/office/drawing/2014/main" id="{BE06E49B-F78D-4CAE-820F-40F26D0EE9FA}"/>
                  </a:ext>
                </a:extLst>
              </p:cNvPr>
              <p:cNvSpPr/>
              <p:nvPr/>
            </p:nvSpPr>
            <p:spPr>
              <a:xfrm>
                <a:off x="4291023"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70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70" y="104264"/>
                      <a:pt x="199970" y="97870"/>
                    </a:cubicBezTo>
                    <a:cubicBezTo>
                      <a:pt x="199970"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フリーフォーム: 図形 15">
                <a:extLst>
                  <a:ext uri="{FF2B5EF4-FFF2-40B4-BE49-F238E27FC236}">
                    <a16:creationId xmlns:a16="http://schemas.microsoft.com/office/drawing/2014/main" id="{26A20729-81BE-4331-B0A8-62ED03F754F7}"/>
                  </a:ext>
                </a:extLst>
              </p:cNvPr>
              <p:cNvSpPr/>
              <p:nvPr/>
            </p:nvSpPr>
            <p:spPr>
              <a:xfrm>
                <a:off x="4668831" y="3332213"/>
                <a:ext cx="383611" cy="363939"/>
              </a:xfrm>
              <a:custGeom>
                <a:avLst/>
                <a:gdLst>
                  <a:gd name="connsiteX0" fmla="*/ 79870 w 383611"/>
                  <a:gd name="connsiteY0" fmla="*/ 0 h 363938"/>
                  <a:gd name="connsiteX1" fmla="*/ 174002 w 383611"/>
                  <a:gd name="connsiteY1" fmla="*/ 0 h 363938"/>
                  <a:gd name="connsiteX2" fmla="*/ 253282 w 383611"/>
                  <a:gd name="connsiteY2" fmla="*/ 282003 h 363938"/>
                  <a:gd name="connsiteX3" fmla="*/ 254364 w 383611"/>
                  <a:gd name="connsiteY3" fmla="*/ 282003 h 363938"/>
                  <a:gd name="connsiteX4" fmla="*/ 315053 w 383611"/>
                  <a:gd name="connsiteY4" fmla="*/ 0 h 363938"/>
                  <a:gd name="connsiteX5" fmla="*/ 385283 w 383611"/>
                  <a:gd name="connsiteY5" fmla="*/ 0 h 363938"/>
                  <a:gd name="connsiteX6" fmla="*/ 304922 w 383611"/>
                  <a:gd name="connsiteY6" fmla="*/ 371316 h 363938"/>
                  <a:gd name="connsiteX7" fmla="*/ 209117 w 383611"/>
                  <a:gd name="connsiteY7" fmla="*/ 371316 h 363938"/>
                  <a:gd name="connsiteX8" fmla="*/ 131411 w 383611"/>
                  <a:gd name="connsiteY8" fmla="*/ 86657 h 363938"/>
                  <a:gd name="connsiteX9" fmla="*/ 130329 w 383611"/>
                  <a:gd name="connsiteY9" fmla="*/ 86657 h 363938"/>
                  <a:gd name="connsiteX10" fmla="*/ 71312 w 383611"/>
                  <a:gd name="connsiteY10" fmla="*/ 371316 h 363938"/>
                  <a:gd name="connsiteX11" fmla="*/ 0 w 383611"/>
                  <a:gd name="connsiteY11" fmla="*/ 371316 h 363938"/>
                  <a:gd name="connsiteX12" fmla="*/ 79870 w 383611"/>
                  <a:gd name="connsiteY12"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611" h="363938">
                    <a:moveTo>
                      <a:pt x="79870" y="0"/>
                    </a:moveTo>
                    <a:lnTo>
                      <a:pt x="174002" y="0"/>
                    </a:lnTo>
                    <a:lnTo>
                      <a:pt x="253282" y="282003"/>
                    </a:lnTo>
                    <a:lnTo>
                      <a:pt x="254364" y="282003"/>
                    </a:lnTo>
                    <a:lnTo>
                      <a:pt x="315053" y="0"/>
                    </a:lnTo>
                    <a:lnTo>
                      <a:pt x="385283" y="0"/>
                    </a:lnTo>
                    <a:lnTo>
                      <a:pt x="304922" y="371316"/>
                    </a:lnTo>
                    <a:lnTo>
                      <a:pt x="209117" y="371316"/>
                    </a:lnTo>
                    <a:lnTo>
                      <a:pt x="131411" y="86657"/>
                    </a:lnTo>
                    <a:lnTo>
                      <a:pt x="130329" y="86657"/>
                    </a:lnTo>
                    <a:lnTo>
                      <a:pt x="71312" y="371316"/>
                    </a:lnTo>
                    <a:lnTo>
                      <a:pt x="0" y="371316"/>
                    </a:lnTo>
                    <a:lnTo>
                      <a:pt x="7987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フリーフォーム: 図形 16">
                <a:extLst>
                  <a:ext uri="{FF2B5EF4-FFF2-40B4-BE49-F238E27FC236}">
                    <a16:creationId xmlns:a16="http://schemas.microsoft.com/office/drawing/2014/main" id="{EF26EC4D-4F79-495F-81E4-B719AD100CDF}"/>
                  </a:ext>
                </a:extLst>
              </p:cNvPr>
              <p:cNvSpPr/>
              <p:nvPr/>
            </p:nvSpPr>
            <p:spPr>
              <a:xfrm>
                <a:off x="503758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8" name="フリーフォーム: 図形 17">
                <a:extLst>
                  <a:ext uri="{FF2B5EF4-FFF2-40B4-BE49-F238E27FC236}">
                    <a16:creationId xmlns:a16="http://schemas.microsoft.com/office/drawing/2014/main" id="{5C6EC18A-F961-44F5-B85E-8A3D9FF46D0C}"/>
                  </a:ext>
                </a:extLst>
              </p:cNvPr>
              <p:cNvSpPr/>
              <p:nvPr/>
            </p:nvSpPr>
            <p:spPr>
              <a:xfrm>
                <a:off x="5275231" y="3429591"/>
                <a:ext cx="334430" cy="265577"/>
              </a:xfrm>
              <a:custGeom>
                <a:avLst/>
                <a:gdLst>
                  <a:gd name="connsiteX0" fmla="*/ 175674 w 334430"/>
                  <a:gd name="connsiteY0" fmla="*/ 94132 h 265576"/>
                  <a:gd name="connsiteX1" fmla="*/ 252790 w 334430"/>
                  <a:gd name="connsiteY1" fmla="*/ 0 h 265576"/>
                  <a:gd name="connsiteX2" fmla="*/ 337873 w 334430"/>
                  <a:gd name="connsiteY2" fmla="*/ 0 h 265576"/>
                  <a:gd name="connsiteX3" fmla="*/ 221314 w 334430"/>
                  <a:gd name="connsiteY3" fmla="*/ 130920 h 265576"/>
                  <a:gd name="connsiteX4" fmla="*/ 286725 w 334430"/>
                  <a:gd name="connsiteY4" fmla="*/ 274036 h 265576"/>
                  <a:gd name="connsiteX5" fmla="*/ 209019 w 334430"/>
                  <a:gd name="connsiteY5" fmla="*/ 274036 h 265576"/>
                  <a:gd name="connsiteX6" fmla="*/ 167018 w 334430"/>
                  <a:gd name="connsiteY6" fmla="*/ 169182 h 265576"/>
                  <a:gd name="connsiteX7" fmla="*/ 85083 w 334430"/>
                  <a:gd name="connsiteY7" fmla="*/ 274036 h 265576"/>
                  <a:gd name="connsiteX8" fmla="*/ 0 w 334430"/>
                  <a:gd name="connsiteY8" fmla="*/ 274036 h 265576"/>
                  <a:gd name="connsiteX9" fmla="*/ 123936 w 334430"/>
                  <a:gd name="connsiteY9" fmla="*/ 130920 h 265576"/>
                  <a:gd name="connsiteX10" fmla="*/ 65902 w 334430"/>
                  <a:gd name="connsiteY10" fmla="*/ 0 h 265576"/>
                  <a:gd name="connsiteX11" fmla="*/ 139871 w 334430"/>
                  <a:gd name="connsiteY11" fmla="*/ 0 h 265576"/>
                  <a:gd name="connsiteX12" fmla="*/ 175674 w 334430"/>
                  <a:gd name="connsiteY12" fmla="*/ 94132 h 26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430" h="265576">
                    <a:moveTo>
                      <a:pt x="175674" y="94132"/>
                    </a:moveTo>
                    <a:lnTo>
                      <a:pt x="252790" y="0"/>
                    </a:lnTo>
                    <a:lnTo>
                      <a:pt x="337873" y="0"/>
                    </a:lnTo>
                    <a:lnTo>
                      <a:pt x="221314" y="130920"/>
                    </a:lnTo>
                    <a:lnTo>
                      <a:pt x="286725" y="274036"/>
                    </a:lnTo>
                    <a:lnTo>
                      <a:pt x="209019" y="274036"/>
                    </a:lnTo>
                    <a:lnTo>
                      <a:pt x="167018" y="169182"/>
                    </a:lnTo>
                    <a:lnTo>
                      <a:pt x="85083" y="274036"/>
                    </a:lnTo>
                    <a:lnTo>
                      <a:pt x="0" y="274036"/>
                    </a:lnTo>
                    <a:lnTo>
                      <a:pt x="123936" y="130920"/>
                    </a:lnTo>
                    <a:lnTo>
                      <a:pt x="65902" y="0"/>
                    </a:lnTo>
                    <a:lnTo>
                      <a:pt x="139871" y="0"/>
                    </a:lnTo>
                    <a:lnTo>
                      <a:pt x="175674" y="9413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フリーフォーム: 図形 18">
                <a:extLst>
                  <a:ext uri="{FF2B5EF4-FFF2-40B4-BE49-F238E27FC236}">
                    <a16:creationId xmlns:a16="http://schemas.microsoft.com/office/drawing/2014/main" id="{83BC94BA-DD17-452B-8186-749BD5C219E0}"/>
                  </a:ext>
                </a:extLst>
              </p:cNvPr>
              <p:cNvSpPr/>
              <p:nvPr/>
            </p:nvSpPr>
            <p:spPr>
              <a:xfrm>
                <a:off x="5620973" y="3348148"/>
                <a:ext cx="196724" cy="354103"/>
              </a:xfrm>
              <a:custGeom>
                <a:avLst/>
                <a:gdLst>
                  <a:gd name="connsiteX0" fmla="*/ 11115 w 196723"/>
                  <a:gd name="connsiteY0" fmla="*/ 81345 h 354102"/>
                  <a:gd name="connsiteX1" fmla="*/ 62755 w 196723"/>
                  <a:gd name="connsiteY1" fmla="*/ 81345 h 354102"/>
                  <a:gd name="connsiteX2" fmla="*/ 74952 w 196723"/>
                  <a:gd name="connsiteY2" fmla="*/ 24984 h 354102"/>
                  <a:gd name="connsiteX3" fmla="*/ 151576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444 w 196723"/>
                  <a:gd name="connsiteY9" fmla="*/ 279839 h 354102"/>
                  <a:gd name="connsiteX10" fmla="*/ 120592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115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115" y="81345"/>
                    </a:moveTo>
                    <a:lnTo>
                      <a:pt x="62755" y="81345"/>
                    </a:lnTo>
                    <a:lnTo>
                      <a:pt x="74952" y="24984"/>
                    </a:lnTo>
                    <a:lnTo>
                      <a:pt x="151576" y="0"/>
                    </a:lnTo>
                    <a:lnTo>
                      <a:pt x="133969" y="81444"/>
                    </a:lnTo>
                    <a:lnTo>
                      <a:pt x="197806" y="81444"/>
                    </a:lnTo>
                    <a:lnTo>
                      <a:pt x="186592" y="133575"/>
                    </a:lnTo>
                    <a:lnTo>
                      <a:pt x="122756" y="133575"/>
                    </a:lnTo>
                    <a:lnTo>
                      <a:pt x="96690" y="253282"/>
                    </a:lnTo>
                    <a:cubicBezTo>
                      <a:pt x="95116" y="259675"/>
                      <a:pt x="93444" y="269216"/>
                      <a:pt x="93444" y="279839"/>
                    </a:cubicBezTo>
                    <a:cubicBezTo>
                      <a:pt x="93444" y="296364"/>
                      <a:pt x="104657" y="306496"/>
                      <a:pt x="120592" y="306496"/>
                    </a:cubicBezTo>
                    <a:cubicBezTo>
                      <a:pt x="133379" y="306496"/>
                      <a:pt x="146166"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115"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フリーフォーム: 図形 19">
                <a:extLst>
                  <a:ext uri="{FF2B5EF4-FFF2-40B4-BE49-F238E27FC236}">
                    <a16:creationId xmlns:a16="http://schemas.microsoft.com/office/drawing/2014/main" id="{CAD618D7-AFD2-4479-8DC8-FEBCAF80CF6F}"/>
                  </a:ext>
                </a:extLst>
              </p:cNvPr>
              <p:cNvSpPr/>
              <p:nvPr/>
            </p:nvSpPr>
            <p:spPr>
              <a:xfrm>
                <a:off x="5941436" y="3332213"/>
                <a:ext cx="344266" cy="363939"/>
              </a:xfrm>
              <a:custGeom>
                <a:avLst/>
                <a:gdLst>
                  <a:gd name="connsiteX0" fmla="*/ 0 w 344266"/>
                  <a:gd name="connsiteY0" fmla="*/ 0 h 363938"/>
                  <a:gd name="connsiteX1" fmla="*/ 74460 w 344266"/>
                  <a:gd name="connsiteY1" fmla="*/ 0 h 363938"/>
                  <a:gd name="connsiteX2" fmla="*/ 109083 w 344266"/>
                  <a:gd name="connsiteY2" fmla="*/ 288889 h 363938"/>
                  <a:gd name="connsiteX3" fmla="*/ 110165 w 344266"/>
                  <a:gd name="connsiteY3" fmla="*/ 288889 h 363938"/>
                  <a:gd name="connsiteX4" fmla="*/ 264495 w 344266"/>
                  <a:gd name="connsiteY4" fmla="*/ 0 h 363938"/>
                  <a:gd name="connsiteX5" fmla="*/ 345349 w 344266"/>
                  <a:gd name="connsiteY5" fmla="*/ 0 h 363938"/>
                  <a:gd name="connsiteX6" fmla="*/ 137805 w 344266"/>
                  <a:gd name="connsiteY6" fmla="*/ 371316 h 363938"/>
                  <a:gd name="connsiteX7" fmla="*/ 48984 w 344266"/>
                  <a:gd name="connsiteY7" fmla="*/ 371316 h 363938"/>
                  <a:gd name="connsiteX8" fmla="*/ 0 w 344266"/>
                  <a:gd name="connsiteY8"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266" h="363938">
                    <a:moveTo>
                      <a:pt x="0" y="0"/>
                    </a:moveTo>
                    <a:lnTo>
                      <a:pt x="74460" y="0"/>
                    </a:lnTo>
                    <a:lnTo>
                      <a:pt x="109083" y="288889"/>
                    </a:lnTo>
                    <a:lnTo>
                      <a:pt x="110165" y="288889"/>
                    </a:lnTo>
                    <a:lnTo>
                      <a:pt x="264495" y="0"/>
                    </a:lnTo>
                    <a:lnTo>
                      <a:pt x="345349" y="0"/>
                    </a:lnTo>
                    <a:lnTo>
                      <a:pt x="137805" y="371316"/>
                    </a:lnTo>
                    <a:lnTo>
                      <a:pt x="48984" y="371316"/>
                    </a:lnTo>
                    <a:lnTo>
                      <a:pt x="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フリーフォーム: 図形 20">
                <a:extLst>
                  <a:ext uri="{FF2B5EF4-FFF2-40B4-BE49-F238E27FC236}">
                    <a16:creationId xmlns:a16="http://schemas.microsoft.com/office/drawing/2014/main" id="{C626F9D6-3FBD-4638-96B3-C7CB2D4D5332}"/>
                  </a:ext>
                </a:extLst>
              </p:cNvPr>
              <p:cNvSpPr/>
              <p:nvPr/>
            </p:nvSpPr>
            <p:spPr>
              <a:xfrm>
                <a:off x="6204259"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6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7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6" y="0"/>
                      <a:pt x="260266" y="20263"/>
                      <a:pt x="260266" y="84591"/>
                    </a:cubicBezTo>
                    <a:cubicBezTo>
                      <a:pt x="260266"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7" y="159641"/>
                      <a:pt x="68067" y="205970"/>
                    </a:cubicBezTo>
                    <a:cubicBezTo>
                      <a:pt x="68067"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フリーフォーム: 図形 21">
                <a:extLst>
                  <a:ext uri="{FF2B5EF4-FFF2-40B4-BE49-F238E27FC236}">
                    <a16:creationId xmlns:a16="http://schemas.microsoft.com/office/drawing/2014/main" id="{07BE1660-F8BB-46C6-9EDD-1A24626B8D0C}"/>
                  </a:ext>
                </a:extLst>
              </p:cNvPr>
              <p:cNvSpPr/>
              <p:nvPr/>
            </p:nvSpPr>
            <p:spPr>
              <a:xfrm>
                <a:off x="6475246" y="3304475"/>
                <a:ext cx="147543" cy="393447"/>
              </a:xfrm>
              <a:custGeom>
                <a:avLst/>
                <a:gdLst>
                  <a:gd name="connsiteX0" fmla="*/ 84591 w 147542"/>
                  <a:gd name="connsiteY0" fmla="*/ 0 h 393447"/>
                  <a:gd name="connsiteX1" fmla="*/ 155903 w 147542"/>
                  <a:gd name="connsiteY1" fmla="*/ 0 h 393447"/>
                  <a:gd name="connsiteX2" fmla="*/ 71312 w 147542"/>
                  <a:gd name="connsiteY2" fmla="*/ 399054 h 393447"/>
                  <a:gd name="connsiteX3" fmla="*/ 0 w 147542"/>
                  <a:gd name="connsiteY3" fmla="*/ 399054 h 393447"/>
                  <a:gd name="connsiteX4" fmla="*/ 84591 w 147542"/>
                  <a:gd name="connsiteY4" fmla="*/ 0 h 39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2" h="393447">
                    <a:moveTo>
                      <a:pt x="84591" y="0"/>
                    </a:moveTo>
                    <a:lnTo>
                      <a:pt x="155903" y="0"/>
                    </a:lnTo>
                    <a:lnTo>
                      <a:pt x="71312" y="399054"/>
                    </a:lnTo>
                    <a:lnTo>
                      <a:pt x="0" y="399054"/>
                    </a:lnTo>
                    <a:lnTo>
                      <a:pt x="8459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フリーフォーム: 図形 22">
                <a:extLst>
                  <a:ext uri="{FF2B5EF4-FFF2-40B4-BE49-F238E27FC236}">
                    <a16:creationId xmlns:a16="http://schemas.microsoft.com/office/drawing/2014/main" id="{2702D0A4-25BF-43C3-9CB0-FB1872ED2C30}"/>
                  </a:ext>
                </a:extLst>
              </p:cNvPr>
              <p:cNvSpPr/>
              <p:nvPr/>
            </p:nvSpPr>
            <p:spPr>
              <a:xfrm>
                <a:off x="6616985" y="3429591"/>
                <a:ext cx="285249" cy="275413"/>
              </a:xfrm>
              <a:custGeom>
                <a:avLst/>
                <a:gdLst>
                  <a:gd name="connsiteX0" fmla="*/ 240003 w 285249"/>
                  <a:gd name="connsiteY0" fmla="*/ 234593 h 275413"/>
                  <a:gd name="connsiteX1" fmla="*/ 233117 w 285249"/>
                  <a:gd name="connsiteY1" fmla="*/ 273938 h 275413"/>
                  <a:gd name="connsiteX2" fmla="*/ 163379 w 285249"/>
                  <a:gd name="connsiteY2" fmla="*/ 273938 h 275413"/>
                  <a:gd name="connsiteX3" fmla="*/ 168199 w 285249"/>
                  <a:gd name="connsiteY3" fmla="*/ 247380 h 275413"/>
                  <a:gd name="connsiteX4" fmla="*/ 167117 w 285249"/>
                  <a:gd name="connsiteY4" fmla="*/ 247380 h 275413"/>
                  <a:gd name="connsiteX5" fmla="*/ 89411 w 285249"/>
                  <a:gd name="connsiteY5" fmla="*/ 280331 h 275413"/>
                  <a:gd name="connsiteX6" fmla="*/ 0 w 285249"/>
                  <a:gd name="connsiteY6" fmla="*/ 192592 h 275413"/>
                  <a:gd name="connsiteX7" fmla="*/ 9049 w 285249"/>
                  <a:gd name="connsiteY7" fmla="*/ 132985 h 275413"/>
                  <a:gd name="connsiteX8" fmla="*/ 37771 w 285249"/>
                  <a:gd name="connsiteY8" fmla="*/ 0 h 275413"/>
                  <a:gd name="connsiteX9" fmla="*/ 109083 w 285249"/>
                  <a:gd name="connsiteY9" fmla="*/ 0 h 275413"/>
                  <a:gd name="connsiteX10" fmla="*/ 82427 w 285249"/>
                  <a:gd name="connsiteY10" fmla="*/ 129247 h 275413"/>
                  <a:gd name="connsiteX11" fmla="*/ 74460 w 285249"/>
                  <a:gd name="connsiteY11" fmla="*/ 186691 h 275413"/>
                  <a:gd name="connsiteX12" fmla="*/ 113313 w 285249"/>
                  <a:gd name="connsiteY12" fmla="*/ 225052 h 275413"/>
                  <a:gd name="connsiteX13" fmla="*/ 189937 w 285249"/>
                  <a:gd name="connsiteY13" fmla="*/ 137805 h 275413"/>
                  <a:gd name="connsiteX14" fmla="*/ 219150 w 285249"/>
                  <a:gd name="connsiteY14" fmla="*/ 0 h 275413"/>
                  <a:gd name="connsiteX15" fmla="*/ 290463 w 285249"/>
                  <a:gd name="connsiteY15" fmla="*/ 0 h 275413"/>
                  <a:gd name="connsiteX16" fmla="*/ 240003 w 285249"/>
                  <a:gd name="connsiteY16" fmla="*/ 234593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249" h="275413">
                    <a:moveTo>
                      <a:pt x="240003" y="234593"/>
                    </a:moveTo>
                    <a:cubicBezTo>
                      <a:pt x="236757" y="251118"/>
                      <a:pt x="234101" y="265479"/>
                      <a:pt x="233117" y="273938"/>
                    </a:cubicBezTo>
                    <a:lnTo>
                      <a:pt x="163379" y="273938"/>
                    </a:lnTo>
                    <a:lnTo>
                      <a:pt x="168199" y="247380"/>
                    </a:lnTo>
                    <a:lnTo>
                      <a:pt x="167117" y="247380"/>
                    </a:lnTo>
                    <a:cubicBezTo>
                      <a:pt x="147444" y="265479"/>
                      <a:pt x="120296" y="280331"/>
                      <a:pt x="89411" y="280331"/>
                    </a:cubicBezTo>
                    <a:cubicBezTo>
                      <a:pt x="35705" y="280331"/>
                      <a:pt x="0" y="246790"/>
                      <a:pt x="0" y="192592"/>
                    </a:cubicBezTo>
                    <a:cubicBezTo>
                      <a:pt x="0" y="171838"/>
                      <a:pt x="5311" y="150002"/>
                      <a:pt x="9049" y="132985"/>
                    </a:cubicBezTo>
                    <a:lnTo>
                      <a:pt x="37771" y="0"/>
                    </a:lnTo>
                    <a:lnTo>
                      <a:pt x="109083" y="0"/>
                    </a:lnTo>
                    <a:lnTo>
                      <a:pt x="82427" y="129247"/>
                    </a:lnTo>
                    <a:cubicBezTo>
                      <a:pt x="78689" y="147838"/>
                      <a:pt x="74460" y="166527"/>
                      <a:pt x="74460" y="186691"/>
                    </a:cubicBezTo>
                    <a:cubicBezTo>
                      <a:pt x="74460" y="209609"/>
                      <a:pt x="90394" y="225052"/>
                      <a:pt x="113313" y="225052"/>
                    </a:cubicBezTo>
                    <a:cubicBezTo>
                      <a:pt x="162789" y="225052"/>
                      <a:pt x="180887" y="178724"/>
                      <a:pt x="189937" y="137805"/>
                    </a:cubicBezTo>
                    <a:lnTo>
                      <a:pt x="219150" y="0"/>
                    </a:lnTo>
                    <a:lnTo>
                      <a:pt x="290463" y="0"/>
                    </a:lnTo>
                    <a:lnTo>
                      <a:pt x="240003" y="234593"/>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フリーフォーム: 図形 23">
                <a:extLst>
                  <a:ext uri="{FF2B5EF4-FFF2-40B4-BE49-F238E27FC236}">
                    <a16:creationId xmlns:a16="http://schemas.microsoft.com/office/drawing/2014/main" id="{730C1B2B-08E3-43D3-9855-0050195E8927}"/>
                  </a:ext>
                </a:extLst>
              </p:cNvPr>
              <p:cNvSpPr/>
              <p:nvPr/>
            </p:nvSpPr>
            <p:spPr>
              <a:xfrm>
                <a:off x="6909317"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0" y="279839"/>
                      <a:pt x="161116"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5" name="フリーフォーム: 図形 24">
                <a:extLst>
                  <a:ext uri="{FF2B5EF4-FFF2-40B4-BE49-F238E27FC236}">
                    <a16:creationId xmlns:a16="http://schemas.microsoft.com/office/drawing/2014/main" id="{13695E41-F056-4418-8A95-E027A1CA09C5}"/>
                  </a:ext>
                </a:extLst>
              </p:cNvPr>
              <p:cNvSpPr/>
              <p:nvPr/>
            </p:nvSpPr>
            <p:spPr>
              <a:xfrm>
                <a:off x="7171648" y="3423001"/>
                <a:ext cx="236068" cy="285249"/>
              </a:xfrm>
              <a:custGeom>
                <a:avLst/>
                <a:gdLst>
                  <a:gd name="connsiteX0" fmla="*/ 220822 w 236068"/>
                  <a:gd name="connsiteY0" fmla="*/ 65017 h 285249"/>
                  <a:gd name="connsiteX1" fmla="*/ 162297 w 236068"/>
                  <a:gd name="connsiteY1" fmla="*/ 52230 h 285249"/>
                  <a:gd name="connsiteX2" fmla="*/ 114395 w 236068"/>
                  <a:gd name="connsiteY2" fmla="*/ 79870 h 285249"/>
                  <a:gd name="connsiteX3" fmla="*/ 206953 w 236068"/>
                  <a:gd name="connsiteY3" fmla="*/ 194265 h 285249"/>
                  <a:gd name="connsiteX4" fmla="*/ 83509 w 236068"/>
                  <a:gd name="connsiteY4" fmla="*/ 286823 h 285249"/>
                  <a:gd name="connsiteX5" fmla="*/ 0 w 236068"/>
                  <a:gd name="connsiteY5" fmla="*/ 270298 h 285249"/>
                  <a:gd name="connsiteX6" fmla="*/ 15443 w 236068"/>
                  <a:gd name="connsiteY6" fmla="*/ 213347 h 285249"/>
                  <a:gd name="connsiteX7" fmla="*/ 83509 w 236068"/>
                  <a:gd name="connsiteY7" fmla="*/ 234593 h 285249"/>
                  <a:gd name="connsiteX8" fmla="*/ 132494 w 236068"/>
                  <a:gd name="connsiteY8" fmla="*/ 204298 h 285249"/>
                  <a:gd name="connsiteX9" fmla="*/ 39935 w 236068"/>
                  <a:gd name="connsiteY9" fmla="*/ 87247 h 285249"/>
                  <a:gd name="connsiteX10" fmla="*/ 158559 w 236068"/>
                  <a:gd name="connsiteY10" fmla="*/ 0 h 285249"/>
                  <a:gd name="connsiteX11" fmla="*/ 236265 w 236068"/>
                  <a:gd name="connsiteY11" fmla="*/ 11213 h 285249"/>
                  <a:gd name="connsiteX12" fmla="*/ 220822 w 236068"/>
                  <a:gd name="connsiteY12" fmla="*/ 65017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68" h="285249">
                    <a:moveTo>
                      <a:pt x="220822" y="65017"/>
                    </a:moveTo>
                    <a:cubicBezTo>
                      <a:pt x="202232" y="58132"/>
                      <a:pt x="182560" y="52230"/>
                      <a:pt x="162297" y="52230"/>
                    </a:cubicBezTo>
                    <a:cubicBezTo>
                      <a:pt x="141051" y="52230"/>
                      <a:pt x="114395" y="58033"/>
                      <a:pt x="114395" y="79870"/>
                    </a:cubicBezTo>
                    <a:cubicBezTo>
                      <a:pt x="114395" y="114493"/>
                      <a:pt x="206953" y="127280"/>
                      <a:pt x="206953" y="194265"/>
                    </a:cubicBezTo>
                    <a:cubicBezTo>
                      <a:pt x="206953" y="265577"/>
                      <a:pt x="144690" y="286823"/>
                      <a:pt x="83509" y="286823"/>
                    </a:cubicBezTo>
                    <a:cubicBezTo>
                      <a:pt x="54788" y="286823"/>
                      <a:pt x="26066" y="282594"/>
                      <a:pt x="0" y="270298"/>
                    </a:cubicBezTo>
                    <a:lnTo>
                      <a:pt x="15443" y="213347"/>
                    </a:lnTo>
                    <a:cubicBezTo>
                      <a:pt x="35705" y="224560"/>
                      <a:pt x="55869" y="234593"/>
                      <a:pt x="83509" y="234593"/>
                    </a:cubicBezTo>
                    <a:cubicBezTo>
                      <a:pt x="107411" y="234593"/>
                      <a:pt x="132494" y="226626"/>
                      <a:pt x="132494" y="204298"/>
                    </a:cubicBezTo>
                    <a:cubicBezTo>
                      <a:pt x="132494" y="160133"/>
                      <a:pt x="39935" y="155903"/>
                      <a:pt x="39935" y="87247"/>
                    </a:cubicBezTo>
                    <a:cubicBezTo>
                      <a:pt x="39935" y="22820"/>
                      <a:pt x="102198" y="0"/>
                      <a:pt x="158559" y="0"/>
                    </a:cubicBezTo>
                    <a:cubicBezTo>
                      <a:pt x="184625" y="0"/>
                      <a:pt x="211281" y="4820"/>
                      <a:pt x="236265" y="11213"/>
                    </a:cubicBezTo>
                    <a:lnTo>
                      <a:pt x="220822" y="65017"/>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フリーフォーム: 図形 25">
                <a:extLst>
                  <a:ext uri="{FF2B5EF4-FFF2-40B4-BE49-F238E27FC236}">
                    <a16:creationId xmlns:a16="http://schemas.microsoft.com/office/drawing/2014/main" id="{073ED6EC-F720-4C25-B5A6-F3D29F41A541}"/>
                  </a:ext>
                </a:extLst>
              </p:cNvPr>
              <p:cNvSpPr/>
              <p:nvPr/>
            </p:nvSpPr>
            <p:spPr>
              <a:xfrm>
                <a:off x="7407519" y="3332213"/>
                <a:ext cx="147543" cy="363939"/>
              </a:xfrm>
              <a:custGeom>
                <a:avLst/>
                <a:gdLst>
                  <a:gd name="connsiteX0" fmla="*/ 89903 w 147542"/>
                  <a:gd name="connsiteY0" fmla="*/ 296856 h 363938"/>
                  <a:gd name="connsiteX1" fmla="*/ 74460 w 147542"/>
                  <a:gd name="connsiteY1" fmla="*/ 371316 h 363938"/>
                  <a:gd name="connsiteX2" fmla="*/ 0 w 147542"/>
                  <a:gd name="connsiteY2" fmla="*/ 371316 h 363938"/>
                  <a:gd name="connsiteX3" fmla="*/ 15443 w 147542"/>
                  <a:gd name="connsiteY3" fmla="*/ 296856 h 363938"/>
                  <a:gd name="connsiteX4" fmla="*/ 89903 w 147542"/>
                  <a:gd name="connsiteY4" fmla="*/ 296856 h 363938"/>
                  <a:gd name="connsiteX5" fmla="*/ 72296 w 147542"/>
                  <a:gd name="connsiteY5" fmla="*/ 0 h 363938"/>
                  <a:gd name="connsiteX6" fmla="*/ 155805 w 147542"/>
                  <a:gd name="connsiteY6" fmla="*/ 0 h 363938"/>
                  <a:gd name="connsiteX7" fmla="*/ 88821 w 147542"/>
                  <a:gd name="connsiteY7" fmla="*/ 262331 h 363938"/>
                  <a:gd name="connsiteX8" fmla="*/ 29804 w 147542"/>
                  <a:gd name="connsiteY8" fmla="*/ 262331 h 363938"/>
                  <a:gd name="connsiteX9" fmla="*/ 72296 w 147542"/>
                  <a:gd name="connsiteY9"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542" h="363938">
                    <a:moveTo>
                      <a:pt x="89903" y="296856"/>
                    </a:moveTo>
                    <a:lnTo>
                      <a:pt x="74460" y="371316"/>
                    </a:lnTo>
                    <a:lnTo>
                      <a:pt x="0" y="371316"/>
                    </a:lnTo>
                    <a:lnTo>
                      <a:pt x="15443" y="296856"/>
                    </a:lnTo>
                    <a:lnTo>
                      <a:pt x="89903" y="296856"/>
                    </a:lnTo>
                    <a:close/>
                    <a:moveTo>
                      <a:pt x="72296" y="0"/>
                    </a:moveTo>
                    <a:lnTo>
                      <a:pt x="155805" y="0"/>
                    </a:lnTo>
                    <a:lnTo>
                      <a:pt x="88821" y="262331"/>
                    </a:lnTo>
                    <a:lnTo>
                      <a:pt x="29804" y="262331"/>
                    </a:lnTo>
                    <a:lnTo>
                      <a:pt x="72296"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5" name="フリーフォーム: 図形 4">
              <a:extLst>
                <a:ext uri="{FF2B5EF4-FFF2-40B4-BE49-F238E27FC236}">
                  <a16:creationId xmlns:a16="http://schemas.microsoft.com/office/drawing/2014/main" id="{102D2F69-8ACD-4B11-B61B-379496E4A1EA}"/>
                </a:ext>
              </a:extLst>
            </p:cNvPr>
            <p:cNvSpPr/>
            <p:nvPr/>
          </p:nvSpPr>
          <p:spPr>
            <a:xfrm>
              <a:off x="5120803" y="2676566"/>
              <a:ext cx="2616425" cy="590171"/>
            </a:xfrm>
            <a:custGeom>
              <a:avLst/>
              <a:gdLst>
                <a:gd name="connsiteX0" fmla="*/ 0 w 2616424"/>
                <a:gd name="connsiteY0" fmla="*/ 596237 h 590170"/>
                <a:gd name="connsiteX1" fmla="*/ 2620064 w 2616424"/>
                <a:gd name="connsiteY1" fmla="*/ 53870 h 590170"/>
                <a:gd name="connsiteX2" fmla="*/ 2507145 w 2616424"/>
                <a:gd name="connsiteY2" fmla="*/ 410136 h 590170"/>
                <a:gd name="connsiteX3" fmla="*/ 0 w 2616424"/>
                <a:gd name="connsiteY3" fmla="*/ 596237 h 590170"/>
              </a:gdLst>
              <a:ahLst/>
              <a:cxnLst>
                <a:cxn ang="0">
                  <a:pos x="connsiteX0" y="connsiteY0"/>
                </a:cxn>
                <a:cxn ang="0">
                  <a:pos x="connsiteX1" y="connsiteY1"/>
                </a:cxn>
                <a:cxn ang="0">
                  <a:pos x="connsiteX2" y="connsiteY2"/>
                </a:cxn>
                <a:cxn ang="0">
                  <a:pos x="connsiteX3" y="connsiteY3"/>
                </a:cxn>
              </a:cxnLst>
              <a:rect l="l" t="t" r="r" b="b"/>
              <a:pathLst>
                <a:path w="2616424" h="590170">
                  <a:moveTo>
                    <a:pt x="0" y="596237"/>
                  </a:moveTo>
                  <a:cubicBezTo>
                    <a:pt x="779419" y="-30230"/>
                    <a:pt x="1817432" y="-64460"/>
                    <a:pt x="2620064" y="53870"/>
                  </a:cubicBezTo>
                  <a:lnTo>
                    <a:pt x="2507145" y="410136"/>
                  </a:lnTo>
                  <a:cubicBezTo>
                    <a:pt x="1952581" y="214986"/>
                    <a:pt x="882896" y="95870"/>
                    <a:pt x="0" y="596237"/>
                  </a:cubicBezTo>
                  <a:close/>
                </a:path>
              </a:pathLst>
            </a:custGeom>
            <a:gradFill>
              <a:gsLst>
                <a:gs pos="25000">
                  <a:srgbClr val="005BAC"/>
                </a:gs>
                <a:gs pos="100000">
                  <a:srgbClr val="EA5B02"/>
                </a:gs>
                <a:gs pos="52000">
                  <a:srgbClr val="E50059"/>
                </a:gs>
              </a:gsLst>
              <a:lin ang="0" scaled="1"/>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7" name="フリーフォーム: 図形 6">
              <a:extLst>
                <a:ext uri="{FF2B5EF4-FFF2-40B4-BE49-F238E27FC236}">
                  <a16:creationId xmlns:a16="http://schemas.microsoft.com/office/drawing/2014/main" id="{6A5E6269-C8BC-4716-A64D-FCB32E328BC6}"/>
                </a:ext>
              </a:extLst>
            </p:cNvPr>
            <p:cNvSpPr/>
            <p:nvPr/>
          </p:nvSpPr>
          <p:spPr>
            <a:xfrm>
              <a:off x="2164440" y="3771103"/>
              <a:ext cx="2419701" cy="413120"/>
            </a:xfrm>
            <a:custGeom>
              <a:avLst/>
              <a:gdLst>
                <a:gd name="connsiteX0" fmla="*/ 2429046 w 2419701"/>
                <a:gd name="connsiteY0" fmla="*/ 0 h 413119"/>
                <a:gd name="connsiteX1" fmla="*/ 0 w 2419701"/>
                <a:gd name="connsiteY1" fmla="*/ 350168 h 413119"/>
                <a:gd name="connsiteX2" fmla="*/ 119018 w 2419701"/>
                <a:gd name="connsiteY2" fmla="*/ 67870 h 413119"/>
                <a:gd name="connsiteX3" fmla="*/ 2429046 w 2419701"/>
                <a:gd name="connsiteY3" fmla="*/ 0 h 413119"/>
              </a:gdLst>
              <a:ahLst/>
              <a:cxnLst>
                <a:cxn ang="0">
                  <a:pos x="connsiteX0" y="connsiteY0"/>
                </a:cxn>
                <a:cxn ang="0">
                  <a:pos x="connsiteX1" y="connsiteY1"/>
                </a:cxn>
                <a:cxn ang="0">
                  <a:pos x="connsiteX2" y="connsiteY2"/>
                </a:cxn>
                <a:cxn ang="0">
                  <a:pos x="connsiteX3" y="connsiteY3"/>
                </a:cxn>
              </a:cxnLst>
              <a:rect l="l" t="t" r="r" b="b"/>
              <a:pathLst>
                <a:path w="2419701" h="413119">
                  <a:moveTo>
                    <a:pt x="2429046" y="0"/>
                  </a:moveTo>
                  <a:cubicBezTo>
                    <a:pt x="1971368" y="313971"/>
                    <a:pt x="990405" y="527908"/>
                    <a:pt x="0" y="350168"/>
                  </a:cubicBezTo>
                  <a:lnTo>
                    <a:pt x="119018" y="67870"/>
                  </a:lnTo>
                  <a:cubicBezTo>
                    <a:pt x="1087882" y="292528"/>
                    <a:pt x="1996057" y="174887"/>
                    <a:pt x="2429046" y="0"/>
                  </a:cubicBezTo>
                  <a:close/>
                </a:path>
              </a:pathLst>
            </a:custGeom>
            <a:gradFill flip="none" rotWithShape="1">
              <a:gsLst>
                <a:gs pos="0">
                  <a:srgbClr val="009EE7"/>
                </a:gs>
                <a:gs pos="47000">
                  <a:srgbClr val="005BAC"/>
                </a:gs>
              </a:gsLst>
              <a:lin ang="0" scaled="1"/>
              <a:tileRect/>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41155992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①-c 表紙（サステナビリティ）">
    <p:spTree>
      <p:nvGrpSpPr>
        <p:cNvPr id="1" name=""/>
        <p:cNvGrpSpPr/>
        <p:nvPr/>
      </p:nvGrpSpPr>
      <p:grpSpPr>
        <a:xfrm>
          <a:off x="0" y="0"/>
          <a:ext cx="0" cy="0"/>
          <a:chOff x="0" y="0"/>
          <a:chExt cx="0" cy="0"/>
        </a:xfrm>
      </p:grpSpPr>
      <p:graphicFrame>
        <p:nvGraphicFramePr>
          <p:cNvPr id="7" name="オブジェクト 6" hidden="1">
            <a:extLst>
              <a:ext uri="{FF2B5EF4-FFF2-40B4-BE49-F238E27FC236}">
                <a16:creationId xmlns:a16="http://schemas.microsoft.com/office/drawing/2014/main" id="{C953CC2B-6613-47B5-9504-2B1AA75DE3D2}"/>
              </a:ext>
            </a:extLst>
          </p:cNvPr>
          <p:cNvGraphicFramePr>
            <a:graphicFrameLocks noChangeAspect="1"/>
          </p:cNvGraphicFramePr>
          <p:nvPr userDrawn="1">
            <p:custDataLst>
              <p:tags r:id="rId2"/>
            </p:custDataLst>
            <p:extLst>
              <p:ext uri="{D42A27DB-BD31-4B8C-83A1-F6EECF244321}">
                <p14:modId xmlns:p14="http://schemas.microsoft.com/office/powerpoint/2010/main" val="12762716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8160"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ctrTitle"/>
          </p:nvPr>
        </p:nvSpPr>
        <p:spPr>
          <a:xfrm>
            <a:off x="492767" y="2078983"/>
            <a:ext cx="6796305" cy="442035"/>
          </a:xfrm>
          <a:noFill/>
        </p:spPr>
        <p:txBody>
          <a:bodyPr lIns="0" tIns="36000" rIns="0" bIns="36000" anchor="ctr">
            <a:spAutoFit/>
          </a:bodyPr>
          <a:lstStyle>
            <a:lvl1pPr algn="l">
              <a:lnSpc>
                <a:spcPct val="100000"/>
              </a:lnSpc>
              <a:spcBef>
                <a:spcPts val="0"/>
              </a:spcBef>
              <a:defRPr sz="2400" b="1" i="0"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a:t>マスター タイトルの書式設定</a:t>
            </a:r>
            <a:endParaRPr lang="en-US" dirty="0"/>
          </a:p>
        </p:txBody>
      </p:sp>
      <p:sp>
        <p:nvSpPr>
          <p:cNvPr id="3" name="Subtitle 2"/>
          <p:cNvSpPr>
            <a:spLocks noGrp="1"/>
          </p:cNvSpPr>
          <p:nvPr>
            <p:ph type="subTitle" idx="1" hasCustomPrompt="1"/>
          </p:nvPr>
        </p:nvSpPr>
        <p:spPr>
          <a:xfrm>
            <a:off x="492390" y="686670"/>
            <a:ext cx="6796683" cy="365357"/>
          </a:xfrm>
        </p:spPr>
        <p:txBody>
          <a:bodyPr lIns="0" tIns="46800" rIns="90000" bIns="46800" anchor="ctr">
            <a:spAutoFit/>
          </a:bodyPr>
          <a:lstStyle>
            <a:lvl1pPr marL="0" indent="0" algn="l">
              <a:lnSpc>
                <a:spcPct val="110000"/>
              </a:lnSpc>
              <a:spcBef>
                <a:spcPts val="0"/>
              </a:spcBef>
              <a:buNone/>
              <a:defRPr sz="1600" b="1" i="0" baseline="0">
                <a:latin typeface="メイリオ" panose="020B0604030504040204" pitchFamily="50" charset="-128"/>
                <a:ea typeface="メイリオ" panose="020B0604030504040204" pitchFamily="50" charset="-128"/>
                <a:sym typeface="メイリオ" panose="020B0604030504040204" pitchFamily="50" charset="-128"/>
              </a:defRPr>
            </a:lvl1pPr>
            <a:lvl2pPr marL="495285" indent="0" algn="ctr">
              <a:buNone/>
              <a:defRPr sz="2167"/>
            </a:lvl2pPr>
            <a:lvl3pPr marL="990570" indent="0" algn="ctr">
              <a:buNone/>
              <a:defRPr sz="1950"/>
            </a:lvl3pPr>
            <a:lvl4pPr marL="1485854" indent="0" algn="ctr">
              <a:buNone/>
              <a:defRPr sz="1733"/>
            </a:lvl4pPr>
            <a:lvl5pPr marL="1981139" indent="0" algn="ctr">
              <a:buNone/>
              <a:defRPr sz="1733"/>
            </a:lvl5pPr>
            <a:lvl6pPr marL="2476424" indent="0" algn="ctr">
              <a:buNone/>
              <a:defRPr sz="1733"/>
            </a:lvl6pPr>
            <a:lvl7pPr marL="2971709" indent="0" algn="ctr">
              <a:buNone/>
              <a:defRPr sz="1733"/>
            </a:lvl7pPr>
            <a:lvl8pPr marL="3466993" indent="0" algn="ctr">
              <a:buNone/>
              <a:defRPr sz="1733"/>
            </a:lvl8pPr>
            <a:lvl9pPr marL="3962278" indent="0" algn="ctr">
              <a:buNone/>
              <a:defRPr sz="1733"/>
            </a:lvl9pPr>
          </a:lstStyle>
          <a:p>
            <a:r>
              <a:rPr lang="ja-JP" altLang="en-US" dirty="0"/>
              <a:t>資料名など</a:t>
            </a:r>
            <a:endParaRPr lang="en-US" dirty="0"/>
          </a:p>
        </p:txBody>
      </p:sp>
      <p:sp>
        <p:nvSpPr>
          <p:cNvPr id="15" name="テキスト プレースホルダー 14">
            <a:extLst>
              <a:ext uri="{FF2B5EF4-FFF2-40B4-BE49-F238E27FC236}">
                <a16:creationId xmlns:a16="http://schemas.microsoft.com/office/drawing/2014/main" id="{FDC760E3-9F01-AD4C-BCF9-E22AE02BF0F0}"/>
              </a:ext>
            </a:extLst>
          </p:cNvPr>
          <p:cNvSpPr>
            <a:spLocks noGrp="1"/>
          </p:cNvSpPr>
          <p:nvPr>
            <p:ph type="body" sz="quarter" idx="10" hasCustomPrompt="1"/>
          </p:nvPr>
        </p:nvSpPr>
        <p:spPr>
          <a:xfrm>
            <a:off x="492389" y="5436000"/>
            <a:ext cx="6796683" cy="252000"/>
          </a:xfrm>
        </p:spPr>
        <p:txBody>
          <a:bodyPr lIns="0" tIns="0" rIns="0" bIns="0" anchor="ctr">
            <a:noAutofit/>
          </a:bodyPr>
          <a:lstStyle>
            <a:lvl1pPr marL="0" indent="0">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日付</a:t>
            </a:r>
          </a:p>
        </p:txBody>
      </p:sp>
      <p:sp>
        <p:nvSpPr>
          <p:cNvPr id="16" name="テキスト プレースホルダー 14">
            <a:extLst>
              <a:ext uri="{FF2B5EF4-FFF2-40B4-BE49-F238E27FC236}">
                <a16:creationId xmlns:a16="http://schemas.microsoft.com/office/drawing/2014/main" id="{863F2344-476F-5942-A8C9-BC88457AB2D4}"/>
              </a:ext>
            </a:extLst>
          </p:cNvPr>
          <p:cNvSpPr>
            <a:spLocks noGrp="1"/>
          </p:cNvSpPr>
          <p:nvPr>
            <p:ph type="body" sz="quarter" idx="11" hasCustomPrompt="1"/>
          </p:nvPr>
        </p:nvSpPr>
        <p:spPr>
          <a:xfrm>
            <a:off x="492765" y="4265052"/>
            <a:ext cx="6796307" cy="1037558"/>
          </a:xfrm>
        </p:spPr>
        <p:txBody>
          <a:bodyPr lIns="0" tIns="0" rIns="0" bIns="0" anchor="t">
            <a:noAutofit/>
          </a:bodyPr>
          <a:lstStyle>
            <a:lvl1pPr marL="0" indent="0">
              <a:lnSpc>
                <a:spcPct val="140000"/>
              </a:lnSpc>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部署</a:t>
            </a:r>
          </a:p>
        </p:txBody>
      </p:sp>
      <p:sp>
        <p:nvSpPr>
          <p:cNvPr id="5" name="テキスト プレースホルダー 4">
            <a:extLst>
              <a:ext uri="{FF2B5EF4-FFF2-40B4-BE49-F238E27FC236}">
                <a16:creationId xmlns:a16="http://schemas.microsoft.com/office/drawing/2014/main" id="{E2E88B4C-DA79-CC41-98E9-9182634B031C}"/>
              </a:ext>
            </a:extLst>
          </p:cNvPr>
          <p:cNvSpPr>
            <a:spLocks noGrp="1"/>
          </p:cNvSpPr>
          <p:nvPr>
            <p:ph type="body" sz="quarter" idx="12" hasCustomPrompt="1"/>
          </p:nvPr>
        </p:nvSpPr>
        <p:spPr>
          <a:xfrm>
            <a:off x="492765" y="3790800"/>
            <a:ext cx="6796307" cy="342000"/>
          </a:xfrm>
        </p:spPr>
        <p:txBody>
          <a:bodyPr lIns="0" tIns="0" rIns="0" bIns="0" anchor="ctr">
            <a:noAutofit/>
          </a:bodyPr>
          <a:lstStyle>
            <a:lvl1pPr marL="0" indent="0" algn="l">
              <a:spcBef>
                <a:spcPts val="0"/>
              </a:spcBef>
              <a:buNone/>
              <a:defRPr sz="1600" b="1" baseline="0">
                <a:solidFill>
                  <a:schemeClr val="tx1"/>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名前</a:t>
            </a:r>
          </a:p>
        </p:txBody>
      </p:sp>
      <p:cxnSp>
        <p:nvCxnSpPr>
          <p:cNvPr id="6" name="直線コネクタ 5">
            <a:extLst>
              <a:ext uri="{FF2B5EF4-FFF2-40B4-BE49-F238E27FC236}">
                <a16:creationId xmlns:a16="http://schemas.microsoft.com/office/drawing/2014/main" id="{17E17235-D718-F341-A1F6-9D65CCF7A33F}"/>
              </a:ext>
            </a:extLst>
          </p:cNvPr>
          <p:cNvCxnSpPr/>
          <p:nvPr userDrawn="1"/>
        </p:nvCxnSpPr>
        <p:spPr>
          <a:xfrm>
            <a:off x="493200" y="3439940"/>
            <a:ext cx="4464000" cy="0"/>
          </a:xfrm>
          <a:prstGeom prst="line">
            <a:avLst/>
          </a:prstGeom>
          <a:ln w="31750">
            <a:solidFill>
              <a:srgbClr val="000F78"/>
            </a:solidFill>
          </a:ln>
        </p:spPr>
        <p:style>
          <a:lnRef idx="1">
            <a:schemeClr val="accent1"/>
          </a:lnRef>
          <a:fillRef idx="0">
            <a:schemeClr val="accent1"/>
          </a:fillRef>
          <a:effectRef idx="0">
            <a:schemeClr val="accent1"/>
          </a:effectRef>
          <a:fontRef idx="minor">
            <a:schemeClr val="tx1"/>
          </a:fontRef>
        </p:style>
      </p:cxnSp>
      <p:pic>
        <p:nvPicPr>
          <p:cNvPr id="11" name="図プレースホルダー 27">
            <a:extLst>
              <a:ext uri="{FF2B5EF4-FFF2-40B4-BE49-F238E27FC236}">
                <a16:creationId xmlns:a16="http://schemas.microsoft.com/office/drawing/2014/main" id="{ECFDCFCC-81B4-412A-B99E-5E25A004C688}"/>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a:off x="7503851" y="0"/>
            <a:ext cx="1913110" cy="6858000"/>
          </a:xfrm>
          <a:prstGeom prst="rect">
            <a:avLst/>
          </a:prstGeom>
        </p:spPr>
      </p:pic>
      <p:grpSp>
        <p:nvGrpSpPr>
          <p:cNvPr id="17" name="グループ化 16">
            <a:extLst>
              <a:ext uri="{FF2B5EF4-FFF2-40B4-BE49-F238E27FC236}">
                <a16:creationId xmlns:a16="http://schemas.microsoft.com/office/drawing/2014/main" id="{2FD27656-5FC4-45AC-BB41-9A45234E7BE1}"/>
              </a:ext>
            </a:extLst>
          </p:cNvPr>
          <p:cNvGrpSpPr>
            <a:grpSpLocks noChangeAspect="1"/>
          </p:cNvGrpSpPr>
          <p:nvPr userDrawn="1"/>
        </p:nvGrpSpPr>
        <p:grpSpPr>
          <a:xfrm>
            <a:off x="492766" y="6044136"/>
            <a:ext cx="766800" cy="385678"/>
            <a:chOff x="200472" y="6597352"/>
            <a:chExt cx="355987" cy="179051"/>
          </a:xfrm>
        </p:grpSpPr>
        <p:sp>
          <p:nvSpPr>
            <p:cNvPr id="18" name="Freeform 290">
              <a:extLst>
                <a:ext uri="{FF2B5EF4-FFF2-40B4-BE49-F238E27FC236}">
                  <a16:creationId xmlns:a16="http://schemas.microsoft.com/office/drawing/2014/main" id="{54933B5B-9481-4CDE-98B9-3BB4D179CA52}"/>
                </a:ext>
              </a:extLst>
            </p:cNvPr>
            <p:cNvSpPr>
              <a:spLocks noChangeAspect="1"/>
            </p:cNvSpPr>
            <p:nvPr/>
          </p:nvSpPr>
          <p:spPr bwMode="auto">
            <a:xfrm>
              <a:off x="508801" y="6598074"/>
              <a:ext cx="47658" cy="177607"/>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Freeform 291">
              <a:extLst>
                <a:ext uri="{FF2B5EF4-FFF2-40B4-BE49-F238E27FC236}">
                  <a16:creationId xmlns:a16="http://schemas.microsoft.com/office/drawing/2014/main" id="{81FAD5D0-3231-470C-B01E-160C8F02D9AF}"/>
                </a:ext>
              </a:extLst>
            </p:cNvPr>
            <p:cNvSpPr>
              <a:spLocks noChangeAspect="1"/>
            </p:cNvSpPr>
            <p:nvPr/>
          </p:nvSpPr>
          <p:spPr bwMode="auto">
            <a:xfrm>
              <a:off x="200472" y="6597352"/>
              <a:ext cx="303997" cy="179051"/>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22" name="グループ化 21">
            <a:extLst>
              <a:ext uri="{FF2B5EF4-FFF2-40B4-BE49-F238E27FC236}">
                <a16:creationId xmlns:a16="http://schemas.microsoft.com/office/drawing/2014/main" id="{0B0AA070-14AF-46EB-B74B-E8558CBAC7DE}"/>
              </a:ext>
            </a:extLst>
          </p:cNvPr>
          <p:cNvGrpSpPr>
            <a:grpSpLocks noChangeAspect="1"/>
          </p:cNvGrpSpPr>
          <p:nvPr userDrawn="1"/>
        </p:nvGrpSpPr>
        <p:grpSpPr>
          <a:xfrm>
            <a:off x="5053511" y="5975818"/>
            <a:ext cx="1926000" cy="521058"/>
            <a:chOff x="2164440" y="2676566"/>
            <a:chExt cx="5572788" cy="1507657"/>
          </a:xfrm>
        </p:grpSpPr>
        <p:grpSp>
          <p:nvGrpSpPr>
            <p:cNvPr id="23" name="グループ化 22">
              <a:extLst>
                <a:ext uri="{FF2B5EF4-FFF2-40B4-BE49-F238E27FC236}">
                  <a16:creationId xmlns:a16="http://schemas.microsoft.com/office/drawing/2014/main" id="{5A0EF5B8-7EFC-4906-9B83-A7F2C6F4EA75}"/>
                </a:ext>
              </a:extLst>
            </p:cNvPr>
            <p:cNvGrpSpPr/>
            <p:nvPr userDrawn="1"/>
          </p:nvGrpSpPr>
          <p:grpSpPr>
            <a:xfrm>
              <a:off x="2346016" y="3304475"/>
              <a:ext cx="5209046" cy="404857"/>
              <a:chOff x="2346016" y="3304475"/>
              <a:chExt cx="5209046" cy="404857"/>
            </a:xfrm>
            <a:solidFill>
              <a:srgbClr val="005BAC"/>
            </a:solidFill>
          </p:grpSpPr>
          <p:sp>
            <p:nvSpPr>
              <p:cNvPr id="26" name="フリーフォーム: 図形 25">
                <a:extLst>
                  <a:ext uri="{FF2B5EF4-FFF2-40B4-BE49-F238E27FC236}">
                    <a16:creationId xmlns:a16="http://schemas.microsoft.com/office/drawing/2014/main" id="{3400767B-7873-4DD6-8E28-21ECF395DF29}"/>
                  </a:ext>
                </a:extLst>
              </p:cNvPr>
              <p:cNvSpPr/>
              <p:nvPr/>
            </p:nvSpPr>
            <p:spPr>
              <a:xfrm>
                <a:off x="2346016" y="3325721"/>
                <a:ext cx="285249" cy="383611"/>
              </a:xfrm>
              <a:custGeom>
                <a:avLst/>
                <a:gdLst>
                  <a:gd name="connsiteX0" fmla="*/ 271282 w 285249"/>
                  <a:gd name="connsiteY0" fmla="*/ 77706 h 383611"/>
                  <a:gd name="connsiteX1" fmla="*/ 194166 w 285249"/>
                  <a:gd name="connsiteY1" fmla="*/ 58525 h 383611"/>
                  <a:gd name="connsiteX2" fmla="*/ 131903 w 285249"/>
                  <a:gd name="connsiteY2" fmla="*/ 101116 h 383611"/>
                  <a:gd name="connsiteX3" fmla="*/ 258495 w 285249"/>
                  <a:gd name="connsiteY3" fmla="*/ 260167 h 383611"/>
                  <a:gd name="connsiteX4" fmla="*/ 105837 w 285249"/>
                  <a:gd name="connsiteY4" fmla="*/ 384103 h 383611"/>
                  <a:gd name="connsiteX5" fmla="*/ 0 w 285249"/>
                  <a:gd name="connsiteY5" fmla="*/ 363349 h 383611"/>
                  <a:gd name="connsiteX6" fmla="*/ 19181 w 285249"/>
                  <a:gd name="connsiteY6" fmla="*/ 300004 h 383611"/>
                  <a:gd name="connsiteX7" fmla="*/ 110165 w 285249"/>
                  <a:gd name="connsiteY7" fmla="*/ 325578 h 383611"/>
                  <a:gd name="connsiteX8" fmla="*/ 180887 w 285249"/>
                  <a:gd name="connsiteY8" fmla="*/ 267544 h 383611"/>
                  <a:gd name="connsiteX9" fmla="*/ 54296 w 285249"/>
                  <a:gd name="connsiteY9" fmla="*/ 112231 h 383611"/>
                  <a:gd name="connsiteX10" fmla="*/ 192592 w 285249"/>
                  <a:gd name="connsiteY10" fmla="*/ 0 h 383611"/>
                  <a:gd name="connsiteX11" fmla="*/ 288889 w 285249"/>
                  <a:gd name="connsiteY11" fmla="*/ 16525 h 383611"/>
                  <a:gd name="connsiteX12" fmla="*/ 271282 w 285249"/>
                  <a:gd name="connsiteY12" fmla="*/ 77706 h 3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249" h="383611">
                    <a:moveTo>
                      <a:pt x="271282" y="77706"/>
                    </a:moveTo>
                    <a:cubicBezTo>
                      <a:pt x="249446" y="66493"/>
                      <a:pt x="221314" y="58525"/>
                      <a:pt x="194166" y="58525"/>
                    </a:cubicBezTo>
                    <a:cubicBezTo>
                      <a:pt x="167609" y="58525"/>
                      <a:pt x="131903" y="69148"/>
                      <a:pt x="131903" y="101116"/>
                    </a:cubicBezTo>
                    <a:cubicBezTo>
                      <a:pt x="131903" y="160723"/>
                      <a:pt x="258495" y="156985"/>
                      <a:pt x="258495" y="260167"/>
                    </a:cubicBezTo>
                    <a:cubicBezTo>
                      <a:pt x="258495" y="351152"/>
                      <a:pt x="187183" y="384103"/>
                      <a:pt x="105837" y="384103"/>
                    </a:cubicBezTo>
                    <a:cubicBezTo>
                      <a:pt x="70230" y="384103"/>
                      <a:pt x="33443" y="375644"/>
                      <a:pt x="0" y="363349"/>
                    </a:cubicBezTo>
                    <a:lnTo>
                      <a:pt x="19181" y="300004"/>
                    </a:lnTo>
                    <a:cubicBezTo>
                      <a:pt x="47902" y="313282"/>
                      <a:pt x="78198" y="325578"/>
                      <a:pt x="110165" y="325578"/>
                    </a:cubicBezTo>
                    <a:cubicBezTo>
                      <a:pt x="145871" y="325578"/>
                      <a:pt x="180887" y="307479"/>
                      <a:pt x="180887" y="267544"/>
                    </a:cubicBezTo>
                    <a:cubicBezTo>
                      <a:pt x="180887" y="200461"/>
                      <a:pt x="54296" y="211183"/>
                      <a:pt x="54296" y="112231"/>
                    </a:cubicBezTo>
                    <a:cubicBezTo>
                      <a:pt x="54296" y="34033"/>
                      <a:pt x="121280" y="0"/>
                      <a:pt x="192592" y="0"/>
                    </a:cubicBezTo>
                    <a:cubicBezTo>
                      <a:pt x="225052" y="0"/>
                      <a:pt x="258593" y="4230"/>
                      <a:pt x="288889" y="16525"/>
                    </a:cubicBezTo>
                    <a:lnTo>
                      <a:pt x="271282" y="77706"/>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フリーフォーム: 図形 26">
                <a:extLst>
                  <a:ext uri="{FF2B5EF4-FFF2-40B4-BE49-F238E27FC236}">
                    <a16:creationId xmlns:a16="http://schemas.microsoft.com/office/drawing/2014/main" id="{4CAE6936-D257-412A-95E4-30E1FF723A42}"/>
                  </a:ext>
                </a:extLst>
              </p:cNvPr>
              <p:cNvSpPr/>
              <p:nvPr/>
            </p:nvSpPr>
            <p:spPr>
              <a:xfrm>
                <a:off x="2624577" y="3304475"/>
                <a:ext cx="285249" cy="393447"/>
              </a:xfrm>
              <a:custGeom>
                <a:avLst/>
                <a:gdLst>
                  <a:gd name="connsiteX0" fmla="*/ 85181 w 285249"/>
                  <a:gd name="connsiteY0" fmla="*/ 0 h 393447"/>
                  <a:gd name="connsiteX1" fmla="*/ 156494 w 285249"/>
                  <a:gd name="connsiteY1" fmla="*/ 0 h 393447"/>
                  <a:gd name="connsiteX2" fmla="*/ 122460 w 285249"/>
                  <a:gd name="connsiteY2" fmla="*/ 151674 h 393447"/>
                  <a:gd name="connsiteX3" fmla="*/ 123542 w 285249"/>
                  <a:gd name="connsiteY3" fmla="*/ 151674 h 393447"/>
                  <a:gd name="connsiteX4" fmla="*/ 201248 w 285249"/>
                  <a:gd name="connsiteY4" fmla="*/ 118723 h 393447"/>
                  <a:gd name="connsiteX5" fmla="*/ 290659 w 285249"/>
                  <a:gd name="connsiteY5" fmla="*/ 206462 h 393447"/>
                  <a:gd name="connsiteX6" fmla="*/ 281610 w 285249"/>
                  <a:gd name="connsiteY6" fmla="*/ 266069 h 393447"/>
                  <a:gd name="connsiteX7" fmla="*/ 252888 w 285249"/>
                  <a:gd name="connsiteY7" fmla="*/ 399054 h 393447"/>
                  <a:gd name="connsiteX8" fmla="*/ 181576 w 285249"/>
                  <a:gd name="connsiteY8" fmla="*/ 399054 h 393447"/>
                  <a:gd name="connsiteX9" fmla="*/ 208134 w 285249"/>
                  <a:gd name="connsiteY9" fmla="*/ 269806 h 393447"/>
                  <a:gd name="connsiteX10" fmla="*/ 216101 w 285249"/>
                  <a:gd name="connsiteY10" fmla="*/ 212363 h 393447"/>
                  <a:gd name="connsiteX11" fmla="*/ 177248 w 285249"/>
                  <a:gd name="connsiteY11" fmla="*/ 174100 h 393447"/>
                  <a:gd name="connsiteX12" fmla="*/ 100624 w 285249"/>
                  <a:gd name="connsiteY12" fmla="*/ 261347 h 393447"/>
                  <a:gd name="connsiteX13" fmla="*/ 71312 w 285249"/>
                  <a:gd name="connsiteY13" fmla="*/ 399152 h 393447"/>
                  <a:gd name="connsiteX14" fmla="*/ 0 w 285249"/>
                  <a:gd name="connsiteY14" fmla="*/ 399152 h 393447"/>
                  <a:gd name="connsiteX15" fmla="*/ 85181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5181" y="0"/>
                    </a:moveTo>
                    <a:lnTo>
                      <a:pt x="156494" y="0"/>
                    </a:lnTo>
                    <a:lnTo>
                      <a:pt x="122460" y="151674"/>
                    </a:lnTo>
                    <a:lnTo>
                      <a:pt x="123542" y="151674"/>
                    </a:lnTo>
                    <a:cubicBezTo>
                      <a:pt x="143215" y="133575"/>
                      <a:pt x="170363" y="118723"/>
                      <a:pt x="201248" y="118723"/>
                    </a:cubicBezTo>
                    <a:cubicBezTo>
                      <a:pt x="254954" y="118723"/>
                      <a:pt x="290659" y="152264"/>
                      <a:pt x="290659" y="206462"/>
                    </a:cubicBezTo>
                    <a:cubicBezTo>
                      <a:pt x="290659" y="227216"/>
                      <a:pt x="285348" y="249052"/>
                      <a:pt x="281610" y="266069"/>
                    </a:cubicBezTo>
                    <a:lnTo>
                      <a:pt x="252888" y="399054"/>
                    </a:lnTo>
                    <a:lnTo>
                      <a:pt x="181576" y="399054"/>
                    </a:lnTo>
                    <a:lnTo>
                      <a:pt x="208134" y="269806"/>
                    </a:lnTo>
                    <a:cubicBezTo>
                      <a:pt x="211871" y="251216"/>
                      <a:pt x="216101" y="232527"/>
                      <a:pt x="216101" y="212363"/>
                    </a:cubicBezTo>
                    <a:cubicBezTo>
                      <a:pt x="216101" y="189445"/>
                      <a:pt x="200166" y="174100"/>
                      <a:pt x="177248" y="174100"/>
                    </a:cubicBezTo>
                    <a:cubicBezTo>
                      <a:pt x="127772" y="174100"/>
                      <a:pt x="109673" y="220429"/>
                      <a:pt x="100624" y="261347"/>
                    </a:cubicBezTo>
                    <a:lnTo>
                      <a:pt x="71312" y="399152"/>
                    </a:lnTo>
                    <a:lnTo>
                      <a:pt x="0" y="399152"/>
                    </a:lnTo>
                    <a:lnTo>
                      <a:pt x="8518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8" name="フリーフォーム: 図形 27">
                <a:extLst>
                  <a:ext uri="{FF2B5EF4-FFF2-40B4-BE49-F238E27FC236}">
                    <a16:creationId xmlns:a16="http://schemas.microsoft.com/office/drawing/2014/main" id="{42ED4640-C2E7-4C8D-AE30-1CE5CF63DAF9}"/>
                  </a:ext>
                </a:extLst>
              </p:cNvPr>
              <p:cNvSpPr/>
              <p:nvPr/>
            </p:nvSpPr>
            <p:spPr>
              <a:xfrm>
                <a:off x="2926154"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5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6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5" y="0"/>
                      <a:pt x="260265" y="20263"/>
                      <a:pt x="260265" y="84591"/>
                    </a:cubicBezTo>
                    <a:cubicBezTo>
                      <a:pt x="260265"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6" y="159641"/>
                      <a:pt x="68066" y="205970"/>
                    </a:cubicBezTo>
                    <a:cubicBezTo>
                      <a:pt x="68066"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9" name="フリーフォーム: 図形 28">
                <a:extLst>
                  <a:ext uri="{FF2B5EF4-FFF2-40B4-BE49-F238E27FC236}">
                    <a16:creationId xmlns:a16="http://schemas.microsoft.com/office/drawing/2014/main" id="{DD9078B0-B78B-4906-BD99-CFA4BE4D3A2F}"/>
                  </a:ext>
                </a:extLst>
              </p:cNvPr>
              <p:cNvSpPr/>
              <p:nvPr/>
            </p:nvSpPr>
            <p:spPr>
              <a:xfrm>
                <a:off x="3200682" y="3423198"/>
                <a:ext cx="216396" cy="275413"/>
              </a:xfrm>
              <a:custGeom>
                <a:avLst/>
                <a:gdLst>
                  <a:gd name="connsiteX0" fmla="*/ 48984 w 216396"/>
                  <a:gd name="connsiteY0" fmla="*/ 43082 h 275413"/>
                  <a:gd name="connsiteX1" fmla="*/ 55378 w 216396"/>
                  <a:gd name="connsiteY1" fmla="*/ 6393 h 275413"/>
                  <a:gd name="connsiteX2" fmla="*/ 123444 w 216396"/>
                  <a:gd name="connsiteY2" fmla="*/ 6393 h 275413"/>
                  <a:gd name="connsiteX3" fmla="*/ 113903 w 216396"/>
                  <a:gd name="connsiteY3" fmla="*/ 58033 h 275413"/>
                  <a:gd name="connsiteX4" fmla="*/ 114985 w 216396"/>
                  <a:gd name="connsiteY4" fmla="*/ 58033 h 275413"/>
                  <a:gd name="connsiteX5" fmla="*/ 195838 w 216396"/>
                  <a:gd name="connsiteY5" fmla="*/ 0 h 275413"/>
                  <a:gd name="connsiteX6" fmla="*/ 222986 w 216396"/>
                  <a:gd name="connsiteY6" fmla="*/ 2656 h 275413"/>
                  <a:gd name="connsiteX7" fmla="*/ 208134 w 216396"/>
                  <a:gd name="connsiteY7" fmla="*/ 72394 h 275413"/>
                  <a:gd name="connsiteX8" fmla="*/ 180986 w 216396"/>
                  <a:gd name="connsiteY8" fmla="*/ 68165 h 275413"/>
                  <a:gd name="connsiteX9" fmla="*/ 96886 w 216396"/>
                  <a:gd name="connsiteY9" fmla="*/ 157576 h 275413"/>
                  <a:gd name="connsiteX10" fmla="*/ 71312 w 216396"/>
                  <a:gd name="connsiteY10" fmla="*/ 280430 h 275413"/>
                  <a:gd name="connsiteX11" fmla="*/ 0 w 216396"/>
                  <a:gd name="connsiteY11" fmla="*/ 280430 h 275413"/>
                  <a:gd name="connsiteX12" fmla="*/ 48984 w 216396"/>
                  <a:gd name="connsiteY12" fmla="*/ 43082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396" h="275413">
                    <a:moveTo>
                      <a:pt x="48984" y="43082"/>
                    </a:moveTo>
                    <a:cubicBezTo>
                      <a:pt x="51148" y="31377"/>
                      <a:pt x="53214" y="19181"/>
                      <a:pt x="55378" y="6393"/>
                    </a:cubicBezTo>
                    <a:lnTo>
                      <a:pt x="123444" y="6393"/>
                    </a:lnTo>
                    <a:lnTo>
                      <a:pt x="113903" y="58033"/>
                    </a:lnTo>
                    <a:lnTo>
                      <a:pt x="114985" y="58033"/>
                    </a:lnTo>
                    <a:cubicBezTo>
                      <a:pt x="127772" y="28230"/>
                      <a:pt x="162887" y="0"/>
                      <a:pt x="195838" y="0"/>
                    </a:cubicBezTo>
                    <a:cubicBezTo>
                      <a:pt x="204888" y="0"/>
                      <a:pt x="214429" y="492"/>
                      <a:pt x="222986" y="2656"/>
                    </a:cubicBezTo>
                    <a:lnTo>
                      <a:pt x="208134" y="72394"/>
                    </a:lnTo>
                    <a:cubicBezTo>
                      <a:pt x="200166" y="69739"/>
                      <a:pt x="190035" y="68165"/>
                      <a:pt x="180986" y="68165"/>
                    </a:cubicBezTo>
                    <a:cubicBezTo>
                      <a:pt x="130428" y="68165"/>
                      <a:pt x="105936" y="113411"/>
                      <a:pt x="96886" y="157576"/>
                    </a:cubicBezTo>
                    <a:lnTo>
                      <a:pt x="71312" y="280430"/>
                    </a:lnTo>
                    <a:lnTo>
                      <a:pt x="0" y="280430"/>
                    </a:lnTo>
                    <a:lnTo>
                      <a:pt x="48984" y="4308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フリーフォーム: 図形 29">
                <a:extLst>
                  <a:ext uri="{FF2B5EF4-FFF2-40B4-BE49-F238E27FC236}">
                    <a16:creationId xmlns:a16="http://schemas.microsoft.com/office/drawing/2014/main" id="{4FBEF6D1-94AF-42E3-8386-D5197A887F37}"/>
                  </a:ext>
                </a:extLst>
              </p:cNvPr>
              <p:cNvSpPr/>
              <p:nvPr/>
            </p:nvSpPr>
            <p:spPr>
              <a:xfrm>
                <a:off x="340920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494 w 265576"/>
                  <a:gd name="connsiteY10" fmla="*/ 116460 h 285249"/>
                  <a:gd name="connsiteX11" fmla="*/ 200068 w 265576"/>
                  <a:gd name="connsiteY11" fmla="*/ 97870 h 285249"/>
                  <a:gd name="connsiteX12" fmla="*/ 154821 w 265576"/>
                  <a:gd name="connsiteY12" fmla="*/ 52132 h 285249"/>
                  <a:gd name="connsiteX13" fmla="*/ 77706 w 265576"/>
                  <a:gd name="connsiteY13" fmla="*/ 116460 h 285249"/>
                  <a:gd name="connsiteX14" fmla="*/ 198494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494" y="116460"/>
                    </a:moveTo>
                    <a:cubicBezTo>
                      <a:pt x="199576" y="110067"/>
                      <a:pt x="200068" y="104264"/>
                      <a:pt x="200068" y="97870"/>
                    </a:cubicBezTo>
                    <a:cubicBezTo>
                      <a:pt x="200068" y="68657"/>
                      <a:pt x="184625" y="52132"/>
                      <a:pt x="154821" y="52132"/>
                    </a:cubicBezTo>
                    <a:cubicBezTo>
                      <a:pt x="110657" y="52132"/>
                      <a:pt x="91477" y="78689"/>
                      <a:pt x="77706" y="116460"/>
                    </a:cubicBezTo>
                    <a:lnTo>
                      <a:pt x="198494" y="116460"/>
                    </a:lnTo>
                    <a:close/>
                  </a:path>
                </a:pathLst>
              </a:custGeom>
              <a:grpFill/>
              <a:ln w="9827" cap="flat">
                <a:noFill/>
                <a:prstDash val="solid"/>
                <a:miter/>
              </a:ln>
            </p:spPr>
            <p:txBody>
              <a:bodyPr rtlCol="0" anchor="ctr"/>
              <a:lstStyle/>
              <a:p>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1" name="フリーフォーム: 図形 30">
                <a:extLst>
                  <a:ext uri="{FF2B5EF4-FFF2-40B4-BE49-F238E27FC236}">
                    <a16:creationId xmlns:a16="http://schemas.microsoft.com/office/drawing/2014/main" id="{C4259D95-59AE-48DA-AE0A-B21E3FE628F2}"/>
                  </a:ext>
                </a:extLst>
              </p:cNvPr>
              <p:cNvSpPr/>
              <p:nvPr/>
            </p:nvSpPr>
            <p:spPr>
              <a:xfrm>
                <a:off x="3803247" y="3348148"/>
                <a:ext cx="196724" cy="354103"/>
              </a:xfrm>
              <a:custGeom>
                <a:avLst/>
                <a:gdLst>
                  <a:gd name="connsiteX0" fmla="*/ 11016 w 196723"/>
                  <a:gd name="connsiteY0" fmla="*/ 81345 h 354102"/>
                  <a:gd name="connsiteX1" fmla="*/ 62656 w 196723"/>
                  <a:gd name="connsiteY1" fmla="*/ 81345 h 354102"/>
                  <a:gd name="connsiteX2" fmla="*/ 74853 w 196723"/>
                  <a:gd name="connsiteY2" fmla="*/ 24984 h 354102"/>
                  <a:gd name="connsiteX3" fmla="*/ 151477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542 w 196723"/>
                  <a:gd name="connsiteY9" fmla="*/ 279839 h 354102"/>
                  <a:gd name="connsiteX10" fmla="*/ 120690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016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016" y="81345"/>
                    </a:moveTo>
                    <a:lnTo>
                      <a:pt x="62656" y="81345"/>
                    </a:lnTo>
                    <a:lnTo>
                      <a:pt x="74853" y="24984"/>
                    </a:lnTo>
                    <a:lnTo>
                      <a:pt x="151477" y="0"/>
                    </a:lnTo>
                    <a:lnTo>
                      <a:pt x="133969" y="81444"/>
                    </a:lnTo>
                    <a:lnTo>
                      <a:pt x="197806" y="81444"/>
                    </a:lnTo>
                    <a:lnTo>
                      <a:pt x="186592" y="133575"/>
                    </a:lnTo>
                    <a:lnTo>
                      <a:pt x="122756" y="133575"/>
                    </a:lnTo>
                    <a:lnTo>
                      <a:pt x="96690" y="253282"/>
                    </a:lnTo>
                    <a:cubicBezTo>
                      <a:pt x="95116" y="259675"/>
                      <a:pt x="93542" y="269216"/>
                      <a:pt x="93542" y="279839"/>
                    </a:cubicBezTo>
                    <a:cubicBezTo>
                      <a:pt x="93542" y="296364"/>
                      <a:pt x="104755" y="306496"/>
                      <a:pt x="120690" y="306496"/>
                    </a:cubicBezTo>
                    <a:cubicBezTo>
                      <a:pt x="133477" y="306496"/>
                      <a:pt x="146264"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016"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2" name="フリーフォーム: 図形 31">
                <a:extLst>
                  <a:ext uri="{FF2B5EF4-FFF2-40B4-BE49-F238E27FC236}">
                    <a16:creationId xmlns:a16="http://schemas.microsoft.com/office/drawing/2014/main" id="{AB0DCD36-82EB-4F71-881F-5819EDE732EF}"/>
                  </a:ext>
                </a:extLst>
              </p:cNvPr>
              <p:cNvSpPr/>
              <p:nvPr/>
            </p:nvSpPr>
            <p:spPr>
              <a:xfrm>
                <a:off x="3980790" y="3304475"/>
                <a:ext cx="285249" cy="393447"/>
              </a:xfrm>
              <a:custGeom>
                <a:avLst/>
                <a:gdLst>
                  <a:gd name="connsiteX0" fmla="*/ 84985 w 285249"/>
                  <a:gd name="connsiteY0" fmla="*/ 0 h 393447"/>
                  <a:gd name="connsiteX1" fmla="*/ 156297 w 285249"/>
                  <a:gd name="connsiteY1" fmla="*/ 0 h 393447"/>
                  <a:gd name="connsiteX2" fmla="*/ 122264 w 285249"/>
                  <a:gd name="connsiteY2" fmla="*/ 151674 h 393447"/>
                  <a:gd name="connsiteX3" fmla="*/ 123346 w 285249"/>
                  <a:gd name="connsiteY3" fmla="*/ 151674 h 393447"/>
                  <a:gd name="connsiteX4" fmla="*/ 201052 w 285249"/>
                  <a:gd name="connsiteY4" fmla="*/ 118723 h 393447"/>
                  <a:gd name="connsiteX5" fmla="*/ 290463 w 285249"/>
                  <a:gd name="connsiteY5" fmla="*/ 206462 h 393447"/>
                  <a:gd name="connsiteX6" fmla="*/ 281413 w 285249"/>
                  <a:gd name="connsiteY6" fmla="*/ 266069 h 393447"/>
                  <a:gd name="connsiteX7" fmla="*/ 252692 w 285249"/>
                  <a:gd name="connsiteY7" fmla="*/ 399054 h 393447"/>
                  <a:gd name="connsiteX8" fmla="*/ 181379 w 285249"/>
                  <a:gd name="connsiteY8" fmla="*/ 399054 h 393447"/>
                  <a:gd name="connsiteX9" fmla="*/ 208035 w 285249"/>
                  <a:gd name="connsiteY9" fmla="*/ 269806 h 393447"/>
                  <a:gd name="connsiteX10" fmla="*/ 216003 w 285249"/>
                  <a:gd name="connsiteY10" fmla="*/ 212363 h 393447"/>
                  <a:gd name="connsiteX11" fmla="*/ 177150 w 285249"/>
                  <a:gd name="connsiteY11" fmla="*/ 174100 h 393447"/>
                  <a:gd name="connsiteX12" fmla="*/ 100526 w 285249"/>
                  <a:gd name="connsiteY12" fmla="*/ 261347 h 393447"/>
                  <a:gd name="connsiteX13" fmla="*/ 71312 w 285249"/>
                  <a:gd name="connsiteY13" fmla="*/ 399152 h 393447"/>
                  <a:gd name="connsiteX14" fmla="*/ 0 w 285249"/>
                  <a:gd name="connsiteY14" fmla="*/ 399152 h 393447"/>
                  <a:gd name="connsiteX15" fmla="*/ 84985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4985" y="0"/>
                    </a:moveTo>
                    <a:lnTo>
                      <a:pt x="156297" y="0"/>
                    </a:lnTo>
                    <a:lnTo>
                      <a:pt x="122264" y="151674"/>
                    </a:lnTo>
                    <a:lnTo>
                      <a:pt x="123346" y="151674"/>
                    </a:lnTo>
                    <a:cubicBezTo>
                      <a:pt x="143018" y="133575"/>
                      <a:pt x="170166" y="118723"/>
                      <a:pt x="201052" y="118723"/>
                    </a:cubicBezTo>
                    <a:cubicBezTo>
                      <a:pt x="254757" y="118723"/>
                      <a:pt x="290463" y="152264"/>
                      <a:pt x="290463" y="206462"/>
                    </a:cubicBezTo>
                    <a:cubicBezTo>
                      <a:pt x="290463" y="227216"/>
                      <a:pt x="285151" y="249052"/>
                      <a:pt x="281413" y="266069"/>
                    </a:cubicBezTo>
                    <a:lnTo>
                      <a:pt x="252692" y="399054"/>
                    </a:lnTo>
                    <a:lnTo>
                      <a:pt x="181379" y="399054"/>
                    </a:lnTo>
                    <a:lnTo>
                      <a:pt x="208035" y="269806"/>
                    </a:lnTo>
                    <a:cubicBezTo>
                      <a:pt x="211773" y="251216"/>
                      <a:pt x="216003" y="232527"/>
                      <a:pt x="216003" y="212363"/>
                    </a:cubicBezTo>
                    <a:cubicBezTo>
                      <a:pt x="216003" y="189445"/>
                      <a:pt x="200068" y="174100"/>
                      <a:pt x="177150" y="174100"/>
                    </a:cubicBezTo>
                    <a:cubicBezTo>
                      <a:pt x="127674" y="174100"/>
                      <a:pt x="109575" y="220429"/>
                      <a:pt x="100526" y="261347"/>
                    </a:cubicBezTo>
                    <a:lnTo>
                      <a:pt x="71312" y="399152"/>
                    </a:lnTo>
                    <a:lnTo>
                      <a:pt x="0" y="399152"/>
                    </a:lnTo>
                    <a:lnTo>
                      <a:pt x="84985"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3" name="フリーフォーム: 図形 32">
                <a:extLst>
                  <a:ext uri="{FF2B5EF4-FFF2-40B4-BE49-F238E27FC236}">
                    <a16:creationId xmlns:a16="http://schemas.microsoft.com/office/drawing/2014/main" id="{51AD1292-44FB-45CB-9FF5-7561CCD82CEF}"/>
                  </a:ext>
                </a:extLst>
              </p:cNvPr>
              <p:cNvSpPr/>
              <p:nvPr/>
            </p:nvSpPr>
            <p:spPr>
              <a:xfrm>
                <a:off x="4291023"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70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70" y="104264"/>
                      <a:pt x="199970" y="97870"/>
                    </a:cubicBezTo>
                    <a:cubicBezTo>
                      <a:pt x="199970"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4" name="フリーフォーム: 図形 33">
                <a:extLst>
                  <a:ext uri="{FF2B5EF4-FFF2-40B4-BE49-F238E27FC236}">
                    <a16:creationId xmlns:a16="http://schemas.microsoft.com/office/drawing/2014/main" id="{C4EB86E6-D0D0-4F61-B849-930CC15CA5E2}"/>
                  </a:ext>
                </a:extLst>
              </p:cNvPr>
              <p:cNvSpPr/>
              <p:nvPr/>
            </p:nvSpPr>
            <p:spPr>
              <a:xfrm>
                <a:off x="4668831" y="3332213"/>
                <a:ext cx="383611" cy="363939"/>
              </a:xfrm>
              <a:custGeom>
                <a:avLst/>
                <a:gdLst>
                  <a:gd name="connsiteX0" fmla="*/ 79870 w 383611"/>
                  <a:gd name="connsiteY0" fmla="*/ 0 h 363938"/>
                  <a:gd name="connsiteX1" fmla="*/ 174002 w 383611"/>
                  <a:gd name="connsiteY1" fmla="*/ 0 h 363938"/>
                  <a:gd name="connsiteX2" fmla="*/ 253282 w 383611"/>
                  <a:gd name="connsiteY2" fmla="*/ 282003 h 363938"/>
                  <a:gd name="connsiteX3" fmla="*/ 254364 w 383611"/>
                  <a:gd name="connsiteY3" fmla="*/ 282003 h 363938"/>
                  <a:gd name="connsiteX4" fmla="*/ 315053 w 383611"/>
                  <a:gd name="connsiteY4" fmla="*/ 0 h 363938"/>
                  <a:gd name="connsiteX5" fmla="*/ 385283 w 383611"/>
                  <a:gd name="connsiteY5" fmla="*/ 0 h 363938"/>
                  <a:gd name="connsiteX6" fmla="*/ 304922 w 383611"/>
                  <a:gd name="connsiteY6" fmla="*/ 371316 h 363938"/>
                  <a:gd name="connsiteX7" fmla="*/ 209117 w 383611"/>
                  <a:gd name="connsiteY7" fmla="*/ 371316 h 363938"/>
                  <a:gd name="connsiteX8" fmla="*/ 131411 w 383611"/>
                  <a:gd name="connsiteY8" fmla="*/ 86657 h 363938"/>
                  <a:gd name="connsiteX9" fmla="*/ 130329 w 383611"/>
                  <a:gd name="connsiteY9" fmla="*/ 86657 h 363938"/>
                  <a:gd name="connsiteX10" fmla="*/ 71312 w 383611"/>
                  <a:gd name="connsiteY10" fmla="*/ 371316 h 363938"/>
                  <a:gd name="connsiteX11" fmla="*/ 0 w 383611"/>
                  <a:gd name="connsiteY11" fmla="*/ 371316 h 363938"/>
                  <a:gd name="connsiteX12" fmla="*/ 79870 w 383611"/>
                  <a:gd name="connsiteY12"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611" h="363938">
                    <a:moveTo>
                      <a:pt x="79870" y="0"/>
                    </a:moveTo>
                    <a:lnTo>
                      <a:pt x="174002" y="0"/>
                    </a:lnTo>
                    <a:lnTo>
                      <a:pt x="253282" y="282003"/>
                    </a:lnTo>
                    <a:lnTo>
                      <a:pt x="254364" y="282003"/>
                    </a:lnTo>
                    <a:lnTo>
                      <a:pt x="315053" y="0"/>
                    </a:lnTo>
                    <a:lnTo>
                      <a:pt x="385283" y="0"/>
                    </a:lnTo>
                    <a:lnTo>
                      <a:pt x="304922" y="371316"/>
                    </a:lnTo>
                    <a:lnTo>
                      <a:pt x="209117" y="371316"/>
                    </a:lnTo>
                    <a:lnTo>
                      <a:pt x="131411" y="86657"/>
                    </a:lnTo>
                    <a:lnTo>
                      <a:pt x="130329" y="86657"/>
                    </a:lnTo>
                    <a:lnTo>
                      <a:pt x="71312" y="371316"/>
                    </a:lnTo>
                    <a:lnTo>
                      <a:pt x="0" y="371316"/>
                    </a:lnTo>
                    <a:lnTo>
                      <a:pt x="7987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フリーフォーム: 図形 34">
                <a:extLst>
                  <a:ext uri="{FF2B5EF4-FFF2-40B4-BE49-F238E27FC236}">
                    <a16:creationId xmlns:a16="http://schemas.microsoft.com/office/drawing/2014/main" id="{566A16F1-5E0E-4806-9564-4C82203A1B83}"/>
                  </a:ext>
                </a:extLst>
              </p:cNvPr>
              <p:cNvSpPr/>
              <p:nvPr/>
            </p:nvSpPr>
            <p:spPr>
              <a:xfrm>
                <a:off x="503758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フリーフォーム: 図形 35">
                <a:extLst>
                  <a:ext uri="{FF2B5EF4-FFF2-40B4-BE49-F238E27FC236}">
                    <a16:creationId xmlns:a16="http://schemas.microsoft.com/office/drawing/2014/main" id="{4DC872AB-8A08-441E-8B10-7C2D826CB7D0}"/>
                  </a:ext>
                </a:extLst>
              </p:cNvPr>
              <p:cNvSpPr/>
              <p:nvPr/>
            </p:nvSpPr>
            <p:spPr>
              <a:xfrm>
                <a:off x="5275231" y="3429591"/>
                <a:ext cx="334430" cy="265577"/>
              </a:xfrm>
              <a:custGeom>
                <a:avLst/>
                <a:gdLst>
                  <a:gd name="connsiteX0" fmla="*/ 175674 w 334430"/>
                  <a:gd name="connsiteY0" fmla="*/ 94132 h 265576"/>
                  <a:gd name="connsiteX1" fmla="*/ 252790 w 334430"/>
                  <a:gd name="connsiteY1" fmla="*/ 0 h 265576"/>
                  <a:gd name="connsiteX2" fmla="*/ 337873 w 334430"/>
                  <a:gd name="connsiteY2" fmla="*/ 0 h 265576"/>
                  <a:gd name="connsiteX3" fmla="*/ 221314 w 334430"/>
                  <a:gd name="connsiteY3" fmla="*/ 130920 h 265576"/>
                  <a:gd name="connsiteX4" fmla="*/ 286725 w 334430"/>
                  <a:gd name="connsiteY4" fmla="*/ 274036 h 265576"/>
                  <a:gd name="connsiteX5" fmla="*/ 209019 w 334430"/>
                  <a:gd name="connsiteY5" fmla="*/ 274036 h 265576"/>
                  <a:gd name="connsiteX6" fmla="*/ 167018 w 334430"/>
                  <a:gd name="connsiteY6" fmla="*/ 169182 h 265576"/>
                  <a:gd name="connsiteX7" fmla="*/ 85083 w 334430"/>
                  <a:gd name="connsiteY7" fmla="*/ 274036 h 265576"/>
                  <a:gd name="connsiteX8" fmla="*/ 0 w 334430"/>
                  <a:gd name="connsiteY8" fmla="*/ 274036 h 265576"/>
                  <a:gd name="connsiteX9" fmla="*/ 123936 w 334430"/>
                  <a:gd name="connsiteY9" fmla="*/ 130920 h 265576"/>
                  <a:gd name="connsiteX10" fmla="*/ 65902 w 334430"/>
                  <a:gd name="connsiteY10" fmla="*/ 0 h 265576"/>
                  <a:gd name="connsiteX11" fmla="*/ 139871 w 334430"/>
                  <a:gd name="connsiteY11" fmla="*/ 0 h 265576"/>
                  <a:gd name="connsiteX12" fmla="*/ 175674 w 334430"/>
                  <a:gd name="connsiteY12" fmla="*/ 94132 h 26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430" h="265576">
                    <a:moveTo>
                      <a:pt x="175674" y="94132"/>
                    </a:moveTo>
                    <a:lnTo>
                      <a:pt x="252790" y="0"/>
                    </a:lnTo>
                    <a:lnTo>
                      <a:pt x="337873" y="0"/>
                    </a:lnTo>
                    <a:lnTo>
                      <a:pt x="221314" y="130920"/>
                    </a:lnTo>
                    <a:lnTo>
                      <a:pt x="286725" y="274036"/>
                    </a:lnTo>
                    <a:lnTo>
                      <a:pt x="209019" y="274036"/>
                    </a:lnTo>
                    <a:lnTo>
                      <a:pt x="167018" y="169182"/>
                    </a:lnTo>
                    <a:lnTo>
                      <a:pt x="85083" y="274036"/>
                    </a:lnTo>
                    <a:lnTo>
                      <a:pt x="0" y="274036"/>
                    </a:lnTo>
                    <a:lnTo>
                      <a:pt x="123936" y="130920"/>
                    </a:lnTo>
                    <a:lnTo>
                      <a:pt x="65902" y="0"/>
                    </a:lnTo>
                    <a:lnTo>
                      <a:pt x="139871" y="0"/>
                    </a:lnTo>
                    <a:lnTo>
                      <a:pt x="175674" y="9413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7" name="フリーフォーム: 図形 36">
                <a:extLst>
                  <a:ext uri="{FF2B5EF4-FFF2-40B4-BE49-F238E27FC236}">
                    <a16:creationId xmlns:a16="http://schemas.microsoft.com/office/drawing/2014/main" id="{37FFA7E8-E7B9-49FF-BE94-2DF5E9C1D6BE}"/>
                  </a:ext>
                </a:extLst>
              </p:cNvPr>
              <p:cNvSpPr/>
              <p:nvPr/>
            </p:nvSpPr>
            <p:spPr>
              <a:xfrm>
                <a:off x="5620973" y="3348148"/>
                <a:ext cx="196724" cy="354103"/>
              </a:xfrm>
              <a:custGeom>
                <a:avLst/>
                <a:gdLst>
                  <a:gd name="connsiteX0" fmla="*/ 11115 w 196723"/>
                  <a:gd name="connsiteY0" fmla="*/ 81345 h 354102"/>
                  <a:gd name="connsiteX1" fmla="*/ 62755 w 196723"/>
                  <a:gd name="connsiteY1" fmla="*/ 81345 h 354102"/>
                  <a:gd name="connsiteX2" fmla="*/ 74952 w 196723"/>
                  <a:gd name="connsiteY2" fmla="*/ 24984 h 354102"/>
                  <a:gd name="connsiteX3" fmla="*/ 151576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444 w 196723"/>
                  <a:gd name="connsiteY9" fmla="*/ 279839 h 354102"/>
                  <a:gd name="connsiteX10" fmla="*/ 120592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115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115" y="81345"/>
                    </a:moveTo>
                    <a:lnTo>
                      <a:pt x="62755" y="81345"/>
                    </a:lnTo>
                    <a:lnTo>
                      <a:pt x="74952" y="24984"/>
                    </a:lnTo>
                    <a:lnTo>
                      <a:pt x="151576" y="0"/>
                    </a:lnTo>
                    <a:lnTo>
                      <a:pt x="133969" y="81444"/>
                    </a:lnTo>
                    <a:lnTo>
                      <a:pt x="197806" y="81444"/>
                    </a:lnTo>
                    <a:lnTo>
                      <a:pt x="186592" y="133575"/>
                    </a:lnTo>
                    <a:lnTo>
                      <a:pt x="122756" y="133575"/>
                    </a:lnTo>
                    <a:lnTo>
                      <a:pt x="96690" y="253282"/>
                    </a:lnTo>
                    <a:cubicBezTo>
                      <a:pt x="95116" y="259675"/>
                      <a:pt x="93444" y="269216"/>
                      <a:pt x="93444" y="279839"/>
                    </a:cubicBezTo>
                    <a:cubicBezTo>
                      <a:pt x="93444" y="296364"/>
                      <a:pt x="104657" y="306496"/>
                      <a:pt x="120592" y="306496"/>
                    </a:cubicBezTo>
                    <a:cubicBezTo>
                      <a:pt x="133379" y="306496"/>
                      <a:pt x="146166"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115"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8" name="フリーフォーム: 図形 37">
                <a:extLst>
                  <a:ext uri="{FF2B5EF4-FFF2-40B4-BE49-F238E27FC236}">
                    <a16:creationId xmlns:a16="http://schemas.microsoft.com/office/drawing/2014/main" id="{D313EE2D-C011-4F95-9B1E-A18959E6B5AD}"/>
                  </a:ext>
                </a:extLst>
              </p:cNvPr>
              <p:cNvSpPr/>
              <p:nvPr/>
            </p:nvSpPr>
            <p:spPr>
              <a:xfrm>
                <a:off x="5941436" y="3332213"/>
                <a:ext cx="344266" cy="363939"/>
              </a:xfrm>
              <a:custGeom>
                <a:avLst/>
                <a:gdLst>
                  <a:gd name="connsiteX0" fmla="*/ 0 w 344266"/>
                  <a:gd name="connsiteY0" fmla="*/ 0 h 363938"/>
                  <a:gd name="connsiteX1" fmla="*/ 74460 w 344266"/>
                  <a:gd name="connsiteY1" fmla="*/ 0 h 363938"/>
                  <a:gd name="connsiteX2" fmla="*/ 109083 w 344266"/>
                  <a:gd name="connsiteY2" fmla="*/ 288889 h 363938"/>
                  <a:gd name="connsiteX3" fmla="*/ 110165 w 344266"/>
                  <a:gd name="connsiteY3" fmla="*/ 288889 h 363938"/>
                  <a:gd name="connsiteX4" fmla="*/ 264495 w 344266"/>
                  <a:gd name="connsiteY4" fmla="*/ 0 h 363938"/>
                  <a:gd name="connsiteX5" fmla="*/ 345349 w 344266"/>
                  <a:gd name="connsiteY5" fmla="*/ 0 h 363938"/>
                  <a:gd name="connsiteX6" fmla="*/ 137805 w 344266"/>
                  <a:gd name="connsiteY6" fmla="*/ 371316 h 363938"/>
                  <a:gd name="connsiteX7" fmla="*/ 48984 w 344266"/>
                  <a:gd name="connsiteY7" fmla="*/ 371316 h 363938"/>
                  <a:gd name="connsiteX8" fmla="*/ 0 w 344266"/>
                  <a:gd name="connsiteY8"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266" h="363938">
                    <a:moveTo>
                      <a:pt x="0" y="0"/>
                    </a:moveTo>
                    <a:lnTo>
                      <a:pt x="74460" y="0"/>
                    </a:lnTo>
                    <a:lnTo>
                      <a:pt x="109083" y="288889"/>
                    </a:lnTo>
                    <a:lnTo>
                      <a:pt x="110165" y="288889"/>
                    </a:lnTo>
                    <a:lnTo>
                      <a:pt x="264495" y="0"/>
                    </a:lnTo>
                    <a:lnTo>
                      <a:pt x="345349" y="0"/>
                    </a:lnTo>
                    <a:lnTo>
                      <a:pt x="137805" y="371316"/>
                    </a:lnTo>
                    <a:lnTo>
                      <a:pt x="48984" y="371316"/>
                    </a:lnTo>
                    <a:lnTo>
                      <a:pt x="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9" name="フリーフォーム: 図形 38">
                <a:extLst>
                  <a:ext uri="{FF2B5EF4-FFF2-40B4-BE49-F238E27FC236}">
                    <a16:creationId xmlns:a16="http://schemas.microsoft.com/office/drawing/2014/main" id="{A01F3CAF-E943-40A1-8098-47FD7B9A9D16}"/>
                  </a:ext>
                </a:extLst>
              </p:cNvPr>
              <p:cNvSpPr/>
              <p:nvPr/>
            </p:nvSpPr>
            <p:spPr>
              <a:xfrm>
                <a:off x="6204259"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6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7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6" y="0"/>
                      <a:pt x="260266" y="20263"/>
                      <a:pt x="260266" y="84591"/>
                    </a:cubicBezTo>
                    <a:cubicBezTo>
                      <a:pt x="260266"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7" y="159641"/>
                      <a:pt x="68067" y="205970"/>
                    </a:cubicBezTo>
                    <a:cubicBezTo>
                      <a:pt x="68067"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0" name="フリーフォーム: 図形 39">
                <a:extLst>
                  <a:ext uri="{FF2B5EF4-FFF2-40B4-BE49-F238E27FC236}">
                    <a16:creationId xmlns:a16="http://schemas.microsoft.com/office/drawing/2014/main" id="{90A2960F-9E04-4D26-93CD-2E81CAF57E44}"/>
                  </a:ext>
                </a:extLst>
              </p:cNvPr>
              <p:cNvSpPr/>
              <p:nvPr/>
            </p:nvSpPr>
            <p:spPr>
              <a:xfrm>
                <a:off x="6475246" y="3304475"/>
                <a:ext cx="147543" cy="393447"/>
              </a:xfrm>
              <a:custGeom>
                <a:avLst/>
                <a:gdLst>
                  <a:gd name="connsiteX0" fmla="*/ 84591 w 147542"/>
                  <a:gd name="connsiteY0" fmla="*/ 0 h 393447"/>
                  <a:gd name="connsiteX1" fmla="*/ 155903 w 147542"/>
                  <a:gd name="connsiteY1" fmla="*/ 0 h 393447"/>
                  <a:gd name="connsiteX2" fmla="*/ 71312 w 147542"/>
                  <a:gd name="connsiteY2" fmla="*/ 399054 h 393447"/>
                  <a:gd name="connsiteX3" fmla="*/ 0 w 147542"/>
                  <a:gd name="connsiteY3" fmla="*/ 399054 h 393447"/>
                  <a:gd name="connsiteX4" fmla="*/ 84591 w 147542"/>
                  <a:gd name="connsiteY4" fmla="*/ 0 h 39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2" h="393447">
                    <a:moveTo>
                      <a:pt x="84591" y="0"/>
                    </a:moveTo>
                    <a:lnTo>
                      <a:pt x="155903" y="0"/>
                    </a:lnTo>
                    <a:lnTo>
                      <a:pt x="71312" y="399054"/>
                    </a:lnTo>
                    <a:lnTo>
                      <a:pt x="0" y="399054"/>
                    </a:lnTo>
                    <a:lnTo>
                      <a:pt x="8459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1" name="フリーフォーム: 図形 40">
                <a:extLst>
                  <a:ext uri="{FF2B5EF4-FFF2-40B4-BE49-F238E27FC236}">
                    <a16:creationId xmlns:a16="http://schemas.microsoft.com/office/drawing/2014/main" id="{C1CF29C8-A5ED-4021-8438-CD5FC5B2906A}"/>
                  </a:ext>
                </a:extLst>
              </p:cNvPr>
              <p:cNvSpPr/>
              <p:nvPr/>
            </p:nvSpPr>
            <p:spPr>
              <a:xfrm>
                <a:off x="6616985" y="3429591"/>
                <a:ext cx="285249" cy="275413"/>
              </a:xfrm>
              <a:custGeom>
                <a:avLst/>
                <a:gdLst>
                  <a:gd name="connsiteX0" fmla="*/ 240003 w 285249"/>
                  <a:gd name="connsiteY0" fmla="*/ 234593 h 275413"/>
                  <a:gd name="connsiteX1" fmla="*/ 233117 w 285249"/>
                  <a:gd name="connsiteY1" fmla="*/ 273938 h 275413"/>
                  <a:gd name="connsiteX2" fmla="*/ 163379 w 285249"/>
                  <a:gd name="connsiteY2" fmla="*/ 273938 h 275413"/>
                  <a:gd name="connsiteX3" fmla="*/ 168199 w 285249"/>
                  <a:gd name="connsiteY3" fmla="*/ 247380 h 275413"/>
                  <a:gd name="connsiteX4" fmla="*/ 167117 w 285249"/>
                  <a:gd name="connsiteY4" fmla="*/ 247380 h 275413"/>
                  <a:gd name="connsiteX5" fmla="*/ 89411 w 285249"/>
                  <a:gd name="connsiteY5" fmla="*/ 280331 h 275413"/>
                  <a:gd name="connsiteX6" fmla="*/ 0 w 285249"/>
                  <a:gd name="connsiteY6" fmla="*/ 192592 h 275413"/>
                  <a:gd name="connsiteX7" fmla="*/ 9049 w 285249"/>
                  <a:gd name="connsiteY7" fmla="*/ 132985 h 275413"/>
                  <a:gd name="connsiteX8" fmla="*/ 37771 w 285249"/>
                  <a:gd name="connsiteY8" fmla="*/ 0 h 275413"/>
                  <a:gd name="connsiteX9" fmla="*/ 109083 w 285249"/>
                  <a:gd name="connsiteY9" fmla="*/ 0 h 275413"/>
                  <a:gd name="connsiteX10" fmla="*/ 82427 w 285249"/>
                  <a:gd name="connsiteY10" fmla="*/ 129247 h 275413"/>
                  <a:gd name="connsiteX11" fmla="*/ 74460 w 285249"/>
                  <a:gd name="connsiteY11" fmla="*/ 186691 h 275413"/>
                  <a:gd name="connsiteX12" fmla="*/ 113313 w 285249"/>
                  <a:gd name="connsiteY12" fmla="*/ 225052 h 275413"/>
                  <a:gd name="connsiteX13" fmla="*/ 189937 w 285249"/>
                  <a:gd name="connsiteY13" fmla="*/ 137805 h 275413"/>
                  <a:gd name="connsiteX14" fmla="*/ 219150 w 285249"/>
                  <a:gd name="connsiteY14" fmla="*/ 0 h 275413"/>
                  <a:gd name="connsiteX15" fmla="*/ 290463 w 285249"/>
                  <a:gd name="connsiteY15" fmla="*/ 0 h 275413"/>
                  <a:gd name="connsiteX16" fmla="*/ 240003 w 285249"/>
                  <a:gd name="connsiteY16" fmla="*/ 234593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249" h="275413">
                    <a:moveTo>
                      <a:pt x="240003" y="234593"/>
                    </a:moveTo>
                    <a:cubicBezTo>
                      <a:pt x="236757" y="251118"/>
                      <a:pt x="234101" y="265479"/>
                      <a:pt x="233117" y="273938"/>
                    </a:cubicBezTo>
                    <a:lnTo>
                      <a:pt x="163379" y="273938"/>
                    </a:lnTo>
                    <a:lnTo>
                      <a:pt x="168199" y="247380"/>
                    </a:lnTo>
                    <a:lnTo>
                      <a:pt x="167117" y="247380"/>
                    </a:lnTo>
                    <a:cubicBezTo>
                      <a:pt x="147444" y="265479"/>
                      <a:pt x="120296" y="280331"/>
                      <a:pt x="89411" y="280331"/>
                    </a:cubicBezTo>
                    <a:cubicBezTo>
                      <a:pt x="35705" y="280331"/>
                      <a:pt x="0" y="246790"/>
                      <a:pt x="0" y="192592"/>
                    </a:cubicBezTo>
                    <a:cubicBezTo>
                      <a:pt x="0" y="171838"/>
                      <a:pt x="5311" y="150002"/>
                      <a:pt x="9049" y="132985"/>
                    </a:cubicBezTo>
                    <a:lnTo>
                      <a:pt x="37771" y="0"/>
                    </a:lnTo>
                    <a:lnTo>
                      <a:pt x="109083" y="0"/>
                    </a:lnTo>
                    <a:lnTo>
                      <a:pt x="82427" y="129247"/>
                    </a:lnTo>
                    <a:cubicBezTo>
                      <a:pt x="78689" y="147838"/>
                      <a:pt x="74460" y="166527"/>
                      <a:pt x="74460" y="186691"/>
                    </a:cubicBezTo>
                    <a:cubicBezTo>
                      <a:pt x="74460" y="209609"/>
                      <a:pt x="90394" y="225052"/>
                      <a:pt x="113313" y="225052"/>
                    </a:cubicBezTo>
                    <a:cubicBezTo>
                      <a:pt x="162789" y="225052"/>
                      <a:pt x="180887" y="178724"/>
                      <a:pt x="189937" y="137805"/>
                    </a:cubicBezTo>
                    <a:lnTo>
                      <a:pt x="219150" y="0"/>
                    </a:lnTo>
                    <a:lnTo>
                      <a:pt x="290463" y="0"/>
                    </a:lnTo>
                    <a:lnTo>
                      <a:pt x="240003" y="234593"/>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2" name="フリーフォーム: 図形 41">
                <a:extLst>
                  <a:ext uri="{FF2B5EF4-FFF2-40B4-BE49-F238E27FC236}">
                    <a16:creationId xmlns:a16="http://schemas.microsoft.com/office/drawing/2014/main" id="{B449EACD-AFC0-489A-8B68-95B88059D218}"/>
                  </a:ext>
                </a:extLst>
              </p:cNvPr>
              <p:cNvSpPr/>
              <p:nvPr/>
            </p:nvSpPr>
            <p:spPr>
              <a:xfrm>
                <a:off x="6909317"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0" y="279839"/>
                      <a:pt x="161116"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3" name="フリーフォーム: 図形 42">
                <a:extLst>
                  <a:ext uri="{FF2B5EF4-FFF2-40B4-BE49-F238E27FC236}">
                    <a16:creationId xmlns:a16="http://schemas.microsoft.com/office/drawing/2014/main" id="{B0894E42-A863-41EF-B9A7-49E968E9D538}"/>
                  </a:ext>
                </a:extLst>
              </p:cNvPr>
              <p:cNvSpPr/>
              <p:nvPr/>
            </p:nvSpPr>
            <p:spPr>
              <a:xfrm>
                <a:off x="7171648" y="3423001"/>
                <a:ext cx="236068" cy="285249"/>
              </a:xfrm>
              <a:custGeom>
                <a:avLst/>
                <a:gdLst>
                  <a:gd name="connsiteX0" fmla="*/ 220822 w 236068"/>
                  <a:gd name="connsiteY0" fmla="*/ 65017 h 285249"/>
                  <a:gd name="connsiteX1" fmla="*/ 162297 w 236068"/>
                  <a:gd name="connsiteY1" fmla="*/ 52230 h 285249"/>
                  <a:gd name="connsiteX2" fmla="*/ 114395 w 236068"/>
                  <a:gd name="connsiteY2" fmla="*/ 79870 h 285249"/>
                  <a:gd name="connsiteX3" fmla="*/ 206953 w 236068"/>
                  <a:gd name="connsiteY3" fmla="*/ 194265 h 285249"/>
                  <a:gd name="connsiteX4" fmla="*/ 83509 w 236068"/>
                  <a:gd name="connsiteY4" fmla="*/ 286823 h 285249"/>
                  <a:gd name="connsiteX5" fmla="*/ 0 w 236068"/>
                  <a:gd name="connsiteY5" fmla="*/ 270298 h 285249"/>
                  <a:gd name="connsiteX6" fmla="*/ 15443 w 236068"/>
                  <a:gd name="connsiteY6" fmla="*/ 213347 h 285249"/>
                  <a:gd name="connsiteX7" fmla="*/ 83509 w 236068"/>
                  <a:gd name="connsiteY7" fmla="*/ 234593 h 285249"/>
                  <a:gd name="connsiteX8" fmla="*/ 132494 w 236068"/>
                  <a:gd name="connsiteY8" fmla="*/ 204298 h 285249"/>
                  <a:gd name="connsiteX9" fmla="*/ 39935 w 236068"/>
                  <a:gd name="connsiteY9" fmla="*/ 87247 h 285249"/>
                  <a:gd name="connsiteX10" fmla="*/ 158559 w 236068"/>
                  <a:gd name="connsiteY10" fmla="*/ 0 h 285249"/>
                  <a:gd name="connsiteX11" fmla="*/ 236265 w 236068"/>
                  <a:gd name="connsiteY11" fmla="*/ 11213 h 285249"/>
                  <a:gd name="connsiteX12" fmla="*/ 220822 w 236068"/>
                  <a:gd name="connsiteY12" fmla="*/ 65017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68" h="285249">
                    <a:moveTo>
                      <a:pt x="220822" y="65017"/>
                    </a:moveTo>
                    <a:cubicBezTo>
                      <a:pt x="202232" y="58132"/>
                      <a:pt x="182560" y="52230"/>
                      <a:pt x="162297" y="52230"/>
                    </a:cubicBezTo>
                    <a:cubicBezTo>
                      <a:pt x="141051" y="52230"/>
                      <a:pt x="114395" y="58033"/>
                      <a:pt x="114395" y="79870"/>
                    </a:cubicBezTo>
                    <a:cubicBezTo>
                      <a:pt x="114395" y="114493"/>
                      <a:pt x="206953" y="127280"/>
                      <a:pt x="206953" y="194265"/>
                    </a:cubicBezTo>
                    <a:cubicBezTo>
                      <a:pt x="206953" y="265577"/>
                      <a:pt x="144690" y="286823"/>
                      <a:pt x="83509" y="286823"/>
                    </a:cubicBezTo>
                    <a:cubicBezTo>
                      <a:pt x="54788" y="286823"/>
                      <a:pt x="26066" y="282594"/>
                      <a:pt x="0" y="270298"/>
                    </a:cubicBezTo>
                    <a:lnTo>
                      <a:pt x="15443" y="213347"/>
                    </a:lnTo>
                    <a:cubicBezTo>
                      <a:pt x="35705" y="224560"/>
                      <a:pt x="55869" y="234593"/>
                      <a:pt x="83509" y="234593"/>
                    </a:cubicBezTo>
                    <a:cubicBezTo>
                      <a:pt x="107411" y="234593"/>
                      <a:pt x="132494" y="226626"/>
                      <a:pt x="132494" y="204298"/>
                    </a:cubicBezTo>
                    <a:cubicBezTo>
                      <a:pt x="132494" y="160133"/>
                      <a:pt x="39935" y="155903"/>
                      <a:pt x="39935" y="87247"/>
                    </a:cubicBezTo>
                    <a:cubicBezTo>
                      <a:pt x="39935" y="22820"/>
                      <a:pt x="102198" y="0"/>
                      <a:pt x="158559" y="0"/>
                    </a:cubicBezTo>
                    <a:cubicBezTo>
                      <a:pt x="184625" y="0"/>
                      <a:pt x="211281" y="4820"/>
                      <a:pt x="236265" y="11213"/>
                    </a:cubicBezTo>
                    <a:lnTo>
                      <a:pt x="220822" y="65017"/>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4" name="フリーフォーム: 図形 43">
                <a:extLst>
                  <a:ext uri="{FF2B5EF4-FFF2-40B4-BE49-F238E27FC236}">
                    <a16:creationId xmlns:a16="http://schemas.microsoft.com/office/drawing/2014/main" id="{8CDFB776-BD4E-463C-987B-EC17100C4422}"/>
                  </a:ext>
                </a:extLst>
              </p:cNvPr>
              <p:cNvSpPr/>
              <p:nvPr/>
            </p:nvSpPr>
            <p:spPr>
              <a:xfrm>
                <a:off x="7407519" y="3332213"/>
                <a:ext cx="147543" cy="363939"/>
              </a:xfrm>
              <a:custGeom>
                <a:avLst/>
                <a:gdLst>
                  <a:gd name="connsiteX0" fmla="*/ 89903 w 147542"/>
                  <a:gd name="connsiteY0" fmla="*/ 296856 h 363938"/>
                  <a:gd name="connsiteX1" fmla="*/ 74460 w 147542"/>
                  <a:gd name="connsiteY1" fmla="*/ 371316 h 363938"/>
                  <a:gd name="connsiteX2" fmla="*/ 0 w 147542"/>
                  <a:gd name="connsiteY2" fmla="*/ 371316 h 363938"/>
                  <a:gd name="connsiteX3" fmla="*/ 15443 w 147542"/>
                  <a:gd name="connsiteY3" fmla="*/ 296856 h 363938"/>
                  <a:gd name="connsiteX4" fmla="*/ 89903 w 147542"/>
                  <a:gd name="connsiteY4" fmla="*/ 296856 h 363938"/>
                  <a:gd name="connsiteX5" fmla="*/ 72296 w 147542"/>
                  <a:gd name="connsiteY5" fmla="*/ 0 h 363938"/>
                  <a:gd name="connsiteX6" fmla="*/ 155805 w 147542"/>
                  <a:gd name="connsiteY6" fmla="*/ 0 h 363938"/>
                  <a:gd name="connsiteX7" fmla="*/ 88821 w 147542"/>
                  <a:gd name="connsiteY7" fmla="*/ 262331 h 363938"/>
                  <a:gd name="connsiteX8" fmla="*/ 29804 w 147542"/>
                  <a:gd name="connsiteY8" fmla="*/ 262331 h 363938"/>
                  <a:gd name="connsiteX9" fmla="*/ 72296 w 147542"/>
                  <a:gd name="connsiteY9"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542" h="363938">
                    <a:moveTo>
                      <a:pt x="89903" y="296856"/>
                    </a:moveTo>
                    <a:lnTo>
                      <a:pt x="74460" y="371316"/>
                    </a:lnTo>
                    <a:lnTo>
                      <a:pt x="0" y="371316"/>
                    </a:lnTo>
                    <a:lnTo>
                      <a:pt x="15443" y="296856"/>
                    </a:lnTo>
                    <a:lnTo>
                      <a:pt x="89903" y="296856"/>
                    </a:lnTo>
                    <a:close/>
                    <a:moveTo>
                      <a:pt x="72296" y="0"/>
                    </a:moveTo>
                    <a:lnTo>
                      <a:pt x="155805" y="0"/>
                    </a:lnTo>
                    <a:lnTo>
                      <a:pt x="88821" y="262331"/>
                    </a:lnTo>
                    <a:lnTo>
                      <a:pt x="29804" y="262331"/>
                    </a:lnTo>
                    <a:lnTo>
                      <a:pt x="72296"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4" name="フリーフォーム: 図形 23">
              <a:extLst>
                <a:ext uri="{FF2B5EF4-FFF2-40B4-BE49-F238E27FC236}">
                  <a16:creationId xmlns:a16="http://schemas.microsoft.com/office/drawing/2014/main" id="{90DE10B2-EEFE-4FCE-806B-51EDAFD4CCDF}"/>
                </a:ext>
              </a:extLst>
            </p:cNvPr>
            <p:cNvSpPr/>
            <p:nvPr/>
          </p:nvSpPr>
          <p:spPr>
            <a:xfrm>
              <a:off x="5120803" y="2676566"/>
              <a:ext cx="2616425" cy="590171"/>
            </a:xfrm>
            <a:custGeom>
              <a:avLst/>
              <a:gdLst>
                <a:gd name="connsiteX0" fmla="*/ 0 w 2616424"/>
                <a:gd name="connsiteY0" fmla="*/ 596237 h 590170"/>
                <a:gd name="connsiteX1" fmla="*/ 2620064 w 2616424"/>
                <a:gd name="connsiteY1" fmla="*/ 53870 h 590170"/>
                <a:gd name="connsiteX2" fmla="*/ 2507145 w 2616424"/>
                <a:gd name="connsiteY2" fmla="*/ 410136 h 590170"/>
                <a:gd name="connsiteX3" fmla="*/ 0 w 2616424"/>
                <a:gd name="connsiteY3" fmla="*/ 596237 h 590170"/>
              </a:gdLst>
              <a:ahLst/>
              <a:cxnLst>
                <a:cxn ang="0">
                  <a:pos x="connsiteX0" y="connsiteY0"/>
                </a:cxn>
                <a:cxn ang="0">
                  <a:pos x="connsiteX1" y="connsiteY1"/>
                </a:cxn>
                <a:cxn ang="0">
                  <a:pos x="connsiteX2" y="connsiteY2"/>
                </a:cxn>
                <a:cxn ang="0">
                  <a:pos x="connsiteX3" y="connsiteY3"/>
                </a:cxn>
              </a:cxnLst>
              <a:rect l="l" t="t" r="r" b="b"/>
              <a:pathLst>
                <a:path w="2616424" h="590170">
                  <a:moveTo>
                    <a:pt x="0" y="596237"/>
                  </a:moveTo>
                  <a:cubicBezTo>
                    <a:pt x="779419" y="-30230"/>
                    <a:pt x="1817432" y="-64460"/>
                    <a:pt x="2620064" y="53870"/>
                  </a:cubicBezTo>
                  <a:lnTo>
                    <a:pt x="2507145" y="410136"/>
                  </a:lnTo>
                  <a:cubicBezTo>
                    <a:pt x="1952581" y="214986"/>
                    <a:pt x="882896" y="95870"/>
                    <a:pt x="0" y="596237"/>
                  </a:cubicBezTo>
                  <a:close/>
                </a:path>
              </a:pathLst>
            </a:custGeom>
            <a:gradFill>
              <a:gsLst>
                <a:gs pos="25000">
                  <a:srgbClr val="005BAC"/>
                </a:gs>
                <a:gs pos="100000">
                  <a:srgbClr val="EA5B02"/>
                </a:gs>
                <a:gs pos="52000">
                  <a:srgbClr val="E50059"/>
                </a:gs>
              </a:gsLst>
              <a:lin ang="0" scaled="1"/>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5" name="フリーフォーム: 図形 24">
              <a:extLst>
                <a:ext uri="{FF2B5EF4-FFF2-40B4-BE49-F238E27FC236}">
                  <a16:creationId xmlns:a16="http://schemas.microsoft.com/office/drawing/2014/main" id="{BE03C359-4044-4353-A428-DB7C33C66A5A}"/>
                </a:ext>
              </a:extLst>
            </p:cNvPr>
            <p:cNvSpPr/>
            <p:nvPr/>
          </p:nvSpPr>
          <p:spPr>
            <a:xfrm>
              <a:off x="2164440" y="3771103"/>
              <a:ext cx="2419701" cy="413120"/>
            </a:xfrm>
            <a:custGeom>
              <a:avLst/>
              <a:gdLst>
                <a:gd name="connsiteX0" fmla="*/ 2429046 w 2419701"/>
                <a:gd name="connsiteY0" fmla="*/ 0 h 413119"/>
                <a:gd name="connsiteX1" fmla="*/ 0 w 2419701"/>
                <a:gd name="connsiteY1" fmla="*/ 350168 h 413119"/>
                <a:gd name="connsiteX2" fmla="*/ 119018 w 2419701"/>
                <a:gd name="connsiteY2" fmla="*/ 67870 h 413119"/>
                <a:gd name="connsiteX3" fmla="*/ 2429046 w 2419701"/>
                <a:gd name="connsiteY3" fmla="*/ 0 h 413119"/>
              </a:gdLst>
              <a:ahLst/>
              <a:cxnLst>
                <a:cxn ang="0">
                  <a:pos x="connsiteX0" y="connsiteY0"/>
                </a:cxn>
                <a:cxn ang="0">
                  <a:pos x="connsiteX1" y="connsiteY1"/>
                </a:cxn>
                <a:cxn ang="0">
                  <a:pos x="connsiteX2" y="connsiteY2"/>
                </a:cxn>
                <a:cxn ang="0">
                  <a:pos x="connsiteX3" y="connsiteY3"/>
                </a:cxn>
              </a:cxnLst>
              <a:rect l="l" t="t" r="r" b="b"/>
              <a:pathLst>
                <a:path w="2419701" h="413119">
                  <a:moveTo>
                    <a:pt x="2429046" y="0"/>
                  </a:moveTo>
                  <a:cubicBezTo>
                    <a:pt x="1971368" y="313971"/>
                    <a:pt x="990405" y="527908"/>
                    <a:pt x="0" y="350168"/>
                  </a:cubicBezTo>
                  <a:lnTo>
                    <a:pt x="119018" y="67870"/>
                  </a:lnTo>
                  <a:cubicBezTo>
                    <a:pt x="1087882" y="292528"/>
                    <a:pt x="1996057" y="174887"/>
                    <a:pt x="2429046" y="0"/>
                  </a:cubicBezTo>
                  <a:close/>
                </a:path>
              </a:pathLst>
            </a:custGeom>
            <a:gradFill flip="none" rotWithShape="1">
              <a:gsLst>
                <a:gs pos="0">
                  <a:srgbClr val="009EE7"/>
                </a:gs>
                <a:gs pos="47000">
                  <a:srgbClr val="005BAC"/>
                </a:gs>
              </a:gsLst>
              <a:lin ang="0" scaled="1"/>
              <a:tileRect/>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073033190"/>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12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②-a 表紙+サブタイトル（デジタル）">
    <p:spTree>
      <p:nvGrpSpPr>
        <p:cNvPr id="1" name=""/>
        <p:cNvGrpSpPr/>
        <p:nvPr/>
      </p:nvGrpSpPr>
      <p:grpSpPr>
        <a:xfrm>
          <a:off x="0" y="0"/>
          <a:ext cx="0" cy="0"/>
          <a:chOff x="0" y="0"/>
          <a:chExt cx="0" cy="0"/>
        </a:xfrm>
      </p:grpSpPr>
      <p:graphicFrame>
        <p:nvGraphicFramePr>
          <p:cNvPr id="7" name="オブジェクト 6" hidden="1">
            <a:extLst>
              <a:ext uri="{FF2B5EF4-FFF2-40B4-BE49-F238E27FC236}">
                <a16:creationId xmlns:a16="http://schemas.microsoft.com/office/drawing/2014/main" id="{5C0D53C8-37DC-4EE5-BF9B-64699D80CD46}"/>
              </a:ext>
            </a:extLst>
          </p:cNvPr>
          <p:cNvGraphicFramePr>
            <a:graphicFrameLocks noChangeAspect="1"/>
          </p:cNvGraphicFramePr>
          <p:nvPr userDrawn="1">
            <p:custDataLst>
              <p:tags r:id="rId2"/>
            </p:custDataLst>
            <p:extLst>
              <p:ext uri="{D42A27DB-BD31-4B8C-83A1-F6EECF244321}">
                <p14:modId xmlns:p14="http://schemas.microsoft.com/office/powerpoint/2010/main" val="8714738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9184"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ctrTitle"/>
          </p:nvPr>
        </p:nvSpPr>
        <p:spPr>
          <a:xfrm>
            <a:off x="492768" y="2156184"/>
            <a:ext cx="6796304" cy="442035"/>
          </a:xfrm>
          <a:noFill/>
        </p:spPr>
        <p:txBody>
          <a:bodyPr lIns="0" tIns="36000" rIns="0" bIns="36000" anchor="ctr">
            <a:spAutoFit/>
          </a:bodyPr>
          <a:lstStyle>
            <a:lvl1pPr algn="l">
              <a:lnSpc>
                <a:spcPct val="100000"/>
              </a:lnSpc>
              <a:spcBef>
                <a:spcPts val="0"/>
              </a:spcBef>
              <a:defRPr sz="2400" b="1" i="0"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a:t>マスター タイトルの書式設定</a:t>
            </a:r>
            <a:endParaRPr lang="en-US" dirty="0"/>
          </a:p>
        </p:txBody>
      </p:sp>
      <p:sp>
        <p:nvSpPr>
          <p:cNvPr id="3" name="Subtitle 2"/>
          <p:cNvSpPr>
            <a:spLocks noGrp="1"/>
          </p:cNvSpPr>
          <p:nvPr>
            <p:ph type="subTitle" idx="1" hasCustomPrompt="1"/>
          </p:nvPr>
        </p:nvSpPr>
        <p:spPr>
          <a:xfrm>
            <a:off x="492389" y="408363"/>
            <a:ext cx="6796683" cy="365357"/>
          </a:xfrm>
        </p:spPr>
        <p:txBody>
          <a:bodyPr lIns="0" tIns="46800" rIns="90000" bIns="46800" anchor="ctr">
            <a:spAutoFit/>
          </a:bodyPr>
          <a:lstStyle>
            <a:lvl1pPr marL="0" indent="0" algn="l">
              <a:lnSpc>
                <a:spcPct val="110000"/>
              </a:lnSpc>
              <a:spcBef>
                <a:spcPts val="0"/>
              </a:spcBef>
              <a:buNone/>
              <a:defRPr sz="1600" b="1" i="0" baseline="0">
                <a:latin typeface="メイリオ" panose="020B0604030504040204" pitchFamily="50" charset="-128"/>
                <a:ea typeface="メイリオ" panose="020B0604030504040204" pitchFamily="50" charset="-128"/>
                <a:sym typeface="メイリオ" panose="020B0604030504040204" pitchFamily="50" charset="-128"/>
              </a:defRPr>
            </a:lvl1pPr>
            <a:lvl2pPr marL="495285" indent="0" algn="ctr">
              <a:buNone/>
              <a:defRPr sz="2167"/>
            </a:lvl2pPr>
            <a:lvl3pPr marL="990570" indent="0" algn="ctr">
              <a:buNone/>
              <a:defRPr sz="1950"/>
            </a:lvl3pPr>
            <a:lvl4pPr marL="1485854" indent="0" algn="ctr">
              <a:buNone/>
              <a:defRPr sz="1733"/>
            </a:lvl4pPr>
            <a:lvl5pPr marL="1981139" indent="0" algn="ctr">
              <a:buNone/>
              <a:defRPr sz="1733"/>
            </a:lvl5pPr>
            <a:lvl6pPr marL="2476424" indent="0" algn="ctr">
              <a:buNone/>
              <a:defRPr sz="1733"/>
            </a:lvl6pPr>
            <a:lvl7pPr marL="2971709" indent="0" algn="ctr">
              <a:buNone/>
              <a:defRPr sz="1733"/>
            </a:lvl7pPr>
            <a:lvl8pPr marL="3466993" indent="0" algn="ctr">
              <a:buNone/>
              <a:defRPr sz="1733"/>
            </a:lvl8pPr>
            <a:lvl9pPr marL="3962278" indent="0" algn="ctr">
              <a:buNone/>
              <a:defRPr sz="1733"/>
            </a:lvl9pPr>
          </a:lstStyle>
          <a:p>
            <a:r>
              <a:rPr lang="ja-JP" altLang="en-US" dirty="0"/>
              <a:t>資料名など</a:t>
            </a:r>
            <a:endParaRPr lang="en-US" dirty="0"/>
          </a:p>
        </p:txBody>
      </p:sp>
      <p:sp>
        <p:nvSpPr>
          <p:cNvPr id="15" name="テキスト プレースホルダー 14">
            <a:extLst>
              <a:ext uri="{FF2B5EF4-FFF2-40B4-BE49-F238E27FC236}">
                <a16:creationId xmlns:a16="http://schemas.microsoft.com/office/drawing/2014/main" id="{FDC760E3-9F01-AD4C-BCF9-E22AE02BF0F0}"/>
              </a:ext>
            </a:extLst>
          </p:cNvPr>
          <p:cNvSpPr>
            <a:spLocks noGrp="1"/>
          </p:cNvSpPr>
          <p:nvPr>
            <p:ph type="body" sz="quarter" idx="10" hasCustomPrompt="1"/>
          </p:nvPr>
        </p:nvSpPr>
        <p:spPr>
          <a:xfrm>
            <a:off x="492389" y="5436000"/>
            <a:ext cx="6796683" cy="252000"/>
          </a:xfrm>
        </p:spPr>
        <p:txBody>
          <a:bodyPr lIns="0" tIns="0" rIns="0" bIns="0" anchor="ctr">
            <a:noAutofit/>
          </a:bodyPr>
          <a:lstStyle>
            <a:lvl1pPr marL="0" indent="0">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日付</a:t>
            </a:r>
          </a:p>
        </p:txBody>
      </p:sp>
      <p:sp>
        <p:nvSpPr>
          <p:cNvPr id="16" name="テキスト プレースホルダー 14">
            <a:extLst>
              <a:ext uri="{FF2B5EF4-FFF2-40B4-BE49-F238E27FC236}">
                <a16:creationId xmlns:a16="http://schemas.microsoft.com/office/drawing/2014/main" id="{863F2344-476F-5942-A8C9-BC88457AB2D4}"/>
              </a:ext>
            </a:extLst>
          </p:cNvPr>
          <p:cNvSpPr>
            <a:spLocks noGrp="1"/>
          </p:cNvSpPr>
          <p:nvPr>
            <p:ph type="body" sz="quarter" idx="11" hasCustomPrompt="1"/>
          </p:nvPr>
        </p:nvSpPr>
        <p:spPr>
          <a:xfrm>
            <a:off x="492765" y="4265052"/>
            <a:ext cx="6796307" cy="1037558"/>
          </a:xfrm>
        </p:spPr>
        <p:txBody>
          <a:bodyPr lIns="0" tIns="0" rIns="0" bIns="0" anchor="t">
            <a:noAutofit/>
          </a:bodyPr>
          <a:lstStyle>
            <a:lvl1pPr marL="0" indent="0">
              <a:lnSpc>
                <a:spcPct val="140000"/>
              </a:lnSpc>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a:t>部署</a:t>
            </a:r>
          </a:p>
        </p:txBody>
      </p:sp>
      <p:sp>
        <p:nvSpPr>
          <p:cNvPr id="5" name="テキスト プレースホルダー 4">
            <a:extLst>
              <a:ext uri="{FF2B5EF4-FFF2-40B4-BE49-F238E27FC236}">
                <a16:creationId xmlns:a16="http://schemas.microsoft.com/office/drawing/2014/main" id="{E2E88B4C-DA79-CC41-98E9-9182634B031C}"/>
              </a:ext>
            </a:extLst>
          </p:cNvPr>
          <p:cNvSpPr>
            <a:spLocks noGrp="1"/>
          </p:cNvSpPr>
          <p:nvPr>
            <p:ph type="body" sz="quarter" idx="12" hasCustomPrompt="1"/>
          </p:nvPr>
        </p:nvSpPr>
        <p:spPr>
          <a:xfrm>
            <a:off x="492765" y="3790800"/>
            <a:ext cx="6796307" cy="342000"/>
          </a:xfrm>
        </p:spPr>
        <p:txBody>
          <a:bodyPr lIns="0" tIns="0" rIns="0" bIns="0" anchor="ctr">
            <a:noAutofit/>
          </a:bodyPr>
          <a:lstStyle>
            <a:lvl1pPr marL="0" indent="0" algn="l">
              <a:spcBef>
                <a:spcPts val="0"/>
              </a:spcBef>
              <a:buNone/>
              <a:defRPr sz="1600" b="1" baseline="0">
                <a:solidFill>
                  <a:schemeClr val="tx1"/>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名前</a:t>
            </a:r>
          </a:p>
        </p:txBody>
      </p:sp>
      <p:sp>
        <p:nvSpPr>
          <p:cNvPr id="8" name="テキスト プレースホルダー 7">
            <a:extLst>
              <a:ext uri="{FF2B5EF4-FFF2-40B4-BE49-F238E27FC236}">
                <a16:creationId xmlns:a16="http://schemas.microsoft.com/office/drawing/2014/main" id="{41877E83-27AD-F84F-8D0E-74403068DF66}"/>
              </a:ext>
            </a:extLst>
          </p:cNvPr>
          <p:cNvSpPr>
            <a:spLocks noGrp="1"/>
          </p:cNvSpPr>
          <p:nvPr>
            <p:ph type="body" sz="quarter" idx="13" hasCustomPrompt="1"/>
          </p:nvPr>
        </p:nvSpPr>
        <p:spPr>
          <a:xfrm>
            <a:off x="492766" y="1189666"/>
            <a:ext cx="6796306" cy="349702"/>
          </a:xfrm>
        </p:spPr>
        <p:txBody>
          <a:bodyPr lIns="0" tIns="36000" rIns="0" bIns="36000" anchor="ctr">
            <a:spAutoFit/>
          </a:bodyPr>
          <a:lstStyle>
            <a:lvl1pPr marL="0" indent="0">
              <a:spcBef>
                <a:spcPts val="0"/>
              </a:spcBef>
              <a:buNone/>
              <a:defRPr sz="1800" b="1" i="0" baseline="0">
                <a:solidFill>
                  <a:srgbClr val="000F78"/>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サブタイトル</a:t>
            </a:r>
          </a:p>
        </p:txBody>
      </p:sp>
      <p:cxnSp>
        <p:nvCxnSpPr>
          <p:cNvPr id="6" name="直線コネクタ 5">
            <a:extLst>
              <a:ext uri="{FF2B5EF4-FFF2-40B4-BE49-F238E27FC236}">
                <a16:creationId xmlns:a16="http://schemas.microsoft.com/office/drawing/2014/main" id="{17E17235-D718-F341-A1F6-9D65CCF7A33F}"/>
              </a:ext>
            </a:extLst>
          </p:cNvPr>
          <p:cNvCxnSpPr/>
          <p:nvPr userDrawn="1"/>
        </p:nvCxnSpPr>
        <p:spPr>
          <a:xfrm>
            <a:off x="493200" y="3439940"/>
            <a:ext cx="4464000" cy="0"/>
          </a:xfrm>
          <a:prstGeom prst="line">
            <a:avLst/>
          </a:prstGeom>
          <a:ln w="31750">
            <a:solidFill>
              <a:srgbClr val="000F78"/>
            </a:solidFill>
          </a:ln>
        </p:spPr>
        <p:style>
          <a:lnRef idx="1">
            <a:schemeClr val="accent1"/>
          </a:lnRef>
          <a:fillRef idx="0">
            <a:schemeClr val="accent1"/>
          </a:fillRef>
          <a:effectRef idx="0">
            <a:schemeClr val="accent1"/>
          </a:effectRef>
          <a:fontRef idx="minor">
            <a:schemeClr val="tx1"/>
          </a:fontRef>
        </p:style>
      </p:cxnSp>
      <p:pic>
        <p:nvPicPr>
          <p:cNvPr id="12" name="図プレースホルダー 51">
            <a:extLst>
              <a:ext uri="{FF2B5EF4-FFF2-40B4-BE49-F238E27FC236}">
                <a16:creationId xmlns:a16="http://schemas.microsoft.com/office/drawing/2014/main" id="{DF78E9FF-F727-41B0-918B-ED43DEE72786}"/>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a:off x="7503851" y="0"/>
            <a:ext cx="1913110" cy="6858000"/>
          </a:xfrm>
          <a:prstGeom prst="rect">
            <a:avLst/>
          </a:prstGeom>
        </p:spPr>
      </p:pic>
      <p:grpSp>
        <p:nvGrpSpPr>
          <p:cNvPr id="18" name="グループ化 17">
            <a:extLst>
              <a:ext uri="{FF2B5EF4-FFF2-40B4-BE49-F238E27FC236}">
                <a16:creationId xmlns:a16="http://schemas.microsoft.com/office/drawing/2014/main" id="{52538B56-1EAC-454F-A5DA-B0304921B296}"/>
              </a:ext>
            </a:extLst>
          </p:cNvPr>
          <p:cNvGrpSpPr>
            <a:grpSpLocks noChangeAspect="1"/>
          </p:cNvGrpSpPr>
          <p:nvPr userDrawn="1"/>
        </p:nvGrpSpPr>
        <p:grpSpPr>
          <a:xfrm>
            <a:off x="492766" y="6044136"/>
            <a:ext cx="766800" cy="385678"/>
            <a:chOff x="200472" y="6597352"/>
            <a:chExt cx="355987" cy="179051"/>
          </a:xfrm>
        </p:grpSpPr>
        <p:sp>
          <p:nvSpPr>
            <p:cNvPr id="20" name="Freeform 290">
              <a:extLst>
                <a:ext uri="{FF2B5EF4-FFF2-40B4-BE49-F238E27FC236}">
                  <a16:creationId xmlns:a16="http://schemas.microsoft.com/office/drawing/2014/main" id="{BCB1B475-5A20-4970-8DFA-23D95C877B4E}"/>
                </a:ext>
              </a:extLst>
            </p:cNvPr>
            <p:cNvSpPr>
              <a:spLocks noChangeAspect="1"/>
            </p:cNvSpPr>
            <p:nvPr/>
          </p:nvSpPr>
          <p:spPr bwMode="auto">
            <a:xfrm>
              <a:off x="508801" y="6598074"/>
              <a:ext cx="47658" cy="177607"/>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Freeform 291">
              <a:extLst>
                <a:ext uri="{FF2B5EF4-FFF2-40B4-BE49-F238E27FC236}">
                  <a16:creationId xmlns:a16="http://schemas.microsoft.com/office/drawing/2014/main" id="{88FB90BA-CBDC-464E-B359-06F1EF79E49D}"/>
                </a:ext>
              </a:extLst>
            </p:cNvPr>
            <p:cNvSpPr>
              <a:spLocks noChangeAspect="1"/>
            </p:cNvSpPr>
            <p:nvPr/>
          </p:nvSpPr>
          <p:spPr bwMode="auto">
            <a:xfrm>
              <a:off x="200472" y="6597352"/>
              <a:ext cx="303997" cy="179051"/>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23" name="グループ化 22">
            <a:extLst>
              <a:ext uri="{FF2B5EF4-FFF2-40B4-BE49-F238E27FC236}">
                <a16:creationId xmlns:a16="http://schemas.microsoft.com/office/drawing/2014/main" id="{118636DA-F9F9-4193-8EDA-B64ABBEC0604}"/>
              </a:ext>
            </a:extLst>
          </p:cNvPr>
          <p:cNvGrpSpPr>
            <a:grpSpLocks noChangeAspect="1"/>
          </p:cNvGrpSpPr>
          <p:nvPr userDrawn="1"/>
        </p:nvGrpSpPr>
        <p:grpSpPr>
          <a:xfrm>
            <a:off x="5053511" y="5975818"/>
            <a:ext cx="1926000" cy="521058"/>
            <a:chOff x="2164440" y="2676566"/>
            <a:chExt cx="5572788" cy="1507657"/>
          </a:xfrm>
        </p:grpSpPr>
        <p:grpSp>
          <p:nvGrpSpPr>
            <p:cNvPr id="24" name="グループ化 23">
              <a:extLst>
                <a:ext uri="{FF2B5EF4-FFF2-40B4-BE49-F238E27FC236}">
                  <a16:creationId xmlns:a16="http://schemas.microsoft.com/office/drawing/2014/main" id="{05D2F216-BCD2-4C1F-A135-0E9105120AC1}"/>
                </a:ext>
              </a:extLst>
            </p:cNvPr>
            <p:cNvGrpSpPr/>
            <p:nvPr userDrawn="1"/>
          </p:nvGrpSpPr>
          <p:grpSpPr>
            <a:xfrm>
              <a:off x="2346016" y="3304475"/>
              <a:ext cx="5209046" cy="404857"/>
              <a:chOff x="2346016" y="3304475"/>
              <a:chExt cx="5209046" cy="404857"/>
            </a:xfrm>
            <a:solidFill>
              <a:srgbClr val="005BAC"/>
            </a:solidFill>
          </p:grpSpPr>
          <p:sp>
            <p:nvSpPr>
              <p:cNvPr id="27" name="フリーフォーム: 図形 26">
                <a:extLst>
                  <a:ext uri="{FF2B5EF4-FFF2-40B4-BE49-F238E27FC236}">
                    <a16:creationId xmlns:a16="http://schemas.microsoft.com/office/drawing/2014/main" id="{62690D31-DE44-42C9-A37C-A8177720E595}"/>
                  </a:ext>
                </a:extLst>
              </p:cNvPr>
              <p:cNvSpPr/>
              <p:nvPr/>
            </p:nvSpPr>
            <p:spPr>
              <a:xfrm>
                <a:off x="2346016" y="3325721"/>
                <a:ext cx="285249" cy="383611"/>
              </a:xfrm>
              <a:custGeom>
                <a:avLst/>
                <a:gdLst>
                  <a:gd name="connsiteX0" fmla="*/ 271282 w 285249"/>
                  <a:gd name="connsiteY0" fmla="*/ 77706 h 383611"/>
                  <a:gd name="connsiteX1" fmla="*/ 194166 w 285249"/>
                  <a:gd name="connsiteY1" fmla="*/ 58525 h 383611"/>
                  <a:gd name="connsiteX2" fmla="*/ 131903 w 285249"/>
                  <a:gd name="connsiteY2" fmla="*/ 101116 h 383611"/>
                  <a:gd name="connsiteX3" fmla="*/ 258495 w 285249"/>
                  <a:gd name="connsiteY3" fmla="*/ 260167 h 383611"/>
                  <a:gd name="connsiteX4" fmla="*/ 105837 w 285249"/>
                  <a:gd name="connsiteY4" fmla="*/ 384103 h 383611"/>
                  <a:gd name="connsiteX5" fmla="*/ 0 w 285249"/>
                  <a:gd name="connsiteY5" fmla="*/ 363349 h 383611"/>
                  <a:gd name="connsiteX6" fmla="*/ 19181 w 285249"/>
                  <a:gd name="connsiteY6" fmla="*/ 300004 h 383611"/>
                  <a:gd name="connsiteX7" fmla="*/ 110165 w 285249"/>
                  <a:gd name="connsiteY7" fmla="*/ 325578 h 383611"/>
                  <a:gd name="connsiteX8" fmla="*/ 180887 w 285249"/>
                  <a:gd name="connsiteY8" fmla="*/ 267544 h 383611"/>
                  <a:gd name="connsiteX9" fmla="*/ 54296 w 285249"/>
                  <a:gd name="connsiteY9" fmla="*/ 112231 h 383611"/>
                  <a:gd name="connsiteX10" fmla="*/ 192592 w 285249"/>
                  <a:gd name="connsiteY10" fmla="*/ 0 h 383611"/>
                  <a:gd name="connsiteX11" fmla="*/ 288889 w 285249"/>
                  <a:gd name="connsiteY11" fmla="*/ 16525 h 383611"/>
                  <a:gd name="connsiteX12" fmla="*/ 271282 w 285249"/>
                  <a:gd name="connsiteY12" fmla="*/ 77706 h 3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249" h="383611">
                    <a:moveTo>
                      <a:pt x="271282" y="77706"/>
                    </a:moveTo>
                    <a:cubicBezTo>
                      <a:pt x="249446" y="66493"/>
                      <a:pt x="221314" y="58525"/>
                      <a:pt x="194166" y="58525"/>
                    </a:cubicBezTo>
                    <a:cubicBezTo>
                      <a:pt x="167609" y="58525"/>
                      <a:pt x="131903" y="69148"/>
                      <a:pt x="131903" y="101116"/>
                    </a:cubicBezTo>
                    <a:cubicBezTo>
                      <a:pt x="131903" y="160723"/>
                      <a:pt x="258495" y="156985"/>
                      <a:pt x="258495" y="260167"/>
                    </a:cubicBezTo>
                    <a:cubicBezTo>
                      <a:pt x="258495" y="351152"/>
                      <a:pt x="187183" y="384103"/>
                      <a:pt x="105837" y="384103"/>
                    </a:cubicBezTo>
                    <a:cubicBezTo>
                      <a:pt x="70230" y="384103"/>
                      <a:pt x="33443" y="375644"/>
                      <a:pt x="0" y="363349"/>
                    </a:cubicBezTo>
                    <a:lnTo>
                      <a:pt x="19181" y="300004"/>
                    </a:lnTo>
                    <a:cubicBezTo>
                      <a:pt x="47902" y="313282"/>
                      <a:pt x="78198" y="325578"/>
                      <a:pt x="110165" y="325578"/>
                    </a:cubicBezTo>
                    <a:cubicBezTo>
                      <a:pt x="145871" y="325578"/>
                      <a:pt x="180887" y="307479"/>
                      <a:pt x="180887" y="267544"/>
                    </a:cubicBezTo>
                    <a:cubicBezTo>
                      <a:pt x="180887" y="200461"/>
                      <a:pt x="54296" y="211183"/>
                      <a:pt x="54296" y="112231"/>
                    </a:cubicBezTo>
                    <a:cubicBezTo>
                      <a:pt x="54296" y="34033"/>
                      <a:pt x="121280" y="0"/>
                      <a:pt x="192592" y="0"/>
                    </a:cubicBezTo>
                    <a:cubicBezTo>
                      <a:pt x="225052" y="0"/>
                      <a:pt x="258593" y="4230"/>
                      <a:pt x="288889" y="16525"/>
                    </a:cubicBezTo>
                    <a:lnTo>
                      <a:pt x="271282" y="77706"/>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8" name="フリーフォーム: 図形 27">
                <a:extLst>
                  <a:ext uri="{FF2B5EF4-FFF2-40B4-BE49-F238E27FC236}">
                    <a16:creationId xmlns:a16="http://schemas.microsoft.com/office/drawing/2014/main" id="{01D76CF0-A01E-4E36-8298-54490D252278}"/>
                  </a:ext>
                </a:extLst>
              </p:cNvPr>
              <p:cNvSpPr/>
              <p:nvPr/>
            </p:nvSpPr>
            <p:spPr>
              <a:xfrm>
                <a:off x="2624577" y="3304475"/>
                <a:ext cx="285249" cy="393447"/>
              </a:xfrm>
              <a:custGeom>
                <a:avLst/>
                <a:gdLst>
                  <a:gd name="connsiteX0" fmla="*/ 85181 w 285249"/>
                  <a:gd name="connsiteY0" fmla="*/ 0 h 393447"/>
                  <a:gd name="connsiteX1" fmla="*/ 156494 w 285249"/>
                  <a:gd name="connsiteY1" fmla="*/ 0 h 393447"/>
                  <a:gd name="connsiteX2" fmla="*/ 122460 w 285249"/>
                  <a:gd name="connsiteY2" fmla="*/ 151674 h 393447"/>
                  <a:gd name="connsiteX3" fmla="*/ 123542 w 285249"/>
                  <a:gd name="connsiteY3" fmla="*/ 151674 h 393447"/>
                  <a:gd name="connsiteX4" fmla="*/ 201248 w 285249"/>
                  <a:gd name="connsiteY4" fmla="*/ 118723 h 393447"/>
                  <a:gd name="connsiteX5" fmla="*/ 290659 w 285249"/>
                  <a:gd name="connsiteY5" fmla="*/ 206462 h 393447"/>
                  <a:gd name="connsiteX6" fmla="*/ 281610 w 285249"/>
                  <a:gd name="connsiteY6" fmla="*/ 266069 h 393447"/>
                  <a:gd name="connsiteX7" fmla="*/ 252888 w 285249"/>
                  <a:gd name="connsiteY7" fmla="*/ 399054 h 393447"/>
                  <a:gd name="connsiteX8" fmla="*/ 181576 w 285249"/>
                  <a:gd name="connsiteY8" fmla="*/ 399054 h 393447"/>
                  <a:gd name="connsiteX9" fmla="*/ 208134 w 285249"/>
                  <a:gd name="connsiteY9" fmla="*/ 269806 h 393447"/>
                  <a:gd name="connsiteX10" fmla="*/ 216101 w 285249"/>
                  <a:gd name="connsiteY10" fmla="*/ 212363 h 393447"/>
                  <a:gd name="connsiteX11" fmla="*/ 177248 w 285249"/>
                  <a:gd name="connsiteY11" fmla="*/ 174100 h 393447"/>
                  <a:gd name="connsiteX12" fmla="*/ 100624 w 285249"/>
                  <a:gd name="connsiteY12" fmla="*/ 261347 h 393447"/>
                  <a:gd name="connsiteX13" fmla="*/ 71312 w 285249"/>
                  <a:gd name="connsiteY13" fmla="*/ 399152 h 393447"/>
                  <a:gd name="connsiteX14" fmla="*/ 0 w 285249"/>
                  <a:gd name="connsiteY14" fmla="*/ 399152 h 393447"/>
                  <a:gd name="connsiteX15" fmla="*/ 85181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5181" y="0"/>
                    </a:moveTo>
                    <a:lnTo>
                      <a:pt x="156494" y="0"/>
                    </a:lnTo>
                    <a:lnTo>
                      <a:pt x="122460" y="151674"/>
                    </a:lnTo>
                    <a:lnTo>
                      <a:pt x="123542" y="151674"/>
                    </a:lnTo>
                    <a:cubicBezTo>
                      <a:pt x="143215" y="133575"/>
                      <a:pt x="170363" y="118723"/>
                      <a:pt x="201248" y="118723"/>
                    </a:cubicBezTo>
                    <a:cubicBezTo>
                      <a:pt x="254954" y="118723"/>
                      <a:pt x="290659" y="152264"/>
                      <a:pt x="290659" y="206462"/>
                    </a:cubicBezTo>
                    <a:cubicBezTo>
                      <a:pt x="290659" y="227216"/>
                      <a:pt x="285348" y="249052"/>
                      <a:pt x="281610" y="266069"/>
                    </a:cubicBezTo>
                    <a:lnTo>
                      <a:pt x="252888" y="399054"/>
                    </a:lnTo>
                    <a:lnTo>
                      <a:pt x="181576" y="399054"/>
                    </a:lnTo>
                    <a:lnTo>
                      <a:pt x="208134" y="269806"/>
                    </a:lnTo>
                    <a:cubicBezTo>
                      <a:pt x="211871" y="251216"/>
                      <a:pt x="216101" y="232527"/>
                      <a:pt x="216101" y="212363"/>
                    </a:cubicBezTo>
                    <a:cubicBezTo>
                      <a:pt x="216101" y="189445"/>
                      <a:pt x="200166" y="174100"/>
                      <a:pt x="177248" y="174100"/>
                    </a:cubicBezTo>
                    <a:cubicBezTo>
                      <a:pt x="127772" y="174100"/>
                      <a:pt x="109673" y="220429"/>
                      <a:pt x="100624" y="261347"/>
                    </a:cubicBezTo>
                    <a:lnTo>
                      <a:pt x="71312" y="399152"/>
                    </a:lnTo>
                    <a:lnTo>
                      <a:pt x="0" y="399152"/>
                    </a:lnTo>
                    <a:lnTo>
                      <a:pt x="8518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9" name="フリーフォーム: 図形 28">
                <a:extLst>
                  <a:ext uri="{FF2B5EF4-FFF2-40B4-BE49-F238E27FC236}">
                    <a16:creationId xmlns:a16="http://schemas.microsoft.com/office/drawing/2014/main" id="{0CAC065E-34D1-438F-B3D0-A15378384D48}"/>
                  </a:ext>
                </a:extLst>
              </p:cNvPr>
              <p:cNvSpPr/>
              <p:nvPr/>
            </p:nvSpPr>
            <p:spPr>
              <a:xfrm>
                <a:off x="2926154"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5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6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5" y="0"/>
                      <a:pt x="260265" y="20263"/>
                      <a:pt x="260265" y="84591"/>
                    </a:cubicBezTo>
                    <a:cubicBezTo>
                      <a:pt x="260265"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6" y="159641"/>
                      <a:pt x="68066" y="205970"/>
                    </a:cubicBezTo>
                    <a:cubicBezTo>
                      <a:pt x="68066"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フリーフォーム: 図形 29">
                <a:extLst>
                  <a:ext uri="{FF2B5EF4-FFF2-40B4-BE49-F238E27FC236}">
                    <a16:creationId xmlns:a16="http://schemas.microsoft.com/office/drawing/2014/main" id="{BABBB1B2-9622-4DCE-975C-4590899B190C}"/>
                  </a:ext>
                </a:extLst>
              </p:cNvPr>
              <p:cNvSpPr/>
              <p:nvPr/>
            </p:nvSpPr>
            <p:spPr>
              <a:xfrm>
                <a:off x="3200682" y="3423198"/>
                <a:ext cx="216396" cy="275413"/>
              </a:xfrm>
              <a:custGeom>
                <a:avLst/>
                <a:gdLst>
                  <a:gd name="connsiteX0" fmla="*/ 48984 w 216396"/>
                  <a:gd name="connsiteY0" fmla="*/ 43082 h 275413"/>
                  <a:gd name="connsiteX1" fmla="*/ 55378 w 216396"/>
                  <a:gd name="connsiteY1" fmla="*/ 6393 h 275413"/>
                  <a:gd name="connsiteX2" fmla="*/ 123444 w 216396"/>
                  <a:gd name="connsiteY2" fmla="*/ 6393 h 275413"/>
                  <a:gd name="connsiteX3" fmla="*/ 113903 w 216396"/>
                  <a:gd name="connsiteY3" fmla="*/ 58033 h 275413"/>
                  <a:gd name="connsiteX4" fmla="*/ 114985 w 216396"/>
                  <a:gd name="connsiteY4" fmla="*/ 58033 h 275413"/>
                  <a:gd name="connsiteX5" fmla="*/ 195838 w 216396"/>
                  <a:gd name="connsiteY5" fmla="*/ 0 h 275413"/>
                  <a:gd name="connsiteX6" fmla="*/ 222986 w 216396"/>
                  <a:gd name="connsiteY6" fmla="*/ 2656 h 275413"/>
                  <a:gd name="connsiteX7" fmla="*/ 208134 w 216396"/>
                  <a:gd name="connsiteY7" fmla="*/ 72394 h 275413"/>
                  <a:gd name="connsiteX8" fmla="*/ 180986 w 216396"/>
                  <a:gd name="connsiteY8" fmla="*/ 68165 h 275413"/>
                  <a:gd name="connsiteX9" fmla="*/ 96886 w 216396"/>
                  <a:gd name="connsiteY9" fmla="*/ 157576 h 275413"/>
                  <a:gd name="connsiteX10" fmla="*/ 71312 w 216396"/>
                  <a:gd name="connsiteY10" fmla="*/ 280430 h 275413"/>
                  <a:gd name="connsiteX11" fmla="*/ 0 w 216396"/>
                  <a:gd name="connsiteY11" fmla="*/ 280430 h 275413"/>
                  <a:gd name="connsiteX12" fmla="*/ 48984 w 216396"/>
                  <a:gd name="connsiteY12" fmla="*/ 43082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396" h="275413">
                    <a:moveTo>
                      <a:pt x="48984" y="43082"/>
                    </a:moveTo>
                    <a:cubicBezTo>
                      <a:pt x="51148" y="31377"/>
                      <a:pt x="53214" y="19181"/>
                      <a:pt x="55378" y="6393"/>
                    </a:cubicBezTo>
                    <a:lnTo>
                      <a:pt x="123444" y="6393"/>
                    </a:lnTo>
                    <a:lnTo>
                      <a:pt x="113903" y="58033"/>
                    </a:lnTo>
                    <a:lnTo>
                      <a:pt x="114985" y="58033"/>
                    </a:lnTo>
                    <a:cubicBezTo>
                      <a:pt x="127772" y="28230"/>
                      <a:pt x="162887" y="0"/>
                      <a:pt x="195838" y="0"/>
                    </a:cubicBezTo>
                    <a:cubicBezTo>
                      <a:pt x="204888" y="0"/>
                      <a:pt x="214429" y="492"/>
                      <a:pt x="222986" y="2656"/>
                    </a:cubicBezTo>
                    <a:lnTo>
                      <a:pt x="208134" y="72394"/>
                    </a:lnTo>
                    <a:cubicBezTo>
                      <a:pt x="200166" y="69739"/>
                      <a:pt x="190035" y="68165"/>
                      <a:pt x="180986" y="68165"/>
                    </a:cubicBezTo>
                    <a:cubicBezTo>
                      <a:pt x="130428" y="68165"/>
                      <a:pt x="105936" y="113411"/>
                      <a:pt x="96886" y="157576"/>
                    </a:cubicBezTo>
                    <a:lnTo>
                      <a:pt x="71312" y="280430"/>
                    </a:lnTo>
                    <a:lnTo>
                      <a:pt x="0" y="280430"/>
                    </a:lnTo>
                    <a:lnTo>
                      <a:pt x="48984" y="4308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1" name="フリーフォーム: 図形 30">
                <a:extLst>
                  <a:ext uri="{FF2B5EF4-FFF2-40B4-BE49-F238E27FC236}">
                    <a16:creationId xmlns:a16="http://schemas.microsoft.com/office/drawing/2014/main" id="{14C341B2-1962-4A7F-9DF1-D5DC9C75FDEA}"/>
                  </a:ext>
                </a:extLst>
              </p:cNvPr>
              <p:cNvSpPr/>
              <p:nvPr/>
            </p:nvSpPr>
            <p:spPr>
              <a:xfrm>
                <a:off x="340920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494 w 265576"/>
                  <a:gd name="connsiteY10" fmla="*/ 116460 h 285249"/>
                  <a:gd name="connsiteX11" fmla="*/ 200068 w 265576"/>
                  <a:gd name="connsiteY11" fmla="*/ 97870 h 285249"/>
                  <a:gd name="connsiteX12" fmla="*/ 154821 w 265576"/>
                  <a:gd name="connsiteY12" fmla="*/ 52132 h 285249"/>
                  <a:gd name="connsiteX13" fmla="*/ 77706 w 265576"/>
                  <a:gd name="connsiteY13" fmla="*/ 116460 h 285249"/>
                  <a:gd name="connsiteX14" fmla="*/ 198494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494" y="116460"/>
                    </a:moveTo>
                    <a:cubicBezTo>
                      <a:pt x="199576" y="110067"/>
                      <a:pt x="200068" y="104264"/>
                      <a:pt x="200068" y="97870"/>
                    </a:cubicBezTo>
                    <a:cubicBezTo>
                      <a:pt x="200068" y="68657"/>
                      <a:pt x="184625" y="52132"/>
                      <a:pt x="154821" y="52132"/>
                    </a:cubicBezTo>
                    <a:cubicBezTo>
                      <a:pt x="110657" y="52132"/>
                      <a:pt x="91477" y="78689"/>
                      <a:pt x="77706" y="116460"/>
                    </a:cubicBezTo>
                    <a:lnTo>
                      <a:pt x="198494" y="116460"/>
                    </a:lnTo>
                    <a:close/>
                  </a:path>
                </a:pathLst>
              </a:custGeom>
              <a:grpFill/>
              <a:ln w="9827" cap="flat">
                <a:noFill/>
                <a:prstDash val="solid"/>
                <a:miter/>
              </a:ln>
            </p:spPr>
            <p:txBody>
              <a:bodyPr rtlCol="0" anchor="ctr"/>
              <a:lstStyle/>
              <a:p>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2" name="フリーフォーム: 図形 31">
                <a:extLst>
                  <a:ext uri="{FF2B5EF4-FFF2-40B4-BE49-F238E27FC236}">
                    <a16:creationId xmlns:a16="http://schemas.microsoft.com/office/drawing/2014/main" id="{595C4540-FD20-41C8-8629-E82BE364BE0F}"/>
                  </a:ext>
                </a:extLst>
              </p:cNvPr>
              <p:cNvSpPr/>
              <p:nvPr/>
            </p:nvSpPr>
            <p:spPr>
              <a:xfrm>
                <a:off x="3803247" y="3348148"/>
                <a:ext cx="196724" cy="354103"/>
              </a:xfrm>
              <a:custGeom>
                <a:avLst/>
                <a:gdLst>
                  <a:gd name="connsiteX0" fmla="*/ 11016 w 196723"/>
                  <a:gd name="connsiteY0" fmla="*/ 81345 h 354102"/>
                  <a:gd name="connsiteX1" fmla="*/ 62656 w 196723"/>
                  <a:gd name="connsiteY1" fmla="*/ 81345 h 354102"/>
                  <a:gd name="connsiteX2" fmla="*/ 74853 w 196723"/>
                  <a:gd name="connsiteY2" fmla="*/ 24984 h 354102"/>
                  <a:gd name="connsiteX3" fmla="*/ 151477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542 w 196723"/>
                  <a:gd name="connsiteY9" fmla="*/ 279839 h 354102"/>
                  <a:gd name="connsiteX10" fmla="*/ 120690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016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016" y="81345"/>
                    </a:moveTo>
                    <a:lnTo>
                      <a:pt x="62656" y="81345"/>
                    </a:lnTo>
                    <a:lnTo>
                      <a:pt x="74853" y="24984"/>
                    </a:lnTo>
                    <a:lnTo>
                      <a:pt x="151477" y="0"/>
                    </a:lnTo>
                    <a:lnTo>
                      <a:pt x="133969" y="81444"/>
                    </a:lnTo>
                    <a:lnTo>
                      <a:pt x="197806" y="81444"/>
                    </a:lnTo>
                    <a:lnTo>
                      <a:pt x="186592" y="133575"/>
                    </a:lnTo>
                    <a:lnTo>
                      <a:pt x="122756" y="133575"/>
                    </a:lnTo>
                    <a:lnTo>
                      <a:pt x="96690" y="253282"/>
                    </a:lnTo>
                    <a:cubicBezTo>
                      <a:pt x="95116" y="259675"/>
                      <a:pt x="93542" y="269216"/>
                      <a:pt x="93542" y="279839"/>
                    </a:cubicBezTo>
                    <a:cubicBezTo>
                      <a:pt x="93542" y="296364"/>
                      <a:pt x="104755" y="306496"/>
                      <a:pt x="120690" y="306496"/>
                    </a:cubicBezTo>
                    <a:cubicBezTo>
                      <a:pt x="133477" y="306496"/>
                      <a:pt x="146264"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016"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3" name="フリーフォーム: 図形 32">
                <a:extLst>
                  <a:ext uri="{FF2B5EF4-FFF2-40B4-BE49-F238E27FC236}">
                    <a16:creationId xmlns:a16="http://schemas.microsoft.com/office/drawing/2014/main" id="{7849DDF4-7D45-4E98-945B-193A31E7C31E}"/>
                  </a:ext>
                </a:extLst>
              </p:cNvPr>
              <p:cNvSpPr/>
              <p:nvPr/>
            </p:nvSpPr>
            <p:spPr>
              <a:xfrm>
                <a:off x="3980790" y="3304475"/>
                <a:ext cx="285249" cy="393447"/>
              </a:xfrm>
              <a:custGeom>
                <a:avLst/>
                <a:gdLst>
                  <a:gd name="connsiteX0" fmla="*/ 84985 w 285249"/>
                  <a:gd name="connsiteY0" fmla="*/ 0 h 393447"/>
                  <a:gd name="connsiteX1" fmla="*/ 156297 w 285249"/>
                  <a:gd name="connsiteY1" fmla="*/ 0 h 393447"/>
                  <a:gd name="connsiteX2" fmla="*/ 122264 w 285249"/>
                  <a:gd name="connsiteY2" fmla="*/ 151674 h 393447"/>
                  <a:gd name="connsiteX3" fmla="*/ 123346 w 285249"/>
                  <a:gd name="connsiteY3" fmla="*/ 151674 h 393447"/>
                  <a:gd name="connsiteX4" fmla="*/ 201052 w 285249"/>
                  <a:gd name="connsiteY4" fmla="*/ 118723 h 393447"/>
                  <a:gd name="connsiteX5" fmla="*/ 290463 w 285249"/>
                  <a:gd name="connsiteY5" fmla="*/ 206462 h 393447"/>
                  <a:gd name="connsiteX6" fmla="*/ 281413 w 285249"/>
                  <a:gd name="connsiteY6" fmla="*/ 266069 h 393447"/>
                  <a:gd name="connsiteX7" fmla="*/ 252692 w 285249"/>
                  <a:gd name="connsiteY7" fmla="*/ 399054 h 393447"/>
                  <a:gd name="connsiteX8" fmla="*/ 181379 w 285249"/>
                  <a:gd name="connsiteY8" fmla="*/ 399054 h 393447"/>
                  <a:gd name="connsiteX9" fmla="*/ 208035 w 285249"/>
                  <a:gd name="connsiteY9" fmla="*/ 269806 h 393447"/>
                  <a:gd name="connsiteX10" fmla="*/ 216003 w 285249"/>
                  <a:gd name="connsiteY10" fmla="*/ 212363 h 393447"/>
                  <a:gd name="connsiteX11" fmla="*/ 177150 w 285249"/>
                  <a:gd name="connsiteY11" fmla="*/ 174100 h 393447"/>
                  <a:gd name="connsiteX12" fmla="*/ 100526 w 285249"/>
                  <a:gd name="connsiteY12" fmla="*/ 261347 h 393447"/>
                  <a:gd name="connsiteX13" fmla="*/ 71312 w 285249"/>
                  <a:gd name="connsiteY13" fmla="*/ 399152 h 393447"/>
                  <a:gd name="connsiteX14" fmla="*/ 0 w 285249"/>
                  <a:gd name="connsiteY14" fmla="*/ 399152 h 393447"/>
                  <a:gd name="connsiteX15" fmla="*/ 84985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4985" y="0"/>
                    </a:moveTo>
                    <a:lnTo>
                      <a:pt x="156297" y="0"/>
                    </a:lnTo>
                    <a:lnTo>
                      <a:pt x="122264" y="151674"/>
                    </a:lnTo>
                    <a:lnTo>
                      <a:pt x="123346" y="151674"/>
                    </a:lnTo>
                    <a:cubicBezTo>
                      <a:pt x="143018" y="133575"/>
                      <a:pt x="170166" y="118723"/>
                      <a:pt x="201052" y="118723"/>
                    </a:cubicBezTo>
                    <a:cubicBezTo>
                      <a:pt x="254757" y="118723"/>
                      <a:pt x="290463" y="152264"/>
                      <a:pt x="290463" y="206462"/>
                    </a:cubicBezTo>
                    <a:cubicBezTo>
                      <a:pt x="290463" y="227216"/>
                      <a:pt x="285151" y="249052"/>
                      <a:pt x="281413" y="266069"/>
                    </a:cubicBezTo>
                    <a:lnTo>
                      <a:pt x="252692" y="399054"/>
                    </a:lnTo>
                    <a:lnTo>
                      <a:pt x="181379" y="399054"/>
                    </a:lnTo>
                    <a:lnTo>
                      <a:pt x="208035" y="269806"/>
                    </a:lnTo>
                    <a:cubicBezTo>
                      <a:pt x="211773" y="251216"/>
                      <a:pt x="216003" y="232527"/>
                      <a:pt x="216003" y="212363"/>
                    </a:cubicBezTo>
                    <a:cubicBezTo>
                      <a:pt x="216003" y="189445"/>
                      <a:pt x="200068" y="174100"/>
                      <a:pt x="177150" y="174100"/>
                    </a:cubicBezTo>
                    <a:cubicBezTo>
                      <a:pt x="127674" y="174100"/>
                      <a:pt x="109575" y="220429"/>
                      <a:pt x="100526" y="261347"/>
                    </a:cubicBezTo>
                    <a:lnTo>
                      <a:pt x="71312" y="399152"/>
                    </a:lnTo>
                    <a:lnTo>
                      <a:pt x="0" y="399152"/>
                    </a:lnTo>
                    <a:lnTo>
                      <a:pt x="84985"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4" name="フリーフォーム: 図形 33">
                <a:extLst>
                  <a:ext uri="{FF2B5EF4-FFF2-40B4-BE49-F238E27FC236}">
                    <a16:creationId xmlns:a16="http://schemas.microsoft.com/office/drawing/2014/main" id="{EE75B030-74C2-4B05-8514-586E19469AB5}"/>
                  </a:ext>
                </a:extLst>
              </p:cNvPr>
              <p:cNvSpPr/>
              <p:nvPr/>
            </p:nvSpPr>
            <p:spPr>
              <a:xfrm>
                <a:off x="4291023"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70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70" y="104264"/>
                      <a:pt x="199970" y="97870"/>
                    </a:cubicBezTo>
                    <a:cubicBezTo>
                      <a:pt x="199970"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フリーフォーム: 図形 34">
                <a:extLst>
                  <a:ext uri="{FF2B5EF4-FFF2-40B4-BE49-F238E27FC236}">
                    <a16:creationId xmlns:a16="http://schemas.microsoft.com/office/drawing/2014/main" id="{F5FC7F4D-667F-45F5-90EC-150F3640FD2D}"/>
                  </a:ext>
                </a:extLst>
              </p:cNvPr>
              <p:cNvSpPr/>
              <p:nvPr/>
            </p:nvSpPr>
            <p:spPr>
              <a:xfrm>
                <a:off x="4668831" y="3332213"/>
                <a:ext cx="383611" cy="363939"/>
              </a:xfrm>
              <a:custGeom>
                <a:avLst/>
                <a:gdLst>
                  <a:gd name="connsiteX0" fmla="*/ 79870 w 383611"/>
                  <a:gd name="connsiteY0" fmla="*/ 0 h 363938"/>
                  <a:gd name="connsiteX1" fmla="*/ 174002 w 383611"/>
                  <a:gd name="connsiteY1" fmla="*/ 0 h 363938"/>
                  <a:gd name="connsiteX2" fmla="*/ 253282 w 383611"/>
                  <a:gd name="connsiteY2" fmla="*/ 282003 h 363938"/>
                  <a:gd name="connsiteX3" fmla="*/ 254364 w 383611"/>
                  <a:gd name="connsiteY3" fmla="*/ 282003 h 363938"/>
                  <a:gd name="connsiteX4" fmla="*/ 315053 w 383611"/>
                  <a:gd name="connsiteY4" fmla="*/ 0 h 363938"/>
                  <a:gd name="connsiteX5" fmla="*/ 385283 w 383611"/>
                  <a:gd name="connsiteY5" fmla="*/ 0 h 363938"/>
                  <a:gd name="connsiteX6" fmla="*/ 304922 w 383611"/>
                  <a:gd name="connsiteY6" fmla="*/ 371316 h 363938"/>
                  <a:gd name="connsiteX7" fmla="*/ 209117 w 383611"/>
                  <a:gd name="connsiteY7" fmla="*/ 371316 h 363938"/>
                  <a:gd name="connsiteX8" fmla="*/ 131411 w 383611"/>
                  <a:gd name="connsiteY8" fmla="*/ 86657 h 363938"/>
                  <a:gd name="connsiteX9" fmla="*/ 130329 w 383611"/>
                  <a:gd name="connsiteY9" fmla="*/ 86657 h 363938"/>
                  <a:gd name="connsiteX10" fmla="*/ 71312 w 383611"/>
                  <a:gd name="connsiteY10" fmla="*/ 371316 h 363938"/>
                  <a:gd name="connsiteX11" fmla="*/ 0 w 383611"/>
                  <a:gd name="connsiteY11" fmla="*/ 371316 h 363938"/>
                  <a:gd name="connsiteX12" fmla="*/ 79870 w 383611"/>
                  <a:gd name="connsiteY12"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611" h="363938">
                    <a:moveTo>
                      <a:pt x="79870" y="0"/>
                    </a:moveTo>
                    <a:lnTo>
                      <a:pt x="174002" y="0"/>
                    </a:lnTo>
                    <a:lnTo>
                      <a:pt x="253282" y="282003"/>
                    </a:lnTo>
                    <a:lnTo>
                      <a:pt x="254364" y="282003"/>
                    </a:lnTo>
                    <a:lnTo>
                      <a:pt x="315053" y="0"/>
                    </a:lnTo>
                    <a:lnTo>
                      <a:pt x="385283" y="0"/>
                    </a:lnTo>
                    <a:lnTo>
                      <a:pt x="304922" y="371316"/>
                    </a:lnTo>
                    <a:lnTo>
                      <a:pt x="209117" y="371316"/>
                    </a:lnTo>
                    <a:lnTo>
                      <a:pt x="131411" y="86657"/>
                    </a:lnTo>
                    <a:lnTo>
                      <a:pt x="130329" y="86657"/>
                    </a:lnTo>
                    <a:lnTo>
                      <a:pt x="71312" y="371316"/>
                    </a:lnTo>
                    <a:lnTo>
                      <a:pt x="0" y="371316"/>
                    </a:lnTo>
                    <a:lnTo>
                      <a:pt x="7987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フリーフォーム: 図形 35">
                <a:extLst>
                  <a:ext uri="{FF2B5EF4-FFF2-40B4-BE49-F238E27FC236}">
                    <a16:creationId xmlns:a16="http://schemas.microsoft.com/office/drawing/2014/main" id="{1547661D-83BC-4513-BDF3-4D58F365014D}"/>
                  </a:ext>
                </a:extLst>
              </p:cNvPr>
              <p:cNvSpPr/>
              <p:nvPr/>
            </p:nvSpPr>
            <p:spPr>
              <a:xfrm>
                <a:off x="503758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7" name="フリーフォーム: 図形 36">
                <a:extLst>
                  <a:ext uri="{FF2B5EF4-FFF2-40B4-BE49-F238E27FC236}">
                    <a16:creationId xmlns:a16="http://schemas.microsoft.com/office/drawing/2014/main" id="{4FC1FE02-7A53-4A97-911E-2F46BAE123A8}"/>
                  </a:ext>
                </a:extLst>
              </p:cNvPr>
              <p:cNvSpPr/>
              <p:nvPr/>
            </p:nvSpPr>
            <p:spPr>
              <a:xfrm>
                <a:off x="5275231" y="3429591"/>
                <a:ext cx="334430" cy="265577"/>
              </a:xfrm>
              <a:custGeom>
                <a:avLst/>
                <a:gdLst>
                  <a:gd name="connsiteX0" fmla="*/ 175674 w 334430"/>
                  <a:gd name="connsiteY0" fmla="*/ 94132 h 265576"/>
                  <a:gd name="connsiteX1" fmla="*/ 252790 w 334430"/>
                  <a:gd name="connsiteY1" fmla="*/ 0 h 265576"/>
                  <a:gd name="connsiteX2" fmla="*/ 337873 w 334430"/>
                  <a:gd name="connsiteY2" fmla="*/ 0 h 265576"/>
                  <a:gd name="connsiteX3" fmla="*/ 221314 w 334430"/>
                  <a:gd name="connsiteY3" fmla="*/ 130920 h 265576"/>
                  <a:gd name="connsiteX4" fmla="*/ 286725 w 334430"/>
                  <a:gd name="connsiteY4" fmla="*/ 274036 h 265576"/>
                  <a:gd name="connsiteX5" fmla="*/ 209019 w 334430"/>
                  <a:gd name="connsiteY5" fmla="*/ 274036 h 265576"/>
                  <a:gd name="connsiteX6" fmla="*/ 167018 w 334430"/>
                  <a:gd name="connsiteY6" fmla="*/ 169182 h 265576"/>
                  <a:gd name="connsiteX7" fmla="*/ 85083 w 334430"/>
                  <a:gd name="connsiteY7" fmla="*/ 274036 h 265576"/>
                  <a:gd name="connsiteX8" fmla="*/ 0 w 334430"/>
                  <a:gd name="connsiteY8" fmla="*/ 274036 h 265576"/>
                  <a:gd name="connsiteX9" fmla="*/ 123936 w 334430"/>
                  <a:gd name="connsiteY9" fmla="*/ 130920 h 265576"/>
                  <a:gd name="connsiteX10" fmla="*/ 65902 w 334430"/>
                  <a:gd name="connsiteY10" fmla="*/ 0 h 265576"/>
                  <a:gd name="connsiteX11" fmla="*/ 139871 w 334430"/>
                  <a:gd name="connsiteY11" fmla="*/ 0 h 265576"/>
                  <a:gd name="connsiteX12" fmla="*/ 175674 w 334430"/>
                  <a:gd name="connsiteY12" fmla="*/ 94132 h 26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430" h="265576">
                    <a:moveTo>
                      <a:pt x="175674" y="94132"/>
                    </a:moveTo>
                    <a:lnTo>
                      <a:pt x="252790" y="0"/>
                    </a:lnTo>
                    <a:lnTo>
                      <a:pt x="337873" y="0"/>
                    </a:lnTo>
                    <a:lnTo>
                      <a:pt x="221314" y="130920"/>
                    </a:lnTo>
                    <a:lnTo>
                      <a:pt x="286725" y="274036"/>
                    </a:lnTo>
                    <a:lnTo>
                      <a:pt x="209019" y="274036"/>
                    </a:lnTo>
                    <a:lnTo>
                      <a:pt x="167018" y="169182"/>
                    </a:lnTo>
                    <a:lnTo>
                      <a:pt x="85083" y="274036"/>
                    </a:lnTo>
                    <a:lnTo>
                      <a:pt x="0" y="274036"/>
                    </a:lnTo>
                    <a:lnTo>
                      <a:pt x="123936" y="130920"/>
                    </a:lnTo>
                    <a:lnTo>
                      <a:pt x="65902" y="0"/>
                    </a:lnTo>
                    <a:lnTo>
                      <a:pt x="139871" y="0"/>
                    </a:lnTo>
                    <a:lnTo>
                      <a:pt x="175674" y="9413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8" name="フリーフォーム: 図形 37">
                <a:extLst>
                  <a:ext uri="{FF2B5EF4-FFF2-40B4-BE49-F238E27FC236}">
                    <a16:creationId xmlns:a16="http://schemas.microsoft.com/office/drawing/2014/main" id="{4E9427AC-DA7C-406B-BD5B-7B0E3D5849DD}"/>
                  </a:ext>
                </a:extLst>
              </p:cNvPr>
              <p:cNvSpPr/>
              <p:nvPr/>
            </p:nvSpPr>
            <p:spPr>
              <a:xfrm>
                <a:off x="5620973" y="3348148"/>
                <a:ext cx="196724" cy="354103"/>
              </a:xfrm>
              <a:custGeom>
                <a:avLst/>
                <a:gdLst>
                  <a:gd name="connsiteX0" fmla="*/ 11115 w 196723"/>
                  <a:gd name="connsiteY0" fmla="*/ 81345 h 354102"/>
                  <a:gd name="connsiteX1" fmla="*/ 62755 w 196723"/>
                  <a:gd name="connsiteY1" fmla="*/ 81345 h 354102"/>
                  <a:gd name="connsiteX2" fmla="*/ 74952 w 196723"/>
                  <a:gd name="connsiteY2" fmla="*/ 24984 h 354102"/>
                  <a:gd name="connsiteX3" fmla="*/ 151576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444 w 196723"/>
                  <a:gd name="connsiteY9" fmla="*/ 279839 h 354102"/>
                  <a:gd name="connsiteX10" fmla="*/ 120592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115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115" y="81345"/>
                    </a:moveTo>
                    <a:lnTo>
                      <a:pt x="62755" y="81345"/>
                    </a:lnTo>
                    <a:lnTo>
                      <a:pt x="74952" y="24984"/>
                    </a:lnTo>
                    <a:lnTo>
                      <a:pt x="151576" y="0"/>
                    </a:lnTo>
                    <a:lnTo>
                      <a:pt x="133969" y="81444"/>
                    </a:lnTo>
                    <a:lnTo>
                      <a:pt x="197806" y="81444"/>
                    </a:lnTo>
                    <a:lnTo>
                      <a:pt x="186592" y="133575"/>
                    </a:lnTo>
                    <a:lnTo>
                      <a:pt x="122756" y="133575"/>
                    </a:lnTo>
                    <a:lnTo>
                      <a:pt x="96690" y="253282"/>
                    </a:lnTo>
                    <a:cubicBezTo>
                      <a:pt x="95116" y="259675"/>
                      <a:pt x="93444" y="269216"/>
                      <a:pt x="93444" y="279839"/>
                    </a:cubicBezTo>
                    <a:cubicBezTo>
                      <a:pt x="93444" y="296364"/>
                      <a:pt x="104657" y="306496"/>
                      <a:pt x="120592" y="306496"/>
                    </a:cubicBezTo>
                    <a:cubicBezTo>
                      <a:pt x="133379" y="306496"/>
                      <a:pt x="146166"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115"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9" name="フリーフォーム: 図形 38">
                <a:extLst>
                  <a:ext uri="{FF2B5EF4-FFF2-40B4-BE49-F238E27FC236}">
                    <a16:creationId xmlns:a16="http://schemas.microsoft.com/office/drawing/2014/main" id="{806A2163-2103-4F51-9F74-BD7177FDA4EC}"/>
                  </a:ext>
                </a:extLst>
              </p:cNvPr>
              <p:cNvSpPr/>
              <p:nvPr/>
            </p:nvSpPr>
            <p:spPr>
              <a:xfrm>
                <a:off x="5941436" y="3332213"/>
                <a:ext cx="344266" cy="363939"/>
              </a:xfrm>
              <a:custGeom>
                <a:avLst/>
                <a:gdLst>
                  <a:gd name="connsiteX0" fmla="*/ 0 w 344266"/>
                  <a:gd name="connsiteY0" fmla="*/ 0 h 363938"/>
                  <a:gd name="connsiteX1" fmla="*/ 74460 w 344266"/>
                  <a:gd name="connsiteY1" fmla="*/ 0 h 363938"/>
                  <a:gd name="connsiteX2" fmla="*/ 109083 w 344266"/>
                  <a:gd name="connsiteY2" fmla="*/ 288889 h 363938"/>
                  <a:gd name="connsiteX3" fmla="*/ 110165 w 344266"/>
                  <a:gd name="connsiteY3" fmla="*/ 288889 h 363938"/>
                  <a:gd name="connsiteX4" fmla="*/ 264495 w 344266"/>
                  <a:gd name="connsiteY4" fmla="*/ 0 h 363938"/>
                  <a:gd name="connsiteX5" fmla="*/ 345349 w 344266"/>
                  <a:gd name="connsiteY5" fmla="*/ 0 h 363938"/>
                  <a:gd name="connsiteX6" fmla="*/ 137805 w 344266"/>
                  <a:gd name="connsiteY6" fmla="*/ 371316 h 363938"/>
                  <a:gd name="connsiteX7" fmla="*/ 48984 w 344266"/>
                  <a:gd name="connsiteY7" fmla="*/ 371316 h 363938"/>
                  <a:gd name="connsiteX8" fmla="*/ 0 w 344266"/>
                  <a:gd name="connsiteY8"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266" h="363938">
                    <a:moveTo>
                      <a:pt x="0" y="0"/>
                    </a:moveTo>
                    <a:lnTo>
                      <a:pt x="74460" y="0"/>
                    </a:lnTo>
                    <a:lnTo>
                      <a:pt x="109083" y="288889"/>
                    </a:lnTo>
                    <a:lnTo>
                      <a:pt x="110165" y="288889"/>
                    </a:lnTo>
                    <a:lnTo>
                      <a:pt x="264495" y="0"/>
                    </a:lnTo>
                    <a:lnTo>
                      <a:pt x="345349" y="0"/>
                    </a:lnTo>
                    <a:lnTo>
                      <a:pt x="137805" y="371316"/>
                    </a:lnTo>
                    <a:lnTo>
                      <a:pt x="48984" y="371316"/>
                    </a:lnTo>
                    <a:lnTo>
                      <a:pt x="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0" name="フリーフォーム: 図形 39">
                <a:extLst>
                  <a:ext uri="{FF2B5EF4-FFF2-40B4-BE49-F238E27FC236}">
                    <a16:creationId xmlns:a16="http://schemas.microsoft.com/office/drawing/2014/main" id="{F04103CE-9354-453A-B65E-15AA23CA3A17}"/>
                  </a:ext>
                </a:extLst>
              </p:cNvPr>
              <p:cNvSpPr/>
              <p:nvPr/>
            </p:nvSpPr>
            <p:spPr>
              <a:xfrm>
                <a:off x="6204259"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6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7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6" y="0"/>
                      <a:pt x="260266" y="20263"/>
                      <a:pt x="260266" y="84591"/>
                    </a:cubicBezTo>
                    <a:cubicBezTo>
                      <a:pt x="260266"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7" y="159641"/>
                      <a:pt x="68067" y="205970"/>
                    </a:cubicBezTo>
                    <a:cubicBezTo>
                      <a:pt x="68067"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1" name="フリーフォーム: 図形 40">
                <a:extLst>
                  <a:ext uri="{FF2B5EF4-FFF2-40B4-BE49-F238E27FC236}">
                    <a16:creationId xmlns:a16="http://schemas.microsoft.com/office/drawing/2014/main" id="{DB12D42D-FC7B-4532-A27A-670938C03EBC}"/>
                  </a:ext>
                </a:extLst>
              </p:cNvPr>
              <p:cNvSpPr/>
              <p:nvPr/>
            </p:nvSpPr>
            <p:spPr>
              <a:xfrm>
                <a:off x="6475246" y="3304475"/>
                <a:ext cx="147543" cy="393447"/>
              </a:xfrm>
              <a:custGeom>
                <a:avLst/>
                <a:gdLst>
                  <a:gd name="connsiteX0" fmla="*/ 84591 w 147542"/>
                  <a:gd name="connsiteY0" fmla="*/ 0 h 393447"/>
                  <a:gd name="connsiteX1" fmla="*/ 155903 w 147542"/>
                  <a:gd name="connsiteY1" fmla="*/ 0 h 393447"/>
                  <a:gd name="connsiteX2" fmla="*/ 71312 w 147542"/>
                  <a:gd name="connsiteY2" fmla="*/ 399054 h 393447"/>
                  <a:gd name="connsiteX3" fmla="*/ 0 w 147542"/>
                  <a:gd name="connsiteY3" fmla="*/ 399054 h 393447"/>
                  <a:gd name="connsiteX4" fmla="*/ 84591 w 147542"/>
                  <a:gd name="connsiteY4" fmla="*/ 0 h 39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2" h="393447">
                    <a:moveTo>
                      <a:pt x="84591" y="0"/>
                    </a:moveTo>
                    <a:lnTo>
                      <a:pt x="155903" y="0"/>
                    </a:lnTo>
                    <a:lnTo>
                      <a:pt x="71312" y="399054"/>
                    </a:lnTo>
                    <a:lnTo>
                      <a:pt x="0" y="399054"/>
                    </a:lnTo>
                    <a:lnTo>
                      <a:pt x="8459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2" name="フリーフォーム: 図形 41">
                <a:extLst>
                  <a:ext uri="{FF2B5EF4-FFF2-40B4-BE49-F238E27FC236}">
                    <a16:creationId xmlns:a16="http://schemas.microsoft.com/office/drawing/2014/main" id="{5471B19A-88C4-4980-A0B1-0B60C2B76436}"/>
                  </a:ext>
                </a:extLst>
              </p:cNvPr>
              <p:cNvSpPr/>
              <p:nvPr/>
            </p:nvSpPr>
            <p:spPr>
              <a:xfrm>
                <a:off x="6616985" y="3429591"/>
                <a:ext cx="285249" cy="275413"/>
              </a:xfrm>
              <a:custGeom>
                <a:avLst/>
                <a:gdLst>
                  <a:gd name="connsiteX0" fmla="*/ 240003 w 285249"/>
                  <a:gd name="connsiteY0" fmla="*/ 234593 h 275413"/>
                  <a:gd name="connsiteX1" fmla="*/ 233117 w 285249"/>
                  <a:gd name="connsiteY1" fmla="*/ 273938 h 275413"/>
                  <a:gd name="connsiteX2" fmla="*/ 163379 w 285249"/>
                  <a:gd name="connsiteY2" fmla="*/ 273938 h 275413"/>
                  <a:gd name="connsiteX3" fmla="*/ 168199 w 285249"/>
                  <a:gd name="connsiteY3" fmla="*/ 247380 h 275413"/>
                  <a:gd name="connsiteX4" fmla="*/ 167117 w 285249"/>
                  <a:gd name="connsiteY4" fmla="*/ 247380 h 275413"/>
                  <a:gd name="connsiteX5" fmla="*/ 89411 w 285249"/>
                  <a:gd name="connsiteY5" fmla="*/ 280331 h 275413"/>
                  <a:gd name="connsiteX6" fmla="*/ 0 w 285249"/>
                  <a:gd name="connsiteY6" fmla="*/ 192592 h 275413"/>
                  <a:gd name="connsiteX7" fmla="*/ 9049 w 285249"/>
                  <a:gd name="connsiteY7" fmla="*/ 132985 h 275413"/>
                  <a:gd name="connsiteX8" fmla="*/ 37771 w 285249"/>
                  <a:gd name="connsiteY8" fmla="*/ 0 h 275413"/>
                  <a:gd name="connsiteX9" fmla="*/ 109083 w 285249"/>
                  <a:gd name="connsiteY9" fmla="*/ 0 h 275413"/>
                  <a:gd name="connsiteX10" fmla="*/ 82427 w 285249"/>
                  <a:gd name="connsiteY10" fmla="*/ 129247 h 275413"/>
                  <a:gd name="connsiteX11" fmla="*/ 74460 w 285249"/>
                  <a:gd name="connsiteY11" fmla="*/ 186691 h 275413"/>
                  <a:gd name="connsiteX12" fmla="*/ 113313 w 285249"/>
                  <a:gd name="connsiteY12" fmla="*/ 225052 h 275413"/>
                  <a:gd name="connsiteX13" fmla="*/ 189937 w 285249"/>
                  <a:gd name="connsiteY13" fmla="*/ 137805 h 275413"/>
                  <a:gd name="connsiteX14" fmla="*/ 219150 w 285249"/>
                  <a:gd name="connsiteY14" fmla="*/ 0 h 275413"/>
                  <a:gd name="connsiteX15" fmla="*/ 290463 w 285249"/>
                  <a:gd name="connsiteY15" fmla="*/ 0 h 275413"/>
                  <a:gd name="connsiteX16" fmla="*/ 240003 w 285249"/>
                  <a:gd name="connsiteY16" fmla="*/ 234593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249" h="275413">
                    <a:moveTo>
                      <a:pt x="240003" y="234593"/>
                    </a:moveTo>
                    <a:cubicBezTo>
                      <a:pt x="236757" y="251118"/>
                      <a:pt x="234101" y="265479"/>
                      <a:pt x="233117" y="273938"/>
                    </a:cubicBezTo>
                    <a:lnTo>
                      <a:pt x="163379" y="273938"/>
                    </a:lnTo>
                    <a:lnTo>
                      <a:pt x="168199" y="247380"/>
                    </a:lnTo>
                    <a:lnTo>
                      <a:pt x="167117" y="247380"/>
                    </a:lnTo>
                    <a:cubicBezTo>
                      <a:pt x="147444" y="265479"/>
                      <a:pt x="120296" y="280331"/>
                      <a:pt x="89411" y="280331"/>
                    </a:cubicBezTo>
                    <a:cubicBezTo>
                      <a:pt x="35705" y="280331"/>
                      <a:pt x="0" y="246790"/>
                      <a:pt x="0" y="192592"/>
                    </a:cubicBezTo>
                    <a:cubicBezTo>
                      <a:pt x="0" y="171838"/>
                      <a:pt x="5311" y="150002"/>
                      <a:pt x="9049" y="132985"/>
                    </a:cubicBezTo>
                    <a:lnTo>
                      <a:pt x="37771" y="0"/>
                    </a:lnTo>
                    <a:lnTo>
                      <a:pt x="109083" y="0"/>
                    </a:lnTo>
                    <a:lnTo>
                      <a:pt x="82427" y="129247"/>
                    </a:lnTo>
                    <a:cubicBezTo>
                      <a:pt x="78689" y="147838"/>
                      <a:pt x="74460" y="166527"/>
                      <a:pt x="74460" y="186691"/>
                    </a:cubicBezTo>
                    <a:cubicBezTo>
                      <a:pt x="74460" y="209609"/>
                      <a:pt x="90394" y="225052"/>
                      <a:pt x="113313" y="225052"/>
                    </a:cubicBezTo>
                    <a:cubicBezTo>
                      <a:pt x="162789" y="225052"/>
                      <a:pt x="180887" y="178724"/>
                      <a:pt x="189937" y="137805"/>
                    </a:cubicBezTo>
                    <a:lnTo>
                      <a:pt x="219150" y="0"/>
                    </a:lnTo>
                    <a:lnTo>
                      <a:pt x="290463" y="0"/>
                    </a:lnTo>
                    <a:lnTo>
                      <a:pt x="240003" y="234593"/>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3" name="フリーフォーム: 図形 42">
                <a:extLst>
                  <a:ext uri="{FF2B5EF4-FFF2-40B4-BE49-F238E27FC236}">
                    <a16:creationId xmlns:a16="http://schemas.microsoft.com/office/drawing/2014/main" id="{8EC7BBA7-8DDC-4FF6-9B33-DD88FC50E1C6}"/>
                  </a:ext>
                </a:extLst>
              </p:cNvPr>
              <p:cNvSpPr/>
              <p:nvPr/>
            </p:nvSpPr>
            <p:spPr>
              <a:xfrm>
                <a:off x="6909317"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0" y="279839"/>
                      <a:pt x="161116"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4" name="フリーフォーム: 図形 43">
                <a:extLst>
                  <a:ext uri="{FF2B5EF4-FFF2-40B4-BE49-F238E27FC236}">
                    <a16:creationId xmlns:a16="http://schemas.microsoft.com/office/drawing/2014/main" id="{C552D636-047E-4554-8FE6-6F8373564AD2}"/>
                  </a:ext>
                </a:extLst>
              </p:cNvPr>
              <p:cNvSpPr/>
              <p:nvPr/>
            </p:nvSpPr>
            <p:spPr>
              <a:xfrm>
                <a:off x="7171648" y="3423001"/>
                <a:ext cx="236068" cy="285249"/>
              </a:xfrm>
              <a:custGeom>
                <a:avLst/>
                <a:gdLst>
                  <a:gd name="connsiteX0" fmla="*/ 220822 w 236068"/>
                  <a:gd name="connsiteY0" fmla="*/ 65017 h 285249"/>
                  <a:gd name="connsiteX1" fmla="*/ 162297 w 236068"/>
                  <a:gd name="connsiteY1" fmla="*/ 52230 h 285249"/>
                  <a:gd name="connsiteX2" fmla="*/ 114395 w 236068"/>
                  <a:gd name="connsiteY2" fmla="*/ 79870 h 285249"/>
                  <a:gd name="connsiteX3" fmla="*/ 206953 w 236068"/>
                  <a:gd name="connsiteY3" fmla="*/ 194265 h 285249"/>
                  <a:gd name="connsiteX4" fmla="*/ 83509 w 236068"/>
                  <a:gd name="connsiteY4" fmla="*/ 286823 h 285249"/>
                  <a:gd name="connsiteX5" fmla="*/ 0 w 236068"/>
                  <a:gd name="connsiteY5" fmla="*/ 270298 h 285249"/>
                  <a:gd name="connsiteX6" fmla="*/ 15443 w 236068"/>
                  <a:gd name="connsiteY6" fmla="*/ 213347 h 285249"/>
                  <a:gd name="connsiteX7" fmla="*/ 83509 w 236068"/>
                  <a:gd name="connsiteY7" fmla="*/ 234593 h 285249"/>
                  <a:gd name="connsiteX8" fmla="*/ 132494 w 236068"/>
                  <a:gd name="connsiteY8" fmla="*/ 204298 h 285249"/>
                  <a:gd name="connsiteX9" fmla="*/ 39935 w 236068"/>
                  <a:gd name="connsiteY9" fmla="*/ 87247 h 285249"/>
                  <a:gd name="connsiteX10" fmla="*/ 158559 w 236068"/>
                  <a:gd name="connsiteY10" fmla="*/ 0 h 285249"/>
                  <a:gd name="connsiteX11" fmla="*/ 236265 w 236068"/>
                  <a:gd name="connsiteY11" fmla="*/ 11213 h 285249"/>
                  <a:gd name="connsiteX12" fmla="*/ 220822 w 236068"/>
                  <a:gd name="connsiteY12" fmla="*/ 65017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68" h="285249">
                    <a:moveTo>
                      <a:pt x="220822" y="65017"/>
                    </a:moveTo>
                    <a:cubicBezTo>
                      <a:pt x="202232" y="58132"/>
                      <a:pt x="182560" y="52230"/>
                      <a:pt x="162297" y="52230"/>
                    </a:cubicBezTo>
                    <a:cubicBezTo>
                      <a:pt x="141051" y="52230"/>
                      <a:pt x="114395" y="58033"/>
                      <a:pt x="114395" y="79870"/>
                    </a:cubicBezTo>
                    <a:cubicBezTo>
                      <a:pt x="114395" y="114493"/>
                      <a:pt x="206953" y="127280"/>
                      <a:pt x="206953" y="194265"/>
                    </a:cubicBezTo>
                    <a:cubicBezTo>
                      <a:pt x="206953" y="265577"/>
                      <a:pt x="144690" y="286823"/>
                      <a:pt x="83509" y="286823"/>
                    </a:cubicBezTo>
                    <a:cubicBezTo>
                      <a:pt x="54788" y="286823"/>
                      <a:pt x="26066" y="282594"/>
                      <a:pt x="0" y="270298"/>
                    </a:cubicBezTo>
                    <a:lnTo>
                      <a:pt x="15443" y="213347"/>
                    </a:lnTo>
                    <a:cubicBezTo>
                      <a:pt x="35705" y="224560"/>
                      <a:pt x="55869" y="234593"/>
                      <a:pt x="83509" y="234593"/>
                    </a:cubicBezTo>
                    <a:cubicBezTo>
                      <a:pt x="107411" y="234593"/>
                      <a:pt x="132494" y="226626"/>
                      <a:pt x="132494" y="204298"/>
                    </a:cubicBezTo>
                    <a:cubicBezTo>
                      <a:pt x="132494" y="160133"/>
                      <a:pt x="39935" y="155903"/>
                      <a:pt x="39935" y="87247"/>
                    </a:cubicBezTo>
                    <a:cubicBezTo>
                      <a:pt x="39935" y="22820"/>
                      <a:pt x="102198" y="0"/>
                      <a:pt x="158559" y="0"/>
                    </a:cubicBezTo>
                    <a:cubicBezTo>
                      <a:pt x="184625" y="0"/>
                      <a:pt x="211281" y="4820"/>
                      <a:pt x="236265" y="11213"/>
                    </a:cubicBezTo>
                    <a:lnTo>
                      <a:pt x="220822" y="65017"/>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5" name="フリーフォーム: 図形 44">
                <a:extLst>
                  <a:ext uri="{FF2B5EF4-FFF2-40B4-BE49-F238E27FC236}">
                    <a16:creationId xmlns:a16="http://schemas.microsoft.com/office/drawing/2014/main" id="{8294D468-82A9-4C7F-B2CA-4B561E9FD1D1}"/>
                  </a:ext>
                </a:extLst>
              </p:cNvPr>
              <p:cNvSpPr/>
              <p:nvPr/>
            </p:nvSpPr>
            <p:spPr>
              <a:xfrm>
                <a:off x="7407519" y="3332213"/>
                <a:ext cx="147543" cy="363939"/>
              </a:xfrm>
              <a:custGeom>
                <a:avLst/>
                <a:gdLst>
                  <a:gd name="connsiteX0" fmla="*/ 89903 w 147542"/>
                  <a:gd name="connsiteY0" fmla="*/ 296856 h 363938"/>
                  <a:gd name="connsiteX1" fmla="*/ 74460 w 147542"/>
                  <a:gd name="connsiteY1" fmla="*/ 371316 h 363938"/>
                  <a:gd name="connsiteX2" fmla="*/ 0 w 147542"/>
                  <a:gd name="connsiteY2" fmla="*/ 371316 h 363938"/>
                  <a:gd name="connsiteX3" fmla="*/ 15443 w 147542"/>
                  <a:gd name="connsiteY3" fmla="*/ 296856 h 363938"/>
                  <a:gd name="connsiteX4" fmla="*/ 89903 w 147542"/>
                  <a:gd name="connsiteY4" fmla="*/ 296856 h 363938"/>
                  <a:gd name="connsiteX5" fmla="*/ 72296 w 147542"/>
                  <a:gd name="connsiteY5" fmla="*/ 0 h 363938"/>
                  <a:gd name="connsiteX6" fmla="*/ 155805 w 147542"/>
                  <a:gd name="connsiteY6" fmla="*/ 0 h 363938"/>
                  <a:gd name="connsiteX7" fmla="*/ 88821 w 147542"/>
                  <a:gd name="connsiteY7" fmla="*/ 262331 h 363938"/>
                  <a:gd name="connsiteX8" fmla="*/ 29804 w 147542"/>
                  <a:gd name="connsiteY8" fmla="*/ 262331 h 363938"/>
                  <a:gd name="connsiteX9" fmla="*/ 72296 w 147542"/>
                  <a:gd name="connsiteY9"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542" h="363938">
                    <a:moveTo>
                      <a:pt x="89903" y="296856"/>
                    </a:moveTo>
                    <a:lnTo>
                      <a:pt x="74460" y="371316"/>
                    </a:lnTo>
                    <a:lnTo>
                      <a:pt x="0" y="371316"/>
                    </a:lnTo>
                    <a:lnTo>
                      <a:pt x="15443" y="296856"/>
                    </a:lnTo>
                    <a:lnTo>
                      <a:pt x="89903" y="296856"/>
                    </a:lnTo>
                    <a:close/>
                    <a:moveTo>
                      <a:pt x="72296" y="0"/>
                    </a:moveTo>
                    <a:lnTo>
                      <a:pt x="155805" y="0"/>
                    </a:lnTo>
                    <a:lnTo>
                      <a:pt x="88821" y="262331"/>
                    </a:lnTo>
                    <a:lnTo>
                      <a:pt x="29804" y="262331"/>
                    </a:lnTo>
                    <a:lnTo>
                      <a:pt x="72296"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5" name="フリーフォーム: 図形 24">
              <a:extLst>
                <a:ext uri="{FF2B5EF4-FFF2-40B4-BE49-F238E27FC236}">
                  <a16:creationId xmlns:a16="http://schemas.microsoft.com/office/drawing/2014/main" id="{720C0391-AA7E-4DE3-BF7E-563BAF8FCB78}"/>
                </a:ext>
              </a:extLst>
            </p:cNvPr>
            <p:cNvSpPr/>
            <p:nvPr/>
          </p:nvSpPr>
          <p:spPr>
            <a:xfrm>
              <a:off x="5120803" y="2676566"/>
              <a:ext cx="2616425" cy="590171"/>
            </a:xfrm>
            <a:custGeom>
              <a:avLst/>
              <a:gdLst>
                <a:gd name="connsiteX0" fmla="*/ 0 w 2616424"/>
                <a:gd name="connsiteY0" fmla="*/ 596237 h 590170"/>
                <a:gd name="connsiteX1" fmla="*/ 2620064 w 2616424"/>
                <a:gd name="connsiteY1" fmla="*/ 53870 h 590170"/>
                <a:gd name="connsiteX2" fmla="*/ 2507145 w 2616424"/>
                <a:gd name="connsiteY2" fmla="*/ 410136 h 590170"/>
                <a:gd name="connsiteX3" fmla="*/ 0 w 2616424"/>
                <a:gd name="connsiteY3" fmla="*/ 596237 h 590170"/>
              </a:gdLst>
              <a:ahLst/>
              <a:cxnLst>
                <a:cxn ang="0">
                  <a:pos x="connsiteX0" y="connsiteY0"/>
                </a:cxn>
                <a:cxn ang="0">
                  <a:pos x="connsiteX1" y="connsiteY1"/>
                </a:cxn>
                <a:cxn ang="0">
                  <a:pos x="connsiteX2" y="connsiteY2"/>
                </a:cxn>
                <a:cxn ang="0">
                  <a:pos x="connsiteX3" y="connsiteY3"/>
                </a:cxn>
              </a:cxnLst>
              <a:rect l="l" t="t" r="r" b="b"/>
              <a:pathLst>
                <a:path w="2616424" h="590170">
                  <a:moveTo>
                    <a:pt x="0" y="596237"/>
                  </a:moveTo>
                  <a:cubicBezTo>
                    <a:pt x="779419" y="-30230"/>
                    <a:pt x="1817432" y="-64460"/>
                    <a:pt x="2620064" y="53870"/>
                  </a:cubicBezTo>
                  <a:lnTo>
                    <a:pt x="2507145" y="410136"/>
                  </a:lnTo>
                  <a:cubicBezTo>
                    <a:pt x="1952581" y="214986"/>
                    <a:pt x="882896" y="95870"/>
                    <a:pt x="0" y="596237"/>
                  </a:cubicBezTo>
                  <a:close/>
                </a:path>
              </a:pathLst>
            </a:custGeom>
            <a:gradFill>
              <a:gsLst>
                <a:gs pos="25000">
                  <a:srgbClr val="005BAC"/>
                </a:gs>
                <a:gs pos="100000">
                  <a:srgbClr val="EA5B02"/>
                </a:gs>
                <a:gs pos="52000">
                  <a:srgbClr val="E50059"/>
                </a:gs>
              </a:gsLst>
              <a:lin ang="0" scaled="1"/>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フリーフォーム: 図形 25">
              <a:extLst>
                <a:ext uri="{FF2B5EF4-FFF2-40B4-BE49-F238E27FC236}">
                  <a16:creationId xmlns:a16="http://schemas.microsoft.com/office/drawing/2014/main" id="{F8C4513C-890B-4762-9338-868200819F94}"/>
                </a:ext>
              </a:extLst>
            </p:cNvPr>
            <p:cNvSpPr/>
            <p:nvPr/>
          </p:nvSpPr>
          <p:spPr>
            <a:xfrm>
              <a:off x="2164440" y="3771103"/>
              <a:ext cx="2419701" cy="413120"/>
            </a:xfrm>
            <a:custGeom>
              <a:avLst/>
              <a:gdLst>
                <a:gd name="connsiteX0" fmla="*/ 2429046 w 2419701"/>
                <a:gd name="connsiteY0" fmla="*/ 0 h 413119"/>
                <a:gd name="connsiteX1" fmla="*/ 0 w 2419701"/>
                <a:gd name="connsiteY1" fmla="*/ 350168 h 413119"/>
                <a:gd name="connsiteX2" fmla="*/ 119018 w 2419701"/>
                <a:gd name="connsiteY2" fmla="*/ 67870 h 413119"/>
                <a:gd name="connsiteX3" fmla="*/ 2429046 w 2419701"/>
                <a:gd name="connsiteY3" fmla="*/ 0 h 413119"/>
              </a:gdLst>
              <a:ahLst/>
              <a:cxnLst>
                <a:cxn ang="0">
                  <a:pos x="connsiteX0" y="connsiteY0"/>
                </a:cxn>
                <a:cxn ang="0">
                  <a:pos x="connsiteX1" y="connsiteY1"/>
                </a:cxn>
                <a:cxn ang="0">
                  <a:pos x="connsiteX2" y="connsiteY2"/>
                </a:cxn>
                <a:cxn ang="0">
                  <a:pos x="connsiteX3" y="connsiteY3"/>
                </a:cxn>
              </a:cxnLst>
              <a:rect l="l" t="t" r="r" b="b"/>
              <a:pathLst>
                <a:path w="2419701" h="413119">
                  <a:moveTo>
                    <a:pt x="2429046" y="0"/>
                  </a:moveTo>
                  <a:cubicBezTo>
                    <a:pt x="1971368" y="313971"/>
                    <a:pt x="990405" y="527908"/>
                    <a:pt x="0" y="350168"/>
                  </a:cubicBezTo>
                  <a:lnTo>
                    <a:pt x="119018" y="67870"/>
                  </a:lnTo>
                  <a:cubicBezTo>
                    <a:pt x="1087882" y="292528"/>
                    <a:pt x="1996057" y="174887"/>
                    <a:pt x="2429046" y="0"/>
                  </a:cubicBezTo>
                  <a:close/>
                </a:path>
              </a:pathLst>
            </a:custGeom>
            <a:gradFill flip="none" rotWithShape="1">
              <a:gsLst>
                <a:gs pos="0">
                  <a:srgbClr val="009EE7"/>
                </a:gs>
                <a:gs pos="47000">
                  <a:srgbClr val="005BAC"/>
                </a:gs>
              </a:gsLst>
              <a:lin ang="0" scaled="1"/>
              <a:tileRect/>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611779613"/>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12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②-b 表紙+サブタイトル（グローバル）">
    <p:spTree>
      <p:nvGrpSpPr>
        <p:cNvPr id="1" name=""/>
        <p:cNvGrpSpPr/>
        <p:nvPr/>
      </p:nvGrpSpPr>
      <p:grpSpPr>
        <a:xfrm>
          <a:off x="0" y="0"/>
          <a:ext cx="0" cy="0"/>
          <a:chOff x="0" y="0"/>
          <a:chExt cx="0" cy="0"/>
        </a:xfrm>
      </p:grpSpPr>
      <p:graphicFrame>
        <p:nvGraphicFramePr>
          <p:cNvPr id="7" name="オブジェクト 6" hidden="1">
            <a:extLst>
              <a:ext uri="{FF2B5EF4-FFF2-40B4-BE49-F238E27FC236}">
                <a16:creationId xmlns:a16="http://schemas.microsoft.com/office/drawing/2014/main" id="{E94C034B-DC7F-40B9-AFDA-08F100F05524}"/>
              </a:ext>
            </a:extLst>
          </p:cNvPr>
          <p:cNvGraphicFramePr>
            <a:graphicFrameLocks noChangeAspect="1"/>
          </p:cNvGraphicFramePr>
          <p:nvPr userDrawn="1">
            <p:custDataLst>
              <p:tags r:id="rId2"/>
            </p:custDataLst>
            <p:extLst>
              <p:ext uri="{D42A27DB-BD31-4B8C-83A1-F6EECF244321}">
                <p14:modId xmlns:p14="http://schemas.microsoft.com/office/powerpoint/2010/main" val="14508045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0208"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ctrTitle"/>
          </p:nvPr>
        </p:nvSpPr>
        <p:spPr>
          <a:xfrm>
            <a:off x="492768" y="2156184"/>
            <a:ext cx="6796304" cy="442035"/>
          </a:xfrm>
          <a:noFill/>
        </p:spPr>
        <p:txBody>
          <a:bodyPr lIns="0" tIns="36000" rIns="0" bIns="36000" anchor="ctr">
            <a:spAutoFit/>
          </a:bodyPr>
          <a:lstStyle>
            <a:lvl1pPr algn="l">
              <a:lnSpc>
                <a:spcPct val="100000"/>
              </a:lnSpc>
              <a:spcBef>
                <a:spcPts val="0"/>
              </a:spcBef>
              <a:defRPr sz="2400" b="1" i="0"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a:t>マスター タイトルの書式設定</a:t>
            </a:r>
            <a:endParaRPr lang="en-US" dirty="0"/>
          </a:p>
        </p:txBody>
      </p:sp>
      <p:sp>
        <p:nvSpPr>
          <p:cNvPr id="3" name="Subtitle 2"/>
          <p:cNvSpPr>
            <a:spLocks noGrp="1"/>
          </p:cNvSpPr>
          <p:nvPr>
            <p:ph type="subTitle" idx="1" hasCustomPrompt="1"/>
          </p:nvPr>
        </p:nvSpPr>
        <p:spPr>
          <a:xfrm>
            <a:off x="492389" y="408363"/>
            <a:ext cx="6796683" cy="365357"/>
          </a:xfrm>
        </p:spPr>
        <p:txBody>
          <a:bodyPr lIns="0" tIns="46800" rIns="90000" bIns="46800" anchor="ctr">
            <a:spAutoFit/>
          </a:bodyPr>
          <a:lstStyle>
            <a:lvl1pPr marL="0" indent="0" algn="l">
              <a:lnSpc>
                <a:spcPct val="110000"/>
              </a:lnSpc>
              <a:spcBef>
                <a:spcPts val="0"/>
              </a:spcBef>
              <a:buNone/>
              <a:defRPr sz="1600" b="1" i="0" baseline="0">
                <a:latin typeface="メイリオ" panose="020B0604030504040204" pitchFamily="50" charset="-128"/>
                <a:ea typeface="メイリオ" panose="020B0604030504040204" pitchFamily="50" charset="-128"/>
                <a:sym typeface="メイリオ" panose="020B0604030504040204" pitchFamily="50" charset="-128"/>
              </a:defRPr>
            </a:lvl1pPr>
            <a:lvl2pPr marL="495285" indent="0" algn="ctr">
              <a:buNone/>
              <a:defRPr sz="2167"/>
            </a:lvl2pPr>
            <a:lvl3pPr marL="990570" indent="0" algn="ctr">
              <a:buNone/>
              <a:defRPr sz="1950"/>
            </a:lvl3pPr>
            <a:lvl4pPr marL="1485854" indent="0" algn="ctr">
              <a:buNone/>
              <a:defRPr sz="1733"/>
            </a:lvl4pPr>
            <a:lvl5pPr marL="1981139" indent="0" algn="ctr">
              <a:buNone/>
              <a:defRPr sz="1733"/>
            </a:lvl5pPr>
            <a:lvl6pPr marL="2476424" indent="0" algn="ctr">
              <a:buNone/>
              <a:defRPr sz="1733"/>
            </a:lvl6pPr>
            <a:lvl7pPr marL="2971709" indent="0" algn="ctr">
              <a:buNone/>
              <a:defRPr sz="1733"/>
            </a:lvl7pPr>
            <a:lvl8pPr marL="3466993" indent="0" algn="ctr">
              <a:buNone/>
              <a:defRPr sz="1733"/>
            </a:lvl8pPr>
            <a:lvl9pPr marL="3962278" indent="0" algn="ctr">
              <a:buNone/>
              <a:defRPr sz="1733"/>
            </a:lvl9pPr>
          </a:lstStyle>
          <a:p>
            <a:r>
              <a:rPr lang="ja-JP" altLang="en-US" dirty="0"/>
              <a:t>資料名など</a:t>
            </a:r>
            <a:endParaRPr lang="en-US" dirty="0"/>
          </a:p>
        </p:txBody>
      </p:sp>
      <p:sp>
        <p:nvSpPr>
          <p:cNvPr id="15" name="テキスト プレースホルダー 14">
            <a:extLst>
              <a:ext uri="{FF2B5EF4-FFF2-40B4-BE49-F238E27FC236}">
                <a16:creationId xmlns:a16="http://schemas.microsoft.com/office/drawing/2014/main" id="{FDC760E3-9F01-AD4C-BCF9-E22AE02BF0F0}"/>
              </a:ext>
            </a:extLst>
          </p:cNvPr>
          <p:cNvSpPr>
            <a:spLocks noGrp="1"/>
          </p:cNvSpPr>
          <p:nvPr>
            <p:ph type="body" sz="quarter" idx="10" hasCustomPrompt="1"/>
          </p:nvPr>
        </p:nvSpPr>
        <p:spPr>
          <a:xfrm>
            <a:off x="492389" y="5436000"/>
            <a:ext cx="6796683" cy="252000"/>
          </a:xfrm>
        </p:spPr>
        <p:txBody>
          <a:bodyPr lIns="0" tIns="0" rIns="0" bIns="0" anchor="ctr">
            <a:noAutofit/>
          </a:bodyPr>
          <a:lstStyle>
            <a:lvl1pPr marL="0" indent="0">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日付</a:t>
            </a:r>
          </a:p>
        </p:txBody>
      </p:sp>
      <p:sp>
        <p:nvSpPr>
          <p:cNvPr id="16" name="テキスト プレースホルダー 14">
            <a:extLst>
              <a:ext uri="{FF2B5EF4-FFF2-40B4-BE49-F238E27FC236}">
                <a16:creationId xmlns:a16="http://schemas.microsoft.com/office/drawing/2014/main" id="{863F2344-476F-5942-A8C9-BC88457AB2D4}"/>
              </a:ext>
            </a:extLst>
          </p:cNvPr>
          <p:cNvSpPr>
            <a:spLocks noGrp="1"/>
          </p:cNvSpPr>
          <p:nvPr>
            <p:ph type="body" sz="quarter" idx="11" hasCustomPrompt="1"/>
          </p:nvPr>
        </p:nvSpPr>
        <p:spPr>
          <a:xfrm>
            <a:off x="492765" y="4265052"/>
            <a:ext cx="6796307" cy="1037558"/>
          </a:xfrm>
        </p:spPr>
        <p:txBody>
          <a:bodyPr lIns="0" tIns="0" rIns="0" bIns="0" anchor="t">
            <a:noAutofit/>
          </a:bodyPr>
          <a:lstStyle>
            <a:lvl1pPr marL="0" indent="0">
              <a:lnSpc>
                <a:spcPct val="140000"/>
              </a:lnSpc>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部署</a:t>
            </a:r>
          </a:p>
        </p:txBody>
      </p:sp>
      <p:sp>
        <p:nvSpPr>
          <p:cNvPr id="5" name="テキスト プレースホルダー 4">
            <a:extLst>
              <a:ext uri="{FF2B5EF4-FFF2-40B4-BE49-F238E27FC236}">
                <a16:creationId xmlns:a16="http://schemas.microsoft.com/office/drawing/2014/main" id="{E2E88B4C-DA79-CC41-98E9-9182634B031C}"/>
              </a:ext>
            </a:extLst>
          </p:cNvPr>
          <p:cNvSpPr>
            <a:spLocks noGrp="1"/>
          </p:cNvSpPr>
          <p:nvPr>
            <p:ph type="body" sz="quarter" idx="12" hasCustomPrompt="1"/>
          </p:nvPr>
        </p:nvSpPr>
        <p:spPr>
          <a:xfrm>
            <a:off x="492765" y="3790799"/>
            <a:ext cx="6796307" cy="342000"/>
          </a:xfrm>
        </p:spPr>
        <p:txBody>
          <a:bodyPr lIns="0" tIns="0" rIns="0" bIns="0" anchor="ctr">
            <a:noAutofit/>
          </a:bodyPr>
          <a:lstStyle>
            <a:lvl1pPr marL="0" indent="0" algn="l">
              <a:spcBef>
                <a:spcPts val="0"/>
              </a:spcBef>
              <a:buNone/>
              <a:defRPr sz="1600" b="1" baseline="0">
                <a:solidFill>
                  <a:schemeClr val="tx1"/>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名前</a:t>
            </a:r>
          </a:p>
        </p:txBody>
      </p:sp>
      <p:sp>
        <p:nvSpPr>
          <p:cNvPr id="8" name="テキスト プレースホルダー 7">
            <a:extLst>
              <a:ext uri="{FF2B5EF4-FFF2-40B4-BE49-F238E27FC236}">
                <a16:creationId xmlns:a16="http://schemas.microsoft.com/office/drawing/2014/main" id="{41877E83-27AD-F84F-8D0E-74403068DF66}"/>
              </a:ext>
            </a:extLst>
          </p:cNvPr>
          <p:cNvSpPr>
            <a:spLocks noGrp="1"/>
          </p:cNvSpPr>
          <p:nvPr>
            <p:ph type="body" sz="quarter" idx="13" hasCustomPrompt="1"/>
          </p:nvPr>
        </p:nvSpPr>
        <p:spPr>
          <a:xfrm>
            <a:off x="492766" y="1189666"/>
            <a:ext cx="6796306" cy="349702"/>
          </a:xfrm>
        </p:spPr>
        <p:txBody>
          <a:bodyPr lIns="0" tIns="36000" rIns="0" bIns="36000" anchor="ctr">
            <a:spAutoFit/>
          </a:bodyPr>
          <a:lstStyle>
            <a:lvl1pPr marL="0" indent="0">
              <a:spcBef>
                <a:spcPts val="0"/>
              </a:spcBef>
              <a:buNone/>
              <a:defRPr sz="1800" b="1" i="0" baseline="0">
                <a:solidFill>
                  <a:srgbClr val="000F78"/>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サブタイトル</a:t>
            </a:r>
          </a:p>
        </p:txBody>
      </p:sp>
      <p:cxnSp>
        <p:nvCxnSpPr>
          <p:cNvPr id="6" name="直線コネクタ 5">
            <a:extLst>
              <a:ext uri="{FF2B5EF4-FFF2-40B4-BE49-F238E27FC236}">
                <a16:creationId xmlns:a16="http://schemas.microsoft.com/office/drawing/2014/main" id="{17E17235-D718-F341-A1F6-9D65CCF7A33F}"/>
              </a:ext>
            </a:extLst>
          </p:cNvPr>
          <p:cNvCxnSpPr/>
          <p:nvPr userDrawn="1"/>
        </p:nvCxnSpPr>
        <p:spPr>
          <a:xfrm>
            <a:off x="493200" y="3439940"/>
            <a:ext cx="4464000" cy="0"/>
          </a:xfrm>
          <a:prstGeom prst="line">
            <a:avLst/>
          </a:prstGeom>
          <a:ln w="31750">
            <a:solidFill>
              <a:srgbClr val="000F78"/>
            </a:solidFill>
          </a:ln>
        </p:spPr>
        <p:style>
          <a:lnRef idx="1">
            <a:schemeClr val="accent1"/>
          </a:lnRef>
          <a:fillRef idx="0">
            <a:schemeClr val="accent1"/>
          </a:fillRef>
          <a:effectRef idx="0">
            <a:schemeClr val="accent1"/>
          </a:effectRef>
          <a:fontRef idx="minor">
            <a:schemeClr val="tx1"/>
          </a:fontRef>
        </p:style>
      </p:cxnSp>
      <p:pic>
        <p:nvPicPr>
          <p:cNvPr id="14" name="図プレースホルダー 2">
            <a:extLst>
              <a:ext uri="{FF2B5EF4-FFF2-40B4-BE49-F238E27FC236}">
                <a16:creationId xmlns:a16="http://schemas.microsoft.com/office/drawing/2014/main" id="{5FF407D6-2144-4BA2-B7AF-578F4F0AA792}"/>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a:stretch/>
        </p:blipFill>
        <p:spPr>
          <a:xfrm>
            <a:off x="7503849" y="0"/>
            <a:ext cx="1901691" cy="6858000"/>
          </a:xfrm>
          <a:prstGeom prst="rect">
            <a:avLst/>
          </a:prstGeom>
        </p:spPr>
      </p:pic>
      <p:grpSp>
        <p:nvGrpSpPr>
          <p:cNvPr id="18" name="グループ化 17">
            <a:extLst>
              <a:ext uri="{FF2B5EF4-FFF2-40B4-BE49-F238E27FC236}">
                <a16:creationId xmlns:a16="http://schemas.microsoft.com/office/drawing/2014/main" id="{DA66E528-1139-4370-B2B5-A471FEFE3B81}"/>
              </a:ext>
            </a:extLst>
          </p:cNvPr>
          <p:cNvGrpSpPr>
            <a:grpSpLocks noChangeAspect="1"/>
          </p:cNvGrpSpPr>
          <p:nvPr userDrawn="1"/>
        </p:nvGrpSpPr>
        <p:grpSpPr>
          <a:xfrm>
            <a:off x="492766" y="6044136"/>
            <a:ext cx="766800" cy="385678"/>
            <a:chOff x="200472" y="6597352"/>
            <a:chExt cx="355987" cy="179051"/>
          </a:xfrm>
        </p:grpSpPr>
        <p:sp>
          <p:nvSpPr>
            <p:cNvPr id="20" name="Freeform 290">
              <a:extLst>
                <a:ext uri="{FF2B5EF4-FFF2-40B4-BE49-F238E27FC236}">
                  <a16:creationId xmlns:a16="http://schemas.microsoft.com/office/drawing/2014/main" id="{F6B83F89-6775-447E-A0AC-4767189F0F5D}"/>
                </a:ext>
              </a:extLst>
            </p:cNvPr>
            <p:cNvSpPr>
              <a:spLocks noChangeAspect="1"/>
            </p:cNvSpPr>
            <p:nvPr/>
          </p:nvSpPr>
          <p:spPr bwMode="auto">
            <a:xfrm>
              <a:off x="508801" y="6598074"/>
              <a:ext cx="47658" cy="177607"/>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Freeform 291">
              <a:extLst>
                <a:ext uri="{FF2B5EF4-FFF2-40B4-BE49-F238E27FC236}">
                  <a16:creationId xmlns:a16="http://schemas.microsoft.com/office/drawing/2014/main" id="{1B5E93AC-248A-4814-82CB-1F53CFD7F702}"/>
                </a:ext>
              </a:extLst>
            </p:cNvPr>
            <p:cNvSpPr>
              <a:spLocks noChangeAspect="1"/>
            </p:cNvSpPr>
            <p:nvPr/>
          </p:nvSpPr>
          <p:spPr bwMode="auto">
            <a:xfrm>
              <a:off x="200472" y="6597352"/>
              <a:ext cx="303997" cy="179051"/>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23" name="グループ化 22">
            <a:extLst>
              <a:ext uri="{FF2B5EF4-FFF2-40B4-BE49-F238E27FC236}">
                <a16:creationId xmlns:a16="http://schemas.microsoft.com/office/drawing/2014/main" id="{643C7FD0-83D2-44F1-B0E5-AED706CB1145}"/>
              </a:ext>
            </a:extLst>
          </p:cNvPr>
          <p:cNvGrpSpPr>
            <a:grpSpLocks noChangeAspect="1"/>
          </p:cNvGrpSpPr>
          <p:nvPr userDrawn="1"/>
        </p:nvGrpSpPr>
        <p:grpSpPr>
          <a:xfrm>
            <a:off x="5053511" y="5975818"/>
            <a:ext cx="1926000" cy="521058"/>
            <a:chOff x="2164440" y="2676566"/>
            <a:chExt cx="5572788" cy="1507657"/>
          </a:xfrm>
        </p:grpSpPr>
        <p:grpSp>
          <p:nvGrpSpPr>
            <p:cNvPr id="24" name="グループ化 23">
              <a:extLst>
                <a:ext uri="{FF2B5EF4-FFF2-40B4-BE49-F238E27FC236}">
                  <a16:creationId xmlns:a16="http://schemas.microsoft.com/office/drawing/2014/main" id="{A44087AC-B706-4C7A-9281-EAFCEA56D72E}"/>
                </a:ext>
              </a:extLst>
            </p:cNvPr>
            <p:cNvGrpSpPr/>
            <p:nvPr userDrawn="1"/>
          </p:nvGrpSpPr>
          <p:grpSpPr>
            <a:xfrm>
              <a:off x="2346016" y="3304475"/>
              <a:ext cx="5209046" cy="404857"/>
              <a:chOff x="2346016" y="3304475"/>
              <a:chExt cx="5209046" cy="404857"/>
            </a:xfrm>
            <a:solidFill>
              <a:srgbClr val="005BAC"/>
            </a:solidFill>
          </p:grpSpPr>
          <p:sp>
            <p:nvSpPr>
              <p:cNvPr id="27" name="フリーフォーム: 図形 26">
                <a:extLst>
                  <a:ext uri="{FF2B5EF4-FFF2-40B4-BE49-F238E27FC236}">
                    <a16:creationId xmlns:a16="http://schemas.microsoft.com/office/drawing/2014/main" id="{2CD694A6-5B32-4B85-B938-A57E83943856}"/>
                  </a:ext>
                </a:extLst>
              </p:cNvPr>
              <p:cNvSpPr/>
              <p:nvPr/>
            </p:nvSpPr>
            <p:spPr>
              <a:xfrm>
                <a:off x="2346016" y="3325721"/>
                <a:ext cx="285249" cy="383611"/>
              </a:xfrm>
              <a:custGeom>
                <a:avLst/>
                <a:gdLst>
                  <a:gd name="connsiteX0" fmla="*/ 271282 w 285249"/>
                  <a:gd name="connsiteY0" fmla="*/ 77706 h 383611"/>
                  <a:gd name="connsiteX1" fmla="*/ 194166 w 285249"/>
                  <a:gd name="connsiteY1" fmla="*/ 58525 h 383611"/>
                  <a:gd name="connsiteX2" fmla="*/ 131903 w 285249"/>
                  <a:gd name="connsiteY2" fmla="*/ 101116 h 383611"/>
                  <a:gd name="connsiteX3" fmla="*/ 258495 w 285249"/>
                  <a:gd name="connsiteY3" fmla="*/ 260167 h 383611"/>
                  <a:gd name="connsiteX4" fmla="*/ 105837 w 285249"/>
                  <a:gd name="connsiteY4" fmla="*/ 384103 h 383611"/>
                  <a:gd name="connsiteX5" fmla="*/ 0 w 285249"/>
                  <a:gd name="connsiteY5" fmla="*/ 363349 h 383611"/>
                  <a:gd name="connsiteX6" fmla="*/ 19181 w 285249"/>
                  <a:gd name="connsiteY6" fmla="*/ 300004 h 383611"/>
                  <a:gd name="connsiteX7" fmla="*/ 110165 w 285249"/>
                  <a:gd name="connsiteY7" fmla="*/ 325578 h 383611"/>
                  <a:gd name="connsiteX8" fmla="*/ 180887 w 285249"/>
                  <a:gd name="connsiteY8" fmla="*/ 267544 h 383611"/>
                  <a:gd name="connsiteX9" fmla="*/ 54296 w 285249"/>
                  <a:gd name="connsiteY9" fmla="*/ 112231 h 383611"/>
                  <a:gd name="connsiteX10" fmla="*/ 192592 w 285249"/>
                  <a:gd name="connsiteY10" fmla="*/ 0 h 383611"/>
                  <a:gd name="connsiteX11" fmla="*/ 288889 w 285249"/>
                  <a:gd name="connsiteY11" fmla="*/ 16525 h 383611"/>
                  <a:gd name="connsiteX12" fmla="*/ 271282 w 285249"/>
                  <a:gd name="connsiteY12" fmla="*/ 77706 h 3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249" h="383611">
                    <a:moveTo>
                      <a:pt x="271282" y="77706"/>
                    </a:moveTo>
                    <a:cubicBezTo>
                      <a:pt x="249446" y="66493"/>
                      <a:pt x="221314" y="58525"/>
                      <a:pt x="194166" y="58525"/>
                    </a:cubicBezTo>
                    <a:cubicBezTo>
                      <a:pt x="167609" y="58525"/>
                      <a:pt x="131903" y="69148"/>
                      <a:pt x="131903" y="101116"/>
                    </a:cubicBezTo>
                    <a:cubicBezTo>
                      <a:pt x="131903" y="160723"/>
                      <a:pt x="258495" y="156985"/>
                      <a:pt x="258495" y="260167"/>
                    </a:cubicBezTo>
                    <a:cubicBezTo>
                      <a:pt x="258495" y="351152"/>
                      <a:pt x="187183" y="384103"/>
                      <a:pt x="105837" y="384103"/>
                    </a:cubicBezTo>
                    <a:cubicBezTo>
                      <a:pt x="70230" y="384103"/>
                      <a:pt x="33443" y="375644"/>
                      <a:pt x="0" y="363349"/>
                    </a:cubicBezTo>
                    <a:lnTo>
                      <a:pt x="19181" y="300004"/>
                    </a:lnTo>
                    <a:cubicBezTo>
                      <a:pt x="47902" y="313282"/>
                      <a:pt x="78198" y="325578"/>
                      <a:pt x="110165" y="325578"/>
                    </a:cubicBezTo>
                    <a:cubicBezTo>
                      <a:pt x="145871" y="325578"/>
                      <a:pt x="180887" y="307479"/>
                      <a:pt x="180887" y="267544"/>
                    </a:cubicBezTo>
                    <a:cubicBezTo>
                      <a:pt x="180887" y="200461"/>
                      <a:pt x="54296" y="211183"/>
                      <a:pt x="54296" y="112231"/>
                    </a:cubicBezTo>
                    <a:cubicBezTo>
                      <a:pt x="54296" y="34033"/>
                      <a:pt x="121280" y="0"/>
                      <a:pt x="192592" y="0"/>
                    </a:cubicBezTo>
                    <a:cubicBezTo>
                      <a:pt x="225052" y="0"/>
                      <a:pt x="258593" y="4230"/>
                      <a:pt x="288889" y="16525"/>
                    </a:cubicBezTo>
                    <a:lnTo>
                      <a:pt x="271282" y="77706"/>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8" name="フリーフォーム: 図形 27">
                <a:extLst>
                  <a:ext uri="{FF2B5EF4-FFF2-40B4-BE49-F238E27FC236}">
                    <a16:creationId xmlns:a16="http://schemas.microsoft.com/office/drawing/2014/main" id="{B0474100-F740-4569-BE2B-5F5D0C4CBE86}"/>
                  </a:ext>
                </a:extLst>
              </p:cNvPr>
              <p:cNvSpPr/>
              <p:nvPr/>
            </p:nvSpPr>
            <p:spPr>
              <a:xfrm>
                <a:off x="2624577" y="3304475"/>
                <a:ext cx="285249" cy="393447"/>
              </a:xfrm>
              <a:custGeom>
                <a:avLst/>
                <a:gdLst>
                  <a:gd name="connsiteX0" fmla="*/ 85181 w 285249"/>
                  <a:gd name="connsiteY0" fmla="*/ 0 h 393447"/>
                  <a:gd name="connsiteX1" fmla="*/ 156494 w 285249"/>
                  <a:gd name="connsiteY1" fmla="*/ 0 h 393447"/>
                  <a:gd name="connsiteX2" fmla="*/ 122460 w 285249"/>
                  <a:gd name="connsiteY2" fmla="*/ 151674 h 393447"/>
                  <a:gd name="connsiteX3" fmla="*/ 123542 w 285249"/>
                  <a:gd name="connsiteY3" fmla="*/ 151674 h 393447"/>
                  <a:gd name="connsiteX4" fmla="*/ 201248 w 285249"/>
                  <a:gd name="connsiteY4" fmla="*/ 118723 h 393447"/>
                  <a:gd name="connsiteX5" fmla="*/ 290659 w 285249"/>
                  <a:gd name="connsiteY5" fmla="*/ 206462 h 393447"/>
                  <a:gd name="connsiteX6" fmla="*/ 281610 w 285249"/>
                  <a:gd name="connsiteY6" fmla="*/ 266069 h 393447"/>
                  <a:gd name="connsiteX7" fmla="*/ 252888 w 285249"/>
                  <a:gd name="connsiteY7" fmla="*/ 399054 h 393447"/>
                  <a:gd name="connsiteX8" fmla="*/ 181576 w 285249"/>
                  <a:gd name="connsiteY8" fmla="*/ 399054 h 393447"/>
                  <a:gd name="connsiteX9" fmla="*/ 208134 w 285249"/>
                  <a:gd name="connsiteY9" fmla="*/ 269806 h 393447"/>
                  <a:gd name="connsiteX10" fmla="*/ 216101 w 285249"/>
                  <a:gd name="connsiteY10" fmla="*/ 212363 h 393447"/>
                  <a:gd name="connsiteX11" fmla="*/ 177248 w 285249"/>
                  <a:gd name="connsiteY11" fmla="*/ 174100 h 393447"/>
                  <a:gd name="connsiteX12" fmla="*/ 100624 w 285249"/>
                  <a:gd name="connsiteY12" fmla="*/ 261347 h 393447"/>
                  <a:gd name="connsiteX13" fmla="*/ 71312 w 285249"/>
                  <a:gd name="connsiteY13" fmla="*/ 399152 h 393447"/>
                  <a:gd name="connsiteX14" fmla="*/ 0 w 285249"/>
                  <a:gd name="connsiteY14" fmla="*/ 399152 h 393447"/>
                  <a:gd name="connsiteX15" fmla="*/ 85181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5181" y="0"/>
                    </a:moveTo>
                    <a:lnTo>
                      <a:pt x="156494" y="0"/>
                    </a:lnTo>
                    <a:lnTo>
                      <a:pt x="122460" y="151674"/>
                    </a:lnTo>
                    <a:lnTo>
                      <a:pt x="123542" y="151674"/>
                    </a:lnTo>
                    <a:cubicBezTo>
                      <a:pt x="143215" y="133575"/>
                      <a:pt x="170363" y="118723"/>
                      <a:pt x="201248" y="118723"/>
                    </a:cubicBezTo>
                    <a:cubicBezTo>
                      <a:pt x="254954" y="118723"/>
                      <a:pt x="290659" y="152264"/>
                      <a:pt x="290659" y="206462"/>
                    </a:cubicBezTo>
                    <a:cubicBezTo>
                      <a:pt x="290659" y="227216"/>
                      <a:pt x="285348" y="249052"/>
                      <a:pt x="281610" y="266069"/>
                    </a:cubicBezTo>
                    <a:lnTo>
                      <a:pt x="252888" y="399054"/>
                    </a:lnTo>
                    <a:lnTo>
                      <a:pt x="181576" y="399054"/>
                    </a:lnTo>
                    <a:lnTo>
                      <a:pt x="208134" y="269806"/>
                    </a:lnTo>
                    <a:cubicBezTo>
                      <a:pt x="211871" y="251216"/>
                      <a:pt x="216101" y="232527"/>
                      <a:pt x="216101" y="212363"/>
                    </a:cubicBezTo>
                    <a:cubicBezTo>
                      <a:pt x="216101" y="189445"/>
                      <a:pt x="200166" y="174100"/>
                      <a:pt x="177248" y="174100"/>
                    </a:cubicBezTo>
                    <a:cubicBezTo>
                      <a:pt x="127772" y="174100"/>
                      <a:pt x="109673" y="220429"/>
                      <a:pt x="100624" y="261347"/>
                    </a:cubicBezTo>
                    <a:lnTo>
                      <a:pt x="71312" y="399152"/>
                    </a:lnTo>
                    <a:lnTo>
                      <a:pt x="0" y="399152"/>
                    </a:lnTo>
                    <a:lnTo>
                      <a:pt x="8518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9" name="フリーフォーム: 図形 28">
                <a:extLst>
                  <a:ext uri="{FF2B5EF4-FFF2-40B4-BE49-F238E27FC236}">
                    <a16:creationId xmlns:a16="http://schemas.microsoft.com/office/drawing/2014/main" id="{9405802B-F5E8-4C3A-97EB-6233F1E02B68}"/>
                  </a:ext>
                </a:extLst>
              </p:cNvPr>
              <p:cNvSpPr/>
              <p:nvPr/>
            </p:nvSpPr>
            <p:spPr>
              <a:xfrm>
                <a:off x="2926154"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5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6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5" y="0"/>
                      <a:pt x="260265" y="20263"/>
                      <a:pt x="260265" y="84591"/>
                    </a:cubicBezTo>
                    <a:cubicBezTo>
                      <a:pt x="260265"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6" y="159641"/>
                      <a:pt x="68066" y="205970"/>
                    </a:cubicBezTo>
                    <a:cubicBezTo>
                      <a:pt x="68066"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フリーフォーム: 図形 29">
                <a:extLst>
                  <a:ext uri="{FF2B5EF4-FFF2-40B4-BE49-F238E27FC236}">
                    <a16:creationId xmlns:a16="http://schemas.microsoft.com/office/drawing/2014/main" id="{29D30692-FDE3-4F4F-9414-643991F53E51}"/>
                  </a:ext>
                </a:extLst>
              </p:cNvPr>
              <p:cNvSpPr/>
              <p:nvPr/>
            </p:nvSpPr>
            <p:spPr>
              <a:xfrm>
                <a:off x="3200682" y="3423198"/>
                <a:ext cx="216396" cy="275413"/>
              </a:xfrm>
              <a:custGeom>
                <a:avLst/>
                <a:gdLst>
                  <a:gd name="connsiteX0" fmla="*/ 48984 w 216396"/>
                  <a:gd name="connsiteY0" fmla="*/ 43082 h 275413"/>
                  <a:gd name="connsiteX1" fmla="*/ 55378 w 216396"/>
                  <a:gd name="connsiteY1" fmla="*/ 6393 h 275413"/>
                  <a:gd name="connsiteX2" fmla="*/ 123444 w 216396"/>
                  <a:gd name="connsiteY2" fmla="*/ 6393 h 275413"/>
                  <a:gd name="connsiteX3" fmla="*/ 113903 w 216396"/>
                  <a:gd name="connsiteY3" fmla="*/ 58033 h 275413"/>
                  <a:gd name="connsiteX4" fmla="*/ 114985 w 216396"/>
                  <a:gd name="connsiteY4" fmla="*/ 58033 h 275413"/>
                  <a:gd name="connsiteX5" fmla="*/ 195838 w 216396"/>
                  <a:gd name="connsiteY5" fmla="*/ 0 h 275413"/>
                  <a:gd name="connsiteX6" fmla="*/ 222986 w 216396"/>
                  <a:gd name="connsiteY6" fmla="*/ 2656 h 275413"/>
                  <a:gd name="connsiteX7" fmla="*/ 208134 w 216396"/>
                  <a:gd name="connsiteY7" fmla="*/ 72394 h 275413"/>
                  <a:gd name="connsiteX8" fmla="*/ 180986 w 216396"/>
                  <a:gd name="connsiteY8" fmla="*/ 68165 h 275413"/>
                  <a:gd name="connsiteX9" fmla="*/ 96886 w 216396"/>
                  <a:gd name="connsiteY9" fmla="*/ 157576 h 275413"/>
                  <a:gd name="connsiteX10" fmla="*/ 71312 w 216396"/>
                  <a:gd name="connsiteY10" fmla="*/ 280430 h 275413"/>
                  <a:gd name="connsiteX11" fmla="*/ 0 w 216396"/>
                  <a:gd name="connsiteY11" fmla="*/ 280430 h 275413"/>
                  <a:gd name="connsiteX12" fmla="*/ 48984 w 216396"/>
                  <a:gd name="connsiteY12" fmla="*/ 43082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396" h="275413">
                    <a:moveTo>
                      <a:pt x="48984" y="43082"/>
                    </a:moveTo>
                    <a:cubicBezTo>
                      <a:pt x="51148" y="31377"/>
                      <a:pt x="53214" y="19181"/>
                      <a:pt x="55378" y="6393"/>
                    </a:cubicBezTo>
                    <a:lnTo>
                      <a:pt x="123444" y="6393"/>
                    </a:lnTo>
                    <a:lnTo>
                      <a:pt x="113903" y="58033"/>
                    </a:lnTo>
                    <a:lnTo>
                      <a:pt x="114985" y="58033"/>
                    </a:lnTo>
                    <a:cubicBezTo>
                      <a:pt x="127772" y="28230"/>
                      <a:pt x="162887" y="0"/>
                      <a:pt x="195838" y="0"/>
                    </a:cubicBezTo>
                    <a:cubicBezTo>
                      <a:pt x="204888" y="0"/>
                      <a:pt x="214429" y="492"/>
                      <a:pt x="222986" y="2656"/>
                    </a:cubicBezTo>
                    <a:lnTo>
                      <a:pt x="208134" y="72394"/>
                    </a:lnTo>
                    <a:cubicBezTo>
                      <a:pt x="200166" y="69739"/>
                      <a:pt x="190035" y="68165"/>
                      <a:pt x="180986" y="68165"/>
                    </a:cubicBezTo>
                    <a:cubicBezTo>
                      <a:pt x="130428" y="68165"/>
                      <a:pt x="105936" y="113411"/>
                      <a:pt x="96886" y="157576"/>
                    </a:cubicBezTo>
                    <a:lnTo>
                      <a:pt x="71312" y="280430"/>
                    </a:lnTo>
                    <a:lnTo>
                      <a:pt x="0" y="280430"/>
                    </a:lnTo>
                    <a:lnTo>
                      <a:pt x="48984" y="4308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1" name="フリーフォーム: 図形 30">
                <a:extLst>
                  <a:ext uri="{FF2B5EF4-FFF2-40B4-BE49-F238E27FC236}">
                    <a16:creationId xmlns:a16="http://schemas.microsoft.com/office/drawing/2014/main" id="{CF3BF7FC-ECCA-4BA8-B184-D56A3D27757A}"/>
                  </a:ext>
                </a:extLst>
              </p:cNvPr>
              <p:cNvSpPr/>
              <p:nvPr/>
            </p:nvSpPr>
            <p:spPr>
              <a:xfrm>
                <a:off x="340920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494 w 265576"/>
                  <a:gd name="connsiteY10" fmla="*/ 116460 h 285249"/>
                  <a:gd name="connsiteX11" fmla="*/ 200068 w 265576"/>
                  <a:gd name="connsiteY11" fmla="*/ 97870 h 285249"/>
                  <a:gd name="connsiteX12" fmla="*/ 154821 w 265576"/>
                  <a:gd name="connsiteY12" fmla="*/ 52132 h 285249"/>
                  <a:gd name="connsiteX13" fmla="*/ 77706 w 265576"/>
                  <a:gd name="connsiteY13" fmla="*/ 116460 h 285249"/>
                  <a:gd name="connsiteX14" fmla="*/ 198494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494" y="116460"/>
                    </a:moveTo>
                    <a:cubicBezTo>
                      <a:pt x="199576" y="110067"/>
                      <a:pt x="200068" y="104264"/>
                      <a:pt x="200068" y="97870"/>
                    </a:cubicBezTo>
                    <a:cubicBezTo>
                      <a:pt x="200068" y="68657"/>
                      <a:pt x="184625" y="52132"/>
                      <a:pt x="154821" y="52132"/>
                    </a:cubicBezTo>
                    <a:cubicBezTo>
                      <a:pt x="110657" y="52132"/>
                      <a:pt x="91477" y="78689"/>
                      <a:pt x="77706" y="116460"/>
                    </a:cubicBezTo>
                    <a:lnTo>
                      <a:pt x="198494" y="116460"/>
                    </a:lnTo>
                    <a:close/>
                  </a:path>
                </a:pathLst>
              </a:custGeom>
              <a:grpFill/>
              <a:ln w="9827" cap="flat">
                <a:noFill/>
                <a:prstDash val="solid"/>
                <a:miter/>
              </a:ln>
            </p:spPr>
            <p:txBody>
              <a:bodyPr rtlCol="0" anchor="ctr"/>
              <a:lstStyle/>
              <a:p>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2" name="フリーフォーム: 図形 31">
                <a:extLst>
                  <a:ext uri="{FF2B5EF4-FFF2-40B4-BE49-F238E27FC236}">
                    <a16:creationId xmlns:a16="http://schemas.microsoft.com/office/drawing/2014/main" id="{A8063B63-C527-4A0A-84BE-07D1FC5E4052}"/>
                  </a:ext>
                </a:extLst>
              </p:cNvPr>
              <p:cNvSpPr/>
              <p:nvPr/>
            </p:nvSpPr>
            <p:spPr>
              <a:xfrm>
                <a:off x="3803247" y="3348148"/>
                <a:ext cx="196724" cy="354103"/>
              </a:xfrm>
              <a:custGeom>
                <a:avLst/>
                <a:gdLst>
                  <a:gd name="connsiteX0" fmla="*/ 11016 w 196723"/>
                  <a:gd name="connsiteY0" fmla="*/ 81345 h 354102"/>
                  <a:gd name="connsiteX1" fmla="*/ 62656 w 196723"/>
                  <a:gd name="connsiteY1" fmla="*/ 81345 h 354102"/>
                  <a:gd name="connsiteX2" fmla="*/ 74853 w 196723"/>
                  <a:gd name="connsiteY2" fmla="*/ 24984 h 354102"/>
                  <a:gd name="connsiteX3" fmla="*/ 151477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542 w 196723"/>
                  <a:gd name="connsiteY9" fmla="*/ 279839 h 354102"/>
                  <a:gd name="connsiteX10" fmla="*/ 120690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016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016" y="81345"/>
                    </a:moveTo>
                    <a:lnTo>
                      <a:pt x="62656" y="81345"/>
                    </a:lnTo>
                    <a:lnTo>
                      <a:pt x="74853" y="24984"/>
                    </a:lnTo>
                    <a:lnTo>
                      <a:pt x="151477" y="0"/>
                    </a:lnTo>
                    <a:lnTo>
                      <a:pt x="133969" y="81444"/>
                    </a:lnTo>
                    <a:lnTo>
                      <a:pt x="197806" y="81444"/>
                    </a:lnTo>
                    <a:lnTo>
                      <a:pt x="186592" y="133575"/>
                    </a:lnTo>
                    <a:lnTo>
                      <a:pt x="122756" y="133575"/>
                    </a:lnTo>
                    <a:lnTo>
                      <a:pt x="96690" y="253282"/>
                    </a:lnTo>
                    <a:cubicBezTo>
                      <a:pt x="95116" y="259675"/>
                      <a:pt x="93542" y="269216"/>
                      <a:pt x="93542" y="279839"/>
                    </a:cubicBezTo>
                    <a:cubicBezTo>
                      <a:pt x="93542" y="296364"/>
                      <a:pt x="104755" y="306496"/>
                      <a:pt x="120690" y="306496"/>
                    </a:cubicBezTo>
                    <a:cubicBezTo>
                      <a:pt x="133477" y="306496"/>
                      <a:pt x="146264"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016"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3" name="フリーフォーム: 図形 32">
                <a:extLst>
                  <a:ext uri="{FF2B5EF4-FFF2-40B4-BE49-F238E27FC236}">
                    <a16:creationId xmlns:a16="http://schemas.microsoft.com/office/drawing/2014/main" id="{C971D949-21D4-459B-9C92-29D75D70C183}"/>
                  </a:ext>
                </a:extLst>
              </p:cNvPr>
              <p:cNvSpPr/>
              <p:nvPr/>
            </p:nvSpPr>
            <p:spPr>
              <a:xfrm>
                <a:off x="3980790" y="3304475"/>
                <a:ext cx="285249" cy="393447"/>
              </a:xfrm>
              <a:custGeom>
                <a:avLst/>
                <a:gdLst>
                  <a:gd name="connsiteX0" fmla="*/ 84985 w 285249"/>
                  <a:gd name="connsiteY0" fmla="*/ 0 h 393447"/>
                  <a:gd name="connsiteX1" fmla="*/ 156297 w 285249"/>
                  <a:gd name="connsiteY1" fmla="*/ 0 h 393447"/>
                  <a:gd name="connsiteX2" fmla="*/ 122264 w 285249"/>
                  <a:gd name="connsiteY2" fmla="*/ 151674 h 393447"/>
                  <a:gd name="connsiteX3" fmla="*/ 123346 w 285249"/>
                  <a:gd name="connsiteY3" fmla="*/ 151674 h 393447"/>
                  <a:gd name="connsiteX4" fmla="*/ 201052 w 285249"/>
                  <a:gd name="connsiteY4" fmla="*/ 118723 h 393447"/>
                  <a:gd name="connsiteX5" fmla="*/ 290463 w 285249"/>
                  <a:gd name="connsiteY5" fmla="*/ 206462 h 393447"/>
                  <a:gd name="connsiteX6" fmla="*/ 281413 w 285249"/>
                  <a:gd name="connsiteY6" fmla="*/ 266069 h 393447"/>
                  <a:gd name="connsiteX7" fmla="*/ 252692 w 285249"/>
                  <a:gd name="connsiteY7" fmla="*/ 399054 h 393447"/>
                  <a:gd name="connsiteX8" fmla="*/ 181379 w 285249"/>
                  <a:gd name="connsiteY8" fmla="*/ 399054 h 393447"/>
                  <a:gd name="connsiteX9" fmla="*/ 208035 w 285249"/>
                  <a:gd name="connsiteY9" fmla="*/ 269806 h 393447"/>
                  <a:gd name="connsiteX10" fmla="*/ 216003 w 285249"/>
                  <a:gd name="connsiteY10" fmla="*/ 212363 h 393447"/>
                  <a:gd name="connsiteX11" fmla="*/ 177150 w 285249"/>
                  <a:gd name="connsiteY11" fmla="*/ 174100 h 393447"/>
                  <a:gd name="connsiteX12" fmla="*/ 100526 w 285249"/>
                  <a:gd name="connsiteY12" fmla="*/ 261347 h 393447"/>
                  <a:gd name="connsiteX13" fmla="*/ 71312 w 285249"/>
                  <a:gd name="connsiteY13" fmla="*/ 399152 h 393447"/>
                  <a:gd name="connsiteX14" fmla="*/ 0 w 285249"/>
                  <a:gd name="connsiteY14" fmla="*/ 399152 h 393447"/>
                  <a:gd name="connsiteX15" fmla="*/ 84985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4985" y="0"/>
                    </a:moveTo>
                    <a:lnTo>
                      <a:pt x="156297" y="0"/>
                    </a:lnTo>
                    <a:lnTo>
                      <a:pt x="122264" y="151674"/>
                    </a:lnTo>
                    <a:lnTo>
                      <a:pt x="123346" y="151674"/>
                    </a:lnTo>
                    <a:cubicBezTo>
                      <a:pt x="143018" y="133575"/>
                      <a:pt x="170166" y="118723"/>
                      <a:pt x="201052" y="118723"/>
                    </a:cubicBezTo>
                    <a:cubicBezTo>
                      <a:pt x="254757" y="118723"/>
                      <a:pt x="290463" y="152264"/>
                      <a:pt x="290463" y="206462"/>
                    </a:cubicBezTo>
                    <a:cubicBezTo>
                      <a:pt x="290463" y="227216"/>
                      <a:pt x="285151" y="249052"/>
                      <a:pt x="281413" y="266069"/>
                    </a:cubicBezTo>
                    <a:lnTo>
                      <a:pt x="252692" y="399054"/>
                    </a:lnTo>
                    <a:lnTo>
                      <a:pt x="181379" y="399054"/>
                    </a:lnTo>
                    <a:lnTo>
                      <a:pt x="208035" y="269806"/>
                    </a:lnTo>
                    <a:cubicBezTo>
                      <a:pt x="211773" y="251216"/>
                      <a:pt x="216003" y="232527"/>
                      <a:pt x="216003" y="212363"/>
                    </a:cubicBezTo>
                    <a:cubicBezTo>
                      <a:pt x="216003" y="189445"/>
                      <a:pt x="200068" y="174100"/>
                      <a:pt x="177150" y="174100"/>
                    </a:cubicBezTo>
                    <a:cubicBezTo>
                      <a:pt x="127674" y="174100"/>
                      <a:pt x="109575" y="220429"/>
                      <a:pt x="100526" y="261347"/>
                    </a:cubicBezTo>
                    <a:lnTo>
                      <a:pt x="71312" y="399152"/>
                    </a:lnTo>
                    <a:lnTo>
                      <a:pt x="0" y="399152"/>
                    </a:lnTo>
                    <a:lnTo>
                      <a:pt x="84985"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4" name="フリーフォーム: 図形 33">
                <a:extLst>
                  <a:ext uri="{FF2B5EF4-FFF2-40B4-BE49-F238E27FC236}">
                    <a16:creationId xmlns:a16="http://schemas.microsoft.com/office/drawing/2014/main" id="{1FBF2F03-5931-47EA-9009-8A412753D48D}"/>
                  </a:ext>
                </a:extLst>
              </p:cNvPr>
              <p:cNvSpPr/>
              <p:nvPr/>
            </p:nvSpPr>
            <p:spPr>
              <a:xfrm>
                <a:off x="4291023"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70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70" y="104264"/>
                      <a:pt x="199970" y="97870"/>
                    </a:cubicBezTo>
                    <a:cubicBezTo>
                      <a:pt x="199970"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フリーフォーム: 図形 34">
                <a:extLst>
                  <a:ext uri="{FF2B5EF4-FFF2-40B4-BE49-F238E27FC236}">
                    <a16:creationId xmlns:a16="http://schemas.microsoft.com/office/drawing/2014/main" id="{E10A47A1-0FC0-4F84-A2E1-FBA475C28315}"/>
                  </a:ext>
                </a:extLst>
              </p:cNvPr>
              <p:cNvSpPr/>
              <p:nvPr/>
            </p:nvSpPr>
            <p:spPr>
              <a:xfrm>
                <a:off x="4668831" y="3332213"/>
                <a:ext cx="383611" cy="363939"/>
              </a:xfrm>
              <a:custGeom>
                <a:avLst/>
                <a:gdLst>
                  <a:gd name="connsiteX0" fmla="*/ 79870 w 383611"/>
                  <a:gd name="connsiteY0" fmla="*/ 0 h 363938"/>
                  <a:gd name="connsiteX1" fmla="*/ 174002 w 383611"/>
                  <a:gd name="connsiteY1" fmla="*/ 0 h 363938"/>
                  <a:gd name="connsiteX2" fmla="*/ 253282 w 383611"/>
                  <a:gd name="connsiteY2" fmla="*/ 282003 h 363938"/>
                  <a:gd name="connsiteX3" fmla="*/ 254364 w 383611"/>
                  <a:gd name="connsiteY3" fmla="*/ 282003 h 363938"/>
                  <a:gd name="connsiteX4" fmla="*/ 315053 w 383611"/>
                  <a:gd name="connsiteY4" fmla="*/ 0 h 363938"/>
                  <a:gd name="connsiteX5" fmla="*/ 385283 w 383611"/>
                  <a:gd name="connsiteY5" fmla="*/ 0 h 363938"/>
                  <a:gd name="connsiteX6" fmla="*/ 304922 w 383611"/>
                  <a:gd name="connsiteY6" fmla="*/ 371316 h 363938"/>
                  <a:gd name="connsiteX7" fmla="*/ 209117 w 383611"/>
                  <a:gd name="connsiteY7" fmla="*/ 371316 h 363938"/>
                  <a:gd name="connsiteX8" fmla="*/ 131411 w 383611"/>
                  <a:gd name="connsiteY8" fmla="*/ 86657 h 363938"/>
                  <a:gd name="connsiteX9" fmla="*/ 130329 w 383611"/>
                  <a:gd name="connsiteY9" fmla="*/ 86657 h 363938"/>
                  <a:gd name="connsiteX10" fmla="*/ 71312 w 383611"/>
                  <a:gd name="connsiteY10" fmla="*/ 371316 h 363938"/>
                  <a:gd name="connsiteX11" fmla="*/ 0 w 383611"/>
                  <a:gd name="connsiteY11" fmla="*/ 371316 h 363938"/>
                  <a:gd name="connsiteX12" fmla="*/ 79870 w 383611"/>
                  <a:gd name="connsiteY12"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611" h="363938">
                    <a:moveTo>
                      <a:pt x="79870" y="0"/>
                    </a:moveTo>
                    <a:lnTo>
                      <a:pt x="174002" y="0"/>
                    </a:lnTo>
                    <a:lnTo>
                      <a:pt x="253282" y="282003"/>
                    </a:lnTo>
                    <a:lnTo>
                      <a:pt x="254364" y="282003"/>
                    </a:lnTo>
                    <a:lnTo>
                      <a:pt x="315053" y="0"/>
                    </a:lnTo>
                    <a:lnTo>
                      <a:pt x="385283" y="0"/>
                    </a:lnTo>
                    <a:lnTo>
                      <a:pt x="304922" y="371316"/>
                    </a:lnTo>
                    <a:lnTo>
                      <a:pt x="209117" y="371316"/>
                    </a:lnTo>
                    <a:lnTo>
                      <a:pt x="131411" y="86657"/>
                    </a:lnTo>
                    <a:lnTo>
                      <a:pt x="130329" y="86657"/>
                    </a:lnTo>
                    <a:lnTo>
                      <a:pt x="71312" y="371316"/>
                    </a:lnTo>
                    <a:lnTo>
                      <a:pt x="0" y="371316"/>
                    </a:lnTo>
                    <a:lnTo>
                      <a:pt x="7987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フリーフォーム: 図形 35">
                <a:extLst>
                  <a:ext uri="{FF2B5EF4-FFF2-40B4-BE49-F238E27FC236}">
                    <a16:creationId xmlns:a16="http://schemas.microsoft.com/office/drawing/2014/main" id="{B8EC7E3B-584E-40DE-9A59-FB523B05000F}"/>
                  </a:ext>
                </a:extLst>
              </p:cNvPr>
              <p:cNvSpPr/>
              <p:nvPr/>
            </p:nvSpPr>
            <p:spPr>
              <a:xfrm>
                <a:off x="503758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7" name="フリーフォーム: 図形 36">
                <a:extLst>
                  <a:ext uri="{FF2B5EF4-FFF2-40B4-BE49-F238E27FC236}">
                    <a16:creationId xmlns:a16="http://schemas.microsoft.com/office/drawing/2014/main" id="{E91B4E1C-0AE5-4C96-876D-F5380969BD42}"/>
                  </a:ext>
                </a:extLst>
              </p:cNvPr>
              <p:cNvSpPr/>
              <p:nvPr/>
            </p:nvSpPr>
            <p:spPr>
              <a:xfrm>
                <a:off x="5275231" y="3429591"/>
                <a:ext cx="334430" cy="265577"/>
              </a:xfrm>
              <a:custGeom>
                <a:avLst/>
                <a:gdLst>
                  <a:gd name="connsiteX0" fmla="*/ 175674 w 334430"/>
                  <a:gd name="connsiteY0" fmla="*/ 94132 h 265576"/>
                  <a:gd name="connsiteX1" fmla="*/ 252790 w 334430"/>
                  <a:gd name="connsiteY1" fmla="*/ 0 h 265576"/>
                  <a:gd name="connsiteX2" fmla="*/ 337873 w 334430"/>
                  <a:gd name="connsiteY2" fmla="*/ 0 h 265576"/>
                  <a:gd name="connsiteX3" fmla="*/ 221314 w 334430"/>
                  <a:gd name="connsiteY3" fmla="*/ 130920 h 265576"/>
                  <a:gd name="connsiteX4" fmla="*/ 286725 w 334430"/>
                  <a:gd name="connsiteY4" fmla="*/ 274036 h 265576"/>
                  <a:gd name="connsiteX5" fmla="*/ 209019 w 334430"/>
                  <a:gd name="connsiteY5" fmla="*/ 274036 h 265576"/>
                  <a:gd name="connsiteX6" fmla="*/ 167018 w 334430"/>
                  <a:gd name="connsiteY6" fmla="*/ 169182 h 265576"/>
                  <a:gd name="connsiteX7" fmla="*/ 85083 w 334430"/>
                  <a:gd name="connsiteY7" fmla="*/ 274036 h 265576"/>
                  <a:gd name="connsiteX8" fmla="*/ 0 w 334430"/>
                  <a:gd name="connsiteY8" fmla="*/ 274036 h 265576"/>
                  <a:gd name="connsiteX9" fmla="*/ 123936 w 334430"/>
                  <a:gd name="connsiteY9" fmla="*/ 130920 h 265576"/>
                  <a:gd name="connsiteX10" fmla="*/ 65902 w 334430"/>
                  <a:gd name="connsiteY10" fmla="*/ 0 h 265576"/>
                  <a:gd name="connsiteX11" fmla="*/ 139871 w 334430"/>
                  <a:gd name="connsiteY11" fmla="*/ 0 h 265576"/>
                  <a:gd name="connsiteX12" fmla="*/ 175674 w 334430"/>
                  <a:gd name="connsiteY12" fmla="*/ 94132 h 26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430" h="265576">
                    <a:moveTo>
                      <a:pt x="175674" y="94132"/>
                    </a:moveTo>
                    <a:lnTo>
                      <a:pt x="252790" y="0"/>
                    </a:lnTo>
                    <a:lnTo>
                      <a:pt x="337873" y="0"/>
                    </a:lnTo>
                    <a:lnTo>
                      <a:pt x="221314" y="130920"/>
                    </a:lnTo>
                    <a:lnTo>
                      <a:pt x="286725" y="274036"/>
                    </a:lnTo>
                    <a:lnTo>
                      <a:pt x="209019" y="274036"/>
                    </a:lnTo>
                    <a:lnTo>
                      <a:pt x="167018" y="169182"/>
                    </a:lnTo>
                    <a:lnTo>
                      <a:pt x="85083" y="274036"/>
                    </a:lnTo>
                    <a:lnTo>
                      <a:pt x="0" y="274036"/>
                    </a:lnTo>
                    <a:lnTo>
                      <a:pt x="123936" y="130920"/>
                    </a:lnTo>
                    <a:lnTo>
                      <a:pt x="65902" y="0"/>
                    </a:lnTo>
                    <a:lnTo>
                      <a:pt x="139871" y="0"/>
                    </a:lnTo>
                    <a:lnTo>
                      <a:pt x="175674" y="9413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8" name="フリーフォーム: 図形 37">
                <a:extLst>
                  <a:ext uri="{FF2B5EF4-FFF2-40B4-BE49-F238E27FC236}">
                    <a16:creationId xmlns:a16="http://schemas.microsoft.com/office/drawing/2014/main" id="{580899CD-01CB-40C9-8887-6448A667D410}"/>
                  </a:ext>
                </a:extLst>
              </p:cNvPr>
              <p:cNvSpPr/>
              <p:nvPr/>
            </p:nvSpPr>
            <p:spPr>
              <a:xfrm>
                <a:off x="5620973" y="3348148"/>
                <a:ext cx="196724" cy="354103"/>
              </a:xfrm>
              <a:custGeom>
                <a:avLst/>
                <a:gdLst>
                  <a:gd name="connsiteX0" fmla="*/ 11115 w 196723"/>
                  <a:gd name="connsiteY0" fmla="*/ 81345 h 354102"/>
                  <a:gd name="connsiteX1" fmla="*/ 62755 w 196723"/>
                  <a:gd name="connsiteY1" fmla="*/ 81345 h 354102"/>
                  <a:gd name="connsiteX2" fmla="*/ 74952 w 196723"/>
                  <a:gd name="connsiteY2" fmla="*/ 24984 h 354102"/>
                  <a:gd name="connsiteX3" fmla="*/ 151576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444 w 196723"/>
                  <a:gd name="connsiteY9" fmla="*/ 279839 h 354102"/>
                  <a:gd name="connsiteX10" fmla="*/ 120592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115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115" y="81345"/>
                    </a:moveTo>
                    <a:lnTo>
                      <a:pt x="62755" y="81345"/>
                    </a:lnTo>
                    <a:lnTo>
                      <a:pt x="74952" y="24984"/>
                    </a:lnTo>
                    <a:lnTo>
                      <a:pt x="151576" y="0"/>
                    </a:lnTo>
                    <a:lnTo>
                      <a:pt x="133969" y="81444"/>
                    </a:lnTo>
                    <a:lnTo>
                      <a:pt x="197806" y="81444"/>
                    </a:lnTo>
                    <a:lnTo>
                      <a:pt x="186592" y="133575"/>
                    </a:lnTo>
                    <a:lnTo>
                      <a:pt x="122756" y="133575"/>
                    </a:lnTo>
                    <a:lnTo>
                      <a:pt x="96690" y="253282"/>
                    </a:lnTo>
                    <a:cubicBezTo>
                      <a:pt x="95116" y="259675"/>
                      <a:pt x="93444" y="269216"/>
                      <a:pt x="93444" y="279839"/>
                    </a:cubicBezTo>
                    <a:cubicBezTo>
                      <a:pt x="93444" y="296364"/>
                      <a:pt x="104657" y="306496"/>
                      <a:pt x="120592" y="306496"/>
                    </a:cubicBezTo>
                    <a:cubicBezTo>
                      <a:pt x="133379" y="306496"/>
                      <a:pt x="146166"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115"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9" name="フリーフォーム: 図形 38">
                <a:extLst>
                  <a:ext uri="{FF2B5EF4-FFF2-40B4-BE49-F238E27FC236}">
                    <a16:creationId xmlns:a16="http://schemas.microsoft.com/office/drawing/2014/main" id="{D6E48865-908A-4826-9DF2-8098FF0010F2}"/>
                  </a:ext>
                </a:extLst>
              </p:cNvPr>
              <p:cNvSpPr/>
              <p:nvPr/>
            </p:nvSpPr>
            <p:spPr>
              <a:xfrm>
                <a:off x="5941436" y="3332213"/>
                <a:ext cx="344266" cy="363939"/>
              </a:xfrm>
              <a:custGeom>
                <a:avLst/>
                <a:gdLst>
                  <a:gd name="connsiteX0" fmla="*/ 0 w 344266"/>
                  <a:gd name="connsiteY0" fmla="*/ 0 h 363938"/>
                  <a:gd name="connsiteX1" fmla="*/ 74460 w 344266"/>
                  <a:gd name="connsiteY1" fmla="*/ 0 h 363938"/>
                  <a:gd name="connsiteX2" fmla="*/ 109083 w 344266"/>
                  <a:gd name="connsiteY2" fmla="*/ 288889 h 363938"/>
                  <a:gd name="connsiteX3" fmla="*/ 110165 w 344266"/>
                  <a:gd name="connsiteY3" fmla="*/ 288889 h 363938"/>
                  <a:gd name="connsiteX4" fmla="*/ 264495 w 344266"/>
                  <a:gd name="connsiteY4" fmla="*/ 0 h 363938"/>
                  <a:gd name="connsiteX5" fmla="*/ 345349 w 344266"/>
                  <a:gd name="connsiteY5" fmla="*/ 0 h 363938"/>
                  <a:gd name="connsiteX6" fmla="*/ 137805 w 344266"/>
                  <a:gd name="connsiteY6" fmla="*/ 371316 h 363938"/>
                  <a:gd name="connsiteX7" fmla="*/ 48984 w 344266"/>
                  <a:gd name="connsiteY7" fmla="*/ 371316 h 363938"/>
                  <a:gd name="connsiteX8" fmla="*/ 0 w 344266"/>
                  <a:gd name="connsiteY8"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266" h="363938">
                    <a:moveTo>
                      <a:pt x="0" y="0"/>
                    </a:moveTo>
                    <a:lnTo>
                      <a:pt x="74460" y="0"/>
                    </a:lnTo>
                    <a:lnTo>
                      <a:pt x="109083" y="288889"/>
                    </a:lnTo>
                    <a:lnTo>
                      <a:pt x="110165" y="288889"/>
                    </a:lnTo>
                    <a:lnTo>
                      <a:pt x="264495" y="0"/>
                    </a:lnTo>
                    <a:lnTo>
                      <a:pt x="345349" y="0"/>
                    </a:lnTo>
                    <a:lnTo>
                      <a:pt x="137805" y="371316"/>
                    </a:lnTo>
                    <a:lnTo>
                      <a:pt x="48984" y="371316"/>
                    </a:lnTo>
                    <a:lnTo>
                      <a:pt x="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0" name="フリーフォーム: 図形 39">
                <a:extLst>
                  <a:ext uri="{FF2B5EF4-FFF2-40B4-BE49-F238E27FC236}">
                    <a16:creationId xmlns:a16="http://schemas.microsoft.com/office/drawing/2014/main" id="{37846AFA-EBF6-46D5-9D3D-DE9334D14249}"/>
                  </a:ext>
                </a:extLst>
              </p:cNvPr>
              <p:cNvSpPr/>
              <p:nvPr/>
            </p:nvSpPr>
            <p:spPr>
              <a:xfrm>
                <a:off x="6204259"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6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7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6" y="0"/>
                      <a:pt x="260266" y="20263"/>
                      <a:pt x="260266" y="84591"/>
                    </a:cubicBezTo>
                    <a:cubicBezTo>
                      <a:pt x="260266"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7" y="159641"/>
                      <a:pt x="68067" y="205970"/>
                    </a:cubicBezTo>
                    <a:cubicBezTo>
                      <a:pt x="68067"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1" name="フリーフォーム: 図形 40">
                <a:extLst>
                  <a:ext uri="{FF2B5EF4-FFF2-40B4-BE49-F238E27FC236}">
                    <a16:creationId xmlns:a16="http://schemas.microsoft.com/office/drawing/2014/main" id="{5E20ABAD-17A1-4AB6-96A6-909CF2688BD2}"/>
                  </a:ext>
                </a:extLst>
              </p:cNvPr>
              <p:cNvSpPr/>
              <p:nvPr/>
            </p:nvSpPr>
            <p:spPr>
              <a:xfrm>
                <a:off x="6475246" y="3304475"/>
                <a:ext cx="147543" cy="393447"/>
              </a:xfrm>
              <a:custGeom>
                <a:avLst/>
                <a:gdLst>
                  <a:gd name="connsiteX0" fmla="*/ 84591 w 147542"/>
                  <a:gd name="connsiteY0" fmla="*/ 0 h 393447"/>
                  <a:gd name="connsiteX1" fmla="*/ 155903 w 147542"/>
                  <a:gd name="connsiteY1" fmla="*/ 0 h 393447"/>
                  <a:gd name="connsiteX2" fmla="*/ 71312 w 147542"/>
                  <a:gd name="connsiteY2" fmla="*/ 399054 h 393447"/>
                  <a:gd name="connsiteX3" fmla="*/ 0 w 147542"/>
                  <a:gd name="connsiteY3" fmla="*/ 399054 h 393447"/>
                  <a:gd name="connsiteX4" fmla="*/ 84591 w 147542"/>
                  <a:gd name="connsiteY4" fmla="*/ 0 h 39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2" h="393447">
                    <a:moveTo>
                      <a:pt x="84591" y="0"/>
                    </a:moveTo>
                    <a:lnTo>
                      <a:pt x="155903" y="0"/>
                    </a:lnTo>
                    <a:lnTo>
                      <a:pt x="71312" y="399054"/>
                    </a:lnTo>
                    <a:lnTo>
                      <a:pt x="0" y="399054"/>
                    </a:lnTo>
                    <a:lnTo>
                      <a:pt x="8459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2" name="フリーフォーム: 図形 41">
                <a:extLst>
                  <a:ext uri="{FF2B5EF4-FFF2-40B4-BE49-F238E27FC236}">
                    <a16:creationId xmlns:a16="http://schemas.microsoft.com/office/drawing/2014/main" id="{8035EE7A-18C9-42CB-9D3F-E2CF41226711}"/>
                  </a:ext>
                </a:extLst>
              </p:cNvPr>
              <p:cNvSpPr/>
              <p:nvPr/>
            </p:nvSpPr>
            <p:spPr>
              <a:xfrm>
                <a:off x="6616985" y="3429591"/>
                <a:ext cx="285249" cy="275413"/>
              </a:xfrm>
              <a:custGeom>
                <a:avLst/>
                <a:gdLst>
                  <a:gd name="connsiteX0" fmla="*/ 240003 w 285249"/>
                  <a:gd name="connsiteY0" fmla="*/ 234593 h 275413"/>
                  <a:gd name="connsiteX1" fmla="*/ 233117 w 285249"/>
                  <a:gd name="connsiteY1" fmla="*/ 273938 h 275413"/>
                  <a:gd name="connsiteX2" fmla="*/ 163379 w 285249"/>
                  <a:gd name="connsiteY2" fmla="*/ 273938 h 275413"/>
                  <a:gd name="connsiteX3" fmla="*/ 168199 w 285249"/>
                  <a:gd name="connsiteY3" fmla="*/ 247380 h 275413"/>
                  <a:gd name="connsiteX4" fmla="*/ 167117 w 285249"/>
                  <a:gd name="connsiteY4" fmla="*/ 247380 h 275413"/>
                  <a:gd name="connsiteX5" fmla="*/ 89411 w 285249"/>
                  <a:gd name="connsiteY5" fmla="*/ 280331 h 275413"/>
                  <a:gd name="connsiteX6" fmla="*/ 0 w 285249"/>
                  <a:gd name="connsiteY6" fmla="*/ 192592 h 275413"/>
                  <a:gd name="connsiteX7" fmla="*/ 9049 w 285249"/>
                  <a:gd name="connsiteY7" fmla="*/ 132985 h 275413"/>
                  <a:gd name="connsiteX8" fmla="*/ 37771 w 285249"/>
                  <a:gd name="connsiteY8" fmla="*/ 0 h 275413"/>
                  <a:gd name="connsiteX9" fmla="*/ 109083 w 285249"/>
                  <a:gd name="connsiteY9" fmla="*/ 0 h 275413"/>
                  <a:gd name="connsiteX10" fmla="*/ 82427 w 285249"/>
                  <a:gd name="connsiteY10" fmla="*/ 129247 h 275413"/>
                  <a:gd name="connsiteX11" fmla="*/ 74460 w 285249"/>
                  <a:gd name="connsiteY11" fmla="*/ 186691 h 275413"/>
                  <a:gd name="connsiteX12" fmla="*/ 113313 w 285249"/>
                  <a:gd name="connsiteY12" fmla="*/ 225052 h 275413"/>
                  <a:gd name="connsiteX13" fmla="*/ 189937 w 285249"/>
                  <a:gd name="connsiteY13" fmla="*/ 137805 h 275413"/>
                  <a:gd name="connsiteX14" fmla="*/ 219150 w 285249"/>
                  <a:gd name="connsiteY14" fmla="*/ 0 h 275413"/>
                  <a:gd name="connsiteX15" fmla="*/ 290463 w 285249"/>
                  <a:gd name="connsiteY15" fmla="*/ 0 h 275413"/>
                  <a:gd name="connsiteX16" fmla="*/ 240003 w 285249"/>
                  <a:gd name="connsiteY16" fmla="*/ 234593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249" h="275413">
                    <a:moveTo>
                      <a:pt x="240003" y="234593"/>
                    </a:moveTo>
                    <a:cubicBezTo>
                      <a:pt x="236757" y="251118"/>
                      <a:pt x="234101" y="265479"/>
                      <a:pt x="233117" y="273938"/>
                    </a:cubicBezTo>
                    <a:lnTo>
                      <a:pt x="163379" y="273938"/>
                    </a:lnTo>
                    <a:lnTo>
                      <a:pt x="168199" y="247380"/>
                    </a:lnTo>
                    <a:lnTo>
                      <a:pt x="167117" y="247380"/>
                    </a:lnTo>
                    <a:cubicBezTo>
                      <a:pt x="147444" y="265479"/>
                      <a:pt x="120296" y="280331"/>
                      <a:pt x="89411" y="280331"/>
                    </a:cubicBezTo>
                    <a:cubicBezTo>
                      <a:pt x="35705" y="280331"/>
                      <a:pt x="0" y="246790"/>
                      <a:pt x="0" y="192592"/>
                    </a:cubicBezTo>
                    <a:cubicBezTo>
                      <a:pt x="0" y="171838"/>
                      <a:pt x="5311" y="150002"/>
                      <a:pt x="9049" y="132985"/>
                    </a:cubicBezTo>
                    <a:lnTo>
                      <a:pt x="37771" y="0"/>
                    </a:lnTo>
                    <a:lnTo>
                      <a:pt x="109083" y="0"/>
                    </a:lnTo>
                    <a:lnTo>
                      <a:pt x="82427" y="129247"/>
                    </a:lnTo>
                    <a:cubicBezTo>
                      <a:pt x="78689" y="147838"/>
                      <a:pt x="74460" y="166527"/>
                      <a:pt x="74460" y="186691"/>
                    </a:cubicBezTo>
                    <a:cubicBezTo>
                      <a:pt x="74460" y="209609"/>
                      <a:pt x="90394" y="225052"/>
                      <a:pt x="113313" y="225052"/>
                    </a:cubicBezTo>
                    <a:cubicBezTo>
                      <a:pt x="162789" y="225052"/>
                      <a:pt x="180887" y="178724"/>
                      <a:pt x="189937" y="137805"/>
                    </a:cubicBezTo>
                    <a:lnTo>
                      <a:pt x="219150" y="0"/>
                    </a:lnTo>
                    <a:lnTo>
                      <a:pt x="290463" y="0"/>
                    </a:lnTo>
                    <a:lnTo>
                      <a:pt x="240003" y="234593"/>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3" name="フリーフォーム: 図形 42">
                <a:extLst>
                  <a:ext uri="{FF2B5EF4-FFF2-40B4-BE49-F238E27FC236}">
                    <a16:creationId xmlns:a16="http://schemas.microsoft.com/office/drawing/2014/main" id="{CE5D0038-1572-40D2-A23D-70A6D45D3142}"/>
                  </a:ext>
                </a:extLst>
              </p:cNvPr>
              <p:cNvSpPr/>
              <p:nvPr/>
            </p:nvSpPr>
            <p:spPr>
              <a:xfrm>
                <a:off x="6909317"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0" y="279839"/>
                      <a:pt x="161116"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4" name="フリーフォーム: 図形 43">
                <a:extLst>
                  <a:ext uri="{FF2B5EF4-FFF2-40B4-BE49-F238E27FC236}">
                    <a16:creationId xmlns:a16="http://schemas.microsoft.com/office/drawing/2014/main" id="{B318E295-DDC8-433B-B5B5-2585456BF582}"/>
                  </a:ext>
                </a:extLst>
              </p:cNvPr>
              <p:cNvSpPr/>
              <p:nvPr/>
            </p:nvSpPr>
            <p:spPr>
              <a:xfrm>
                <a:off x="7171648" y="3423001"/>
                <a:ext cx="236068" cy="285249"/>
              </a:xfrm>
              <a:custGeom>
                <a:avLst/>
                <a:gdLst>
                  <a:gd name="connsiteX0" fmla="*/ 220822 w 236068"/>
                  <a:gd name="connsiteY0" fmla="*/ 65017 h 285249"/>
                  <a:gd name="connsiteX1" fmla="*/ 162297 w 236068"/>
                  <a:gd name="connsiteY1" fmla="*/ 52230 h 285249"/>
                  <a:gd name="connsiteX2" fmla="*/ 114395 w 236068"/>
                  <a:gd name="connsiteY2" fmla="*/ 79870 h 285249"/>
                  <a:gd name="connsiteX3" fmla="*/ 206953 w 236068"/>
                  <a:gd name="connsiteY3" fmla="*/ 194265 h 285249"/>
                  <a:gd name="connsiteX4" fmla="*/ 83509 w 236068"/>
                  <a:gd name="connsiteY4" fmla="*/ 286823 h 285249"/>
                  <a:gd name="connsiteX5" fmla="*/ 0 w 236068"/>
                  <a:gd name="connsiteY5" fmla="*/ 270298 h 285249"/>
                  <a:gd name="connsiteX6" fmla="*/ 15443 w 236068"/>
                  <a:gd name="connsiteY6" fmla="*/ 213347 h 285249"/>
                  <a:gd name="connsiteX7" fmla="*/ 83509 w 236068"/>
                  <a:gd name="connsiteY7" fmla="*/ 234593 h 285249"/>
                  <a:gd name="connsiteX8" fmla="*/ 132494 w 236068"/>
                  <a:gd name="connsiteY8" fmla="*/ 204298 h 285249"/>
                  <a:gd name="connsiteX9" fmla="*/ 39935 w 236068"/>
                  <a:gd name="connsiteY9" fmla="*/ 87247 h 285249"/>
                  <a:gd name="connsiteX10" fmla="*/ 158559 w 236068"/>
                  <a:gd name="connsiteY10" fmla="*/ 0 h 285249"/>
                  <a:gd name="connsiteX11" fmla="*/ 236265 w 236068"/>
                  <a:gd name="connsiteY11" fmla="*/ 11213 h 285249"/>
                  <a:gd name="connsiteX12" fmla="*/ 220822 w 236068"/>
                  <a:gd name="connsiteY12" fmla="*/ 65017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68" h="285249">
                    <a:moveTo>
                      <a:pt x="220822" y="65017"/>
                    </a:moveTo>
                    <a:cubicBezTo>
                      <a:pt x="202232" y="58132"/>
                      <a:pt x="182560" y="52230"/>
                      <a:pt x="162297" y="52230"/>
                    </a:cubicBezTo>
                    <a:cubicBezTo>
                      <a:pt x="141051" y="52230"/>
                      <a:pt x="114395" y="58033"/>
                      <a:pt x="114395" y="79870"/>
                    </a:cubicBezTo>
                    <a:cubicBezTo>
                      <a:pt x="114395" y="114493"/>
                      <a:pt x="206953" y="127280"/>
                      <a:pt x="206953" y="194265"/>
                    </a:cubicBezTo>
                    <a:cubicBezTo>
                      <a:pt x="206953" y="265577"/>
                      <a:pt x="144690" y="286823"/>
                      <a:pt x="83509" y="286823"/>
                    </a:cubicBezTo>
                    <a:cubicBezTo>
                      <a:pt x="54788" y="286823"/>
                      <a:pt x="26066" y="282594"/>
                      <a:pt x="0" y="270298"/>
                    </a:cubicBezTo>
                    <a:lnTo>
                      <a:pt x="15443" y="213347"/>
                    </a:lnTo>
                    <a:cubicBezTo>
                      <a:pt x="35705" y="224560"/>
                      <a:pt x="55869" y="234593"/>
                      <a:pt x="83509" y="234593"/>
                    </a:cubicBezTo>
                    <a:cubicBezTo>
                      <a:pt x="107411" y="234593"/>
                      <a:pt x="132494" y="226626"/>
                      <a:pt x="132494" y="204298"/>
                    </a:cubicBezTo>
                    <a:cubicBezTo>
                      <a:pt x="132494" y="160133"/>
                      <a:pt x="39935" y="155903"/>
                      <a:pt x="39935" y="87247"/>
                    </a:cubicBezTo>
                    <a:cubicBezTo>
                      <a:pt x="39935" y="22820"/>
                      <a:pt x="102198" y="0"/>
                      <a:pt x="158559" y="0"/>
                    </a:cubicBezTo>
                    <a:cubicBezTo>
                      <a:pt x="184625" y="0"/>
                      <a:pt x="211281" y="4820"/>
                      <a:pt x="236265" y="11213"/>
                    </a:cubicBezTo>
                    <a:lnTo>
                      <a:pt x="220822" y="65017"/>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5" name="フリーフォーム: 図形 44">
                <a:extLst>
                  <a:ext uri="{FF2B5EF4-FFF2-40B4-BE49-F238E27FC236}">
                    <a16:creationId xmlns:a16="http://schemas.microsoft.com/office/drawing/2014/main" id="{75121794-A140-4F68-8490-208780B29396}"/>
                  </a:ext>
                </a:extLst>
              </p:cNvPr>
              <p:cNvSpPr/>
              <p:nvPr/>
            </p:nvSpPr>
            <p:spPr>
              <a:xfrm>
                <a:off x="7407519" y="3332213"/>
                <a:ext cx="147543" cy="363939"/>
              </a:xfrm>
              <a:custGeom>
                <a:avLst/>
                <a:gdLst>
                  <a:gd name="connsiteX0" fmla="*/ 89903 w 147542"/>
                  <a:gd name="connsiteY0" fmla="*/ 296856 h 363938"/>
                  <a:gd name="connsiteX1" fmla="*/ 74460 w 147542"/>
                  <a:gd name="connsiteY1" fmla="*/ 371316 h 363938"/>
                  <a:gd name="connsiteX2" fmla="*/ 0 w 147542"/>
                  <a:gd name="connsiteY2" fmla="*/ 371316 h 363938"/>
                  <a:gd name="connsiteX3" fmla="*/ 15443 w 147542"/>
                  <a:gd name="connsiteY3" fmla="*/ 296856 h 363938"/>
                  <a:gd name="connsiteX4" fmla="*/ 89903 w 147542"/>
                  <a:gd name="connsiteY4" fmla="*/ 296856 h 363938"/>
                  <a:gd name="connsiteX5" fmla="*/ 72296 w 147542"/>
                  <a:gd name="connsiteY5" fmla="*/ 0 h 363938"/>
                  <a:gd name="connsiteX6" fmla="*/ 155805 w 147542"/>
                  <a:gd name="connsiteY6" fmla="*/ 0 h 363938"/>
                  <a:gd name="connsiteX7" fmla="*/ 88821 w 147542"/>
                  <a:gd name="connsiteY7" fmla="*/ 262331 h 363938"/>
                  <a:gd name="connsiteX8" fmla="*/ 29804 w 147542"/>
                  <a:gd name="connsiteY8" fmla="*/ 262331 h 363938"/>
                  <a:gd name="connsiteX9" fmla="*/ 72296 w 147542"/>
                  <a:gd name="connsiteY9"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542" h="363938">
                    <a:moveTo>
                      <a:pt x="89903" y="296856"/>
                    </a:moveTo>
                    <a:lnTo>
                      <a:pt x="74460" y="371316"/>
                    </a:lnTo>
                    <a:lnTo>
                      <a:pt x="0" y="371316"/>
                    </a:lnTo>
                    <a:lnTo>
                      <a:pt x="15443" y="296856"/>
                    </a:lnTo>
                    <a:lnTo>
                      <a:pt x="89903" y="296856"/>
                    </a:lnTo>
                    <a:close/>
                    <a:moveTo>
                      <a:pt x="72296" y="0"/>
                    </a:moveTo>
                    <a:lnTo>
                      <a:pt x="155805" y="0"/>
                    </a:lnTo>
                    <a:lnTo>
                      <a:pt x="88821" y="262331"/>
                    </a:lnTo>
                    <a:lnTo>
                      <a:pt x="29804" y="262331"/>
                    </a:lnTo>
                    <a:lnTo>
                      <a:pt x="72296"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5" name="フリーフォーム: 図形 24">
              <a:extLst>
                <a:ext uri="{FF2B5EF4-FFF2-40B4-BE49-F238E27FC236}">
                  <a16:creationId xmlns:a16="http://schemas.microsoft.com/office/drawing/2014/main" id="{4A6FB62C-9FC4-4F2A-B1CF-DEC94B79E229}"/>
                </a:ext>
              </a:extLst>
            </p:cNvPr>
            <p:cNvSpPr/>
            <p:nvPr/>
          </p:nvSpPr>
          <p:spPr>
            <a:xfrm>
              <a:off x="5120803" y="2676566"/>
              <a:ext cx="2616425" cy="590171"/>
            </a:xfrm>
            <a:custGeom>
              <a:avLst/>
              <a:gdLst>
                <a:gd name="connsiteX0" fmla="*/ 0 w 2616424"/>
                <a:gd name="connsiteY0" fmla="*/ 596237 h 590170"/>
                <a:gd name="connsiteX1" fmla="*/ 2620064 w 2616424"/>
                <a:gd name="connsiteY1" fmla="*/ 53870 h 590170"/>
                <a:gd name="connsiteX2" fmla="*/ 2507145 w 2616424"/>
                <a:gd name="connsiteY2" fmla="*/ 410136 h 590170"/>
                <a:gd name="connsiteX3" fmla="*/ 0 w 2616424"/>
                <a:gd name="connsiteY3" fmla="*/ 596237 h 590170"/>
              </a:gdLst>
              <a:ahLst/>
              <a:cxnLst>
                <a:cxn ang="0">
                  <a:pos x="connsiteX0" y="connsiteY0"/>
                </a:cxn>
                <a:cxn ang="0">
                  <a:pos x="connsiteX1" y="connsiteY1"/>
                </a:cxn>
                <a:cxn ang="0">
                  <a:pos x="connsiteX2" y="connsiteY2"/>
                </a:cxn>
                <a:cxn ang="0">
                  <a:pos x="connsiteX3" y="connsiteY3"/>
                </a:cxn>
              </a:cxnLst>
              <a:rect l="l" t="t" r="r" b="b"/>
              <a:pathLst>
                <a:path w="2616424" h="590170">
                  <a:moveTo>
                    <a:pt x="0" y="596237"/>
                  </a:moveTo>
                  <a:cubicBezTo>
                    <a:pt x="779419" y="-30230"/>
                    <a:pt x="1817432" y="-64460"/>
                    <a:pt x="2620064" y="53870"/>
                  </a:cubicBezTo>
                  <a:lnTo>
                    <a:pt x="2507145" y="410136"/>
                  </a:lnTo>
                  <a:cubicBezTo>
                    <a:pt x="1952581" y="214986"/>
                    <a:pt x="882896" y="95870"/>
                    <a:pt x="0" y="596237"/>
                  </a:cubicBezTo>
                  <a:close/>
                </a:path>
              </a:pathLst>
            </a:custGeom>
            <a:gradFill>
              <a:gsLst>
                <a:gs pos="25000">
                  <a:srgbClr val="005BAC"/>
                </a:gs>
                <a:gs pos="100000">
                  <a:srgbClr val="EA5B02"/>
                </a:gs>
                <a:gs pos="52000">
                  <a:srgbClr val="E50059"/>
                </a:gs>
              </a:gsLst>
              <a:lin ang="0" scaled="1"/>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フリーフォーム: 図形 25">
              <a:extLst>
                <a:ext uri="{FF2B5EF4-FFF2-40B4-BE49-F238E27FC236}">
                  <a16:creationId xmlns:a16="http://schemas.microsoft.com/office/drawing/2014/main" id="{A3F714D0-01DA-451B-9FDD-A2C7E9358973}"/>
                </a:ext>
              </a:extLst>
            </p:cNvPr>
            <p:cNvSpPr/>
            <p:nvPr/>
          </p:nvSpPr>
          <p:spPr>
            <a:xfrm>
              <a:off x="2164440" y="3771103"/>
              <a:ext cx="2419701" cy="413120"/>
            </a:xfrm>
            <a:custGeom>
              <a:avLst/>
              <a:gdLst>
                <a:gd name="connsiteX0" fmla="*/ 2429046 w 2419701"/>
                <a:gd name="connsiteY0" fmla="*/ 0 h 413119"/>
                <a:gd name="connsiteX1" fmla="*/ 0 w 2419701"/>
                <a:gd name="connsiteY1" fmla="*/ 350168 h 413119"/>
                <a:gd name="connsiteX2" fmla="*/ 119018 w 2419701"/>
                <a:gd name="connsiteY2" fmla="*/ 67870 h 413119"/>
                <a:gd name="connsiteX3" fmla="*/ 2429046 w 2419701"/>
                <a:gd name="connsiteY3" fmla="*/ 0 h 413119"/>
              </a:gdLst>
              <a:ahLst/>
              <a:cxnLst>
                <a:cxn ang="0">
                  <a:pos x="connsiteX0" y="connsiteY0"/>
                </a:cxn>
                <a:cxn ang="0">
                  <a:pos x="connsiteX1" y="connsiteY1"/>
                </a:cxn>
                <a:cxn ang="0">
                  <a:pos x="connsiteX2" y="connsiteY2"/>
                </a:cxn>
                <a:cxn ang="0">
                  <a:pos x="connsiteX3" y="connsiteY3"/>
                </a:cxn>
              </a:cxnLst>
              <a:rect l="l" t="t" r="r" b="b"/>
              <a:pathLst>
                <a:path w="2419701" h="413119">
                  <a:moveTo>
                    <a:pt x="2429046" y="0"/>
                  </a:moveTo>
                  <a:cubicBezTo>
                    <a:pt x="1971368" y="313971"/>
                    <a:pt x="990405" y="527908"/>
                    <a:pt x="0" y="350168"/>
                  </a:cubicBezTo>
                  <a:lnTo>
                    <a:pt x="119018" y="67870"/>
                  </a:lnTo>
                  <a:cubicBezTo>
                    <a:pt x="1087882" y="292528"/>
                    <a:pt x="1996057" y="174887"/>
                    <a:pt x="2429046" y="0"/>
                  </a:cubicBezTo>
                  <a:close/>
                </a:path>
              </a:pathLst>
            </a:custGeom>
            <a:gradFill flip="none" rotWithShape="1">
              <a:gsLst>
                <a:gs pos="0">
                  <a:srgbClr val="009EE7"/>
                </a:gs>
                <a:gs pos="47000">
                  <a:srgbClr val="005BAC"/>
                </a:gs>
              </a:gsLst>
              <a:lin ang="0" scaled="1"/>
              <a:tileRect/>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706059024"/>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12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②-c 表紙+サブタイトル（サステナビリティ）">
    <p:spTree>
      <p:nvGrpSpPr>
        <p:cNvPr id="1" name=""/>
        <p:cNvGrpSpPr/>
        <p:nvPr/>
      </p:nvGrpSpPr>
      <p:grpSpPr>
        <a:xfrm>
          <a:off x="0" y="0"/>
          <a:ext cx="0" cy="0"/>
          <a:chOff x="0" y="0"/>
          <a:chExt cx="0" cy="0"/>
        </a:xfrm>
      </p:grpSpPr>
      <p:graphicFrame>
        <p:nvGraphicFramePr>
          <p:cNvPr id="7" name="オブジェクト 6" hidden="1">
            <a:extLst>
              <a:ext uri="{FF2B5EF4-FFF2-40B4-BE49-F238E27FC236}">
                <a16:creationId xmlns:a16="http://schemas.microsoft.com/office/drawing/2014/main" id="{D7C29812-5131-4BD4-84E5-E4AD0EF95B94}"/>
              </a:ext>
            </a:extLst>
          </p:cNvPr>
          <p:cNvGraphicFramePr>
            <a:graphicFrameLocks noChangeAspect="1"/>
          </p:cNvGraphicFramePr>
          <p:nvPr userDrawn="1">
            <p:custDataLst>
              <p:tags r:id="rId2"/>
            </p:custDataLst>
            <p:extLst>
              <p:ext uri="{D42A27DB-BD31-4B8C-83A1-F6EECF244321}">
                <p14:modId xmlns:p14="http://schemas.microsoft.com/office/powerpoint/2010/main" val="25557089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1232"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ctrTitle"/>
          </p:nvPr>
        </p:nvSpPr>
        <p:spPr>
          <a:xfrm>
            <a:off x="492768" y="2156184"/>
            <a:ext cx="6796304" cy="442035"/>
          </a:xfrm>
          <a:noFill/>
        </p:spPr>
        <p:txBody>
          <a:bodyPr lIns="0" tIns="36000" rIns="0" bIns="36000" anchor="ctr">
            <a:spAutoFit/>
          </a:bodyPr>
          <a:lstStyle>
            <a:lvl1pPr algn="l">
              <a:lnSpc>
                <a:spcPct val="100000"/>
              </a:lnSpc>
              <a:spcBef>
                <a:spcPts val="0"/>
              </a:spcBef>
              <a:defRPr sz="2400" b="1" i="0"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a:t>マスター タイトルの書式設定</a:t>
            </a:r>
            <a:endParaRPr lang="en-US" dirty="0"/>
          </a:p>
        </p:txBody>
      </p:sp>
      <p:sp>
        <p:nvSpPr>
          <p:cNvPr id="3" name="Subtitle 2"/>
          <p:cNvSpPr>
            <a:spLocks noGrp="1"/>
          </p:cNvSpPr>
          <p:nvPr>
            <p:ph type="subTitle" idx="1" hasCustomPrompt="1"/>
          </p:nvPr>
        </p:nvSpPr>
        <p:spPr>
          <a:xfrm>
            <a:off x="492389" y="408364"/>
            <a:ext cx="6796683" cy="365357"/>
          </a:xfrm>
        </p:spPr>
        <p:txBody>
          <a:bodyPr lIns="0" tIns="46800" rIns="90000" bIns="46800" anchor="ctr">
            <a:spAutoFit/>
          </a:bodyPr>
          <a:lstStyle>
            <a:lvl1pPr marL="0" indent="0" algn="l">
              <a:lnSpc>
                <a:spcPct val="110000"/>
              </a:lnSpc>
              <a:spcBef>
                <a:spcPts val="0"/>
              </a:spcBef>
              <a:buNone/>
              <a:defRPr sz="1600" b="1" i="0" baseline="0">
                <a:latin typeface="メイリオ" panose="020B0604030504040204" pitchFamily="50" charset="-128"/>
                <a:ea typeface="メイリオ" panose="020B0604030504040204" pitchFamily="50" charset="-128"/>
                <a:sym typeface="メイリオ" panose="020B0604030504040204" pitchFamily="50" charset="-128"/>
              </a:defRPr>
            </a:lvl1pPr>
            <a:lvl2pPr marL="495285" indent="0" algn="ctr">
              <a:buNone/>
              <a:defRPr sz="2167"/>
            </a:lvl2pPr>
            <a:lvl3pPr marL="990570" indent="0" algn="ctr">
              <a:buNone/>
              <a:defRPr sz="1950"/>
            </a:lvl3pPr>
            <a:lvl4pPr marL="1485854" indent="0" algn="ctr">
              <a:buNone/>
              <a:defRPr sz="1733"/>
            </a:lvl4pPr>
            <a:lvl5pPr marL="1981139" indent="0" algn="ctr">
              <a:buNone/>
              <a:defRPr sz="1733"/>
            </a:lvl5pPr>
            <a:lvl6pPr marL="2476424" indent="0" algn="ctr">
              <a:buNone/>
              <a:defRPr sz="1733"/>
            </a:lvl6pPr>
            <a:lvl7pPr marL="2971709" indent="0" algn="ctr">
              <a:buNone/>
              <a:defRPr sz="1733"/>
            </a:lvl7pPr>
            <a:lvl8pPr marL="3466993" indent="0" algn="ctr">
              <a:buNone/>
              <a:defRPr sz="1733"/>
            </a:lvl8pPr>
            <a:lvl9pPr marL="3962278" indent="0" algn="ctr">
              <a:buNone/>
              <a:defRPr sz="1733"/>
            </a:lvl9pPr>
          </a:lstStyle>
          <a:p>
            <a:r>
              <a:rPr lang="ja-JP" altLang="en-US" dirty="0"/>
              <a:t>資料名など</a:t>
            </a:r>
            <a:endParaRPr lang="en-US" dirty="0"/>
          </a:p>
        </p:txBody>
      </p:sp>
      <p:sp>
        <p:nvSpPr>
          <p:cNvPr id="15" name="テキスト プレースホルダー 14">
            <a:extLst>
              <a:ext uri="{FF2B5EF4-FFF2-40B4-BE49-F238E27FC236}">
                <a16:creationId xmlns:a16="http://schemas.microsoft.com/office/drawing/2014/main" id="{FDC760E3-9F01-AD4C-BCF9-E22AE02BF0F0}"/>
              </a:ext>
            </a:extLst>
          </p:cNvPr>
          <p:cNvSpPr>
            <a:spLocks noGrp="1"/>
          </p:cNvSpPr>
          <p:nvPr>
            <p:ph type="body" sz="quarter" idx="10" hasCustomPrompt="1"/>
          </p:nvPr>
        </p:nvSpPr>
        <p:spPr>
          <a:xfrm>
            <a:off x="492389" y="5436000"/>
            <a:ext cx="6796683" cy="252000"/>
          </a:xfrm>
        </p:spPr>
        <p:txBody>
          <a:bodyPr lIns="0" tIns="0" rIns="0" bIns="0" anchor="ctr">
            <a:noAutofit/>
          </a:bodyPr>
          <a:lstStyle>
            <a:lvl1pPr marL="0" indent="0">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日付</a:t>
            </a:r>
          </a:p>
        </p:txBody>
      </p:sp>
      <p:sp>
        <p:nvSpPr>
          <p:cNvPr id="16" name="テキスト プレースホルダー 14">
            <a:extLst>
              <a:ext uri="{FF2B5EF4-FFF2-40B4-BE49-F238E27FC236}">
                <a16:creationId xmlns:a16="http://schemas.microsoft.com/office/drawing/2014/main" id="{863F2344-476F-5942-A8C9-BC88457AB2D4}"/>
              </a:ext>
            </a:extLst>
          </p:cNvPr>
          <p:cNvSpPr>
            <a:spLocks noGrp="1"/>
          </p:cNvSpPr>
          <p:nvPr>
            <p:ph type="body" sz="quarter" idx="11" hasCustomPrompt="1"/>
          </p:nvPr>
        </p:nvSpPr>
        <p:spPr>
          <a:xfrm>
            <a:off x="492765" y="4265052"/>
            <a:ext cx="6796307" cy="1037558"/>
          </a:xfrm>
        </p:spPr>
        <p:txBody>
          <a:bodyPr lIns="0" tIns="0" rIns="0" bIns="0" anchor="t">
            <a:noAutofit/>
          </a:bodyPr>
          <a:lstStyle>
            <a:lvl1pPr marL="0" indent="0">
              <a:lnSpc>
                <a:spcPct val="140000"/>
              </a:lnSpc>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部署</a:t>
            </a:r>
          </a:p>
        </p:txBody>
      </p:sp>
      <p:sp>
        <p:nvSpPr>
          <p:cNvPr id="5" name="テキスト プレースホルダー 4">
            <a:extLst>
              <a:ext uri="{FF2B5EF4-FFF2-40B4-BE49-F238E27FC236}">
                <a16:creationId xmlns:a16="http://schemas.microsoft.com/office/drawing/2014/main" id="{E2E88B4C-DA79-CC41-98E9-9182634B031C}"/>
              </a:ext>
            </a:extLst>
          </p:cNvPr>
          <p:cNvSpPr>
            <a:spLocks noGrp="1"/>
          </p:cNvSpPr>
          <p:nvPr>
            <p:ph type="body" sz="quarter" idx="12" hasCustomPrompt="1"/>
          </p:nvPr>
        </p:nvSpPr>
        <p:spPr>
          <a:xfrm>
            <a:off x="492765" y="3790800"/>
            <a:ext cx="6796307" cy="342000"/>
          </a:xfrm>
        </p:spPr>
        <p:txBody>
          <a:bodyPr lIns="0" tIns="0" rIns="0" bIns="0" anchor="ctr">
            <a:noAutofit/>
          </a:bodyPr>
          <a:lstStyle>
            <a:lvl1pPr marL="0" indent="0" algn="l">
              <a:spcBef>
                <a:spcPts val="0"/>
              </a:spcBef>
              <a:buNone/>
              <a:defRPr sz="1600" b="1" baseline="0">
                <a:solidFill>
                  <a:schemeClr val="tx1"/>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名前</a:t>
            </a:r>
          </a:p>
        </p:txBody>
      </p:sp>
      <p:sp>
        <p:nvSpPr>
          <p:cNvPr id="8" name="テキスト プレースホルダー 7">
            <a:extLst>
              <a:ext uri="{FF2B5EF4-FFF2-40B4-BE49-F238E27FC236}">
                <a16:creationId xmlns:a16="http://schemas.microsoft.com/office/drawing/2014/main" id="{41877E83-27AD-F84F-8D0E-74403068DF66}"/>
              </a:ext>
            </a:extLst>
          </p:cNvPr>
          <p:cNvSpPr>
            <a:spLocks noGrp="1"/>
          </p:cNvSpPr>
          <p:nvPr>
            <p:ph type="body" sz="quarter" idx="13" hasCustomPrompt="1"/>
          </p:nvPr>
        </p:nvSpPr>
        <p:spPr>
          <a:xfrm>
            <a:off x="492766" y="1189666"/>
            <a:ext cx="6796306" cy="349702"/>
          </a:xfrm>
        </p:spPr>
        <p:txBody>
          <a:bodyPr lIns="0" tIns="36000" rIns="0" bIns="36000" anchor="ctr">
            <a:spAutoFit/>
          </a:bodyPr>
          <a:lstStyle>
            <a:lvl1pPr marL="0" indent="0">
              <a:spcBef>
                <a:spcPts val="0"/>
              </a:spcBef>
              <a:buNone/>
              <a:defRPr sz="1800" b="1" i="0" baseline="0">
                <a:solidFill>
                  <a:srgbClr val="000F78"/>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サブタイトル</a:t>
            </a:r>
          </a:p>
        </p:txBody>
      </p:sp>
      <p:cxnSp>
        <p:nvCxnSpPr>
          <p:cNvPr id="6" name="直線コネクタ 5">
            <a:extLst>
              <a:ext uri="{FF2B5EF4-FFF2-40B4-BE49-F238E27FC236}">
                <a16:creationId xmlns:a16="http://schemas.microsoft.com/office/drawing/2014/main" id="{17E17235-D718-F341-A1F6-9D65CCF7A33F}"/>
              </a:ext>
            </a:extLst>
          </p:cNvPr>
          <p:cNvCxnSpPr/>
          <p:nvPr userDrawn="1"/>
        </p:nvCxnSpPr>
        <p:spPr>
          <a:xfrm>
            <a:off x="493200" y="3439940"/>
            <a:ext cx="4464000" cy="0"/>
          </a:xfrm>
          <a:prstGeom prst="line">
            <a:avLst/>
          </a:prstGeom>
          <a:ln w="31750">
            <a:solidFill>
              <a:srgbClr val="000F78"/>
            </a:solidFill>
          </a:ln>
        </p:spPr>
        <p:style>
          <a:lnRef idx="1">
            <a:schemeClr val="accent1"/>
          </a:lnRef>
          <a:fillRef idx="0">
            <a:schemeClr val="accent1"/>
          </a:fillRef>
          <a:effectRef idx="0">
            <a:schemeClr val="accent1"/>
          </a:effectRef>
          <a:fontRef idx="minor">
            <a:schemeClr val="tx1"/>
          </a:fontRef>
        </p:style>
      </p:cxnSp>
      <p:pic>
        <p:nvPicPr>
          <p:cNvPr id="13" name="図プレースホルダー 27">
            <a:extLst>
              <a:ext uri="{FF2B5EF4-FFF2-40B4-BE49-F238E27FC236}">
                <a16:creationId xmlns:a16="http://schemas.microsoft.com/office/drawing/2014/main" id="{9F030FD6-30DE-48C8-B4C8-F2278713A2F2}"/>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a:off x="7503851" y="0"/>
            <a:ext cx="1913110" cy="6858000"/>
          </a:xfrm>
          <a:prstGeom prst="rect">
            <a:avLst/>
          </a:prstGeom>
        </p:spPr>
      </p:pic>
      <p:grpSp>
        <p:nvGrpSpPr>
          <p:cNvPr id="18" name="グループ化 17">
            <a:extLst>
              <a:ext uri="{FF2B5EF4-FFF2-40B4-BE49-F238E27FC236}">
                <a16:creationId xmlns:a16="http://schemas.microsoft.com/office/drawing/2014/main" id="{878A1B75-946F-4288-AEAE-79324E2432B3}"/>
              </a:ext>
            </a:extLst>
          </p:cNvPr>
          <p:cNvGrpSpPr>
            <a:grpSpLocks noChangeAspect="1"/>
          </p:cNvGrpSpPr>
          <p:nvPr userDrawn="1"/>
        </p:nvGrpSpPr>
        <p:grpSpPr>
          <a:xfrm>
            <a:off x="492766" y="6044136"/>
            <a:ext cx="766800" cy="385678"/>
            <a:chOff x="200472" y="6597352"/>
            <a:chExt cx="355987" cy="179051"/>
          </a:xfrm>
        </p:grpSpPr>
        <p:sp>
          <p:nvSpPr>
            <p:cNvPr id="20" name="Freeform 290">
              <a:extLst>
                <a:ext uri="{FF2B5EF4-FFF2-40B4-BE49-F238E27FC236}">
                  <a16:creationId xmlns:a16="http://schemas.microsoft.com/office/drawing/2014/main" id="{EF3AD7D6-8C2F-41AA-A87F-43D9367D1E53}"/>
                </a:ext>
              </a:extLst>
            </p:cNvPr>
            <p:cNvSpPr>
              <a:spLocks noChangeAspect="1"/>
            </p:cNvSpPr>
            <p:nvPr/>
          </p:nvSpPr>
          <p:spPr bwMode="auto">
            <a:xfrm>
              <a:off x="508801" y="6598074"/>
              <a:ext cx="47658" cy="177607"/>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Freeform 291">
              <a:extLst>
                <a:ext uri="{FF2B5EF4-FFF2-40B4-BE49-F238E27FC236}">
                  <a16:creationId xmlns:a16="http://schemas.microsoft.com/office/drawing/2014/main" id="{C79EFE0E-43B9-474D-95BB-A0AF0D21AA67}"/>
                </a:ext>
              </a:extLst>
            </p:cNvPr>
            <p:cNvSpPr>
              <a:spLocks noChangeAspect="1"/>
            </p:cNvSpPr>
            <p:nvPr/>
          </p:nvSpPr>
          <p:spPr bwMode="auto">
            <a:xfrm>
              <a:off x="200472" y="6597352"/>
              <a:ext cx="303997" cy="179051"/>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23" name="グループ化 22">
            <a:extLst>
              <a:ext uri="{FF2B5EF4-FFF2-40B4-BE49-F238E27FC236}">
                <a16:creationId xmlns:a16="http://schemas.microsoft.com/office/drawing/2014/main" id="{D75ABA4B-A680-4CE4-B36C-E6D1194CE7D6}"/>
              </a:ext>
            </a:extLst>
          </p:cNvPr>
          <p:cNvGrpSpPr>
            <a:grpSpLocks noChangeAspect="1"/>
          </p:cNvGrpSpPr>
          <p:nvPr userDrawn="1"/>
        </p:nvGrpSpPr>
        <p:grpSpPr>
          <a:xfrm>
            <a:off x="5053511" y="5975818"/>
            <a:ext cx="1926000" cy="521058"/>
            <a:chOff x="2164440" y="2676566"/>
            <a:chExt cx="5572788" cy="1507657"/>
          </a:xfrm>
        </p:grpSpPr>
        <p:grpSp>
          <p:nvGrpSpPr>
            <p:cNvPr id="24" name="グループ化 23">
              <a:extLst>
                <a:ext uri="{FF2B5EF4-FFF2-40B4-BE49-F238E27FC236}">
                  <a16:creationId xmlns:a16="http://schemas.microsoft.com/office/drawing/2014/main" id="{160AA8D3-7D93-4157-81B9-C1919A7D00BA}"/>
                </a:ext>
              </a:extLst>
            </p:cNvPr>
            <p:cNvGrpSpPr/>
            <p:nvPr userDrawn="1"/>
          </p:nvGrpSpPr>
          <p:grpSpPr>
            <a:xfrm>
              <a:off x="2346016" y="3304475"/>
              <a:ext cx="5209046" cy="404857"/>
              <a:chOff x="2346016" y="3304475"/>
              <a:chExt cx="5209046" cy="404857"/>
            </a:xfrm>
            <a:solidFill>
              <a:srgbClr val="005BAC"/>
            </a:solidFill>
          </p:grpSpPr>
          <p:sp>
            <p:nvSpPr>
              <p:cNvPr id="27" name="フリーフォーム: 図形 26">
                <a:extLst>
                  <a:ext uri="{FF2B5EF4-FFF2-40B4-BE49-F238E27FC236}">
                    <a16:creationId xmlns:a16="http://schemas.microsoft.com/office/drawing/2014/main" id="{3DB5289C-8F1A-433E-BEEF-B8484BCE062F}"/>
                  </a:ext>
                </a:extLst>
              </p:cNvPr>
              <p:cNvSpPr/>
              <p:nvPr/>
            </p:nvSpPr>
            <p:spPr>
              <a:xfrm>
                <a:off x="2346016" y="3325721"/>
                <a:ext cx="285249" cy="383611"/>
              </a:xfrm>
              <a:custGeom>
                <a:avLst/>
                <a:gdLst>
                  <a:gd name="connsiteX0" fmla="*/ 271282 w 285249"/>
                  <a:gd name="connsiteY0" fmla="*/ 77706 h 383611"/>
                  <a:gd name="connsiteX1" fmla="*/ 194166 w 285249"/>
                  <a:gd name="connsiteY1" fmla="*/ 58525 h 383611"/>
                  <a:gd name="connsiteX2" fmla="*/ 131903 w 285249"/>
                  <a:gd name="connsiteY2" fmla="*/ 101116 h 383611"/>
                  <a:gd name="connsiteX3" fmla="*/ 258495 w 285249"/>
                  <a:gd name="connsiteY3" fmla="*/ 260167 h 383611"/>
                  <a:gd name="connsiteX4" fmla="*/ 105837 w 285249"/>
                  <a:gd name="connsiteY4" fmla="*/ 384103 h 383611"/>
                  <a:gd name="connsiteX5" fmla="*/ 0 w 285249"/>
                  <a:gd name="connsiteY5" fmla="*/ 363349 h 383611"/>
                  <a:gd name="connsiteX6" fmla="*/ 19181 w 285249"/>
                  <a:gd name="connsiteY6" fmla="*/ 300004 h 383611"/>
                  <a:gd name="connsiteX7" fmla="*/ 110165 w 285249"/>
                  <a:gd name="connsiteY7" fmla="*/ 325578 h 383611"/>
                  <a:gd name="connsiteX8" fmla="*/ 180887 w 285249"/>
                  <a:gd name="connsiteY8" fmla="*/ 267544 h 383611"/>
                  <a:gd name="connsiteX9" fmla="*/ 54296 w 285249"/>
                  <a:gd name="connsiteY9" fmla="*/ 112231 h 383611"/>
                  <a:gd name="connsiteX10" fmla="*/ 192592 w 285249"/>
                  <a:gd name="connsiteY10" fmla="*/ 0 h 383611"/>
                  <a:gd name="connsiteX11" fmla="*/ 288889 w 285249"/>
                  <a:gd name="connsiteY11" fmla="*/ 16525 h 383611"/>
                  <a:gd name="connsiteX12" fmla="*/ 271282 w 285249"/>
                  <a:gd name="connsiteY12" fmla="*/ 77706 h 3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249" h="383611">
                    <a:moveTo>
                      <a:pt x="271282" y="77706"/>
                    </a:moveTo>
                    <a:cubicBezTo>
                      <a:pt x="249446" y="66493"/>
                      <a:pt x="221314" y="58525"/>
                      <a:pt x="194166" y="58525"/>
                    </a:cubicBezTo>
                    <a:cubicBezTo>
                      <a:pt x="167609" y="58525"/>
                      <a:pt x="131903" y="69148"/>
                      <a:pt x="131903" y="101116"/>
                    </a:cubicBezTo>
                    <a:cubicBezTo>
                      <a:pt x="131903" y="160723"/>
                      <a:pt x="258495" y="156985"/>
                      <a:pt x="258495" y="260167"/>
                    </a:cubicBezTo>
                    <a:cubicBezTo>
                      <a:pt x="258495" y="351152"/>
                      <a:pt x="187183" y="384103"/>
                      <a:pt x="105837" y="384103"/>
                    </a:cubicBezTo>
                    <a:cubicBezTo>
                      <a:pt x="70230" y="384103"/>
                      <a:pt x="33443" y="375644"/>
                      <a:pt x="0" y="363349"/>
                    </a:cubicBezTo>
                    <a:lnTo>
                      <a:pt x="19181" y="300004"/>
                    </a:lnTo>
                    <a:cubicBezTo>
                      <a:pt x="47902" y="313282"/>
                      <a:pt x="78198" y="325578"/>
                      <a:pt x="110165" y="325578"/>
                    </a:cubicBezTo>
                    <a:cubicBezTo>
                      <a:pt x="145871" y="325578"/>
                      <a:pt x="180887" y="307479"/>
                      <a:pt x="180887" y="267544"/>
                    </a:cubicBezTo>
                    <a:cubicBezTo>
                      <a:pt x="180887" y="200461"/>
                      <a:pt x="54296" y="211183"/>
                      <a:pt x="54296" y="112231"/>
                    </a:cubicBezTo>
                    <a:cubicBezTo>
                      <a:pt x="54296" y="34033"/>
                      <a:pt x="121280" y="0"/>
                      <a:pt x="192592" y="0"/>
                    </a:cubicBezTo>
                    <a:cubicBezTo>
                      <a:pt x="225052" y="0"/>
                      <a:pt x="258593" y="4230"/>
                      <a:pt x="288889" y="16525"/>
                    </a:cubicBezTo>
                    <a:lnTo>
                      <a:pt x="271282" y="77706"/>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8" name="フリーフォーム: 図形 27">
                <a:extLst>
                  <a:ext uri="{FF2B5EF4-FFF2-40B4-BE49-F238E27FC236}">
                    <a16:creationId xmlns:a16="http://schemas.microsoft.com/office/drawing/2014/main" id="{09EDF521-30FF-471F-82BF-BBE91B50F6F4}"/>
                  </a:ext>
                </a:extLst>
              </p:cNvPr>
              <p:cNvSpPr/>
              <p:nvPr/>
            </p:nvSpPr>
            <p:spPr>
              <a:xfrm>
                <a:off x="2624577" y="3304475"/>
                <a:ext cx="285249" cy="393447"/>
              </a:xfrm>
              <a:custGeom>
                <a:avLst/>
                <a:gdLst>
                  <a:gd name="connsiteX0" fmla="*/ 85181 w 285249"/>
                  <a:gd name="connsiteY0" fmla="*/ 0 h 393447"/>
                  <a:gd name="connsiteX1" fmla="*/ 156494 w 285249"/>
                  <a:gd name="connsiteY1" fmla="*/ 0 h 393447"/>
                  <a:gd name="connsiteX2" fmla="*/ 122460 w 285249"/>
                  <a:gd name="connsiteY2" fmla="*/ 151674 h 393447"/>
                  <a:gd name="connsiteX3" fmla="*/ 123542 w 285249"/>
                  <a:gd name="connsiteY3" fmla="*/ 151674 h 393447"/>
                  <a:gd name="connsiteX4" fmla="*/ 201248 w 285249"/>
                  <a:gd name="connsiteY4" fmla="*/ 118723 h 393447"/>
                  <a:gd name="connsiteX5" fmla="*/ 290659 w 285249"/>
                  <a:gd name="connsiteY5" fmla="*/ 206462 h 393447"/>
                  <a:gd name="connsiteX6" fmla="*/ 281610 w 285249"/>
                  <a:gd name="connsiteY6" fmla="*/ 266069 h 393447"/>
                  <a:gd name="connsiteX7" fmla="*/ 252888 w 285249"/>
                  <a:gd name="connsiteY7" fmla="*/ 399054 h 393447"/>
                  <a:gd name="connsiteX8" fmla="*/ 181576 w 285249"/>
                  <a:gd name="connsiteY8" fmla="*/ 399054 h 393447"/>
                  <a:gd name="connsiteX9" fmla="*/ 208134 w 285249"/>
                  <a:gd name="connsiteY9" fmla="*/ 269806 h 393447"/>
                  <a:gd name="connsiteX10" fmla="*/ 216101 w 285249"/>
                  <a:gd name="connsiteY10" fmla="*/ 212363 h 393447"/>
                  <a:gd name="connsiteX11" fmla="*/ 177248 w 285249"/>
                  <a:gd name="connsiteY11" fmla="*/ 174100 h 393447"/>
                  <a:gd name="connsiteX12" fmla="*/ 100624 w 285249"/>
                  <a:gd name="connsiteY12" fmla="*/ 261347 h 393447"/>
                  <a:gd name="connsiteX13" fmla="*/ 71312 w 285249"/>
                  <a:gd name="connsiteY13" fmla="*/ 399152 h 393447"/>
                  <a:gd name="connsiteX14" fmla="*/ 0 w 285249"/>
                  <a:gd name="connsiteY14" fmla="*/ 399152 h 393447"/>
                  <a:gd name="connsiteX15" fmla="*/ 85181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5181" y="0"/>
                    </a:moveTo>
                    <a:lnTo>
                      <a:pt x="156494" y="0"/>
                    </a:lnTo>
                    <a:lnTo>
                      <a:pt x="122460" y="151674"/>
                    </a:lnTo>
                    <a:lnTo>
                      <a:pt x="123542" y="151674"/>
                    </a:lnTo>
                    <a:cubicBezTo>
                      <a:pt x="143215" y="133575"/>
                      <a:pt x="170363" y="118723"/>
                      <a:pt x="201248" y="118723"/>
                    </a:cubicBezTo>
                    <a:cubicBezTo>
                      <a:pt x="254954" y="118723"/>
                      <a:pt x="290659" y="152264"/>
                      <a:pt x="290659" y="206462"/>
                    </a:cubicBezTo>
                    <a:cubicBezTo>
                      <a:pt x="290659" y="227216"/>
                      <a:pt x="285348" y="249052"/>
                      <a:pt x="281610" y="266069"/>
                    </a:cubicBezTo>
                    <a:lnTo>
                      <a:pt x="252888" y="399054"/>
                    </a:lnTo>
                    <a:lnTo>
                      <a:pt x="181576" y="399054"/>
                    </a:lnTo>
                    <a:lnTo>
                      <a:pt x="208134" y="269806"/>
                    </a:lnTo>
                    <a:cubicBezTo>
                      <a:pt x="211871" y="251216"/>
                      <a:pt x="216101" y="232527"/>
                      <a:pt x="216101" y="212363"/>
                    </a:cubicBezTo>
                    <a:cubicBezTo>
                      <a:pt x="216101" y="189445"/>
                      <a:pt x="200166" y="174100"/>
                      <a:pt x="177248" y="174100"/>
                    </a:cubicBezTo>
                    <a:cubicBezTo>
                      <a:pt x="127772" y="174100"/>
                      <a:pt x="109673" y="220429"/>
                      <a:pt x="100624" y="261347"/>
                    </a:cubicBezTo>
                    <a:lnTo>
                      <a:pt x="71312" y="399152"/>
                    </a:lnTo>
                    <a:lnTo>
                      <a:pt x="0" y="399152"/>
                    </a:lnTo>
                    <a:lnTo>
                      <a:pt x="8518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9" name="フリーフォーム: 図形 28">
                <a:extLst>
                  <a:ext uri="{FF2B5EF4-FFF2-40B4-BE49-F238E27FC236}">
                    <a16:creationId xmlns:a16="http://schemas.microsoft.com/office/drawing/2014/main" id="{06BC7EDF-AA7C-4163-8728-742FD71F53A8}"/>
                  </a:ext>
                </a:extLst>
              </p:cNvPr>
              <p:cNvSpPr/>
              <p:nvPr/>
            </p:nvSpPr>
            <p:spPr>
              <a:xfrm>
                <a:off x="2926154"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5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6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5" y="0"/>
                      <a:pt x="260265" y="20263"/>
                      <a:pt x="260265" y="84591"/>
                    </a:cubicBezTo>
                    <a:cubicBezTo>
                      <a:pt x="260265"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6" y="159641"/>
                      <a:pt x="68066" y="205970"/>
                    </a:cubicBezTo>
                    <a:cubicBezTo>
                      <a:pt x="68066"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フリーフォーム: 図形 29">
                <a:extLst>
                  <a:ext uri="{FF2B5EF4-FFF2-40B4-BE49-F238E27FC236}">
                    <a16:creationId xmlns:a16="http://schemas.microsoft.com/office/drawing/2014/main" id="{FF0A63BE-63D4-4B72-94F2-BA2553D622D7}"/>
                  </a:ext>
                </a:extLst>
              </p:cNvPr>
              <p:cNvSpPr/>
              <p:nvPr/>
            </p:nvSpPr>
            <p:spPr>
              <a:xfrm>
                <a:off x="3200682" y="3423198"/>
                <a:ext cx="216396" cy="275413"/>
              </a:xfrm>
              <a:custGeom>
                <a:avLst/>
                <a:gdLst>
                  <a:gd name="connsiteX0" fmla="*/ 48984 w 216396"/>
                  <a:gd name="connsiteY0" fmla="*/ 43082 h 275413"/>
                  <a:gd name="connsiteX1" fmla="*/ 55378 w 216396"/>
                  <a:gd name="connsiteY1" fmla="*/ 6393 h 275413"/>
                  <a:gd name="connsiteX2" fmla="*/ 123444 w 216396"/>
                  <a:gd name="connsiteY2" fmla="*/ 6393 h 275413"/>
                  <a:gd name="connsiteX3" fmla="*/ 113903 w 216396"/>
                  <a:gd name="connsiteY3" fmla="*/ 58033 h 275413"/>
                  <a:gd name="connsiteX4" fmla="*/ 114985 w 216396"/>
                  <a:gd name="connsiteY4" fmla="*/ 58033 h 275413"/>
                  <a:gd name="connsiteX5" fmla="*/ 195838 w 216396"/>
                  <a:gd name="connsiteY5" fmla="*/ 0 h 275413"/>
                  <a:gd name="connsiteX6" fmla="*/ 222986 w 216396"/>
                  <a:gd name="connsiteY6" fmla="*/ 2656 h 275413"/>
                  <a:gd name="connsiteX7" fmla="*/ 208134 w 216396"/>
                  <a:gd name="connsiteY7" fmla="*/ 72394 h 275413"/>
                  <a:gd name="connsiteX8" fmla="*/ 180986 w 216396"/>
                  <a:gd name="connsiteY8" fmla="*/ 68165 h 275413"/>
                  <a:gd name="connsiteX9" fmla="*/ 96886 w 216396"/>
                  <a:gd name="connsiteY9" fmla="*/ 157576 h 275413"/>
                  <a:gd name="connsiteX10" fmla="*/ 71312 w 216396"/>
                  <a:gd name="connsiteY10" fmla="*/ 280430 h 275413"/>
                  <a:gd name="connsiteX11" fmla="*/ 0 w 216396"/>
                  <a:gd name="connsiteY11" fmla="*/ 280430 h 275413"/>
                  <a:gd name="connsiteX12" fmla="*/ 48984 w 216396"/>
                  <a:gd name="connsiteY12" fmla="*/ 43082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396" h="275413">
                    <a:moveTo>
                      <a:pt x="48984" y="43082"/>
                    </a:moveTo>
                    <a:cubicBezTo>
                      <a:pt x="51148" y="31377"/>
                      <a:pt x="53214" y="19181"/>
                      <a:pt x="55378" y="6393"/>
                    </a:cubicBezTo>
                    <a:lnTo>
                      <a:pt x="123444" y="6393"/>
                    </a:lnTo>
                    <a:lnTo>
                      <a:pt x="113903" y="58033"/>
                    </a:lnTo>
                    <a:lnTo>
                      <a:pt x="114985" y="58033"/>
                    </a:lnTo>
                    <a:cubicBezTo>
                      <a:pt x="127772" y="28230"/>
                      <a:pt x="162887" y="0"/>
                      <a:pt x="195838" y="0"/>
                    </a:cubicBezTo>
                    <a:cubicBezTo>
                      <a:pt x="204888" y="0"/>
                      <a:pt x="214429" y="492"/>
                      <a:pt x="222986" y="2656"/>
                    </a:cubicBezTo>
                    <a:lnTo>
                      <a:pt x="208134" y="72394"/>
                    </a:lnTo>
                    <a:cubicBezTo>
                      <a:pt x="200166" y="69739"/>
                      <a:pt x="190035" y="68165"/>
                      <a:pt x="180986" y="68165"/>
                    </a:cubicBezTo>
                    <a:cubicBezTo>
                      <a:pt x="130428" y="68165"/>
                      <a:pt x="105936" y="113411"/>
                      <a:pt x="96886" y="157576"/>
                    </a:cubicBezTo>
                    <a:lnTo>
                      <a:pt x="71312" y="280430"/>
                    </a:lnTo>
                    <a:lnTo>
                      <a:pt x="0" y="280430"/>
                    </a:lnTo>
                    <a:lnTo>
                      <a:pt x="48984" y="4308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1" name="フリーフォーム: 図形 30">
                <a:extLst>
                  <a:ext uri="{FF2B5EF4-FFF2-40B4-BE49-F238E27FC236}">
                    <a16:creationId xmlns:a16="http://schemas.microsoft.com/office/drawing/2014/main" id="{FE6CD3B8-2900-4853-A299-239D5933B806}"/>
                  </a:ext>
                </a:extLst>
              </p:cNvPr>
              <p:cNvSpPr/>
              <p:nvPr/>
            </p:nvSpPr>
            <p:spPr>
              <a:xfrm>
                <a:off x="340920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494 w 265576"/>
                  <a:gd name="connsiteY10" fmla="*/ 116460 h 285249"/>
                  <a:gd name="connsiteX11" fmla="*/ 200068 w 265576"/>
                  <a:gd name="connsiteY11" fmla="*/ 97870 h 285249"/>
                  <a:gd name="connsiteX12" fmla="*/ 154821 w 265576"/>
                  <a:gd name="connsiteY12" fmla="*/ 52132 h 285249"/>
                  <a:gd name="connsiteX13" fmla="*/ 77706 w 265576"/>
                  <a:gd name="connsiteY13" fmla="*/ 116460 h 285249"/>
                  <a:gd name="connsiteX14" fmla="*/ 198494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494" y="116460"/>
                    </a:moveTo>
                    <a:cubicBezTo>
                      <a:pt x="199576" y="110067"/>
                      <a:pt x="200068" y="104264"/>
                      <a:pt x="200068" y="97870"/>
                    </a:cubicBezTo>
                    <a:cubicBezTo>
                      <a:pt x="200068" y="68657"/>
                      <a:pt x="184625" y="52132"/>
                      <a:pt x="154821" y="52132"/>
                    </a:cubicBezTo>
                    <a:cubicBezTo>
                      <a:pt x="110657" y="52132"/>
                      <a:pt x="91477" y="78689"/>
                      <a:pt x="77706" y="116460"/>
                    </a:cubicBezTo>
                    <a:lnTo>
                      <a:pt x="198494" y="116460"/>
                    </a:lnTo>
                    <a:close/>
                  </a:path>
                </a:pathLst>
              </a:custGeom>
              <a:grpFill/>
              <a:ln w="9827" cap="flat">
                <a:noFill/>
                <a:prstDash val="solid"/>
                <a:miter/>
              </a:ln>
            </p:spPr>
            <p:txBody>
              <a:bodyPr rtlCol="0" anchor="ctr"/>
              <a:lstStyle/>
              <a:p>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2" name="フリーフォーム: 図形 31">
                <a:extLst>
                  <a:ext uri="{FF2B5EF4-FFF2-40B4-BE49-F238E27FC236}">
                    <a16:creationId xmlns:a16="http://schemas.microsoft.com/office/drawing/2014/main" id="{444202CC-B1F2-40F7-888F-64B8E94DABBE}"/>
                  </a:ext>
                </a:extLst>
              </p:cNvPr>
              <p:cNvSpPr/>
              <p:nvPr/>
            </p:nvSpPr>
            <p:spPr>
              <a:xfrm>
                <a:off x="3803247" y="3348148"/>
                <a:ext cx="196724" cy="354103"/>
              </a:xfrm>
              <a:custGeom>
                <a:avLst/>
                <a:gdLst>
                  <a:gd name="connsiteX0" fmla="*/ 11016 w 196723"/>
                  <a:gd name="connsiteY0" fmla="*/ 81345 h 354102"/>
                  <a:gd name="connsiteX1" fmla="*/ 62656 w 196723"/>
                  <a:gd name="connsiteY1" fmla="*/ 81345 h 354102"/>
                  <a:gd name="connsiteX2" fmla="*/ 74853 w 196723"/>
                  <a:gd name="connsiteY2" fmla="*/ 24984 h 354102"/>
                  <a:gd name="connsiteX3" fmla="*/ 151477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542 w 196723"/>
                  <a:gd name="connsiteY9" fmla="*/ 279839 h 354102"/>
                  <a:gd name="connsiteX10" fmla="*/ 120690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016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016" y="81345"/>
                    </a:moveTo>
                    <a:lnTo>
                      <a:pt x="62656" y="81345"/>
                    </a:lnTo>
                    <a:lnTo>
                      <a:pt x="74853" y="24984"/>
                    </a:lnTo>
                    <a:lnTo>
                      <a:pt x="151477" y="0"/>
                    </a:lnTo>
                    <a:lnTo>
                      <a:pt x="133969" y="81444"/>
                    </a:lnTo>
                    <a:lnTo>
                      <a:pt x="197806" y="81444"/>
                    </a:lnTo>
                    <a:lnTo>
                      <a:pt x="186592" y="133575"/>
                    </a:lnTo>
                    <a:lnTo>
                      <a:pt x="122756" y="133575"/>
                    </a:lnTo>
                    <a:lnTo>
                      <a:pt x="96690" y="253282"/>
                    </a:lnTo>
                    <a:cubicBezTo>
                      <a:pt x="95116" y="259675"/>
                      <a:pt x="93542" y="269216"/>
                      <a:pt x="93542" y="279839"/>
                    </a:cubicBezTo>
                    <a:cubicBezTo>
                      <a:pt x="93542" y="296364"/>
                      <a:pt x="104755" y="306496"/>
                      <a:pt x="120690" y="306496"/>
                    </a:cubicBezTo>
                    <a:cubicBezTo>
                      <a:pt x="133477" y="306496"/>
                      <a:pt x="146264"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016"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3" name="フリーフォーム: 図形 32">
                <a:extLst>
                  <a:ext uri="{FF2B5EF4-FFF2-40B4-BE49-F238E27FC236}">
                    <a16:creationId xmlns:a16="http://schemas.microsoft.com/office/drawing/2014/main" id="{D74E2A8B-1B0C-4BC6-93C0-BBD86C7FB7ED}"/>
                  </a:ext>
                </a:extLst>
              </p:cNvPr>
              <p:cNvSpPr/>
              <p:nvPr/>
            </p:nvSpPr>
            <p:spPr>
              <a:xfrm>
                <a:off x="3980790" y="3304475"/>
                <a:ext cx="285249" cy="393447"/>
              </a:xfrm>
              <a:custGeom>
                <a:avLst/>
                <a:gdLst>
                  <a:gd name="connsiteX0" fmla="*/ 84985 w 285249"/>
                  <a:gd name="connsiteY0" fmla="*/ 0 h 393447"/>
                  <a:gd name="connsiteX1" fmla="*/ 156297 w 285249"/>
                  <a:gd name="connsiteY1" fmla="*/ 0 h 393447"/>
                  <a:gd name="connsiteX2" fmla="*/ 122264 w 285249"/>
                  <a:gd name="connsiteY2" fmla="*/ 151674 h 393447"/>
                  <a:gd name="connsiteX3" fmla="*/ 123346 w 285249"/>
                  <a:gd name="connsiteY3" fmla="*/ 151674 h 393447"/>
                  <a:gd name="connsiteX4" fmla="*/ 201052 w 285249"/>
                  <a:gd name="connsiteY4" fmla="*/ 118723 h 393447"/>
                  <a:gd name="connsiteX5" fmla="*/ 290463 w 285249"/>
                  <a:gd name="connsiteY5" fmla="*/ 206462 h 393447"/>
                  <a:gd name="connsiteX6" fmla="*/ 281413 w 285249"/>
                  <a:gd name="connsiteY6" fmla="*/ 266069 h 393447"/>
                  <a:gd name="connsiteX7" fmla="*/ 252692 w 285249"/>
                  <a:gd name="connsiteY7" fmla="*/ 399054 h 393447"/>
                  <a:gd name="connsiteX8" fmla="*/ 181379 w 285249"/>
                  <a:gd name="connsiteY8" fmla="*/ 399054 h 393447"/>
                  <a:gd name="connsiteX9" fmla="*/ 208035 w 285249"/>
                  <a:gd name="connsiteY9" fmla="*/ 269806 h 393447"/>
                  <a:gd name="connsiteX10" fmla="*/ 216003 w 285249"/>
                  <a:gd name="connsiteY10" fmla="*/ 212363 h 393447"/>
                  <a:gd name="connsiteX11" fmla="*/ 177150 w 285249"/>
                  <a:gd name="connsiteY11" fmla="*/ 174100 h 393447"/>
                  <a:gd name="connsiteX12" fmla="*/ 100526 w 285249"/>
                  <a:gd name="connsiteY12" fmla="*/ 261347 h 393447"/>
                  <a:gd name="connsiteX13" fmla="*/ 71312 w 285249"/>
                  <a:gd name="connsiteY13" fmla="*/ 399152 h 393447"/>
                  <a:gd name="connsiteX14" fmla="*/ 0 w 285249"/>
                  <a:gd name="connsiteY14" fmla="*/ 399152 h 393447"/>
                  <a:gd name="connsiteX15" fmla="*/ 84985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4985" y="0"/>
                    </a:moveTo>
                    <a:lnTo>
                      <a:pt x="156297" y="0"/>
                    </a:lnTo>
                    <a:lnTo>
                      <a:pt x="122264" y="151674"/>
                    </a:lnTo>
                    <a:lnTo>
                      <a:pt x="123346" y="151674"/>
                    </a:lnTo>
                    <a:cubicBezTo>
                      <a:pt x="143018" y="133575"/>
                      <a:pt x="170166" y="118723"/>
                      <a:pt x="201052" y="118723"/>
                    </a:cubicBezTo>
                    <a:cubicBezTo>
                      <a:pt x="254757" y="118723"/>
                      <a:pt x="290463" y="152264"/>
                      <a:pt x="290463" y="206462"/>
                    </a:cubicBezTo>
                    <a:cubicBezTo>
                      <a:pt x="290463" y="227216"/>
                      <a:pt x="285151" y="249052"/>
                      <a:pt x="281413" y="266069"/>
                    </a:cubicBezTo>
                    <a:lnTo>
                      <a:pt x="252692" y="399054"/>
                    </a:lnTo>
                    <a:lnTo>
                      <a:pt x="181379" y="399054"/>
                    </a:lnTo>
                    <a:lnTo>
                      <a:pt x="208035" y="269806"/>
                    </a:lnTo>
                    <a:cubicBezTo>
                      <a:pt x="211773" y="251216"/>
                      <a:pt x="216003" y="232527"/>
                      <a:pt x="216003" y="212363"/>
                    </a:cubicBezTo>
                    <a:cubicBezTo>
                      <a:pt x="216003" y="189445"/>
                      <a:pt x="200068" y="174100"/>
                      <a:pt x="177150" y="174100"/>
                    </a:cubicBezTo>
                    <a:cubicBezTo>
                      <a:pt x="127674" y="174100"/>
                      <a:pt x="109575" y="220429"/>
                      <a:pt x="100526" y="261347"/>
                    </a:cubicBezTo>
                    <a:lnTo>
                      <a:pt x="71312" y="399152"/>
                    </a:lnTo>
                    <a:lnTo>
                      <a:pt x="0" y="399152"/>
                    </a:lnTo>
                    <a:lnTo>
                      <a:pt x="84985"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4" name="フリーフォーム: 図形 33">
                <a:extLst>
                  <a:ext uri="{FF2B5EF4-FFF2-40B4-BE49-F238E27FC236}">
                    <a16:creationId xmlns:a16="http://schemas.microsoft.com/office/drawing/2014/main" id="{714B71CA-50DE-49D3-B05D-1F57895801DE}"/>
                  </a:ext>
                </a:extLst>
              </p:cNvPr>
              <p:cNvSpPr/>
              <p:nvPr/>
            </p:nvSpPr>
            <p:spPr>
              <a:xfrm>
                <a:off x="4291023"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70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70" y="104264"/>
                      <a:pt x="199970" y="97870"/>
                    </a:cubicBezTo>
                    <a:cubicBezTo>
                      <a:pt x="199970"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フリーフォーム: 図形 34">
                <a:extLst>
                  <a:ext uri="{FF2B5EF4-FFF2-40B4-BE49-F238E27FC236}">
                    <a16:creationId xmlns:a16="http://schemas.microsoft.com/office/drawing/2014/main" id="{8A1E4672-3083-4C97-9A72-C625D5C68720}"/>
                  </a:ext>
                </a:extLst>
              </p:cNvPr>
              <p:cNvSpPr/>
              <p:nvPr/>
            </p:nvSpPr>
            <p:spPr>
              <a:xfrm>
                <a:off x="4668831" y="3332213"/>
                <a:ext cx="383611" cy="363939"/>
              </a:xfrm>
              <a:custGeom>
                <a:avLst/>
                <a:gdLst>
                  <a:gd name="connsiteX0" fmla="*/ 79870 w 383611"/>
                  <a:gd name="connsiteY0" fmla="*/ 0 h 363938"/>
                  <a:gd name="connsiteX1" fmla="*/ 174002 w 383611"/>
                  <a:gd name="connsiteY1" fmla="*/ 0 h 363938"/>
                  <a:gd name="connsiteX2" fmla="*/ 253282 w 383611"/>
                  <a:gd name="connsiteY2" fmla="*/ 282003 h 363938"/>
                  <a:gd name="connsiteX3" fmla="*/ 254364 w 383611"/>
                  <a:gd name="connsiteY3" fmla="*/ 282003 h 363938"/>
                  <a:gd name="connsiteX4" fmla="*/ 315053 w 383611"/>
                  <a:gd name="connsiteY4" fmla="*/ 0 h 363938"/>
                  <a:gd name="connsiteX5" fmla="*/ 385283 w 383611"/>
                  <a:gd name="connsiteY5" fmla="*/ 0 h 363938"/>
                  <a:gd name="connsiteX6" fmla="*/ 304922 w 383611"/>
                  <a:gd name="connsiteY6" fmla="*/ 371316 h 363938"/>
                  <a:gd name="connsiteX7" fmla="*/ 209117 w 383611"/>
                  <a:gd name="connsiteY7" fmla="*/ 371316 h 363938"/>
                  <a:gd name="connsiteX8" fmla="*/ 131411 w 383611"/>
                  <a:gd name="connsiteY8" fmla="*/ 86657 h 363938"/>
                  <a:gd name="connsiteX9" fmla="*/ 130329 w 383611"/>
                  <a:gd name="connsiteY9" fmla="*/ 86657 h 363938"/>
                  <a:gd name="connsiteX10" fmla="*/ 71312 w 383611"/>
                  <a:gd name="connsiteY10" fmla="*/ 371316 h 363938"/>
                  <a:gd name="connsiteX11" fmla="*/ 0 w 383611"/>
                  <a:gd name="connsiteY11" fmla="*/ 371316 h 363938"/>
                  <a:gd name="connsiteX12" fmla="*/ 79870 w 383611"/>
                  <a:gd name="connsiteY12"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611" h="363938">
                    <a:moveTo>
                      <a:pt x="79870" y="0"/>
                    </a:moveTo>
                    <a:lnTo>
                      <a:pt x="174002" y="0"/>
                    </a:lnTo>
                    <a:lnTo>
                      <a:pt x="253282" y="282003"/>
                    </a:lnTo>
                    <a:lnTo>
                      <a:pt x="254364" y="282003"/>
                    </a:lnTo>
                    <a:lnTo>
                      <a:pt x="315053" y="0"/>
                    </a:lnTo>
                    <a:lnTo>
                      <a:pt x="385283" y="0"/>
                    </a:lnTo>
                    <a:lnTo>
                      <a:pt x="304922" y="371316"/>
                    </a:lnTo>
                    <a:lnTo>
                      <a:pt x="209117" y="371316"/>
                    </a:lnTo>
                    <a:lnTo>
                      <a:pt x="131411" y="86657"/>
                    </a:lnTo>
                    <a:lnTo>
                      <a:pt x="130329" y="86657"/>
                    </a:lnTo>
                    <a:lnTo>
                      <a:pt x="71312" y="371316"/>
                    </a:lnTo>
                    <a:lnTo>
                      <a:pt x="0" y="371316"/>
                    </a:lnTo>
                    <a:lnTo>
                      <a:pt x="7987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フリーフォーム: 図形 35">
                <a:extLst>
                  <a:ext uri="{FF2B5EF4-FFF2-40B4-BE49-F238E27FC236}">
                    <a16:creationId xmlns:a16="http://schemas.microsoft.com/office/drawing/2014/main" id="{697E9228-DFB4-4C50-9174-0216BF38ECDE}"/>
                  </a:ext>
                </a:extLst>
              </p:cNvPr>
              <p:cNvSpPr/>
              <p:nvPr/>
            </p:nvSpPr>
            <p:spPr>
              <a:xfrm>
                <a:off x="503758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7" name="フリーフォーム: 図形 36">
                <a:extLst>
                  <a:ext uri="{FF2B5EF4-FFF2-40B4-BE49-F238E27FC236}">
                    <a16:creationId xmlns:a16="http://schemas.microsoft.com/office/drawing/2014/main" id="{26C8AC54-7E5F-4047-86B9-32C08556533A}"/>
                  </a:ext>
                </a:extLst>
              </p:cNvPr>
              <p:cNvSpPr/>
              <p:nvPr/>
            </p:nvSpPr>
            <p:spPr>
              <a:xfrm>
                <a:off x="5275231" y="3429591"/>
                <a:ext cx="334430" cy="265577"/>
              </a:xfrm>
              <a:custGeom>
                <a:avLst/>
                <a:gdLst>
                  <a:gd name="connsiteX0" fmla="*/ 175674 w 334430"/>
                  <a:gd name="connsiteY0" fmla="*/ 94132 h 265576"/>
                  <a:gd name="connsiteX1" fmla="*/ 252790 w 334430"/>
                  <a:gd name="connsiteY1" fmla="*/ 0 h 265576"/>
                  <a:gd name="connsiteX2" fmla="*/ 337873 w 334430"/>
                  <a:gd name="connsiteY2" fmla="*/ 0 h 265576"/>
                  <a:gd name="connsiteX3" fmla="*/ 221314 w 334430"/>
                  <a:gd name="connsiteY3" fmla="*/ 130920 h 265576"/>
                  <a:gd name="connsiteX4" fmla="*/ 286725 w 334430"/>
                  <a:gd name="connsiteY4" fmla="*/ 274036 h 265576"/>
                  <a:gd name="connsiteX5" fmla="*/ 209019 w 334430"/>
                  <a:gd name="connsiteY5" fmla="*/ 274036 h 265576"/>
                  <a:gd name="connsiteX6" fmla="*/ 167018 w 334430"/>
                  <a:gd name="connsiteY6" fmla="*/ 169182 h 265576"/>
                  <a:gd name="connsiteX7" fmla="*/ 85083 w 334430"/>
                  <a:gd name="connsiteY7" fmla="*/ 274036 h 265576"/>
                  <a:gd name="connsiteX8" fmla="*/ 0 w 334430"/>
                  <a:gd name="connsiteY8" fmla="*/ 274036 h 265576"/>
                  <a:gd name="connsiteX9" fmla="*/ 123936 w 334430"/>
                  <a:gd name="connsiteY9" fmla="*/ 130920 h 265576"/>
                  <a:gd name="connsiteX10" fmla="*/ 65902 w 334430"/>
                  <a:gd name="connsiteY10" fmla="*/ 0 h 265576"/>
                  <a:gd name="connsiteX11" fmla="*/ 139871 w 334430"/>
                  <a:gd name="connsiteY11" fmla="*/ 0 h 265576"/>
                  <a:gd name="connsiteX12" fmla="*/ 175674 w 334430"/>
                  <a:gd name="connsiteY12" fmla="*/ 94132 h 26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430" h="265576">
                    <a:moveTo>
                      <a:pt x="175674" y="94132"/>
                    </a:moveTo>
                    <a:lnTo>
                      <a:pt x="252790" y="0"/>
                    </a:lnTo>
                    <a:lnTo>
                      <a:pt x="337873" y="0"/>
                    </a:lnTo>
                    <a:lnTo>
                      <a:pt x="221314" y="130920"/>
                    </a:lnTo>
                    <a:lnTo>
                      <a:pt x="286725" y="274036"/>
                    </a:lnTo>
                    <a:lnTo>
                      <a:pt x="209019" y="274036"/>
                    </a:lnTo>
                    <a:lnTo>
                      <a:pt x="167018" y="169182"/>
                    </a:lnTo>
                    <a:lnTo>
                      <a:pt x="85083" y="274036"/>
                    </a:lnTo>
                    <a:lnTo>
                      <a:pt x="0" y="274036"/>
                    </a:lnTo>
                    <a:lnTo>
                      <a:pt x="123936" y="130920"/>
                    </a:lnTo>
                    <a:lnTo>
                      <a:pt x="65902" y="0"/>
                    </a:lnTo>
                    <a:lnTo>
                      <a:pt x="139871" y="0"/>
                    </a:lnTo>
                    <a:lnTo>
                      <a:pt x="175674" y="9413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8" name="フリーフォーム: 図形 37">
                <a:extLst>
                  <a:ext uri="{FF2B5EF4-FFF2-40B4-BE49-F238E27FC236}">
                    <a16:creationId xmlns:a16="http://schemas.microsoft.com/office/drawing/2014/main" id="{CE28989D-7A47-49ED-B615-1374E9CA4F89}"/>
                  </a:ext>
                </a:extLst>
              </p:cNvPr>
              <p:cNvSpPr/>
              <p:nvPr/>
            </p:nvSpPr>
            <p:spPr>
              <a:xfrm>
                <a:off x="5620973" y="3348148"/>
                <a:ext cx="196724" cy="354103"/>
              </a:xfrm>
              <a:custGeom>
                <a:avLst/>
                <a:gdLst>
                  <a:gd name="connsiteX0" fmla="*/ 11115 w 196723"/>
                  <a:gd name="connsiteY0" fmla="*/ 81345 h 354102"/>
                  <a:gd name="connsiteX1" fmla="*/ 62755 w 196723"/>
                  <a:gd name="connsiteY1" fmla="*/ 81345 h 354102"/>
                  <a:gd name="connsiteX2" fmla="*/ 74952 w 196723"/>
                  <a:gd name="connsiteY2" fmla="*/ 24984 h 354102"/>
                  <a:gd name="connsiteX3" fmla="*/ 151576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444 w 196723"/>
                  <a:gd name="connsiteY9" fmla="*/ 279839 h 354102"/>
                  <a:gd name="connsiteX10" fmla="*/ 120592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115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115" y="81345"/>
                    </a:moveTo>
                    <a:lnTo>
                      <a:pt x="62755" y="81345"/>
                    </a:lnTo>
                    <a:lnTo>
                      <a:pt x="74952" y="24984"/>
                    </a:lnTo>
                    <a:lnTo>
                      <a:pt x="151576" y="0"/>
                    </a:lnTo>
                    <a:lnTo>
                      <a:pt x="133969" y="81444"/>
                    </a:lnTo>
                    <a:lnTo>
                      <a:pt x="197806" y="81444"/>
                    </a:lnTo>
                    <a:lnTo>
                      <a:pt x="186592" y="133575"/>
                    </a:lnTo>
                    <a:lnTo>
                      <a:pt x="122756" y="133575"/>
                    </a:lnTo>
                    <a:lnTo>
                      <a:pt x="96690" y="253282"/>
                    </a:lnTo>
                    <a:cubicBezTo>
                      <a:pt x="95116" y="259675"/>
                      <a:pt x="93444" y="269216"/>
                      <a:pt x="93444" y="279839"/>
                    </a:cubicBezTo>
                    <a:cubicBezTo>
                      <a:pt x="93444" y="296364"/>
                      <a:pt x="104657" y="306496"/>
                      <a:pt x="120592" y="306496"/>
                    </a:cubicBezTo>
                    <a:cubicBezTo>
                      <a:pt x="133379" y="306496"/>
                      <a:pt x="146166"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115"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9" name="フリーフォーム: 図形 38">
                <a:extLst>
                  <a:ext uri="{FF2B5EF4-FFF2-40B4-BE49-F238E27FC236}">
                    <a16:creationId xmlns:a16="http://schemas.microsoft.com/office/drawing/2014/main" id="{4DC8CC8B-6D55-4A2B-9794-69EA3FBD8891}"/>
                  </a:ext>
                </a:extLst>
              </p:cNvPr>
              <p:cNvSpPr/>
              <p:nvPr/>
            </p:nvSpPr>
            <p:spPr>
              <a:xfrm>
                <a:off x="5941436" y="3332213"/>
                <a:ext cx="344266" cy="363939"/>
              </a:xfrm>
              <a:custGeom>
                <a:avLst/>
                <a:gdLst>
                  <a:gd name="connsiteX0" fmla="*/ 0 w 344266"/>
                  <a:gd name="connsiteY0" fmla="*/ 0 h 363938"/>
                  <a:gd name="connsiteX1" fmla="*/ 74460 w 344266"/>
                  <a:gd name="connsiteY1" fmla="*/ 0 h 363938"/>
                  <a:gd name="connsiteX2" fmla="*/ 109083 w 344266"/>
                  <a:gd name="connsiteY2" fmla="*/ 288889 h 363938"/>
                  <a:gd name="connsiteX3" fmla="*/ 110165 w 344266"/>
                  <a:gd name="connsiteY3" fmla="*/ 288889 h 363938"/>
                  <a:gd name="connsiteX4" fmla="*/ 264495 w 344266"/>
                  <a:gd name="connsiteY4" fmla="*/ 0 h 363938"/>
                  <a:gd name="connsiteX5" fmla="*/ 345349 w 344266"/>
                  <a:gd name="connsiteY5" fmla="*/ 0 h 363938"/>
                  <a:gd name="connsiteX6" fmla="*/ 137805 w 344266"/>
                  <a:gd name="connsiteY6" fmla="*/ 371316 h 363938"/>
                  <a:gd name="connsiteX7" fmla="*/ 48984 w 344266"/>
                  <a:gd name="connsiteY7" fmla="*/ 371316 h 363938"/>
                  <a:gd name="connsiteX8" fmla="*/ 0 w 344266"/>
                  <a:gd name="connsiteY8"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266" h="363938">
                    <a:moveTo>
                      <a:pt x="0" y="0"/>
                    </a:moveTo>
                    <a:lnTo>
                      <a:pt x="74460" y="0"/>
                    </a:lnTo>
                    <a:lnTo>
                      <a:pt x="109083" y="288889"/>
                    </a:lnTo>
                    <a:lnTo>
                      <a:pt x="110165" y="288889"/>
                    </a:lnTo>
                    <a:lnTo>
                      <a:pt x="264495" y="0"/>
                    </a:lnTo>
                    <a:lnTo>
                      <a:pt x="345349" y="0"/>
                    </a:lnTo>
                    <a:lnTo>
                      <a:pt x="137805" y="371316"/>
                    </a:lnTo>
                    <a:lnTo>
                      <a:pt x="48984" y="371316"/>
                    </a:lnTo>
                    <a:lnTo>
                      <a:pt x="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0" name="フリーフォーム: 図形 39">
                <a:extLst>
                  <a:ext uri="{FF2B5EF4-FFF2-40B4-BE49-F238E27FC236}">
                    <a16:creationId xmlns:a16="http://schemas.microsoft.com/office/drawing/2014/main" id="{5579FD66-F62C-48D5-8958-7C86CCAFEB06}"/>
                  </a:ext>
                </a:extLst>
              </p:cNvPr>
              <p:cNvSpPr/>
              <p:nvPr/>
            </p:nvSpPr>
            <p:spPr>
              <a:xfrm>
                <a:off x="6204259"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6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7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6" y="0"/>
                      <a:pt x="260266" y="20263"/>
                      <a:pt x="260266" y="84591"/>
                    </a:cubicBezTo>
                    <a:cubicBezTo>
                      <a:pt x="260266"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7" y="159641"/>
                      <a:pt x="68067" y="205970"/>
                    </a:cubicBezTo>
                    <a:cubicBezTo>
                      <a:pt x="68067"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1" name="フリーフォーム: 図形 40">
                <a:extLst>
                  <a:ext uri="{FF2B5EF4-FFF2-40B4-BE49-F238E27FC236}">
                    <a16:creationId xmlns:a16="http://schemas.microsoft.com/office/drawing/2014/main" id="{6088E658-C782-4256-9AA4-D1C07A96504B}"/>
                  </a:ext>
                </a:extLst>
              </p:cNvPr>
              <p:cNvSpPr/>
              <p:nvPr/>
            </p:nvSpPr>
            <p:spPr>
              <a:xfrm>
                <a:off x="6475246" y="3304475"/>
                <a:ext cx="147543" cy="393447"/>
              </a:xfrm>
              <a:custGeom>
                <a:avLst/>
                <a:gdLst>
                  <a:gd name="connsiteX0" fmla="*/ 84591 w 147542"/>
                  <a:gd name="connsiteY0" fmla="*/ 0 h 393447"/>
                  <a:gd name="connsiteX1" fmla="*/ 155903 w 147542"/>
                  <a:gd name="connsiteY1" fmla="*/ 0 h 393447"/>
                  <a:gd name="connsiteX2" fmla="*/ 71312 w 147542"/>
                  <a:gd name="connsiteY2" fmla="*/ 399054 h 393447"/>
                  <a:gd name="connsiteX3" fmla="*/ 0 w 147542"/>
                  <a:gd name="connsiteY3" fmla="*/ 399054 h 393447"/>
                  <a:gd name="connsiteX4" fmla="*/ 84591 w 147542"/>
                  <a:gd name="connsiteY4" fmla="*/ 0 h 39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2" h="393447">
                    <a:moveTo>
                      <a:pt x="84591" y="0"/>
                    </a:moveTo>
                    <a:lnTo>
                      <a:pt x="155903" y="0"/>
                    </a:lnTo>
                    <a:lnTo>
                      <a:pt x="71312" y="399054"/>
                    </a:lnTo>
                    <a:lnTo>
                      <a:pt x="0" y="399054"/>
                    </a:lnTo>
                    <a:lnTo>
                      <a:pt x="8459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2" name="フリーフォーム: 図形 41">
                <a:extLst>
                  <a:ext uri="{FF2B5EF4-FFF2-40B4-BE49-F238E27FC236}">
                    <a16:creationId xmlns:a16="http://schemas.microsoft.com/office/drawing/2014/main" id="{D9EDFB46-2E9E-47CD-AF14-F201C46AF5AB}"/>
                  </a:ext>
                </a:extLst>
              </p:cNvPr>
              <p:cNvSpPr/>
              <p:nvPr/>
            </p:nvSpPr>
            <p:spPr>
              <a:xfrm>
                <a:off x="6616985" y="3429591"/>
                <a:ext cx="285249" cy="275413"/>
              </a:xfrm>
              <a:custGeom>
                <a:avLst/>
                <a:gdLst>
                  <a:gd name="connsiteX0" fmla="*/ 240003 w 285249"/>
                  <a:gd name="connsiteY0" fmla="*/ 234593 h 275413"/>
                  <a:gd name="connsiteX1" fmla="*/ 233117 w 285249"/>
                  <a:gd name="connsiteY1" fmla="*/ 273938 h 275413"/>
                  <a:gd name="connsiteX2" fmla="*/ 163379 w 285249"/>
                  <a:gd name="connsiteY2" fmla="*/ 273938 h 275413"/>
                  <a:gd name="connsiteX3" fmla="*/ 168199 w 285249"/>
                  <a:gd name="connsiteY3" fmla="*/ 247380 h 275413"/>
                  <a:gd name="connsiteX4" fmla="*/ 167117 w 285249"/>
                  <a:gd name="connsiteY4" fmla="*/ 247380 h 275413"/>
                  <a:gd name="connsiteX5" fmla="*/ 89411 w 285249"/>
                  <a:gd name="connsiteY5" fmla="*/ 280331 h 275413"/>
                  <a:gd name="connsiteX6" fmla="*/ 0 w 285249"/>
                  <a:gd name="connsiteY6" fmla="*/ 192592 h 275413"/>
                  <a:gd name="connsiteX7" fmla="*/ 9049 w 285249"/>
                  <a:gd name="connsiteY7" fmla="*/ 132985 h 275413"/>
                  <a:gd name="connsiteX8" fmla="*/ 37771 w 285249"/>
                  <a:gd name="connsiteY8" fmla="*/ 0 h 275413"/>
                  <a:gd name="connsiteX9" fmla="*/ 109083 w 285249"/>
                  <a:gd name="connsiteY9" fmla="*/ 0 h 275413"/>
                  <a:gd name="connsiteX10" fmla="*/ 82427 w 285249"/>
                  <a:gd name="connsiteY10" fmla="*/ 129247 h 275413"/>
                  <a:gd name="connsiteX11" fmla="*/ 74460 w 285249"/>
                  <a:gd name="connsiteY11" fmla="*/ 186691 h 275413"/>
                  <a:gd name="connsiteX12" fmla="*/ 113313 w 285249"/>
                  <a:gd name="connsiteY12" fmla="*/ 225052 h 275413"/>
                  <a:gd name="connsiteX13" fmla="*/ 189937 w 285249"/>
                  <a:gd name="connsiteY13" fmla="*/ 137805 h 275413"/>
                  <a:gd name="connsiteX14" fmla="*/ 219150 w 285249"/>
                  <a:gd name="connsiteY14" fmla="*/ 0 h 275413"/>
                  <a:gd name="connsiteX15" fmla="*/ 290463 w 285249"/>
                  <a:gd name="connsiteY15" fmla="*/ 0 h 275413"/>
                  <a:gd name="connsiteX16" fmla="*/ 240003 w 285249"/>
                  <a:gd name="connsiteY16" fmla="*/ 234593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249" h="275413">
                    <a:moveTo>
                      <a:pt x="240003" y="234593"/>
                    </a:moveTo>
                    <a:cubicBezTo>
                      <a:pt x="236757" y="251118"/>
                      <a:pt x="234101" y="265479"/>
                      <a:pt x="233117" y="273938"/>
                    </a:cubicBezTo>
                    <a:lnTo>
                      <a:pt x="163379" y="273938"/>
                    </a:lnTo>
                    <a:lnTo>
                      <a:pt x="168199" y="247380"/>
                    </a:lnTo>
                    <a:lnTo>
                      <a:pt x="167117" y="247380"/>
                    </a:lnTo>
                    <a:cubicBezTo>
                      <a:pt x="147444" y="265479"/>
                      <a:pt x="120296" y="280331"/>
                      <a:pt x="89411" y="280331"/>
                    </a:cubicBezTo>
                    <a:cubicBezTo>
                      <a:pt x="35705" y="280331"/>
                      <a:pt x="0" y="246790"/>
                      <a:pt x="0" y="192592"/>
                    </a:cubicBezTo>
                    <a:cubicBezTo>
                      <a:pt x="0" y="171838"/>
                      <a:pt x="5311" y="150002"/>
                      <a:pt x="9049" y="132985"/>
                    </a:cubicBezTo>
                    <a:lnTo>
                      <a:pt x="37771" y="0"/>
                    </a:lnTo>
                    <a:lnTo>
                      <a:pt x="109083" y="0"/>
                    </a:lnTo>
                    <a:lnTo>
                      <a:pt x="82427" y="129247"/>
                    </a:lnTo>
                    <a:cubicBezTo>
                      <a:pt x="78689" y="147838"/>
                      <a:pt x="74460" y="166527"/>
                      <a:pt x="74460" y="186691"/>
                    </a:cubicBezTo>
                    <a:cubicBezTo>
                      <a:pt x="74460" y="209609"/>
                      <a:pt x="90394" y="225052"/>
                      <a:pt x="113313" y="225052"/>
                    </a:cubicBezTo>
                    <a:cubicBezTo>
                      <a:pt x="162789" y="225052"/>
                      <a:pt x="180887" y="178724"/>
                      <a:pt x="189937" y="137805"/>
                    </a:cubicBezTo>
                    <a:lnTo>
                      <a:pt x="219150" y="0"/>
                    </a:lnTo>
                    <a:lnTo>
                      <a:pt x="290463" y="0"/>
                    </a:lnTo>
                    <a:lnTo>
                      <a:pt x="240003" y="234593"/>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3" name="フリーフォーム: 図形 42">
                <a:extLst>
                  <a:ext uri="{FF2B5EF4-FFF2-40B4-BE49-F238E27FC236}">
                    <a16:creationId xmlns:a16="http://schemas.microsoft.com/office/drawing/2014/main" id="{72D382F3-B507-4E85-A658-5ED7685AB128}"/>
                  </a:ext>
                </a:extLst>
              </p:cNvPr>
              <p:cNvSpPr/>
              <p:nvPr/>
            </p:nvSpPr>
            <p:spPr>
              <a:xfrm>
                <a:off x="6909317"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0" y="279839"/>
                      <a:pt x="161116"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4" name="フリーフォーム: 図形 43">
                <a:extLst>
                  <a:ext uri="{FF2B5EF4-FFF2-40B4-BE49-F238E27FC236}">
                    <a16:creationId xmlns:a16="http://schemas.microsoft.com/office/drawing/2014/main" id="{716ECCF0-42E7-47C7-B846-A7B170186578}"/>
                  </a:ext>
                </a:extLst>
              </p:cNvPr>
              <p:cNvSpPr/>
              <p:nvPr/>
            </p:nvSpPr>
            <p:spPr>
              <a:xfrm>
                <a:off x="7171648" y="3423001"/>
                <a:ext cx="236068" cy="285249"/>
              </a:xfrm>
              <a:custGeom>
                <a:avLst/>
                <a:gdLst>
                  <a:gd name="connsiteX0" fmla="*/ 220822 w 236068"/>
                  <a:gd name="connsiteY0" fmla="*/ 65017 h 285249"/>
                  <a:gd name="connsiteX1" fmla="*/ 162297 w 236068"/>
                  <a:gd name="connsiteY1" fmla="*/ 52230 h 285249"/>
                  <a:gd name="connsiteX2" fmla="*/ 114395 w 236068"/>
                  <a:gd name="connsiteY2" fmla="*/ 79870 h 285249"/>
                  <a:gd name="connsiteX3" fmla="*/ 206953 w 236068"/>
                  <a:gd name="connsiteY3" fmla="*/ 194265 h 285249"/>
                  <a:gd name="connsiteX4" fmla="*/ 83509 w 236068"/>
                  <a:gd name="connsiteY4" fmla="*/ 286823 h 285249"/>
                  <a:gd name="connsiteX5" fmla="*/ 0 w 236068"/>
                  <a:gd name="connsiteY5" fmla="*/ 270298 h 285249"/>
                  <a:gd name="connsiteX6" fmla="*/ 15443 w 236068"/>
                  <a:gd name="connsiteY6" fmla="*/ 213347 h 285249"/>
                  <a:gd name="connsiteX7" fmla="*/ 83509 w 236068"/>
                  <a:gd name="connsiteY7" fmla="*/ 234593 h 285249"/>
                  <a:gd name="connsiteX8" fmla="*/ 132494 w 236068"/>
                  <a:gd name="connsiteY8" fmla="*/ 204298 h 285249"/>
                  <a:gd name="connsiteX9" fmla="*/ 39935 w 236068"/>
                  <a:gd name="connsiteY9" fmla="*/ 87247 h 285249"/>
                  <a:gd name="connsiteX10" fmla="*/ 158559 w 236068"/>
                  <a:gd name="connsiteY10" fmla="*/ 0 h 285249"/>
                  <a:gd name="connsiteX11" fmla="*/ 236265 w 236068"/>
                  <a:gd name="connsiteY11" fmla="*/ 11213 h 285249"/>
                  <a:gd name="connsiteX12" fmla="*/ 220822 w 236068"/>
                  <a:gd name="connsiteY12" fmla="*/ 65017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68" h="285249">
                    <a:moveTo>
                      <a:pt x="220822" y="65017"/>
                    </a:moveTo>
                    <a:cubicBezTo>
                      <a:pt x="202232" y="58132"/>
                      <a:pt x="182560" y="52230"/>
                      <a:pt x="162297" y="52230"/>
                    </a:cubicBezTo>
                    <a:cubicBezTo>
                      <a:pt x="141051" y="52230"/>
                      <a:pt x="114395" y="58033"/>
                      <a:pt x="114395" y="79870"/>
                    </a:cubicBezTo>
                    <a:cubicBezTo>
                      <a:pt x="114395" y="114493"/>
                      <a:pt x="206953" y="127280"/>
                      <a:pt x="206953" y="194265"/>
                    </a:cubicBezTo>
                    <a:cubicBezTo>
                      <a:pt x="206953" y="265577"/>
                      <a:pt x="144690" y="286823"/>
                      <a:pt x="83509" y="286823"/>
                    </a:cubicBezTo>
                    <a:cubicBezTo>
                      <a:pt x="54788" y="286823"/>
                      <a:pt x="26066" y="282594"/>
                      <a:pt x="0" y="270298"/>
                    </a:cubicBezTo>
                    <a:lnTo>
                      <a:pt x="15443" y="213347"/>
                    </a:lnTo>
                    <a:cubicBezTo>
                      <a:pt x="35705" y="224560"/>
                      <a:pt x="55869" y="234593"/>
                      <a:pt x="83509" y="234593"/>
                    </a:cubicBezTo>
                    <a:cubicBezTo>
                      <a:pt x="107411" y="234593"/>
                      <a:pt x="132494" y="226626"/>
                      <a:pt x="132494" y="204298"/>
                    </a:cubicBezTo>
                    <a:cubicBezTo>
                      <a:pt x="132494" y="160133"/>
                      <a:pt x="39935" y="155903"/>
                      <a:pt x="39935" y="87247"/>
                    </a:cubicBezTo>
                    <a:cubicBezTo>
                      <a:pt x="39935" y="22820"/>
                      <a:pt x="102198" y="0"/>
                      <a:pt x="158559" y="0"/>
                    </a:cubicBezTo>
                    <a:cubicBezTo>
                      <a:pt x="184625" y="0"/>
                      <a:pt x="211281" y="4820"/>
                      <a:pt x="236265" y="11213"/>
                    </a:cubicBezTo>
                    <a:lnTo>
                      <a:pt x="220822" y="65017"/>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5" name="フリーフォーム: 図形 44">
                <a:extLst>
                  <a:ext uri="{FF2B5EF4-FFF2-40B4-BE49-F238E27FC236}">
                    <a16:creationId xmlns:a16="http://schemas.microsoft.com/office/drawing/2014/main" id="{78E02B20-4476-4E4B-AD34-0744755EB00D}"/>
                  </a:ext>
                </a:extLst>
              </p:cNvPr>
              <p:cNvSpPr/>
              <p:nvPr/>
            </p:nvSpPr>
            <p:spPr>
              <a:xfrm>
                <a:off x="7407519" y="3332213"/>
                <a:ext cx="147543" cy="363939"/>
              </a:xfrm>
              <a:custGeom>
                <a:avLst/>
                <a:gdLst>
                  <a:gd name="connsiteX0" fmla="*/ 89903 w 147542"/>
                  <a:gd name="connsiteY0" fmla="*/ 296856 h 363938"/>
                  <a:gd name="connsiteX1" fmla="*/ 74460 w 147542"/>
                  <a:gd name="connsiteY1" fmla="*/ 371316 h 363938"/>
                  <a:gd name="connsiteX2" fmla="*/ 0 w 147542"/>
                  <a:gd name="connsiteY2" fmla="*/ 371316 h 363938"/>
                  <a:gd name="connsiteX3" fmla="*/ 15443 w 147542"/>
                  <a:gd name="connsiteY3" fmla="*/ 296856 h 363938"/>
                  <a:gd name="connsiteX4" fmla="*/ 89903 w 147542"/>
                  <a:gd name="connsiteY4" fmla="*/ 296856 h 363938"/>
                  <a:gd name="connsiteX5" fmla="*/ 72296 w 147542"/>
                  <a:gd name="connsiteY5" fmla="*/ 0 h 363938"/>
                  <a:gd name="connsiteX6" fmla="*/ 155805 w 147542"/>
                  <a:gd name="connsiteY6" fmla="*/ 0 h 363938"/>
                  <a:gd name="connsiteX7" fmla="*/ 88821 w 147542"/>
                  <a:gd name="connsiteY7" fmla="*/ 262331 h 363938"/>
                  <a:gd name="connsiteX8" fmla="*/ 29804 w 147542"/>
                  <a:gd name="connsiteY8" fmla="*/ 262331 h 363938"/>
                  <a:gd name="connsiteX9" fmla="*/ 72296 w 147542"/>
                  <a:gd name="connsiteY9"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542" h="363938">
                    <a:moveTo>
                      <a:pt x="89903" y="296856"/>
                    </a:moveTo>
                    <a:lnTo>
                      <a:pt x="74460" y="371316"/>
                    </a:lnTo>
                    <a:lnTo>
                      <a:pt x="0" y="371316"/>
                    </a:lnTo>
                    <a:lnTo>
                      <a:pt x="15443" y="296856"/>
                    </a:lnTo>
                    <a:lnTo>
                      <a:pt x="89903" y="296856"/>
                    </a:lnTo>
                    <a:close/>
                    <a:moveTo>
                      <a:pt x="72296" y="0"/>
                    </a:moveTo>
                    <a:lnTo>
                      <a:pt x="155805" y="0"/>
                    </a:lnTo>
                    <a:lnTo>
                      <a:pt x="88821" y="262331"/>
                    </a:lnTo>
                    <a:lnTo>
                      <a:pt x="29804" y="262331"/>
                    </a:lnTo>
                    <a:lnTo>
                      <a:pt x="72296"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5" name="フリーフォーム: 図形 24">
              <a:extLst>
                <a:ext uri="{FF2B5EF4-FFF2-40B4-BE49-F238E27FC236}">
                  <a16:creationId xmlns:a16="http://schemas.microsoft.com/office/drawing/2014/main" id="{6A78B29A-C5CA-491E-B7B5-1AD77C344E51}"/>
                </a:ext>
              </a:extLst>
            </p:cNvPr>
            <p:cNvSpPr/>
            <p:nvPr/>
          </p:nvSpPr>
          <p:spPr>
            <a:xfrm>
              <a:off x="5120803" y="2676566"/>
              <a:ext cx="2616425" cy="590171"/>
            </a:xfrm>
            <a:custGeom>
              <a:avLst/>
              <a:gdLst>
                <a:gd name="connsiteX0" fmla="*/ 0 w 2616424"/>
                <a:gd name="connsiteY0" fmla="*/ 596237 h 590170"/>
                <a:gd name="connsiteX1" fmla="*/ 2620064 w 2616424"/>
                <a:gd name="connsiteY1" fmla="*/ 53870 h 590170"/>
                <a:gd name="connsiteX2" fmla="*/ 2507145 w 2616424"/>
                <a:gd name="connsiteY2" fmla="*/ 410136 h 590170"/>
                <a:gd name="connsiteX3" fmla="*/ 0 w 2616424"/>
                <a:gd name="connsiteY3" fmla="*/ 596237 h 590170"/>
              </a:gdLst>
              <a:ahLst/>
              <a:cxnLst>
                <a:cxn ang="0">
                  <a:pos x="connsiteX0" y="connsiteY0"/>
                </a:cxn>
                <a:cxn ang="0">
                  <a:pos x="connsiteX1" y="connsiteY1"/>
                </a:cxn>
                <a:cxn ang="0">
                  <a:pos x="connsiteX2" y="connsiteY2"/>
                </a:cxn>
                <a:cxn ang="0">
                  <a:pos x="connsiteX3" y="connsiteY3"/>
                </a:cxn>
              </a:cxnLst>
              <a:rect l="l" t="t" r="r" b="b"/>
              <a:pathLst>
                <a:path w="2616424" h="590170">
                  <a:moveTo>
                    <a:pt x="0" y="596237"/>
                  </a:moveTo>
                  <a:cubicBezTo>
                    <a:pt x="779419" y="-30230"/>
                    <a:pt x="1817432" y="-64460"/>
                    <a:pt x="2620064" y="53870"/>
                  </a:cubicBezTo>
                  <a:lnTo>
                    <a:pt x="2507145" y="410136"/>
                  </a:lnTo>
                  <a:cubicBezTo>
                    <a:pt x="1952581" y="214986"/>
                    <a:pt x="882896" y="95870"/>
                    <a:pt x="0" y="596237"/>
                  </a:cubicBezTo>
                  <a:close/>
                </a:path>
              </a:pathLst>
            </a:custGeom>
            <a:gradFill>
              <a:gsLst>
                <a:gs pos="25000">
                  <a:srgbClr val="005BAC"/>
                </a:gs>
                <a:gs pos="100000">
                  <a:srgbClr val="EA5B02"/>
                </a:gs>
                <a:gs pos="52000">
                  <a:srgbClr val="E50059"/>
                </a:gs>
              </a:gsLst>
              <a:lin ang="0" scaled="1"/>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フリーフォーム: 図形 25">
              <a:extLst>
                <a:ext uri="{FF2B5EF4-FFF2-40B4-BE49-F238E27FC236}">
                  <a16:creationId xmlns:a16="http://schemas.microsoft.com/office/drawing/2014/main" id="{7AD20F70-CA71-4D0B-8EBF-2CFA786CBD3C}"/>
                </a:ext>
              </a:extLst>
            </p:cNvPr>
            <p:cNvSpPr/>
            <p:nvPr/>
          </p:nvSpPr>
          <p:spPr>
            <a:xfrm>
              <a:off x="2164440" y="3771103"/>
              <a:ext cx="2419701" cy="413120"/>
            </a:xfrm>
            <a:custGeom>
              <a:avLst/>
              <a:gdLst>
                <a:gd name="connsiteX0" fmla="*/ 2429046 w 2419701"/>
                <a:gd name="connsiteY0" fmla="*/ 0 h 413119"/>
                <a:gd name="connsiteX1" fmla="*/ 0 w 2419701"/>
                <a:gd name="connsiteY1" fmla="*/ 350168 h 413119"/>
                <a:gd name="connsiteX2" fmla="*/ 119018 w 2419701"/>
                <a:gd name="connsiteY2" fmla="*/ 67870 h 413119"/>
                <a:gd name="connsiteX3" fmla="*/ 2429046 w 2419701"/>
                <a:gd name="connsiteY3" fmla="*/ 0 h 413119"/>
              </a:gdLst>
              <a:ahLst/>
              <a:cxnLst>
                <a:cxn ang="0">
                  <a:pos x="connsiteX0" y="connsiteY0"/>
                </a:cxn>
                <a:cxn ang="0">
                  <a:pos x="connsiteX1" y="connsiteY1"/>
                </a:cxn>
                <a:cxn ang="0">
                  <a:pos x="connsiteX2" y="connsiteY2"/>
                </a:cxn>
                <a:cxn ang="0">
                  <a:pos x="connsiteX3" y="connsiteY3"/>
                </a:cxn>
              </a:cxnLst>
              <a:rect l="l" t="t" r="r" b="b"/>
              <a:pathLst>
                <a:path w="2419701" h="413119">
                  <a:moveTo>
                    <a:pt x="2429046" y="0"/>
                  </a:moveTo>
                  <a:cubicBezTo>
                    <a:pt x="1971368" y="313971"/>
                    <a:pt x="990405" y="527908"/>
                    <a:pt x="0" y="350168"/>
                  </a:cubicBezTo>
                  <a:lnTo>
                    <a:pt x="119018" y="67870"/>
                  </a:lnTo>
                  <a:cubicBezTo>
                    <a:pt x="1087882" y="292528"/>
                    <a:pt x="1996057" y="174887"/>
                    <a:pt x="2429046" y="0"/>
                  </a:cubicBezTo>
                  <a:close/>
                </a:path>
              </a:pathLst>
            </a:custGeom>
            <a:gradFill flip="none" rotWithShape="1">
              <a:gsLst>
                <a:gs pos="0">
                  <a:srgbClr val="009EE7"/>
                </a:gs>
                <a:gs pos="47000">
                  <a:srgbClr val="005BAC"/>
                </a:gs>
              </a:gsLst>
              <a:lin ang="0" scaled="1"/>
              <a:tileRect/>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31573177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12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userDrawn="1">
  <p:cSld name="③ 表紙（写真なし）">
    <p:spTree>
      <p:nvGrpSpPr>
        <p:cNvPr id="1" name=""/>
        <p:cNvGrpSpPr/>
        <p:nvPr/>
      </p:nvGrpSpPr>
      <p:grpSpPr>
        <a:xfrm>
          <a:off x="0" y="0"/>
          <a:ext cx="0" cy="0"/>
          <a:chOff x="0" y="0"/>
          <a:chExt cx="0" cy="0"/>
        </a:xfrm>
      </p:grpSpPr>
      <p:graphicFrame>
        <p:nvGraphicFramePr>
          <p:cNvPr id="7" name="オブジェクト 6" hidden="1">
            <a:extLst>
              <a:ext uri="{FF2B5EF4-FFF2-40B4-BE49-F238E27FC236}">
                <a16:creationId xmlns:a16="http://schemas.microsoft.com/office/drawing/2014/main" id="{76AB34EF-CF9B-47AD-A471-48BFDA85820A}"/>
              </a:ext>
            </a:extLst>
          </p:cNvPr>
          <p:cNvGraphicFramePr>
            <a:graphicFrameLocks noChangeAspect="1"/>
          </p:cNvGraphicFramePr>
          <p:nvPr userDrawn="1">
            <p:custDataLst>
              <p:tags r:id="rId2"/>
            </p:custDataLst>
            <p:extLst>
              <p:ext uri="{D42A27DB-BD31-4B8C-83A1-F6EECF244321}">
                <p14:modId xmlns:p14="http://schemas.microsoft.com/office/powerpoint/2010/main" val="147382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2256"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ctrTitle"/>
          </p:nvPr>
        </p:nvSpPr>
        <p:spPr>
          <a:xfrm>
            <a:off x="492766" y="2081178"/>
            <a:ext cx="8924284" cy="442035"/>
          </a:xfrm>
          <a:noFill/>
        </p:spPr>
        <p:txBody>
          <a:bodyPr lIns="0" tIns="36000" rIns="0" bIns="36000" anchor="ctr">
            <a:spAutoFit/>
          </a:bodyPr>
          <a:lstStyle>
            <a:lvl1pPr algn="l">
              <a:lnSpc>
                <a:spcPct val="100000"/>
              </a:lnSpc>
              <a:spcBef>
                <a:spcPts val="0"/>
              </a:spcBef>
              <a:defRPr sz="2400" b="1" i="0"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a:t>マスター タイトルの書式設定</a:t>
            </a:r>
            <a:endParaRPr lang="en-US" dirty="0"/>
          </a:p>
        </p:txBody>
      </p:sp>
      <p:sp>
        <p:nvSpPr>
          <p:cNvPr id="3" name="Subtitle 2"/>
          <p:cNvSpPr>
            <a:spLocks noGrp="1"/>
          </p:cNvSpPr>
          <p:nvPr>
            <p:ph type="subTitle" idx="1" hasCustomPrompt="1"/>
          </p:nvPr>
        </p:nvSpPr>
        <p:spPr>
          <a:xfrm>
            <a:off x="492388" y="689963"/>
            <a:ext cx="8924662" cy="365357"/>
          </a:xfrm>
        </p:spPr>
        <p:txBody>
          <a:bodyPr lIns="0" tIns="46800" rIns="90000" bIns="46800" anchor="ctr">
            <a:spAutoFit/>
          </a:bodyPr>
          <a:lstStyle>
            <a:lvl1pPr marL="0" indent="0" algn="l">
              <a:lnSpc>
                <a:spcPct val="110000"/>
              </a:lnSpc>
              <a:spcBef>
                <a:spcPts val="0"/>
              </a:spcBef>
              <a:buNone/>
              <a:defRPr sz="1600" b="1" i="0" baseline="0">
                <a:latin typeface="メイリオ" panose="020B0604030504040204" pitchFamily="50" charset="-128"/>
                <a:ea typeface="メイリオ" panose="020B0604030504040204" pitchFamily="50" charset="-128"/>
                <a:sym typeface="メイリオ" panose="020B0604030504040204" pitchFamily="50" charset="-128"/>
              </a:defRPr>
            </a:lvl1pPr>
            <a:lvl2pPr marL="495285" indent="0" algn="ctr">
              <a:buNone/>
              <a:defRPr sz="2167"/>
            </a:lvl2pPr>
            <a:lvl3pPr marL="990570" indent="0" algn="ctr">
              <a:buNone/>
              <a:defRPr sz="1950"/>
            </a:lvl3pPr>
            <a:lvl4pPr marL="1485854" indent="0" algn="ctr">
              <a:buNone/>
              <a:defRPr sz="1733"/>
            </a:lvl4pPr>
            <a:lvl5pPr marL="1981139" indent="0" algn="ctr">
              <a:buNone/>
              <a:defRPr sz="1733"/>
            </a:lvl5pPr>
            <a:lvl6pPr marL="2476424" indent="0" algn="ctr">
              <a:buNone/>
              <a:defRPr sz="1733"/>
            </a:lvl6pPr>
            <a:lvl7pPr marL="2971709" indent="0" algn="ctr">
              <a:buNone/>
              <a:defRPr sz="1733"/>
            </a:lvl7pPr>
            <a:lvl8pPr marL="3466993" indent="0" algn="ctr">
              <a:buNone/>
              <a:defRPr sz="1733"/>
            </a:lvl8pPr>
            <a:lvl9pPr marL="3962278" indent="0" algn="ctr">
              <a:buNone/>
              <a:defRPr sz="1733"/>
            </a:lvl9pPr>
          </a:lstStyle>
          <a:p>
            <a:r>
              <a:rPr lang="ja-JP" altLang="en-US" dirty="0"/>
              <a:t>資料名など</a:t>
            </a:r>
            <a:endParaRPr lang="en-US" dirty="0"/>
          </a:p>
        </p:txBody>
      </p:sp>
      <p:sp>
        <p:nvSpPr>
          <p:cNvPr id="15" name="テキスト プレースホルダー 14">
            <a:extLst>
              <a:ext uri="{FF2B5EF4-FFF2-40B4-BE49-F238E27FC236}">
                <a16:creationId xmlns:a16="http://schemas.microsoft.com/office/drawing/2014/main" id="{FDC760E3-9F01-AD4C-BCF9-E22AE02BF0F0}"/>
              </a:ext>
            </a:extLst>
          </p:cNvPr>
          <p:cNvSpPr>
            <a:spLocks noGrp="1"/>
          </p:cNvSpPr>
          <p:nvPr>
            <p:ph type="body" sz="quarter" idx="10" hasCustomPrompt="1"/>
          </p:nvPr>
        </p:nvSpPr>
        <p:spPr>
          <a:xfrm>
            <a:off x="492389" y="5436000"/>
            <a:ext cx="6303231" cy="252000"/>
          </a:xfrm>
        </p:spPr>
        <p:txBody>
          <a:bodyPr lIns="0" tIns="0" rIns="0" bIns="0" anchor="ctr">
            <a:noAutofit/>
          </a:bodyPr>
          <a:lstStyle>
            <a:lvl1pPr marL="0" indent="0">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日付</a:t>
            </a:r>
          </a:p>
        </p:txBody>
      </p:sp>
      <p:sp>
        <p:nvSpPr>
          <p:cNvPr id="16" name="テキスト プレースホルダー 14">
            <a:extLst>
              <a:ext uri="{FF2B5EF4-FFF2-40B4-BE49-F238E27FC236}">
                <a16:creationId xmlns:a16="http://schemas.microsoft.com/office/drawing/2014/main" id="{863F2344-476F-5942-A8C9-BC88457AB2D4}"/>
              </a:ext>
            </a:extLst>
          </p:cNvPr>
          <p:cNvSpPr>
            <a:spLocks noGrp="1"/>
          </p:cNvSpPr>
          <p:nvPr>
            <p:ph type="body" sz="quarter" idx="11" hasCustomPrompt="1"/>
          </p:nvPr>
        </p:nvSpPr>
        <p:spPr>
          <a:xfrm>
            <a:off x="492765" y="4265052"/>
            <a:ext cx="6303231" cy="1037558"/>
          </a:xfrm>
        </p:spPr>
        <p:txBody>
          <a:bodyPr lIns="0" tIns="0" rIns="0" bIns="0" anchor="t">
            <a:noAutofit/>
          </a:bodyPr>
          <a:lstStyle>
            <a:lvl1pPr marL="0" indent="0">
              <a:lnSpc>
                <a:spcPct val="140000"/>
              </a:lnSpc>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a:t>部署</a:t>
            </a:r>
          </a:p>
        </p:txBody>
      </p:sp>
      <p:sp>
        <p:nvSpPr>
          <p:cNvPr id="5" name="テキスト プレースホルダー 4">
            <a:extLst>
              <a:ext uri="{FF2B5EF4-FFF2-40B4-BE49-F238E27FC236}">
                <a16:creationId xmlns:a16="http://schemas.microsoft.com/office/drawing/2014/main" id="{E2E88B4C-DA79-CC41-98E9-9182634B031C}"/>
              </a:ext>
            </a:extLst>
          </p:cNvPr>
          <p:cNvSpPr>
            <a:spLocks noGrp="1"/>
          </p:cNvSpPr>
          <p:nvPr>
            <p:ph type="body" sz="quarter" idx="12" hasCustomPrompt="1"/>
          </p:nvPr>
        </p:nvSpPr>
        <p:spPr>
          <a:xfrm>
            <a:off x="492765" y="3790800"/>
            <a:ext cx="6303231" cy="342000"/>
          </a:xfrm>
        </p:spPr>
        <p:txBody>
          <a:bodyPr lIns="0" tIns="0" rIns="0" bIns="0" anchor="ctr">
            <a:noAutofit/>
          </a:bodyPr>
          <a:lstStyle>
            <a:lvl1pPr marL="0" indent="0" algn="l">
              <a:spcBef>
                <a:spcPts val="0"/>
              </a:spcBef>
              <a:buNone/>
              <a:defRPr sz="1600" b="1" baseline="0">
                <a:solidFill>
                  <a:schemeClr val="tx1"/>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名前</a:t>
            </a:r>
          </a:p>
        </p:txBody>
      </p:sp>
      <p:cxnSp>
        <p:nvCxnSpPr>
          <p:cNvPr id="6" name="直線コネクタ 5">
            <a:extLst>
              <a:ext uri="{FF2B5EF4-FFF2-40B4-BE49-F238E27FC236}">
                <a16:creationId xmlns:a16="http://schemas.microsoft.com/office/drawing/2014/main" id="{17E17235-D718-F341-A1F6-9D65CCF7A33F}"/>
              </a:ext>
            </a:extLst>
          </p:cNvPr>
          <p:cNvCxnSpPr/>
          <p:nvPr userDrawn="1"/>
        </p:nvCxnSpPr>
        <p:spPr>
          <a:xfrm>
            <a:off x="493200" y="3439940"/>
            <a:ext cx="4464000" cy="0"/>
          </a:xfrm>
          <a:prstGeom prst="line">
            <a:avLst/>
          </a:prstGeom>
          <a:ln w="31750">
            <a:solidFill>
              <a:srgbClr val="000F78"/>
            </a:solidFill>
          </a:ln>
        </p:spPr>
        <p:style>
          <a:lnRef idx="1">
            <a:schemeClr val="accent1"/>
          </a:lnRef>
          <a:fillRef idx="0">
            <a:schemeClr val="accent1"/>
          </a:fillRef>
          <a:effectRef idx="0">
            <a:schemeClr val="accent1"/>
          </a:effectRef>
          <a:fontRef idx="minor">
            <a:schemeClr val="tx1"/>
          </a:fontRef>
        </p:style>
      </p:cxnSp>
      <p:grpSp>
        <p:nvGrpSpPr>
          <p:cNvPr id="13" name="グループ化 12">
            <a:extLst>
              <a:ext uri="{FF2B5EF4-FFF2-40B4-BE49-F238E27FC236}">
                <a16:creationId xmlns:a16="http://schemas.microsoft.com/office/drawing/2014/main" id="{C48AE493-5414-454A-870E-C56E051E349B}"/>
              </a:ext>
            </a:extLst>
          </p:cNvPr>
          <p:cNvGrpSpPr>
            <a:grpSpLocks noChangeAspect="1"/>
          </p:cNvGrpSpPr>
          <p:nvPr userDrawn="1"/>
        </p:nvGrpSpPr>
        <p:grpSpPr>
          <a:xfrm>
            <a:off x="492766" y="6044136"/>
            <a:ext cx="766800" cy="385678"/>
            <a:chOff x="200472" y="6597352"/>
            <a:chExt cx="355987" cy="179051"/>
          </a:xfrm>
        </p:grpSpPr>
        <p:sp>
          <p:nvSpPr>
            <p:cNvPr id="18" name="Freeform 290">
              <a:extLst>
                <a:ext uri="{FF2B5EF4-FFF2-40B4-BE49-F238E27FC236}">
                  <a16:creationId xmlns:a16="http://schemas.microsoft.com/office/drawing/2014/main" id="{8FA80ADD-5471-4BBC-9521-D787DB90DC86}"/>
                </a:ext>
              </a:extLst>
            </p:cNvPr>
            <p:cNvSpPr>
              <a:spLocks noChangeAspect="1"/>
            </p:cNvSpPr>
            <p:nvPr/>
          </p:nvSpPr>
          <p:spPr bwMode="auto">
            <a:xfrm>
              <a:off x="508801" y="6598074"/>
              <a:ext cx="47658" cy="177607"/>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Freeform 291">
              <a:extLst>
                <a:ext uri="{FF2B5EF4-FFF2-40B4-BE49-F238E27FC236}">
                  <a16:creationId xmlns:a16="http://schemas.microsoft.com/office/drawing/2014/main" id="{762547A1-7C03-441F-9E7C-AD7B87CD4CFA}"/>
                </a:ext>
              </a:extLst>
            </p:cNvPr>
            <p:cNvSpPr>
              <a:spLocks noChangeAspect="1"/>
            </p:cNvSpPr>
            <p:nvPr/>
          </p:nvSpPr>
          <p:spPr bwMode="auto">
            <a:xfrm>
              <a:off x="200472" y="6597352"/>
              <a:ext cx="303997" cy="179051"/>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43" name="グループ化 42">
            <a:extLst>
              <a:ext uri="{FF2B5EF4-FFF2-40B4-BE49-F238E27FC236}">
                <a16:creationId xmlns:a16="http://schemas.microsoft.com/office/drawing/2014/main" id="{4F1388EB-2799-4524-8B3D-EADFA3E927A8}"/>
              </a:ext>
            </a:extLst>
          </p:cNvPr>
          <p:cNvGrpSpPr>
            <a:grpSpLocks noChangeAspect="1"/>
          </p:cNvGrpSpPr>
          <p:nvPr userDrawn="1"/>
        </p:nvGrpSpPr>
        <p:grpSpPr>
          <a:xfrm>
            <a:off x="7248454" y="5975818"/>
            <a:ext cx="1926000" cy="521058"/>
            <a:chOff x="2164440" y="2676566"/>
            <a:chExt cx="5572788" cy="1507657"/>
          </a:xfrm>
        </p:grpSpPr>
        <p:grpSp>
          <p:nvGrpSpPr>
            <p:cNvPr id="44" name="グループ化 43">
              <a:extLst>
                <a:ext uri="{FF2B5EF4-FFF2-40B4-BE49-F238E27FC236}">
                  <a16:creationId xmlns:a16="http://schemas.microsoft.com/office/drawing/2014/main" id="{46710DD2-8BD0-4080-9595-9935F92E8C27}"/>
                </a:ext>
              </a:extLst>
            </p:cNvPr>
            <p:cNvGrpSpPr/>
            <p:nvPr userDrawn="1"/>
          </p:nvGrpSpPr>
          <p:grpSpPr>
            <a:xfrm>
              <a:off x="2346016" y="3304475"/>
              <a:ext cx="5209046" cy="404857"/>
              <a:chOff x="2346016" y="3304475"/>
              <a:chExt cx="5209046" cy="404857"/>
            </a:xfrm>
            <a:solidFill>
              <a:srgbClr val="005BAC"/>
            </a:solidFill>
          </p:grpSpPr>
          <p:sp>
            <p:nvSpPr>
              <p:cNvPr id="47" name="フリーフォーム: 図形 46">
                <a:extLst>
                  <a:ext uri="{FF2B5EF4-FFF2-40B4-BE49-F238E27FC236}">
                    <a16:creationId xmlns:a16="http://schemas.microsoft.com/office/drawing/2014/main" id="{F0F96CE0-B544-43A2-BC0E-63C3B3E1EAF3}"/>
                  </a:ext>
                </a:extLst>
              </p:cNvPr>
              <p:cNvSpPr/>
              <p:nvPr/>
            </p:nvSpPr>
            <p:spPr>
              <a:xfrm>
                <a:off x="2346016" y="3325721"/>
                <a:ext cx="285249" cy="383611"/>
              </a:xfrm>
              <a:custGeom>
                <a:avLst/>
                <a:gdLst>
                  <a:gd name="connsiteX0" fmla="*/ 271282 w 285249"/>
                  <a:gd name="connsiteY0" fmla="*/ 77706 h 383611"/>
                  <a:gd name="connsiteX1" fmla="*/ 194166 w 285249"/>
                  <a:gd name="connsiteY1" fmla="*/ 58525 h 383611"/>
                  <a:gd name="connsiteX2" fmla="*/ 131903 w 285249"/>
                  <a:gd name="connsiteY2" fmla="*/ 101116 h 383611"/>
                  <a:gd name="connsiteX3" fmla="*/ 258495 w 285249"/>
                  <a:gd name="connsiteY3" fmla="*/ 260167 h 383611"/>
                  <a:gd name="connsiteX4" fmla="*/ 105837 w 285249"/>
                  <a:gd name="connsiteY4" fmla="*/ 384103 h 383611"/>
                  <a:gd name="connsiteX5" fmla="*/ 0 w 285249"/>
                  <a:gd name="connsiteY5" fmla="*/ 363349 h 383611"/>
                  <a:gd name="connsiteX6" fmla="*/ 19181 w 285249"/>
                  <a:gd name="connsiteY6" fmla="*/ 300004 h 383611"/>
                  <a:gd name="connsiteX7" fmla="*/ 110165 w 285249"/>
                  <a:gd name="connsiteY7" fmla="*/ 325578 h 383611"/>
                  <a:gd name="connsiteX8" fmla="*/ 180887 w 285249"/>
                  <a:gd name="connsiteY8" fmla="*/ 267544 h 383611"/>
                  <a:gd name="connsiteX9" fmla="*/ 54296 w 285249"/>
                  <a:gd name="connsiteY9" fmla="*/ 112231 h 383611"/>
                  <a:gd name="connsiteX10" fmla="*/ 192592 w 285249"/>
                  <a:gd name="connsiteY10" fmla="*/ 0 h 383611"/>
                  <a:gd name="connsiteX11" fmla="*/ 288889 w 285249"/>
                  <a:gd name="connsiteY11" fmla="*/ 16525 h 383611"/>
                  <a:gd name="connsiteX12" fmla="*/ 271282 w 285249"/>
                  <a:gd name="connsiteY12" fmla="*/ 77706 h 3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249" h="383611">
                    <a:moveTo>
                      <a:pt x="271282" y="77706"/>
                    </a:moveTo>
                    <a:cubicBezTo>
                      <a:pt x="249446" y="66493"/>
                      <a:pt x="221314" y="58525"/>
                      <a:pt x="194166" y="58525"/>
                    </a:cubicBezTo>
                    <a:cubicBezTo>
                      <a:pt x="167609" y="58525"/>
                      <a:pt x="131903" y="69148"/>
                      <a:pt x="131903" y="101116"/>
                    </a:cubicBezTo>
                    <a:cubicBezTo>
                      <a:pt x="131903" y="160723"/>
                      <a:pt x="258495" y="156985"/>
                      <a:pt x="258495" y="260167"/>
                    </a:cubicBezTo>
                    <a:cubicBezTo>
                      <a:pt x="258495" y="351152"/>
                      <a:pt x="187183" y="384103"/>
                      <a:pt x="105837" y="384103"/>
                    </a:cubicBezTo>
                    <a:cubicBezTo>
                      <a:pt x="70230" y="384103"/>
                      <a:pt x="33443" y="375644"/>
                      <a:pt x="0" y="363349"/>
                    </a:cubicBezTo>
                    <a:lnTo>
                      <a:pt x="19181" y="300004"/>
                    </a:lnTo>
                    <a:cubicBezTo>
                      <a:pt x="47902" y="313282"/>
                      <a:pt x="78198" y="325578"/>
                      <a:pt x="110165" y="325578"/>
                    </a:cubicBezTo>
                    <a:cubicBezTo>
                      <a:pt x="145871" y="325578"/>
                      <a:pt x="180887" y="307479"/>
                      <a:pt x="180887" y="267544"/>
                    </a:cubicBezTo>
                    <a:cubicBezTo>
                      <a:pt x="180887" y="200461"/>
                      <a:pt x="54296" y="211183"/>
                      <a:pt x="54296" y="112231"/>
                    </a:cubicBezTo>
                    <a:cubicBezTo>
                      <a:pt x="54296" y="34033"/>
                      <a:pt x="121280" y="0"/>
                      <a:pt x="192592" y="0"/>
                    </a:cubicBezTo>
                    <a:cubicBezTo>
                      <a:pt x="225052" y="0"/>
                      <a:pt x="258593" y="4230"/>
                      <a:pt x="288889" y="16525"/>
                    </a:cubicBezTo>
                    <a:lnTo>
                      <a:pt x="271282" y="77706"/>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8" name="フリーフォーム: 図形 47">
                <a:extLst>
                  <a:ext uri="{FF2B5EF4-FFF2-40B4-BE49-F238E27FC236}">
                    <a16:creationId xmlns:a16="http://schemas.microsoft.com/office/drawing/2014/main" id="{3C94317F-010D-4BED-8AAF-39D53DA97D63}"/>
                  </a:ext>
                </a:extLst>
              </p:cNvPr>
              <p:cNvSpPr/>
              <p:nvPr/>
            </p:nvSpPr>
            <p:spPr>
              <a:xfrm>
                <a:off x="2624577" y="3304475"/>
                <a:ext cx="285249" cy="393447"/>
              </a:xfrm>
              <a:custGeom>
                <a:avLst/>
                <a:gdLst>
                  <a:gd name="connsiteX0" fmla="*/ 85181 w 285249"/>
                  <a:gd name="connsiteY0" fmla="*/ 0 h 393447"/>
                  <a:gd name="connsiteX1" fmla="*/ 156494 w 285249"/>
                  <a:gd name="connsiteY1" fmla="*/ 0 h 393447"/>
                  <a:gd name="connsiteX2" fmla="*/ 122460 w 285249"/>
                  <a:gd name="connsiteY2" fmla="*/ 151674 h 393447"/>
                  <a:gd name="connsiteX3" fmla="*/ 123542 w 285249"/>
                  <a:gd name="connsiteY3" fmla="*/ 151674 h 393447"/>
                  <a:gd name="connsiteX4" fmla="*/ 201248 w 285249"/>
                  <a:gd name="connsiteY4" fmla="*/ 118723 h 393447"/>
                  <a:gd name="connsiteX5" fmla="*/ 290659 w 285249"/>
                  <a:gd name="connsiteY5" fmla="*/ 206462 h 393447"/>
                  <a:gd name="connsiteX6" fmla="*/ 281610 w 285249"/>
                  <a:gd name="connsiteY6" fmla="*/ 266069 h 393447"/>
                  <a:gd name="connsiteX7" fmla="*/ 252888 w 285249"/>
                  <a:gd name="connsiteY7" fmla="*/ 399054 h 393447"/>
                  <a:gd name="connsiteX8" fmla="*/ 181576 w 285249"/>
                  <a:gd name="connsiteY8" fmla="*/ 399054 h 393447"/>
                  <a:gd name="connsiteX9" fmla="*/ 208134 w 285249"/>
                  <a:gd name="connsiteY9" fmla="*/ 269806 h 393447"/>
                  <a:gd name="connsiteX10" fmla="*/ 216101 w 285249"/>
                  <a:gd name="connsiteY10" fmla="*/ 212363 h 393447"/>
                  <a:gd name="connsiteX11" fmla="*/ 177248 w 285249"/>
                  <a:gd name="connsiteY11" fmla="*/ 174100 h 393447"/>
                  <a:gd name="connsiteX12" fmla="*/ 100624 w 285249"/>
                  <a:gd name="connsiteY12" fmla="*/ 261347 h 393447"/>
                  <a:gd name="connsiteX13" fmla="*/ 71312 w 285249"/>
                  <a:gd name="connsiteY13" fmla="*/ 399152 h 393447"/>
                  <a:gd name="connsiteX14" fmla="*/ 0 w 285249"/>
                  <a:gd name="connsiteY14" fmla="*/ 399152 h 393447"/>
                  <a:gd name="connsiteX15" fmla="*/ 85181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5181" y="0"/>
                    </a:moveTo>
                    <a:lnTo>
                      <a:pt x="156494" y="0"/>
                    </a:lnTo>
                    <a:lnTo>
                      <a:pt x="122460" y="151674"/>
                    </a:lnTo>
                    <a:lnTo>
                      <a:pt x="123542" y="151674"/>
                    </a:lnTo>
                    <a:cubicBezTo>
                      <a:pt x="143215" y="133575"/>
                      <a:pt x="170363" y="118723"/>
                      <a:pt x="201248" y="118723"/>
                    </a:cubicBezTo>
                    <a:cubicBezTo>
                      <a:pt x="254954" y="118723"/>
                      <a:pt x="290659" y="152264"/>
                      <a:pt x="290659" y="206462"/>
                    </a:cubicBezTo>
                    <a:cubicBezTo>
                      <a:pt x="290659" y="227216"/>
                      <a:pt x="285348" y="249052"/>
                      <a:pt x="281610" y="266069"/>
                    </a:cubicBezTo>
                    <a:lnTo>
                      <a:pt x="252888" y="399054"/>
                    </a:lnTo>
                    <a:lnTo>
                      <a:pt x="181576" y="399054"/>
                    </a:lnTo>
                    <a:lnTo>
                      <a:pt x="208134" y="269806"/>
                    </a:lnTo>
                    <a:cubicBezTo>
                      <a:pt x="211871" y="251216"/>
                      <a:pt x="216101" y="232527"/>
                      <a:pt x="216101" y="212363"/>
                    </a:cubicBezTo>
                    <a:cubicBezTo>
                      <a:pt x="216101" y="189445"/>
                      <a:pt x="200166" y="174100"/>
                      <a:pt x="177248" y="174100"/>
                    </a:cubicBezTo>
                    <a:cubicBezTo>
                      <a:pt x="127772" y="174100"/>
                      <a:pt x="109673" y="220429"/>
                      <a:pt x="100624" y="261347"/>
                    </a:cubicBezTo>
                    <a:lnTo>
                      <a:pt x="71312" y="399152"/>
                    </a:lnTo>
                    <a:lnTo>
                      <a:pt x="0" y="399152"/>
                    </a:lnTo>
                    <a:lnTo>
                      <a:pt x="8518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9" name="フリーフォーム: 図形 48">
                <a:extLst>
                  <a:ext uri="{FF2B5EF4-FFF2-40B4-BE49-F238E27FC236}">
                    <a16:creationId xmlns:a16="http://schemas.microsoft.com/office/drawing/2014/main" id="{C580C0F8-DCFA-4729-830F-6A01DAC0C63F}"/>
                  </a:ext>
                </a:extLst>
              </p:cNvPr>
              <p:cNvSpPr/>
              <p:nvPr/>
            </p:nvSpPr>
            <p:spPr>
              <a:xfrm>
                <a:off x="2926154"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5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6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5" y="0"/>
                      <a:pt x="260265" y="20263"/>
                      <a:pt x="260265" y="84591"/>
                    </a:cubicBezTo>
                    <a:cubicBezTo>
                      <a:pt x="260265"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6" y="159641"/>
                      <a:pt x="68066" y="205970"/>
                    </a:cubicBezTo>
                    <a:cubicBezTo>
                      <a:pt x="68066"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0" name="フリーフォーム: 図形 49">
                <a:extLst>
                  <a:ext uri="{FF2B5EF4-FFF2-40B4-BE49-F238E27FC236}">
                    <a16:creationId xmlns:a16="http://schemas.microsoft.com/office/drawing/2014/main" id="{23C3B926-6859-4D46-BC14-13A6879DC552}"/>
                  </a:ext>
                </a:extLst>
              </p:cNvPr>
              <p:cNvSpPr/>
              <p:nvPr/>
            </p:nvSpPr>
            <p:spPr>
              <a:xfrm>
                <a:off x="3200682" y="3423198"/>
                <a:ext cx="216396" cy="275413"/>
              </a:xfrm>
              <a:custGeom>
                <a:avLst/>
                <a:gdLst>
                  <a:gd name="connsiteX0" fmla="*/ 48984 w 216396"/>
                  <a:gd name="connsiteY0" fmla="*/ 43082 h 275413"/>
                  <a:gd name="connsiteX1" fmla="*/ 55378 w 216396"/>
                  <a:gd name="connsiteY1" fmla="*/ 6393 h 275413"/>
                  <a:gd name="connsiteX2" fmla="*/ 123444 w 216396"/>
                  <a:gd name="connsiteY2" fmla="*/ 6393 h 275413"/>
                  <a:gd name="connsiteX3" fmla="*/ 113903 w 216396"/>
                  <a:gd name="connsiteY3" fmla="*/ 58033 h 275413"/>
                  <a:gd name="connsiteX4" fmla="*/ 114985 w 216396"/>
                  <a:gd name="connsiteY4" fmla="*/ 58033 h 275413"/>
                  <a:gd name="connsiteX5" fmla="*/ 195838 w 216396"/>
                  <a:gd name="connsiteY5" fmla="*/ 0 h 275413"/>
                  <a:gd name="connsiteX6" fmla="*/ 222986 w 216396"/>
                  <a:gd name="connsiteY6" fmla="*/ 2656 h 275413"/>
                  <a:gd name="connsiteX7" fmla="*/ 208134 w 216396"/>
                  <a:gd name="connsiteY7" fmla="*/ 72394 h 275413"/>
                  <a:gd name="connsiteX8" fmla="*/ 180986 w 216396"/>
                  <a:gd name="connsiteY8" fmla="*/ 68165 h 275413"/>
                  <a:gd name="connsiteX9" fmla="*/ 96886 w 216396"/>
                  <a:gd name="connsiteY9" fmla="*/ 157576 h 275413"/>
                  <a:gd name="connsiteX10" fmla="*/ 71312 w 216396"/>
                  <a:gd name="connsiteY10" fmla="*/ 280430 h 275413"/>
                  <a:gd name="connsiteX11" fmla="*/ 0 w 216396"/>
                  <a:gd name="connsiteY11" fmla="*/ 280430 h 275413"/>
                  <a:gd name="connsiteX12" fmla="*/ 48984 w 216396"/>
                  <a:gd name="connsiteY12" fmla="*/ 43082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396" h="275413">
                    <a:moveTo>
                      <a:pt x="48984" y="43082"/>
                    </a:moveTo>
                    <a:cubicBezTo>
                      <a:pt x="51148" y="31377"/>
                      <a:pt x="53214" y="19181"/>
                      <a:pt x="55378" y="6393"/>
                    </a:cubicBezTo>
                    <a:lnTo>
                      <a:pt x="123444" y="6393"/>
                    </a:lnTo>
                    <a:lnTo>
                      <a:pt x="113903" y="58033"/>
                    </a:lnTo>
                    <a:lnTo>
                      <a:pt x="114985" y="58033"/>
                    </a:lnTo>
                    <a:cubicBezTo>
                      <a:pt x="127772" y="28230"/>
                      <a:pt x="162887" y="0"/>
                      <a:pt x="195838" y="0"/>
                    </a:cubicBezTo>
                    <a:cubicBezTo>
                      <a:pt x="204888" y="0"/>
                      <a:pt x="214429" y="492"/>
                      <a:pt x="222986" y="2656"/>
                    </a:cubicBezTo>
                    <a:lnTo>
                      <a:pt x="208134" y="72394"/>
                    </a:lnTo>
                    <a:cubicBezTo>
                      <a:pt x="200166" y="69739"/>
                      <a:pt x="190035" y="68165"/>
                      <a:pt x="180986" y="68165"/>
                    </a:cubicBezTo>
                    <a:cubicBezTo>
                      <a:pt x="130428" y="68165"/>
                      <a:pt x="105936" y="113411"/>
                      <a:pt x="96886" y="157576"/>
                    </a:cubicBezTo>
                    <a:lnTo>
                      <a:pt x="71312" y="280430"/>
                    </a:lnTo>
                    <a:lnTo>
                      <a:pt x="0" y="280430"/>
                    </a:lnTo>
                    <a:lnTo>
                      <a:pt x="48984" y="4308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1" name="フリーフォーム: 図形 50">
                <a:extLst>
                  <a:ext uri="{FF2B5EF4-FFF2-40B4-BE49-F238E27FC236}">
                    <a16:creationId xmlns:a16="http://schemas.microsoft.com/office/drawing/2014/main" id="{D9C2BFEE-A998-4B78-A9A3-39C5F4AA2EB9}"/>
                  </a:ext>
                </a:extLst>
              </p:cNvPr>
              <p:cNvSpPr/>
              <p:nvPr/>
            </p:nvSpPr>
            <p:spPr>
              <a:xfrm>
                <a:off x="340920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494 w 265576"/>
                  <a:gd name="connsiteY10" fmla="*/ 116460 h 285249"/>
                  <a:gd name="connsiteX11" fmla="*/ 200068 w 265576"/>
                  <a:gd name="connsiteY11" fmla="*/ 97870 h 285249"/>
                  <a:gd name="connsiteX12" fmla="*/ 154821 w 265576"/>
                  <a:gd name="connsiteY12" fmla="*/ 52132 h 285249"/>
                  <a:gd name="connsiteX13" fmla="*/ 77706 w 265576"/>
                  <a:gd name="connsiteY13" fmla="*/ 116460 h 285249"/>
                  <a:gd name="connsiteX14" fmla="*/ 198494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494" y="116460"/>
                    </a:moveTo>
                    <a:cubicBezTo>
                      <a:pt x="199576" y="110067"/>
                      <a:pt x="200068" y="104264"/>
                      <a:pt x="200068" y="97870"/>
                    </a:cubicBezTo>
                    <a:cubicBezTo>
                      <a:pt x="200068" y="68657"/>
                      <a:pt x="184625" y="52132"/>
                      <a:pt x="154821" y="52132"/>
                    </a:cubicBezTo>
                    <a:cubicBezTo>
                      <a:pt x="110657" y="52132"/>
                      <a:pt x="91477" y="78689"/>
                      <a:pt x="77706" y="116460"/>
                    </a:cubicBezTo>
                    <a:lnTo>
                      <a:pt x="198494" y="116460"/>
                    </a:lnTo>
                    <a:close/>
                  </a:path>
                </a:pathLst>
              </a:custGeom>
              <a:grpFill/>
              <a:ln w="9827" cap="flat">
                <a:noFill/>
                <a:prstDash val="solid"/>
                <a:miter/>
              </a:ln>
            </p:spPr>
            <p:txBody>
              <a:bodyPr rtlCol="0" anchor="ctr"/>
              <a:lstStyle/>
              <a:p>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2" name="フリーフォーム: 図形 51">
                <a:extLst>
                  <a:ext uri="{FF2B5EF4-FFF2-40B4-BE49-F238E27FC236}">
                    <a16:creationId xmlns:a16="http://schemas.microsoft.com/office/drawing/2014/main" id="{0008AFD3-3C6D-49AA-A446-9F55C3271D6B}"/>
                  </a:ext>
                </a:extLst>
              </p:cNvPr>
              <p:cNvSpPr/>
              <p:nvPr/>
            </p:nvSpPr>
            <p:spPr>
              <a:xfrm>
                <a:off x="3803247" y="3348148"/>
                <a:ext cx="196724" cy="354103"/>
              </a:xfrm>
              <a:custGeom>
                <a:avLst/>
                <a:gdLst>
                  <a:gd name="connsiteX0" fmla="*/ 11016 w 196723"/>
                  <a:gd name="connsiteY0" fmla="*/ 81345 h 354102"/>
                  <a:gd name="connsiteX1" fmla="*/ 62656 w 196723"/>
                  <a:gd name="connsiteY1" fmla="*/ 81345 h 354102"/>
                  <a:gd name="connsiteX2" fmla="*/ 74853 w 196723"/>
                  <a:gd name="connsiteY2" fmla="*/ 24984 h 354102"/>
                  <a:gd name="connsiteX3" fmla="*/ 151477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542 w 196723"/>
                  <a:gd name="connsiteY9" fmla="*/ 279839 h 354102"/>
                  <a:gd name="connsiteX10" fmla="*/ 120690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016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016" y="81345"/>
                    </a:moveTo>
                    <a:lnTo>
                      <a:pt x="62656" y="81345"/>
                    </a:lnTo>
                    <a:lnTo>
                      <a:pt x="74853" y="24984"/>
                    </a:lnTo>
                    <a:lnTo>
                      <a:pt x="151477" y="0"/>
                    </a:lnTo>
                    <a:lnTo>
                      <a:pt x="133969" y="81444"/>
                    </a:lnTo>
                    <a:lnTo>
                      <a:pt x="197806" y="81444"/>
                    </a:lnTo>
                    <a:lnTo>
                      <a:pt x="186592" y="133575"/>
                    </a:lnTo>
                    <a:lnTo>
                      <a:pt x="122756" y="133575"/>
                    </a:lnTo>
                    <a:lnTo>
                      <a:pt x="96690" y="253282"/>
                    </a:lnTo>
                    <a:cubicBezTo>
                      <a:pt x="95116" y="259675"/>
                      <a:pt x="93542" y="269216"/>
                      <a:pt x="93542" y="279839"/>
                    </a:cubicBezTo>
                    <a:cubicBezTo>
                      <a:pt x="93542" y="296364"/>
                      <a:pt x="104755" y="306496"/>
                      <a:pt x="120690" y="306496"/>
                    </a:cubicBezTo>
                    <a:cubicBezTo>
                      <a:pt x="133477" y="306496"/>
                      <a:pt x="146264"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016"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3" name="フリーフォーム: 図形 52">
                <a:extLst>
                  <a:ext uri="{FF2B5EF4-FFF2-40B4-BE49-F238E27FC236}">
                    <a16:creationId xmlns:a16="http://schemas.microsoft.com/office/drawing/2014/main" id="{59657D25-A45F-4BF2-8516-1AABB3245B42}"/>
                  </a:ext>
                </a:extLst>
              </p:cNvPr>
              <p:cNvSpPr/>
              <p:nvPr/>
            </p:nvSpPr>
            <p:spPr>
              <a:xfrm>
                <a:off x="3980790" y="3304475"/>
                <a:ext cx="285249" cy="393447"/>
              </a:xfrm>
              <a:custGeom>
                <a:avLst/>
                <a:gdLst>
                  <a:gd name="connsiteX0" fmla="*/ 84985 w 285249"/>
                  <a:gd name="connsiteY0" fmla="*/ 0 h 393447"/>
                  <a:gd name="connsiteX1" fmla="*/ 156297 w 285249"/>
                  <a:gd name="connsiteY1" fmla="*/ 0 h 393447"/>
                  <a:gd name="connsiteX2" fmla="*/ 122264 w 285249"/>
                  <a:gd name="connsiteY2" fmla="*/ 151674 h 393447"/>
                  <a:gd name="connsiteX3" fmla="*/ 123346 w 285249"/>
                  <a:gd name="connsiteY3" fmla="*/ 151674 h 393447"/>
                  <a:gd name="connsiteX4" fmla="*/ 201052 w 285249"/>
                  <a:gd name="connsiteY4" fmla="*/ 118723 h 393447"/>
                  <a:gd name="connsiteX5" fmla="*/ 290463 w 285249"/>
                  <a:gd name="connsiteY5" fmla="*/ 206462 h 393447"/>
                  <a:gd name="connsiteX6" fmla="*/ 281413 w 285249"/>
                  <a:gd name="connsiteY6" fmla="*/ 266069 h 393447"/>
                  <a:gd name="connsiteX7" fmla="*/ 252692 w 285249"/>
                  <a:gd name="connsiteY7" fmla="*/ 399054 h 393447"/>
                  <a:gd name="connsiteX8" fmla="*/ 181379 w 285249"/>
                  <a:gd name="connsiteY8" fmla="*/ 399054 h 393447"/>
                  <a:gd name="connsiteX9" fmla="*/ 208035 w 285249"/>
                  <a:gd name="connsiteY9" fmla="*/ 269806 h 393447"/>
                  <a:gd name="connsiteX10" fmla="*/ 216003 w 285249"/>
                  <a:gd name="connsiteY10" fmla="*/ 212363 h 393447"/>
                  <a:gd name="connsiteX11" fmla="*/ 177150 w 285249"/>
                  <a:gd name="connsiteY11" fmla="*/ 174100 h 393447"/>
                  <a:gd name="connsiteX12" fmla="*/ 100526 w 285249"/>
                  <a:gd name="connsiteY12" fmla="*/ 261347 h 393447"/>
                  <a:gd name="connsiteX13" fmla="*/ 71312 w 285249"/>
                  <a:gd name="connsiteY13" fmla="*/ 399152 h 393447"/>
                  <a:gd name="connsiteX14" fmla="*/ 0 w 285249"/>
                  <a:gd name="connsiteY14" fmla="*/ 399152 h 393447"/>
                  <a:gd name="connsiteX15" fmla="*/ 84985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4985" y="0"/>
                    </a:moveTo>
                    <a:lnTo>
                      <a:pt x="156297" y="0"/>
                    </a:lnTo>
                    <a:lnTo>
                      <a:pt x="122264" y="151674"/>
                    </a:lnTo>
                    <a:lnTo>
                      <a:pt x="123346" y="151674"/>
                    </a:lnTo>
                    <a:cubicBezTo>
                      <a:pt x="143018" y="133575"/>
                      <a:pt x="170166" y="118723"/>
                      <a:pt x="201052" y="118723"/>
                    </a:cubicBezTo>
                    <a:cubicBezTo>
                      <a:pt x="254757" y="118723"/>
                      <a:pt x="290463" y="152264"/>
                      <a:pt x="290463" y="206462"/>
                    </a:cubicBezTo>
                    <a:cubicBezTo>
                      <a:pt x="290463" y="227216"/>
                      <a:pt x="285151" y="249052"/>
                      <a:pt x="281413" y="266069"/>
                    </a:cubicBezTo>
                    <a:lnTo>
                      <a:pt x="252692" y="399054"/>
                    </a:lnTo>
                    <a:lnTo>
                      <a:pt x="181379" y="399054"/>
                    </a:lnTo>
                    <a:lnTo>
                      <a:pt x="208035" y="269806"/>
                    </a:lnTo>
                    <a:cubicBezTo>
                      <a:pt x="211773" y="251216"/>
                      <a:pt x="216003" y="232527"/>
                      <a:pt x="216003" y="212363"/>
                    </a:cubicBezTo>
                    <a:cubicBezTo>
                      <a:pt x="216003" y="189445"/>
                      <a:pt x="200068" y="174100"/>
                      <a:pt x="177150" y="174100"/>
                    </a:cubicBezTo>
                    <a:cubicBezTo>
                      <a:pt x="127674" y="174100"/>
                      <a:pt x="109575" y="220429"/>
                      <a:pt x="100526" y="261347"/>
                    </a:cubicBezTo>
                    <a:lnTo>
                      <a:pt x="71312" y="399152"/>
                    </a:lnTo>
                    <a:lnTo>
                      <a:pt x="0" y="399152"/>
                    </a:lnTo>
                    <a:lnTo>
                      <a:pt x="84985"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4" name="フリーフォーム: 図形 53">
                <a:extLst>
                  <a:ext uri="{FF2B5EF4-FFF2-40B4-BE49-F238E27FC236}">
                    <a16:creationId xmlns:a16="http://schemas.microsoft.com/office/drawing/2014/main" id="{3D372AC3-D989-40CB-9FEA-2D4FD438B6C9}"/>
                  </a:ext>
                </a:extLst>
              </p:cNvPr>
              <p:cNvSpPr/>
              <p:nvPr/>
            </p:nvSpPr>
            <p:spPr>
              <a:xfrm>
                <a:off x="4291023"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70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70" y="104264"/>
                      <a:pt x="199970" y="97870"/>
                    </a:cubicBezTo>
                    <a:cubicBezTo>
                      <a:pt x="199970"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5" name="フリーフォーム: 図形 54">
                <a:extLst>
                  <a:ext uri="{FF2B5EF4-FFF2-40B4-BE49-F238E27FC236}">
                    <a16:creationId xmlns:a16="http://schemas.microsoft.com/office/drawing/2014/main" id="{A88B51C4-7B3A-4704-A1E9-6A40A58DA986}"/>
                  </a:ext>
                </a:extLst>
              </p:cNvPr>
              <p:cNvSpPr/>
              <p:nvPr/>
            </p:nvSpPr>
            <p:spPr>
              <a:xfrm>
                <a:off x="4668831" y="3332213"/>
                <a:ext cx="383611" cy="363939"/>
              </a:xfrm>
              <a:custGeom>
                <a:avLst/>
                <a:gdLst>
                  <a:gd name="connsiteX0" fmla="*/ 79870 w 383611"/>
                  <a:gd name="connsiteY0" fmla="*/ 0 h 363938"/>
                  <a:gd name="connsiteX1" fmla="*/ 174002 w 383611"/>
                  <a:gd name="connsiteY1" fmla="*/ 0 h 363938"/>
                  <a:gd name="connsiteX2" fmla="*/ 253282 w 383611"/>
                  <a:gd name="connsiteY2" fmla="*/ 282003 h 363938"/>
                  <a:gd name="connsiteX3" fmla="*/ 254364 w 383611"/>
                  <a:gd name="connsiteY3" fmla="*/ 282003 h 363938"/>
                  <a:gd name="connsiteX4" fmla="*/ 315053 w 383611"/>
                  <a:gd name="connsiteY4" fmla="*/ 0 h 363938"/>
                  <a:gd name="connsiteX5" fmla="*/ 385283 w 383611"/>
                  <a:gd name="connsiteY5" fmla="*/ 0 h 363938"/>
                  <a:gd name="connsiteX6" fmla="*/ 304922 w 383611"/>
                  <a:gd name="connsiteY6" fmla="*/ 371316 h 363938"/>
                  <a:gd name="connsiteX7" fmla="*/ 209117 w 383611"/>
                  <a:gd name="connsiteY7" fmla="*/ 371316 h 363938"/>
                  <a:gd name="connsiteX8" fmla="*/ 131411 w 383611"/>
                  <a:gd name="connsiteY8" fmla="*/ 86657 h 363938"/>
                  <a:gd name="connsiteX9" fmla="*/ 130329 w 383611"/>
                  <a:gd name="connsiteY9" fmla="*/ 86657 h 363938"/>
                  <a:gd name="connsiteX10" fmla="*/ 71312 w 383611"/>
                  <a:gd name="connsiteY10" fmla="*/ 371316 h 363938"/>
                  <a:gd name="connsiteX11" fmla="*/ 0 w 383611"/>
                  <a:gd name="connsiteY11" fmla="*/ 371316 h 363938"/>
                  <a:gd name="connsiteX12" fmla="*/ 79870 w 383611"/>
                  <a:gd name="connsiteY12"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611" h="363938">
                    <a:moveTo>
                      <a:pt x="79870" y="0"/>
                    </a:moveTo>
                    <a:lnTo>
                      <a:pt x="174002" y="0"/>
                    </a:lnTo>
                    <a:lnTo>
                      <a:pt x="253282" y="282003"/>
                    </a:lnTo>
                    <a:lnTo>
                      <a:pt x="254364" y="282003"/>
                    </a:lnTo>
                    <a:lnTo>
                      <a:pt x="315053" y="0"/>
                    </a:lnTo>
                    <a:lnTo>
                      <a:pt x="385283" y="0"/>
                    </a:lnTo>
                    <a:lnTo>
                      <a:pt x="304922" y="371316"/>
                    </a:lnTo>
                    <a:lnTo>
                      <a:pt x="209117" y="371316"/>
                    </a:lnTo>
                    <a:lnTo>
                      <a:pt x="131411" y="86657"/>
                    </a:lnTo>
                    <a:lnTo>
                      <a:pt x="130329" y="86657"/>
                    </a:lnTo>
                    <a:lnTo>
                      <a:pt x="71312" y="371316"/>
                    </a:lnTo>
                    <a:lnTo>
                      <a:pt x="0" y="371316"/>
                    </a:lnTo>
                    <a:lnTo>
                      <a:pt x="7987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6" name="フリーフォーム: 図形 55">
                <a:extLst>
                  <a:ext uri="{FF2B5EF4-FFF2-40B4-BE49-F238E27FC236}">
                    <a16:creationId xmlns:a16="http://schemas.microsoft.com/office/drawing/2014/main" id="{89E1AC58-9E85-43C6-96BF-EC41F2102797}"/>
                  </a:ext>
                </a:extLst>
              </p:cNvPr>
              <p:cNvSpPr/>
              <p:nvPr/>
            </p:nvSpPr>
            <p:spPr>
              <a:xfrm>
                <a:off x="503758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7" name="フリーフォーム: 図形 56">
                <a:extLst>
                  <a:ext uri="{FF2B5EF4-FFF2-40B4-BE49-F238E27FC236}">
                    <a16:creationId xmlns:a16="http://schemas.microsoft.com/office/drawing/2014/main" id="{57C9ED23-1DD4-4B97-8312-B4E515AFE189}"/>
                  </a:ext>
                </a:extLst>
              </p:cNvPr>
              <p:cNvSpPr/>
              <p:nvPr/>
            </p:nvSpPr>
            <p:spPr>
              <a:xfrm>
                <a:off x="5275231" y="3429591"/>
                <a:ext cx="334430" cy="265577"/>
              </a:xfrm>
              <a:custGeom>
                <a:avLst/>
                <a:gdLst>
                  <a:gd name="connsiteX0" fmla="*/ 175674 w 334430"/>
                  <a:gd name="connsiteY0" fmla="*/ 94132 h 265576"/>
                  <a:gd name="connsiteX1" fmla="*/ 252790 w 334430"/>
                  <a:gd name="connsiteY1" fmla="*/ 0 h 265576"/>
                  <a:gd name="connsiteX2" fmla="*/ 337873 w 334430"/>
                  <a:gd name="connsiteY2" fmla="*/ 0 h 265576"/>
                  <a:gd name="connsiteX3" fmla="*/ 221314 w 334430"/>
                  <a:gd name="connsiteY3" fmla="*/ 130920 h 265576"/>
                  <a:gd name="connsiteX4" fmla="*/ 286725 w 334430"/>
                  <a:gd name="connsiteY4" fmla="*/ 274036 h 265576"/>
                  <a:gd name="connsiteX5" fmla="*/ 209019 w 334430"/>
                  <a:gd name="connsiteY5" fmla="*/ 274036 h 265576"/>
                  <a:gd name="connsiteX6" fmla="*/ 167018 w 334430"/>
                  <a:gd name="connsiteY6" fmla="*/ 169182 h 265576"/>
                  <a:gd name="connsiteX7" fmla="*/ 85083 w 334430"/>
                  <a:gd name="connsiteY7" fmla="*/ 274036 h 265576"/>
                  <a:gd name="connsiteX8" fmla="*/ 0 w 334430"/>
                  <a:gd name="connsiteY8" fmla="*/ 274036 h 265576"/>
                  <a:gd name="connsiteX9" fmla="*/ 123936 w 334430"/>
                  <a:gd name="connsiteY9" fmla="*/ 130920 h 265576"/>
                  <a:gd name="connsiteX10" fmla="*/ 65902 w 334430"/>
                  <a:gd name="connsiteY10" fmla="*/ 0 h 265576"/>
                  <a:gd name="connsiteX11" fmla="*/ 139871 w 334430"/>
                  <a:gd name="connsiteY11" fmla="*/ 0 h 265576"/>
                  <a:gd name="connsiteX12" fmla="*/ 175674 w 334430"/>
                  <a:gd name="connsiteY12" fmla="*/ 94132 h 26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430" h="265576">
                    <a:moveTo>
                      <a:pt x="175674" y="94132"/>
                    </a:moveTo>
                    <a:lnTo>
                      <a:pt x="252790" y="0"/>
                    </a:lnTo>
                    <a:lnTo>
                      <a:pt x="337873" y="0"/>
                    </a:lnTo>
                    <a:lnTo>
                      <a:pt x="221314" y="130920"/>
                    </a:lnTo>
                    <a:lnTo>
                      <a:pt x="286725" y="274036"/>
                    </a:lnTo>
                    <a:lnTo>
                      <a:pt x="209019" y="274036"/>
                    </a:lnTo>
                    <a:lnTo>
                      <a:pt x="167018" y="169182"/>
                    </a:lnTo>
                    <a:lnTo>
                      <a:pt x="85083" y="274036"/>
                    </a:lnTo>
                    <a:lnTo>
                      <a:pt x="0" y="274036"/>
                    </a:lnTo>
                    <a:lnTo>
                      <a:pt x="123936" y="130920"/>
                    </a:lnTo>
                    <a:lnTo>
                      <a:pt x="65902" y="0"/>
                    </a:lnTo>
                    <a:lnTo>
                      <a:pt x="139871" y="0"/>
                    </a:lnTo>
                    <a:lnTo>
                      <a:pt x="175674" y="9413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8" name="フリーフォーム: 図形 57">
                <a:extLst>
                  <a:ext uri="{FF2B5EF4-FFF2-40B4-BE49-F238E27FC236}">
                    <a16:creationId xmlns:a16="http://schemas.microsoft.com/office/drawing/2014/main" id="{BC3EF01D-8888-43D0-A9CE-14A0E7FD9394}"/>
                  </a:ext>
                </a:extLst>
              </p:cNvPr>
              <p:cNvSpPr/>
              <p:nvPr/>
            </p:nvSpPr>
            <p:spPr>
              <a:xfrm>
                <a:off x="5620973" y="3348148"/>
                <a:ext cx="196724" cy="354103"/>
              </a:xfrm>
              <a:custGeom>
                <a:avLst/>
                <a:gdLst>
                  <a:gd name="connsiteX0" fmla="*/ 11115 w 196723"/>
                  <a:gd name="connsiteY0" fmla="*/ 81345 h 354102"/>
                  <a:gd name="connsiteX1" fmla="*/ 62755 w 196723"/>
                  <a:gd name="connsiteY1" fmla="*/ 81345 h 354102"/>
                  <a:gd name="connsiteX2" fmla="*/ 74952 w 196723"/>
                  <a:gd name="connsiteY2" fmla="*/ 24984 h 354102"/>
                  <a:gd name="connsiteX3" fmla="*/ 151576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444 w 196723"/>
                  <a:gd name="connsiteY9" fmla="*/ 279839 h 354102"/>
                  <a:gd name="connsiteX10" fmla="*/ 120592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115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115" y="81345"/>
                    </a:moveTo>
                    <a:lnTo>
                      <a:pt x="62755" y="81345"/>
                    </a:lnTo>
                    <a:lnTo>
                      <a:pt x="74952" y="24984"/>
                    </a:lnTo>
                    <a:lnTo>
                      <a:pt x="151576" y="0"/>
                    </a:lnTo>
                    <a:lnTo>
                      <a:pt x="133969" y="81444"/>
                    </a:lnTo>
                    <a:lnTo>
                      <a:pt x="197806" y="81444"/>
                    </a:lnTo>
                    <a:lnTo>
                      <a:pt x="186592" y="133575"/>
                    </a:lnTo>
                    <a:lnTo>
                      <a:pt x="122756" y="133575"/>
                    </a:lnTo>
                    <a:lnTo>
                      <a:pt x="96690" y="253282"/>
                    </a:lnTo>
                    <a:cubicBezTo>
                      <a:pt x="95116" y="259675"/>
                      <a:pt x="93444" y="269216"/>
                      <a:pt x="93444" y="279839"/>
                    </a:cubicBezTo>
                    <a:cubicBezTo>
                      <a:pt x="93444" y="296364"/>
                      <a:pt x="104657" y="306496"/>
                      <a:pt x="120592" y="306496"/>
                    </a:cubicBezTo>
                    <a:cubicBezTo>
                      <a:pt x="133379" y="306496"/>
                      <a:pt x="146166"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115"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9" name="フリーフォーム: 図形 58">
                <a:extLst>
                  <a:ext uri="{FF2B5EF4-FFF2-40B4-BE49-F238E27FC236}">
                    <a16:creationId xmlns:a16="http://schemas.microsoft.com/office/drawing/2014/main" id="{E6CC4C5C-0EBE-476F-805E-CBE08D8555D5}"/>
                  </a:ext>
                </a:extLst>
              </p:cNvPr>
              <p:cNvSpPr/>
              <p:nvPr/>
            </p:nvSpPr>
            <p:spPr>
              <a:xfrm>
                <a:off x="5941436" y="3332213"/>
                <a:ext cx="344266" cy="363939"/>
              </a:xfrm>
              <a:custGeom>
                <a:avLst/>
                <a:gdLst>
                  <a:gd name="connsiteX0" fmla="*/ 0 w 344266"/>
                  <a:gd name="connsiteY0" fmla="*/ 0 h 363938"/>
                  <a:gd name="connsiteX1" fmla="*/ 74460 w 344266"/>
                  <a:gd name="connsiteY1" fmla="*/ 0 h 363938"/>
                  <a:gd name="connsiteX2" fmla="*/ 109083 w 344266"/>
                  <a:gd name="connsiteY2" fmla="*/ 288889 h 363938"/>
                  <a:gd name="connsiteX3" fmla="*/ 110165 w 344266"/>
                  <a:gd name="connsiteY3" fmla="*/ 288889 h 363938"/>
                  <a:gd name="connsiteX4" fmla="*/ 264495 w 344266"/>
                  <a:gd name="connsiteY4" fmla="*/ 0 h 363938"/>
                  <a:gd name="connsiteX5" fmla="*/ 345349 w 344266"/>
                  <a:gd name="connsiteY5" fmla="*/ 0 h 363938"/>
                  <a:gd name="connsiteX6" fmla="*/ 137805 w 344266"/>
                  <a:gd name="connsiteY6" fmla="*/ 371316 h 363938"/>
                  <a:gd name="connsiteX7" fmla="*/ 48984 w 344266"/>
                  <a:gd name="connsiteY7" fmla="*/ 371316 h 363938"/>
                  <a:gd name="connsiteX8" fmla="*/ 0 w 344266"/>
                  <a:gd name="connsiteY8"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266" h="363938">
                    <a:moveTo>
                      <a:pt x="0" y="0"/>
                    </a:moveTo>
                    <a:lnTo>
                      <a:pt x="74460" y="0"/>
                    </a:lnTo>
                    <a:lnTo>
                      <a:pt x="109083" y="288889"/>
                    </a:lnTo>
                    <a:lnTo>
                      <a:pt x="110165" y="288889"/>
                    </a:lnTo>
                    <a:lnTo>
                      <a:pt x="264495" y="0"/>
                    </a:lnTo>
                    <a:lnTo>
                      <a:pt x="345349" y="0"/>
                    </a:lnTo>
                    <a:lnTo>
                      <a:pt x="137805" y="371316"/>
                    </a:lnTo>
                    <a:lnTo>
                      <a:pt x="48984" y="371316"/>
                    </a:lnTo>
                    <a:lnTo>
                      <a:pt x="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0" name="フリーフォーム: 図形 59">
                <a:extLst>
                  <a:ext uri="{FF2B5EF4-FFF2-40B4-BE49-F238E27FC236}">
                    <a16:creationId xmlns:a16="http://schemas.microsoft.com/office/drawing/2014/main" id="{62FCE5B3-C440-490F-85C2-5CCE013E2963}"/>
                  </a:ext>
                </a:extLst>
              </p:cNvPr>
              <p:cNvSpPr/>
              <p:nvPr/>
            </p:nvSpPr>
            <p:spPr>
              <a:xfrm>
                <a:off x="6204259"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6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7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6" y="0"/>
                      <a:pt x="260266" y="20263"/>
                      <a:pt x="260266" y="84591"/>
                    </a:cubicBezTo>
                    <a:cubicBezTo>
                      <a:pt x="260266"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7" y="159641"/>
                      <a:pt x="68067" y="205970"/>
                    </a:cubicBezTo>
                    <a:cubicBezTo>
                      <a:pt x="68067"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1" name="フリーフォーム: 図形 60">
                <a:extLst>
                  <a:ext uri="{FF2B5EF4-FFF2-40B4-BE49-F238E27FC236}">
                    <a16:creationId xmlns:a16="http://schemas.microsoft.com/office/drawing/2014/main" id="{9C3E7DC2-F345-41E7-86EE-7A90A60DAAA4}"/>
                  </a:ext>
                </a:extLst>
              </p:cNvPr>
              <p:cNvSpPr/>
              <p:nvPr/>
            </p:nvSpPr>
            <p:spPr>
              <a:xfrm>
                <a:off x="6475246" y="3304475"/>
                <a:ext cx="147543" cy="393447"/>
              </a:xfrm>
              <a:custGeom>
                <a:avLst/>
                <a:gdLst>
                  <a:gd name="connsiteX0" fmla="*/ 84591 w 147542"/>
                  <a:gd name="connsiteY0" fmla="*/ 0 h 393447"/>
                  <a:gd name="connsiteX1" fmla="*/ 155903 w 147542"/>
                  <a:gd name="connsiteY1" fmla="*/ 0 h 393447"/>
                  <a:gd name="connsiteX2" fmla="*/ 71312 w 147542"/>
                  <a:gd name="connsiteY2" fmla="*/ 399054 h 393447"/>
                  <a:gd name="connsiteX3" fmla="*/ 0 w 147542"/>
                  <a:gd name="connsiteY3" fmla="*/ 399054 h 393447"/>
                  <a:gd name="connsiteX4" fmla="*/ 84591 w 147542"/>
                  <a:gd name="connsiteY4" fmla="*/ 0 h 39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2" h="393447">
                    <a:moveTo>
                      <a:pt x="84591" y="0"/>
                    </a:moveTo>
                    <a:lnTo>
                      <a:pt x="155903" y="0"/>
                    </a:lnTo>
                    <a:lnTo>
                      <a:pt x="71312" y="399054"/>
                    </a:lnTo>
                    <a:lnTo>
                      <a:pt x="0" y="399054"/>
                    </a:lnTo>
                    <a:lnTo>
                      <a:pt x="8459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2" name="フリーフォーム: 図形 61">
                <a:extLst>
                  <a:ext uri="{FF2B5EF4-FFF2-40B4-BE49-F238E27FC236}">
                    <a16:creationId xmlns:a16="http://schemas.microsoft.com/office/drawing/2014/main" id="{23C5DEA1-A8C9-432B-8229-CC25E5818BF3}"/>
                  </a:ext>
                </a:extLst>
              </p:cNvPr>
              <p:cNvSpPr/>
              <p:nvPr/>
            </p:nvSpPr>
            <p:spPr>
              <a:xfrm>
                <a:off x="6616985" y="3429591"/>
                <a:ext cx="285249" cy="275413"/>
              </a:xfrm>
              <a:custGeom>
                <a:avLst/>
                <a:gdLst>
                  <a:gd name="connsiteX0" fmla="*/ 240003 w 285249"/>
                  <a:gd name="connsiteY0" fmla="*/ 234593 h 275413"/>
                  <a:gd name="connsiteX1" fmla="*/ 233117 w 285249"/>
                  <a:gd name="connsiteY1" fmla="*/ 273938 h 275413"/>
                  <a:gd name="connsiteX2" fmla="*/ 163379 w 285249"/>
                  <a:gd name="connsiteY2" fmla="*/ 273938 h 275413"/>
                  <a:gd name="connsiteX3" fmla="*/ 168199 w 285249"/>
                  <a:gd name="connsiteY3" fmla="*/ 247380 h 275413"/>
                  <a:gd name="connsiteX4" fmla="*/ 167117 w 285249"/>
                  <a:gd name="connsiteY4" fmla="*/ 247380 h 275413"/>
                  <a:gd name="connsiteX5" fmla="*/ 89411 w 285249"/>
                  <a:gd name="connsiteY5" fmla="*/ 280331 h 275413"/>
                  <a:gd name="connsiteX6" fmla="*/ 0 w 285249"/>
                  <a:gd name="connsiteY6" fmla="*/ 192592 h 275413"/>
                  <a:gd name="connsiteX7" fmla="*/ 9049 w 285249"/>
                  <a:gd name="connsiteY7" fmla="*/ 132985 h 275413"/>
                  <a:gd name="connsiteX8" fmla="*/ 37771 w 285249"/>
                  <a:gd name="connsiteY8" fmla="*/ 0 h 275413"/>
                  <a:gd name="connsiteX9" fmla="*/ 109083 w 285249"/>
                  <a:gd name="connsiteY9" fmla="*/ 0 h 275413"/>
                  <a:gd name="connsiteX10" fmla="*/ 82427 w 285249"/>
                  <a:gd name="connsiteY10" fmla="*/ 129247 h 275413"/>
                  <a:gd name="connsiteX11" fmla="*/ 74460 w 285249"/>
                  <a:gd name="connsiteY11" fmla="*/ 186691 h 275413"/>
                  <a:gd name="connsiteX12" fmla="*/ 113313 w 285249"/>
                  <a:gd name="connsiteY12" fmla="*/ 225052 h 275413"/>
                  <a:gd name="connsiteX13" fmla="*/ 189937 w 285249"/>
                  <a:gd name="connsiteY13" fmla="*/ 137805 h 275413"/>
                  <a:gd name="connsiteX14" fmla="*/ 219150 w 285249"/>
                  <a:gd name="connsiteY14" fmla="*/ 0 h 275413"/>
                  <a:gd name="connsiteX15" fmla="*/ 290463 w 285249"/>
                  <a:gd name="connsiteY15" fmla="*/ 0 h 275413"/>
                  <a:gd name="connsiteX16" fmla="*/ 240003 w 285249"/>
                  <a:gd name="connsiteY16" fmla="*/ 234593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249" h="275413">
                    <a:moveTo>
                      <a:pt x="240003" y="234593"/>
                    </a:moveTo>
                    <a:cubicBezTo>
                      <a:pt x="236757" y="251118"/>
                      <a:pt x="234101" y="265479"/>
                      <a:pt x="233117" y="273938"/>
                    </a:cubicBezTo>
                    <a:lnTo>
                      <a:pt x="163379" y="273938"/>
                    </a:lnTo>
                    <a:lnTo>
                      <a:pt x="168199" y="247380"/>
                    </a:lnTo>
                    <a:lnTo>
                      <a:pt x="167117" y="247380"/>
                    </a:lnTo>
                    <a:cubicBezTo>
                      <a:pt x="147444" y="265479"/>
                      <a:pt x="120296" y="280331"/>
                      <a:pt x="89411" y="280331"/>
                    </a:cubicBezTo>
                    <a:cubicBezTo>
                      <a:pt x="35705" y="280331"/>
                      <a:pt x="0" y="246790"/>
                      <a:pt x="0" y="192592"/>
                    </a:cubicBezTo>
                    <a:cubicBezTo>
                      <a:pt x="0" y="171838"/>
                      <a:pt x="5311" y="150002"/>
                      <a:pt x="9049" y="132985"/>
                    </a:cubicBezTo>
                    <a:lnTo>
                      <a:pt x="37771" y="0"/>
                    </a:lnTo>
                    <a:lnTo>
                      <a:pt x="109083" y="0"/>
                    </a:lnTo>
                    <a:lnTo>
                      <a:pt x="82427" y="129247"/>
                    </a:lnTo>
                    <a:cubicBezTo>
                      <a:pt x="78689" y="147838"/>
                      <a:pt x="74460" y="166527"/>
                      <a:pt x="74460" y="186691"/>
                    </a:cubicBezTo>
                    <a:cubicBezTo>
                      <a:pt x="74460" y="209609"/>
                      <a:pt x="90394" y="225052"/>
                      <a:pt x="113313" y="225052"/>
                    </a:cubicBezTo>
                    <a:cubicBezTo>
                      <a:pt x="162789" y="225052"/>
                      <a:pt x="180887" y="178724"/>
                      <a:pt x="189937" y="137805"/>
                    </a:cubicBezTo>
                    <a:lnTo>
                      <a:pt x="219150" y="0"/>
                    </a:lnTo>
                    <a:lnTo>
                      <a:pt x="290463" y="0"/>
                    </a:lnTo>
                    <a:lnTo>
                      <a:pt x="240003" y="234593"/>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3" name="フリーフォーム: 図形 62">
                <a:extLst>
                  <a:ext uri="{FF2B5EF4-FFF2-40B4-BE49-F238E27FC236}">
                    <a16:creationId xmlns:a16="http://schemas.microsoft.com/office/drawing/2014/main" id="{2C308596-3A32-4272-A54E-AC46FEB3496D}"/>
                  </a:ext>
                </a:extLst>
              </p:cNvPr>
              <p:cNvSpPr/>
              <p:nvPr/>
            </p:nvSpPr>
            <p:spPr>
              <a:xfrm>
                <a:off x="6909317"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0" y="279839"/>
                      <a:pt x="161116"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4" name="フリーフォーム: 図形 63">
                <a:extLst>
                  <a:ext uri="{FF2B5EF4-FFF2-40B4-BE49-F238E27FC236}">
                    <a16:creationId xmlns:a16="http://schemas.microsoft.com/office/drawing/2014/main" id="{5F1FDBDB-6EEE-42BE-AD98-D5417D73A42C}"/>
                  </a:ext>
                </a:extLst>
              </p:cNvPr>
              <p:cNvSpPr/>
              <p:nvPr/>
            </p:nvSpPr>
            <p:spPr>
              <a:xfrm>
                <a:off x="7171648" y="3423001"/>
                <a:ext cx="236068" cy="285249"/>
              </a:xfrm>
              <a:custGeom>
                <a:avLst/>
                <a:gdLst>
                  <a:gd name="connsiteX0" fmla="*/ 220822 w 236068"/>
                  <a:gd name="connsiteY0" fmla="*/ 65017 h 285249"/>
                  <a:gd name="connsiteX1" fmla="*/ 162297 w 236068"/>
                  <a:gd name="connsiteY1" fmla="*/ 52230 h 285249"/>
                  <a:gd name="connsiteX2" fmla="*/ 114395 w 236068"/>
                  <a:gd name="connsiteY2" fmla="*/ 79870 h 285249"/>
                  <a:gd name="connsiteX3" fmla="*/ 206953 w 236068"/>
                  <a:gd name="connsiteY3" fmla="*/ 194265 h 285249"/>
                  <a:gd name="connsiteX4" fmla="*/ 83509 w 236068"/>
                  <a:gd name="connsiteY4" fmla="*/ 286823 h 285249"/>
                  <a:gd name="connsiteX5" fmla="*/ 0 w 236068"/>
                  <a:gd name="connsiteY5" fmla="*/ 270298 h 285249"/>
                  <a:gd name="connsiteX6" fmla="*/ 15443 w 236068"/>
                  <a:gd name="connsiteY6" fmla="*/ 213347 h 285249"/>
                  <a:gd name="connsiteX7" fmla="*/ 83509 w 236068"/>
                  <a:gd name="connsiteY7" fmla="*/ 234593 h 285249"/>
                  <a:gd name="connsiteX8" fmla="*/ 132494 w 236068"/>
                  <a:gd name="connsiteY8" fmla="*/ 204298 h 285249"/>
                  <a:gd name="connsiteX9" fmla="*/ 39935 w 236068"/>
                  <a:gd name="connsiteY9" fmla="*/ 87247 h 285249"/>
                  <a:gd name="connsiteX10" fmla="*/ 158559 w 236068"/>
                  <a:gd name="connsiteY10" fmla="*/ 0 h 285249"/>
                  <a:gd name="connsiteX11" fmla="*/ 236265 w 236068"/>
                  <a:gd name="connsiteY11" fmla="*/ 11213 h 285249"/>
                  <a:gd name="connsiteX12" fmla="*/ 220822 w 236068"/>
                  <a:gd name="connsiteY12" fmla="*/ 65017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68" h="285249">
                    <a:moveTo>
                      <a:pt x="220822" y="65017"/>
                    </a:moveTo>
                    <a:cubicBezTo>
                      <a:pt x="202232" y="58132"/>
                      <a:pt x="182560" y="52230"/>
                      <a:pt x="162297" y="52230"/>
                    </a:cubicBezTo>
                    <a:cubicBezTo>
                      <a:pt x="141051" y="52230"/>
                      <a:pt x="114395" y="58033"/>
                      <a:pt x="114395" y="79870"/>
                    </a:cubicBezTo>
                    <a:cubicBezTo>
                      <a:pt x="114395" y="114493"/>
                      <a:pt x="206953" y="127280"/>
                      <a:pt x="206953" y="194265"/>
                    </a:cubicBezTo>
                    <a:cubicBezTo>
                      <a:pt x="206953" y="265577"/>
                      <a:pt x="144690" y="286823"/>
                      <a:pt x="83509" y="286823"/>
                    </a:cubicBezTo>
                    <a:cubicBezTo>
                      <a:pt x="54788" y="286823"/>
                      <a:pt x="26066" y="282594"/>
                      <a:pt x="0" y="270298"/>
                    </a:cubicBezTo>
                    <a:lnTo>
                      <a:pt x="15443" y="213347"/>
                    </a:lnTo>
                    <a:cubicBezTo>
                      <a:pt x="35705" y="224560"/>
                      <a:pt x="55869" y="234593"/>
                      <a:pt x="83509" y="234593"/>
                    </a:cubicBezTo>
                    <a:cubicBezTo>
                      <a:pt x="107411" y="234593"/>
                      <a:pt x="132494" y="226626"/>
                      <a:pt x="132494" y="204298"/>
                    </a:cubicBezTo>
                    <a:cubicBezTo>
                      <a:pt x="132494" y="160133"/>
                      <a:pt x="39935" y="155903"/>
                      <a:pt x="39935" y="87247"/>
                    </a:cubicBezTo>
                    <a:cubicBezTo>
                      <a:pt x="39935" y="22820"/>
                      <a:pt x="102198" y="0"/>
                      <a:pt x="158559" y="0"/>
                    </a:cubicBezTo>
                    <a:cubicBezTo>
                      <a:pt x="184625" y="0"/>
                      <a:pt x="211281" y="4820"/>
                      <a:pt x="236265" y="11213"/>
                    </a:cubicBezTo>
                    <a:lnTo>
                      <a:pt x="220822" y="65017"/>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5" name="フリーフォーム: 図形 64">
                <a:extLst>
                  <a:ext uri="{FF2B5EF4-FFF2-40B4-BE49-F238E27FC236}">
                    <a16:creationId xmlns:a16="http://schemas.microsoft.com/office/drawing/2014/main" id="{748B5284-7EE0-43AC-B8A1-DA63DAA9F433}"/>
                  </a:ext>
                </a:extLst>
              </p:cNvPr>
              <p:cNvSpPr/>
              <p:nvPr/>
            </p:nvSpPr>
            <p:spPr>
              <a:xfrm>
                <a:off x="7407519" y="3332213"/>
                <a:ext cx="147543" cy="363939"/>
              </a:xfrm>
              <a:custGeom>
                <a:avLst/>
                <a:gdLst>
                  <a:gd name="connsiteX0" fmla="*/ 89903 w 147542"/>
                  <a:gd name="connsiteY0" fmla="*/ 296856 h 363938"/>
                  <a:gd name="connsiteX1" fmla="*/ 74460 w 147542"/>
                  <a:gd name="connsiteY1" fmla="*/ 371316 h 363938"/>
                  <a:gd name="connsiteX2" fmla="*/ 0 w 147542"/>
                  <a:gd name="connsiteY2" fmla="*/ 371316 h 363938"/>
                  <a:gd name="connsiteX3" fmla="*/ 15443 w 147542"/>
                  <a:gd name="connsiteY3" fmla="*/ 296856 h 363938"/>
                  <a:gd name="connsiteX4" fmla="*/ 89903 w 147542"/>
                  <a:gd name="connsiteY4" fmla="*/ 296856 h 363938"/>
                  <a:gd name="connsiteX5" fmla="*/ 72296 w 147542"/>
                  <a:gd name="connsiteY5" fmla="*/ 0 h 363938"/>
                  <a:gd name="connsiteX6" fmla="*/ 155805 w 147542"/>
                  <a:gd name="connsiteY6" fmla="*/ 0 h 363938"/>
                  <a:gd name="connsiteX7" fmla="*/ 88821 w 147542"/>
                  <a:gd name="connsiteY7" fmla="*/ 262331 h 363938"/>
                  <a:gd name="connsiteX8" fmla="*/ 29804 w 147542"/>
                  <a:gd name="connsiteY8" fmla="*/ 262331 h 363938"/>
                  <a:gd name="connsiteX9" fmla="*/ 72296 w 147542"/>
                  <a:gd name="connsiteY9"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542" h="363938">
                    <a:moveTo>
                      <a:pt x="89903" y="296856"/>
                    </a:moveTo>
                    <a:lnTo>
                      <a:pt x="74460" y="371316"/>
                    </a:lnTo>
                    <a:lnTo>
                      <a:pt x="0" y="371316"/>
                    </a:lnTo>
                    <a:lnTo>
                      <a:pt x="15443" y="296856"/>
                    </a:lnTo>
                    <a:lnTo>
                      <a:pt x="89903" y="296856"/>
                    </a:lnTo>
                    <a:close/>
                    <a:moveTo>
                      <a:pt x="72296" y="0"/>
                    </a:moveTo>
                    <a:lnTo>
                      <a:pt x="155805" y="0"/>
                    </a:lnTo>
                    <a:lnTo>
                      <a:pt x="88821" y="262331"/>
                    </a:lnTo>
                    <a:lnTo>
                      <a:pt x="29804" y="262331"/>
                    </a:lnTo>
                    <a:lnTo>
                      <a:pt x="72296"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45" name="フリーフォーム: 図形 44">
              <a:extLst>
                <a:ext uri="{FF2B5EF4-FFF2-40B4-BE49-F238E27FC236}">
                  <a16:creationId xmlns:a16="http://schemas.microsoft.com/office/drawing/2014/main" id="{0C5BA032-4240-4150-871C-67D45CCF2CB6}"/>
                </a:ext>
              </a:extLst>
            </p:cNvPr>
            <p:cNvSpPr/>
            <p:nvPr/>
          </p:nvSpPr>
          <p:spPr>
            <a:xfrm>
              <a:off x="5120803" y="2676566"/>
              <a:ext cx="2616425" cy="590171"/>
            </a:xfrm>
            <a:custGeom>
              <a:avLst/>
              <a:gdLst>
                <a:gd name="connsiteX0" fmla="*/ 0 w 2616424"/>
                <a:gd name="connsiteY0" fmla="*/ 596237 h 590170"/>
                <a:gd name="connsiteX1" fmla="*/ 2620064 w 2616424"/>
                <a:gd name="connsiteY1" fmla="*/ 53870 h 590170"/>
                <a:gd name="connsiteX2" fmla="*/ 2507145 w 2616424"/>
                <a:gd name="connsiteY2" fmla="*/ 410136 h 590170"/>
                <a:gd name="connsiteX3" fmla="*/ 0 w 2616424"/>
                <a:gd name="connsiteY3" fmla="*/ 596237 h 590170"/>
              </a:gdLst>
              <a:ahLst/>
              <a:cxnLst>
                <a:cxn ang="0">
                  <a:pos x="connsiteX0" y="connsiteY0"/>
                </a:cxn>
                <a:cxn ang="0">
                  <a:pos x="connsiteX1" y="connsiteY1"/>
                </a:cxn>
                <a:cxn ang="0">
                  <a:pos x="connsiteX2" y="connsiteY2"/>
                </a:cxn>
                <a:cxn ang="0">
                  <a:pos x="connsiteX3" y="connsiteY3"/>
                </a:cxn>
              </a:cxnLst>
              <a:rect l="l" t="t" r="r" b="b"/>
              <a:pathLst>
                <a:path w="2616424" h="590170">
                  <a:moveTo>
                    <a:pt x="0" y="596237"/>
                  </a:moveTo>
                  <a:cubicBezTo>
                    <a:pt x="779419" y="-30230"/>
                    <a:pt x="1817432" y="-64460"/>
                    <a:pt x="2620064" y="53870"/>
                  </a:cubicBezTo>
                  <a:lnTo>
                    <a:pt x="2507145" y="410136"/>
                  </a:lnTo>
                  <a:cubicBezTo>
                    <a:pt x="1952581" y="214986"/>
                    <a:pt x="882896" y="95870"/>
                    <a:pt x="0" y="596237"/>
                  </a:cubicBezTo>
                  <a:close/>
                </a:path>
              </a:pathLst>
            </a:custGeom>
            <a:gradFill>
              <a:gsLst>
                <a:gs pos="25000">
                  <a:srgbClr val="005BAC"/>
                </a:gs>
                <a:gs pos="100000">
                  <a:srgbClr val="EA5B02"/>
                </a:gs>
                <a:gs pos="52000">
                  <a:srgbClr val="E50059"/>
                </a:gs>
              </a:gsLst>
              <a:lin ang="0" scaled="1"/>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6" name="フリーフォーム: 図形 45">
              <a:extLst>
                <a:ext uri="{FF2B5EF4-FFF2-40B4-BE49-F238E27FC236}">
                  <a16:creationId xmlns:a16="http://schemas.microsoft.com/office/drawing/2014/main" id="{A60E88CD-EE1D-4164-8E02-6842D3685403}"/>
                </a:ext>
              </a:extLst>
            </p:cNvPr>
            <p:cNvSpPr/>
            <p:nvPr/>
          </p:nvSpPr>
          <p:spPr>
            <a:xfrm>
              <a:off x="2164440" y="3771103"/>
              <a:ext cx="2419701" cy="413120"/>
            </a:xfrm>
            <a:custGeom>
              <a:avLst/>
              <a:gdLst>
                <a:gd name="connsiteX0" fmla="*/ 2429046 w 2419701"/>
                <a:gd name="connsiteY0" fmla="*/ 0 h 413119"/>
                <a:gd name="connsiteX1" fmla="*/ 0 w 2419701"/>
                <a:gd name="connsiteY1" fmla="*/ 350168 h 413119"/>
                <a:gd name="connsiteX2" fmla="*/ 119018 w 2419701"/>
                <a:gd name="connsiteY2" fmla="*/ 67870 h 413119"/>
                <a:gd name="connsiteX3" fmla="*/ 2429046 w 2419701"/>
                <a:gd name="connsiteY3" fmla="*/ 0 h 413119"/>
              </a:gdLst>
              <a:ahLst/>
              <a:cxnLst>
                <a:cxn ang="0">
                  <a:pos x="connsiteX0" y="connsiteY0"/>
                </a:cxn>
                <a:cxn ang="0">
                  <a:pos x="connsiteX1" y="connsiteY1"/>
                </a:cxn>
                <a:cxn ang="0">
                  <a:pos x="connsiteX2" y="connsiteY2"/>
                </a:cxn>
                <a:cxn ang="0">
                  <a:pos x="connsiteX3" y="connsiteY3"/>
                </a:cxn>
              </a:cxnLst>
              <a:rect l="l" t="t" r="r" b="b"/>
              <a:pathLst>
                <a:path w="2419701" h="413119">
                  <a:moveTo>
                    <a:pt x="2429046" y="0"/>
                  </a:moveTo>
                  <a:cubicBezTo>
                    <a:pt x="1971368" y="313971"/>
                    <a:pt x="990405" y="527908"/>
                    <a:pt x="0" y="350168"/>
                  </a:cubicBezTo>
                  <a:lnTo>
                    <a:pt x="119018" y="67870"/>
                  </a:lnTo>
                  <a:cubicBezTo>
                    <a:pt x="1087882" y="292528"/>
                    <a:pt x="1996057" y="174887"/>
                    <a:pt x="2429046" y="0"/>
                  </a:cubicBezTo>
                  <a:close/>
                </a:path>
              </a:pathLst>
            </a:custGeom>
            <a:gradFill flip="none" rotWithShape="1">
              <a:gsLst>
                <a:gs pos="0">
                  <a:srgbClr val="009EE7"/>
                </a:gs>
                <a:gs pos="47000">
                  <a:srgbClr val="005BAC"/>
                </a:gs>
              </a:gsLst>
              <a:lin ang="0" scaled="1"/>
              <a:tileRect/>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980238850"/>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12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④ 表紙+サブタイトル（写真なし）">
    <p:spTree>
      <p:nvGrpSpPr>
        <p:cNvPr id="1" name=""/>
        <p:cNvGrpSpPr/>
        <p:nvPr/>
      </p:nvGrpSpPr>
      <p:grpSpPr>
        <a:xfrm>
          <a:off x="0" y="0"/>
          <a:ext cx="0" cy="0"/>
          <a:chOff x="0" y="0"/>
          <a:chExt cx="0" cy="0"/>
        </a:xfrm>
      </p:grpSpPr>
      <p:graphicFrame>
        <p:nvGraphicFramePr>
          <p:cNvPr id="7" name="オブジェクト 6" hidden="1">
            <a:extLst>
              <a:ext uri="{FF2B5EF4-FFF2-40B4-BE49-F238E27FC236}">
                <a16:creationId xmlns:a16="http://schemas.microsoft.com/office/drawing/2014/main" id="{A68DB686-C150-4BEE-A534-B26B9500A829}"/>
              </a:ext>
            </a:extLst>
          </p:cNvPr>
          <p:cNvGraphicFramePr>
            <a:graphicFrameLocks noChangeAspect="1"/>
          </p:cNvGraphicFramePr>
          <p:nvPr userDrawn="1">
            <p:custDataLst>
              <p:tags r:id="rId2"/>
            </p:custDataLst>
            <p:extLst>
              <p:ext uri="{D42A27DB-BD31-4B8C-83A1-F6EECF244321}">
                <p14:modId xmlns:p14="http://schemas.microsoft.com/office/powerpoint/2010/main" val="4691552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3280"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ctrTitle"/>
          </p:nvPr>
        </p:nvSpPr>
        <p:spPr>
          <a:xfrm>
            <a:off x="492766" y="2156184"/>
            <a:ext cx="8924283" cy="442035"/>
          </a:xfrm>
          <a:noFill/>
        </p:spPr>
        <p:txBody>
          <a:bodyPr lIns="0" tIns="36000" rIns="0" bIns="36000" anchor="ctr">
            <a:spAutoFit/>
          </a:bodyPr>
          <a:lstStyle>
            <a:lvl1pPr algn="l">
              <a:lnSpc>
                <a:spcPct val="100000"/>
              </a:lnSpc>
              <a:spcBef>
                <a:spcPts val="0"/>
              </a:spcBef>
              <a:defRPr sz="2400" b="1" i="0"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lang="ja-JP" altLang="en-US"/>
              <a:t>マスター タイトルの書式設定</a:t>
            </a:r>
            <a:endParaRPr lang="en-US" dirty="0"/>
          </a:p>
        </p:txBody>
      </p:sp>
      <p:sp>
        <p:nvSpPr>
          <p:cNvPr id="3" name="Subtitle 2"/>
          <p:cNvSpPr>
            <a:spLocks noGrp="1"/>
          </p:cNvSpPr>
          <p:nvPr>
            <p:ph type="subTitle" idx="1" hasCustomPrompt="1"/>
          </p:nvPr>
        </p:nvSpPr>
        <p:spPr>
          <a:xfrm>
            <a:off x="492387" y="408363"/>
            <a:ext cx="8924663" cy="365357"/>
          </a:xfrm>
        </p:spPr>
        <p:txBody>
          <a:bodyPr lIns="0" tIns="46800" rIns="90000" bIns="46800" anchor="ctr">
            <a:spAutoFit/>
          </a:bodyPr>
          <a:lstStyle>
            <a:lvl1pPr marL="0" indent="0" algn="l">
              <a:lnSpc>
                <a:spcPct val="110000"/>
              </a:lnSpc>
              <a:spcBef>
                <a:spcPts val="0"/>
              </a:spcBef>
              <a:buNone/>
              <a:defRPr sz="1600" b="1" i="0" baseline="0">
                <a:latin typeface="メイリオ" panose="020B0604030504040204" pitchFamily="50" charset="-128"/>
                <a:ea typeface="メイリオ" panose="020B0604030504040204" pitchFamily="50" charset="-128"/>
                <a:sym typeface="メイリオ" panose="020B0604030504040204" pitchFamily="50" charset="-128"/>
              </a:defRPr>
            </a:lvl1pPr>
            <a:lvl2pPr marL="495285" indent="0" algn="ctr">
              <a:buNone/>
              <a:defRPr sz="2167"/>
            </a:lvl2pPr>
            <a:lvl3pPr marL="990570" indent="0" algn="ctr">
              <a:buNone/>
              <a:defRPr sz="1950"/>
            </a:lvl3pPr>
            <a:lvl4pPr marL="1485854" indent="0" algn="ctr">
              <a:buNone/>
              <a:defRPr sz="1733"/>
            </a:lvl4pPr>
            <a:lvl5pPr marL="1981139" indent="0" algn="ctr">
              <a:buNone/>
              <a:defRPr sz="1733"/>
            </a:lvl5pPr>
            <a:lvl6pPr marL="2476424" indent="0" algn="ctr">
              <a:buNone/>
              <a:defRPr sz="1733"/>
            </a:lvl6pPr>
            <a:lvl7pPr marL="2971709" indent="0" algn="ctr">
              <a:buNone/>
              <a:defRPr sz="1733"/>
            </a:lvl7pPr>
            <a:lvl8pPr marL="3466993" indent="0" algn="ctr">
              <a:buNone/>
              <a:defRPr sz="1733"/>
            </a:lvl8pPr>
            <a:lvl9pPr marL="3962278" indent="0" algn="ctr">
              <a:buNone/>
              <a:defRPr sz="1733"/>
            </a:lvl9pPr>
          </a:lstStyle>
          <a:p>
            <a:r>
              <a:rPr lang="ja-JP" altLang="en-US" dirty="0"/>
              <a:t>資料名など</a:t>
            </a:r>
            <a:endParaRPr lang="en-US" dirty="0"/>
          </a:p>
        </p:txBody>
      </p:sp>
      <p:sp>
        <p:nvSpPr>
          <p:cNvPr id="15" name="テキスト プレースホルダー 14">
            <a:extLst>
              <a:ext uri="{FF2B5EF4-FFF2-40B4-BE49-F238E27FC236}">
                <a16:creationId xmlns:a16="http://schemas.microsoft.com/office/drawing/2014/main" id="{FDC760E3-9F01-AD4C-BCF9-E22AE02BF0F0}"/>
              </a:ext>
            </a:extLst>
          </p:cNvPr>
          <p:cNvSpPr>
            <a:spLocks noGrp="1"/>
          </p:cNvSpPr>
          <p:nvPr>
            <p:ph type="body" sz="quarter" idx="10" hasCustomPrompt="1"/>
          </p:nvPr>
        </p:nvSpPr>
        <p:spPr>
          <a:xfrm>
            <a:off x="492389" y="5436000"/>
            <a:ext cx="6303231" cy="252000"/>
          </a:xfrm>
        </p:spPr>
        <p:txBody>
          <a:bodyPr lIns="0" tIns="0" rIns="0" bIns="0" anchor="ctr">
            <a:noAutofit/>
          </a:bodyPr>
          <a:lstStyle>
            <a:lvl1pPr marL="0" indent="0">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日付</a:t>
            </a:r>
          </a:p>
        </p:txBody>
      </p:sp>
      <p:sp>
        <p:nvSpPr>
          <p:cNvPr id="16" name="テキスト プレースホルダー 14">
            <a:extLst>
              <a:ext uri="{FF2B5EF4-FFF2-40B4-BE49-F238E27FC236}">
                <a16:creationId xmlns:a16="http://schemas.microsoft.com/office/drawing/2014/main" id="{863F2344-476F-5942-A8C9-BC88457AB2D4}"/>
              </a:ext>
            </a:extLst>
          </p:cNvPr>
          <p:cNvSpPr>
            <a:spLocks noGrp="1"/>
          </p:cNvSpPr>
          <p:nvPr>
            <p:ph type="body" sz="quarter" idx="11" hasCustomPrompt="1"/>
          </p:nvPr>
        </p:nvSpPr>
        <p:spPr>
          <a:xfrm>
            <a:off x="492765" y="4265052"/>
            <a:ext cx="6303231" cy="1037558"/>
          </a:xfrm>
        </p:spPr>
        <p:txBody>
          <a:bodyPr lIns="0" tIns="0" rIns="0" bIns="0" anchor="t">
            <a:noAutofit/>
          </a:bodyPr>
          <a:lstStyle>
            <a:lvl1pPr marL="0" indent="0">
              <a:lnSpc>
                <a:spcPct val="140000"/>
              </a:lnSpc>
              <a:spcBef>
                <a:spcPts val="0"/>
              </a:spcBef>
              <a:buNone/>
              <a:defRPr sz="1200" b="1" baseline="0">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a:t>部署</a:t>
            </a:r>
          </a:p>
        </p:txBody>
      </p:sp>
      <p:sp>
        <p:nvSpPr>
          <p:cNvPr id="5" name="テキスト プレースホルダー 4">
            <a:extLst>
              <a:ext uri="{FF2B5EF4-FFF2-40B4-BE49-F238E27FC236}">
                <a16:creationId xmlns:a16="http://schemas.microsoft.com/office/drawing/2014/main" id="{E2E88B4C-DA79-CC41-98E9-9182634B031C}"/>
              </a:ext>
            </a:extLst>
          </p:cNvPr>
          <p:cNvSpPr>
            <a:spLocks noGrp="1"/>
          </p:cNvSpPr>
          <p:nvPr>
            <p:ph type="body" sz="quarter" idx="12" hasCustomPrompt="1"/>
          </p:nvPr>
        </p:nvSpPr>
        <p:spPr>
          <a:xfrm>
            <a:off x="492765" y="3790799"/>
            <a:ext cx="6303231" cy="342000"/>
          </a:xfrm>
        </p:spPr>
        <p:txBody>
          <a:bodyPr lIns="0" tIns="0" rIns="0" bIns="0" anchor="ctr">
            <a:noAutofit/>
          </a:bodyPr>
          <a:lstStyle>
            <a:lvl1pPr marL="0" indent="0" algn="l">
              <a:spcBef>
                <a:spcPts val="0"/>
              </a:spcBef>
              <a:buNone/>
              <a:defRPr sz="1600" b="1" baseline="0">
                <a:solidFill>
                  <a:schemeClr val="tx1"/>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名前</a:t>
            </a:r>
          </a:p>
        </p:txBody>
      </p:sp>
      <p:sp>
        <p:nvSpPr>
          <p:cNvPr id="8" name="テキスト プレースホルダー 7">
            <a:extLst>
              <a:ext uri="{FF2B5EF4-FFF2-40B4-BE49-F238E27FC236}">
                <a16:creationId xmlns:a16="http://schemas.microsoft.com/office/drawing/2014/main" id="{41877E83-27AD-F84F-8D0E-74403068DF66}"/>
              </a:ext>
            </a:extLst>
          </p:cNvPr>
          <p:cNvSpPr>
            <a:spLocks noGrp="1"/>
          </p:cNvSpPr>
          <p:nvPr>
            <p:ph type="body" sz="quarter" idx="13" hasCustomPrompt="1"/>
          </p:nvPr>
        </p:nvSpPr>
        <p:spPr>
          <a:xfrm>
            <a:off x="492764" y="1189666"/>
            <a:ext cx="8924285" cy="349702"/>
          </a:xfrm>
        </p:spPr>
        <p:txBody>
          <a:bodyPr lIns="0" tIns="36000" rIns="0" bIns="36000" anchor="ctr">
            <a:spAutoFit/>
          </a:bodyPr>
          <a:lstStyle>
            <a:lvl1pPr marL="0" indent="0">
              <a:spcBef>
                <a:spcPts val="0"/>
              </a:spcBef>
              <a:buNone/>
              <a:defRPr sz="1800" b="1" i="0" baseline="0">
                <a:solidFill>
                  <a:srgbClr val="000F78"/>
                </a:solidFill>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サブタイトル</a:t>
            </a:r>
          </a:p>
        </p:txBody>
      </p:sp>
      <p:cxnSp>
        <p:nvCxnSpPr>
          <p:cNvPr id="6" name="直線コネクタ 5">
            <a:extLst>
              <a:ext uri="{FF2B5EF4-FFF2-40B4-BE49-F238E27FC236}">
                <a16:creationId xmlns:a16="http://schemas.microsoft.com/office/drawing/2014/main" id="{17E17235-D718-F341-A1F6-9D65CCF7A33F}"/>
              </a:ext>
            </a:extLst>
          </p:cNvPr>
          <p:cNvCxnSpPr/>
          <p:nvPr userDrawn="1"/>
        </p:nvCxnSpPr>
        <p:spPr>
          <a:xfrm>
            <a:off x="493200" y="3439940"/>
            <a:ext cx="4464000" cy="0"/>
          </a:xfrm>
          <a:prstGeom prst="line">
            <a:avLst/>
          </a:prstGeom>
          <a:ln w="31750">
            <a:solidFill>
              <a:srgbClr val="000F78"/>
            </a:solidFill>
          </a:ln>
        </p:spPr>
        <p:style>
          <a:lnRef idx="1">
            <a:schemeClr val="accent1"/>
          </a:lnRef>
          <a:fillRef idx="0">
            <a:schemeClr val="accent1"/>
          </a:fillRef>
          <a:effectRef idx="0">
            <a:schemeClr val="accent1"/>
          </a:effectRef>
          <a:fontRef idx="minor">
            <a:schemeClr val="tx1"/>
          </a:fontRef>
        </p:style>
      </p:cxnSp>
      <p:grpSp>
        <p:nvGrpSpPr>
          <p:cNvPr id="11" name="グループ化 10">
            <a:extLst>
              <a:ext uri="{FF2B5EF4-FFF2-40B4-BE49-F238E27FC236}">
                <a16:creationId xmlns:a16="http://schemas.microsoft.com/office/drawing/2014/main" id="{26507EF2-3502-4FA8-9408-DCDAD154BB9E}"/>
              </a:ext>
            </a:extLst>
          </p:cNvPr>
          <p:cNvGrpSpPr>
            <a:grpSpLocks noChangeAspect="1"/>
          </p:cNvGrpSpPr>
          <p:nvPr userDrawn="1"/>
        </p:nvGrpSpPr>
        <p:grpSpPr>
          <a:xfrm>
            <a:off x="492766" y="6044136"/>
            <a:ext cx="766800" cy="385678"/>
            <a:chOff x="200472" y="6597352"/>
            <a:chExt cx="355987" cy="179051"/>
          </a:xfrm>
        </p:grpSpPr>
        <p:sp>
          <p:nvSpPr>
            <p:cNvPr id="12" name="Freeform 290">
              <a:extLst>
                <a:ext uri="{FF2B5EF4-FFF2-40B4-BE49-F238E27FC236}">
                  <a16:creationId xmlns:a16="http://schemas.microsoft.com/office/drawing/2014/main" id="{3989E6D8-2EA8-4E3A-B666-9CC800106290}"/>
                </a:ext>
              </a:extLst>
            </p:cNvPr>
            <p:cNvSpPr>
              <a:spLocks noChangeAspect="1"/>
            </p:cNvSpPr>
            <p:nvPr/>
          </p:nvSpPr>
          <p:spPr bwMode="auto">
            <a:xfrm>
              <a:off x="508801" y="6598074"/>
              <a:ext cx="47658" cy="177607"/>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3" name="Freeform 291">
              <a:extLst>
                <a:ext uri="{FF2B5EF4-FFF2-40B4-BE49-F238E27FC236}">
                  <a16:creationId xmlns:a16="http://schemas.microsoft.com/office/drawing/2014/main" id="{3321115C-3382-44B9-BC99-C7448B36F287}"/>
                </a:ext>
              </a:extLst>
            </p:cNvPr>
            <p:cNvSpPr>
              <a:spLocks noChangeAspect="1"/>
            </p:cNvSpPr>
            <p:nvPr/>
          </p:nvSpPr>
          <p:spPr bwMode="auto">
            <a:xfrm>
              <a:off x="200472" y="6597352"/>
              <a:ext cx="303997" cy="179051"/>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4" name="グループ化 13">
            <a:extLst>
              <a:ext uri="{FF2B5EF4-FFF2-40B4-BE49-F238E27FC236}">
                <a16:creationId xmlns:a16="http://schemas.microsoft.com/office/drawing/2014/main" id="{FC6AEEB8-E67D-430D-9306-8190F7754AA5}"/>
              </a:ext>
            </a:extLst>
          </p:cNvPr>
          <p:cNvGrpSpPr>
            <a:grpSpLocks noChangeAspect="1"/>
          </p:cNvGrpSpPr>
          <p:nvPr userDrawn="1"/>
        </p:nvGrpSpPr>
        <p:grpSpPr>
          <a:xfrm>
            <a:off x="7248454" y="5975818"/>
            <a:ext cx="1926000" cy="521058"/>
            <a:chOff x="2164440" y="2676566"/>
            <a:chExt cx="5572788" cy="1507657"/>
          </a:xfrm>
        </p:grpSpPr>
        <p:grpSp>
          <p:nvGrpSpPr>
            <p:cNvPr id="19" name="グループ化 18">
              <a:extLst>
                <a:ext uri="{FF2B5EF4-FFF2-40B4-BE49-F238E27FC236}">
                  <a16:creationId xmlns:a16="http://schemas.microsoft.com/office/drawing/2014/main" id="{2D9234E8-63B9-4D6C-A48D-0878F6B7336D}"/>
                </a:ext>
              </a:extLst>
            </p:cNvPr>
            <p:cNvGrpSpPr/>
            <p:nvPr userDrawn="1"/>
          </p:nvGrpSpPr>
          <p:grpSpPr>
            <a:xfrm>
              <a:off x="2346016" y="3304475"/>
              <a:ext cx="5209046" cy="404857"/>
              <a:chOff x="2346016" y="3304475"/>
              <a:chExt cx="5209046" cy="404857"/>
            </a:xfrm>
            <a:solidFill>
              <a:srgbClr val="005BAC"/>
            </a:solidFill>
          </p:grpSpPr>
          <p:sp>
            <p:nvSpPr>
              <p:cNvPr id="22" name="フリーフォーム: 図形 21">
                <a:extLst>
                  <a:ext uri="{FF2B5EF4-FFF2-40B4-BE49-F238E27FC236}">
                    <a16:creationId xmlns:a16="http://schemas.microsoft.com/office/drawing/2014/main" id="{8D276CCB-743C-4A78-AA2E-07754A0BB9F9}"/>
                  </a:ext>
                </a:extLst>
              </p:cNvPr>
              <p:cNvSpPr/>
              <p:nvPr/>
            </p:nvSpPr>
            <p:spPr>
              <a:xfrm>
                <a:off x="2346016" y="3325721"/>
                <a:ext cx="285249" cy="383611"/>
              </a:xfrm>
              <a:custGeom>
                <a:avLst/>
                <a:gdLst>
                  <a:gd name="connsiteX0" fmla="*/ 271282 w 285249"/>
                  <a:gd name="connsiteY0" fmla="*/ 77706 h 383611"/>
                  <a:gd name="connsiteX1" fmla="*/ 194166 w 285249"/>
                  <a:gd name="connsiteY1" fmla="*/ 58525 h 383611"/>
                  <a:gd name="connsiteX2" fmla="*/ 131903 w 285249"/>
                  <a:gd name="connsiteY2" fmla="*/ 101116 h 383611"/>
                  <a:gd name="connsiteX3" fmla="*/ 258495 w 285249"/>
                  <a:gd name="connsiteY3" fmla="*/ 260167 h 383611"/>
                  <a:gd name="connsiteX4" fmla="*/ 105837 w 285249"/>
                  <a:gd name="connsiteY4" fmla="*/ 384103 h 383611"/>
                  <a:gd name="connsiteX5" fmla="*/ 0 w 285249"/>
                  <a:gd name="connsiteY5" fmla="*/ 363349 h 383611"/>
                  <a:gd name="connsiteX6" fmla="*/ 19181 w 285249"/>
                  <a:gd name="connsiteY6" fmla="*/ 300004 h 383611"/>
                  <a:gd name="connsiteX7" fmla="*/ 110165 w 285249"/>
                  <a:gd name="connsiteY7" fmla="*/ 325578 h 383611"/>
                  <a:gd name="connsiteX8" fmla="*/ 180887 w 285249"/>
                  <a:gd name="connsiteY8" fmla="*/ 267544 h 383611"/>
                  <a:gd name="connsiteX9" fmla="*/ 54296 w 285249"/>
                  <a:gd name="connsiteY9" fmla="*/ 112231 h 383611"/>
                  <a:gd name="connsiteX10" fmla="*/ 192592 w 285249"/>
                  <a:gd name="connsiteY10" fmla="*/ 0 h 383611"/>
                  <a:gd name="connsiteX11" fmla="*/ 288889 w 285249"/>
                  <a:gd name="connsiteY11" fmla="*/ 16525 h 383611"/>
                  <a:gd name="connsiteX12" fmla="*/ 271282 w 285249"/>
                  <a:gd name="connsiteY12" fmla="*/ 77706 h 3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249" h="383611">
                    <a:moveTo>
                      <a:pt x="271282" y="77706"/>
                    </a:moveTo>
                    <a:cubicBezTo>
                      <a:pt x="249446" y="66493"/>
                      <a:pt x="221314" y="58525"/>
                      <a:pt x="194166" y="58525"/>
                    </a:cubicBezTo>
                    <a:cubicBezTo>
                      <a:pt x="167609" y="58525"/>
                      <a:pt x="131903" y="69148"/>
                      <a:pt x="131903" y="101116"/>
                    </a:cubicBezTo>
                    <a:cubicBezTo>
                      <a:pt x="131903" y="160723"/>
                      <a:pt x="258495" y="156985"/>
                      <a:pt x="258495" y="260167"/>
                    </a:cubicBezTo>
                    <a:cubicBezTo>
                      <a:pt x="258495" y="351152"/>
                      <a:pt x="187183" y="384103"/>
                      <a:pt x="105837" y="384103"/>
                    </a:cubicBezTo>
                    <a:cubicBezTo>
                      <a:pt x="70230" y="384103"/>
                      <a:pt x="33443" y="375644"/>
                      <a:pt x="0" y="363349"/>
                    </a:cubicBezTo>
                    <a:lnTo>
                      <a:pt x="19181" y="300004"/>
                    </a:lnTo>
                    <a:cubicBezTo>
                      <a:pt x="47902" y="313282"/>
                      <a:pt x="78198" y="325578"/>
                      <a:pt x="110165" y="325578"/>
                    </a:cubicBezTo>
                    <a:cubicBezTo>
                      <a:pt x="145871" y="325578"/>
                      <a:pt x="180887" y="307479"/>
                      <a:pt x="180887" y="267544"/>
                    </a:cubicBezTo>
                    <a:cubicBezTo>
                      <a:pt x="180887" y="200461"/>
                      <a:pt x="54296" y="211183"/>
                      <a:pt x="54296" y="112231"/>
                    </a:cubicBezTo>
                    <a:cubicBezTo>
                      <a:pt x="54296" y="34033"/>
                      <a:pt x="121280" y="0"/>
                      <a:pt x="192592" y="0"/>
                    </a:cubicBezTo>
                    <a:cubicBezTo>
                      <a:pt x="225052" y="0"/>
                      <a:pt x="258593" y="4230"/>
                      <a:pt x="288889" y="16525"/>
                    </a:cubicBezTo>
                    <a:lnTo>
                      <a:pt x="271282" y="77706"/>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フリーフォーム: 図形 22">
                <a:extLst>
                  <a:ext uri="{FF2B5EF4-FFF2-40B4-BE49-F238E27FC236}">
                    <a16:creationId xmlns:a16="http://schemas.microsoft.com/office/drawing/2014/main" id="{FE0416B6-0D7B-4C6F-825C-C1F12BA7A0C9}"/>
                  </a:ext>
                </a:extLst>
              </p:cNvPr>
              <p:cNvSpPr/>
              <p:nvPr/>
            </p:nvSpPr>
            <p:spPr>
              <a:xfrm>
                <a:off x="2624577" y="3304475"/>
                <a:ext cx="285249" cy="393447"/>
              </a:xfrm>
              <a:custGeom>
                <a:avLst/>
                <a:gdLst>
                  <a:gd name="connsiteX0" fmla="*/ 85181 w 285249"/>
                  <a:gd name="connsiteY0" fmla="*/ 0 h 393447"/>
                  <a:gd name="connsiteX1" fmla="*/ 156494 w 285249"/>
                  <a:gd name="connsiteY1" fmla="*/ 0 h 393447"/>
                  <a:gd name="connsiteX2" fmla="*/ 122460 w 285249"/>
                  <a:gd name="connsiteY2" fmla="*/ 151674 h 393447"/>
                  <a:gd name="connsiteX3" fmla="*/ 123542 w 285249"/>
                  <a:gd name="connsiteY3" fmla="*/ 151674 h 393447"/>
                  <a:gd name="connsiteX4" fmla="*/ 201248 w 285249"/>
                  <a:gd name="connsiteY4" fmla="*/ 118723 h 393447"/>
                  <a:gd name="connsiteX5" fmla="*/ 290659 w 285249"/>
                  <a:gd name="connsiteY5" fmla="*/ 206462 h 393447"/>
                  <a:gd name="connsiteX6" fmla="*/ 281610 w 285249"/>
                  <a:gd name="connsiteY6" fmla="*/ 266069 h 393447"/>
                  <a:gd name="connsiteX7" fmla="*/ 252888 w 285249"/>
                  <a:gd name="connsiteY7" fmla="*/ 399054 h 393447"/>
                  <a:gd name="connsiteX8" fmla="*/ 181576 w 285249"/>
                  <a:gd name="connsiteY8" fmla="*/ 399054 h 393447"/>
                  <a:gd name="connsiteX9" fmla="*/ 208134 w 285249"/>
                  <a:gd name="connsiteY9" fmla="*/ 269806 h 393447"/>
                  <a:gd name="connsiteX10" fmla="*/ 216101 w 285249"/>
                  <a:gd name="connsiteY10" fmla="*/ 212363 h 393447"/>
                  <a:gd name="connsiteX11" fmla="*/ 177248 w 285249"/>
                  <a:gd name="connsiteY11" fmla="*/ 174100 h 393447"/>
                  <a:gd name="connsiteX12" fmla="*/ 100624 w 285249"/>
                  <a:gd name="connsiteY12" fmla="*/ 261347 h 393447"/>
                  <a:gd name="connsiteX13" fmla="*/ 71312 w 285249"/>
                  <a:gd name="connsiteY13" fmla="*/ 399152 h 393447"/>
                  <a:gd name="connsiteX14" fmla="*/ 0 w 285249"/>
                  <a:gd name="connsiteY14" fmla="*/ 399152 h 393447"/>
                  <a:gd name="connsiteX15" fmla="*/ 85181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5181" y="0"/>
                    </a:moveTo>
                    <a:lnTo>
                      <a:pt x="156494" y="0"/>
                    </a:lnTo>
                    <a:lnTo>
                      <a:pt x="122460" y="151674"/>
                    </a:lnTo>
                    <a:lnTo>
                      <a:pt x="123542" y="151674"/>
                    </a:lnTo>
                    <a:cubicBezTo>
                      <a:pt x="143215" y="133575"/>
                      <a:pt x="170363" y="118723"/>
                      <a:pt x="201248" y="118723"/>
                    </a:cubicBezTo>
                    <a:cubicBezTo>
                      <a:pt x="254954" y="118723"/>
                      <a:pt x="290659" y="152264"/>
                      <a:pt x="290659" y="206462"/>
                    </a:cubicBezTo>
                    <a:cubicBezTo>
                      <a:pt x="290659" y="227216"/>
                      <a:pt x="285348" y="249052"/>
                      <a:pt x="281610" y="266069"/>
                    </a:cubicBezTo>
                    <a:lnTo>
                      <a:pt x="252888" y="399054"/>
                    </a:lnTo>
                    <a:lnTo>
                      <a:pt x="181576" y="399054"/>
                    </a:lnTo>
                    <a:lnTo>
                      <a:pt x="208134" y="269806"/>
                    </a:lnTo>
                    <a:cubicBezTo>
                      <a:pt x="211871" y="251216"/>
                      <a:pt x="216101" y="232527"/>
                      <a:pt x="216101" y="212363"/>
                    </a:cubicBezTo>
                    <a:cubicBezTo>
                      <a:pt x="216101" y="189445"/>
                      <a:pt x="200166" y="174100"/>
                      <a:pt x="177248" y="174100"/>
                    </a:cubicBezTo>
                    <a:cubicBezTo>
                      <a:pt x="127772" y="174100"/>
                      <a:pt x="109673" y="220429"/>
                      <a:pt x="100624" y="261347"/>
                    </a:cubicBezTo>
                    <a:lnTo>
                      <a:pt x="71312" y="399152"/>
                    </a:lnTo>
                    <a:lnTo>
                      <a:pt x="0" y="399152"/>
                    </a:lnTo>
                    <a:lnTo>
                      <a:pt x="8518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フリーフォーム: 図形 23">
                <a:extLst>
                  <a:ext uri="{FF2B5EF4-FFF2-40B4-BE49-F238E27FC236}">
                    <a16:creationId xmlns:a16="http://schemas.microsoft.com/office/drawing/2014/main" id="{2246689E-E6A9-40F0-B173-3473A895893E}"/>
                  </a:ext>
                </a:extLst>
              </p:cNvPr>
              <p:cNvSpPr/>
              <p:nvPr/>
            </p:nvSpPr>
            <p:spPr>
              <a:xfrm>
                <a:off x="2926154"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5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6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5" y="0"/>
                      <a:pt x="260265" y="20263"/>
                      <a:pt x="260265" y="84591"/>
                    </a:cubicBezTo>
                    <a:cubicBezTo>
                      <a:pt x="260265"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6" y="159641"/>
                      <a:pt x="68066" y="205970"/>
                    </a:cubicBezTo>
                    <a:cubicBezTo>
                      <a:pt x="68066"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5" name="フリーフォーム: 図形 24">
                <a:extLst>
                  <a:ext uri="{FF2B5EF4-FFF2-40B4-BE49-F238E27FC236}">
                    <a16:creationId xmlns:a16="http://schemas.microsoft.com/office/drawing/2014/main" id="{82043DE6-9347-4A81-B50F-3658697509A1}"/>
                  </a:ext>
                </a:extLst>
              </p:cNvPr>
              <p:cNvSpPr/>
              <p:nvPr/>
            </p:nvSpPr>
            <p:spPr>
              <a:xfrm>
                <a:off x="3200682" y="3423198"/>
                <a:ext cx="216396" cy="275413"/>
              </a:xfrm>
              <a:custGeom>
                <a:avLst/>
                <a:gdLst>
                  <a:gd name="connsiteX0" fmla="*/ 48984 w 216396"/>
                  <a:gd name="connsiteY0" fmla="*/ 43082 h 275413"/>
                  <a:gd name="connsiteX1" fmla="*/ 55378 w 216396"/>
                  <a:gd name="connsiteY1" fmla="*/ 6393 h 275413"/>
                  <a:gd name="connsiteX2" fmla="*/ 123444 w 216396"/>
                  <a:gd name="connsiteY2" fmla="*/ 6393 h 275413"/>
                  <a:gd name="connsiteX3" fmla="*/ 113903 w 216396"/>
                  <a:gd name="connsiteY3" fmla="*/ 58033 h 275413"/>
                  <a:gd name="connsiteX4" fmla="*/ 114985 w 216396"/>
                  <a:gd name="connsiteY4" fmla="*/ 58033 h 275413"/>
                  <a:gd name="connsiteX5" fmla="*/ 195838 w 216396"/>
                  <a:gd name="connsiteY5" fmla="*/ 0 h 275413"/>
                  <a:gd name="connsiteX6" fmla="*/ 222986 w 216396"/>
                  <a:gd name="connsiteY6" fmla="*/ 2656 h 275413"/>
                  <a:gd name="connsiteX7" fmla="*/ 208134 w 216396"/>
                  <a:gd name="connsiteY7" fmla="*/ 72394 h 275413"/>
                  <a:gd name="connsiteX8" fmla="*/ 180986 w 216396"/>
                  <a:gd name="connsiteY8" fmla="*/ 68165 h 275413"/>
                  <a:gd name="connsiteX9" fmla="*/ 96886 w 216396"/>
                  <a:gd name="connsiteY9" fmla="*/ 157576 h 275413"/>
                  <a:gd name="connsiteX10" fmla="*/ 71312 w 216396"/>
                  <a:gd name="connsiteY10" fmla="*/ 280430 h 275413"/>
                  <a:gd name="connsiteX11" fmla="*/ 0 w 216396"/>
                  <a:gd name="connsiteY11" fmla="*/ 280430 h 275413"/>
                  <a:gd name="connsiteX12" fmla="*/ 48984 w 216396"/>
                  <a:gd name="connsiteY12" fmla="*/ 43082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396" h="275413">
                    <a:moveTo>
                      <a:pt x="48984" y="43082"/>
                    </a:moveTo>
                    <a:cubicBezTo>
                      <a:pt x="51148" y="31377"/>
                      <a:pt x="53214" y="19181"/>
                      <a:pt x="55378" y="6393"/>
                    </a:cubicBezTo>
                    <a:lnTo>
                      <a:pt x="123444" y="6393"/>
                    </a:lnTo>
                    <a:lnTo>
                      <a:pt x="113903" y="58033"/>
                    </a:lnTo>
                    <a:lnTo>
                      <a:pt x="114985" y="58033"/>
                    </a:lnTo>
                    <a:cubicBezTo>
                      <a:pt x="127772" y="28230"/>
                      <a:pt x="162887" y="0"/>
                      <a:pt x="195838" y="0"/>
                    </a:cubicBezTo>
                    <a:cubicBezTo>
                      <a:pt x="204888" y="0"/>
                      <a:pt x="214429" y="492"/>
                      <a:pt x="222986" y="2656"/>
                    </a:cubicBezTo>
                    <a:lnTo>
                      <a:pt x="208134" y="72394"/>
                    </a:lnTo>
                    <a:cubicBezTo>
                      <a:pt x="200166" y="69739"/>
                      <a:pt x="190035" y="68165"/>
                      <a:pt x="180986" y="68165"/>
                    </a:cubicBezTo>
                    <a:cubicBezTo>
                      <a:pt x="130428" y="68165"/>
                      <a:pt x="105936" y="113411"/>
                      <a:pt x="96886" y="157576"/>
                    </a:cubicBezTo>
                    <a:lnTo>
                      <a:pt x="71312" y="280430"/>
                    </a:lnTo>
                    <a:lnTo>
                      <a:pt x="0" y="280430"/>
                    </a:lnTo>
                    <a:lnTo>
                      <a:pt x="48984" y="4308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フリーフォーム: 図形 25">
                <a:extLst>
                  <a:ext uri="{FF2B5EF4-FFF2-40B4-BE49-F238E27FC236}">
                    <a16:creationId xmlns:a16="http://schemas.microsoft.com/office/drawing/2014/main" id="{D8473EC5-39B5-4FFE-9FB0-D86248E51A70}"/>
                  </a:ext>
                </a:extLst>
              </p:cNvPr>
              <p:cNvSpPr/>
              <p:nvPr/>
            </p:nvSpPr>
            <p:spPr>
              <a:xfrm>
                <a:off x="340920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494 w 265576"/>
                  <a:gd name="connsiteY10" fmla="*/ 116460 h 285249"/>
                  <a:gd name="connsiteX11" fmla="*/ 200068 w 265576"/>
                  <a:gd name="connsiteY11" fmla="*/ 97870 h 285249"/>
                  <a:gd name="connsiteX12" fmla="*/ 154821 w 265576"/>
                  <a:gd name="connsiteY12" fmla="*/ 52132 h 285249"/>
                  <a:gd name="connsiteX13" fmla="*/ 77706 w 265576"/>
                  <a:gd name="connsiteY13" fmla="*/ 116460 h 285249"/>
                  <a:gd name="connsiteX14" fmla="*/ 198494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494" y="116460"/>
                    </a:moveTo>
                    <a:cubicBezTo>
                      <a:pt x="199576" y="110067"/>
                      <a:pt x="200068" y="104264"/>
                      <a:pt x="200068" y="97870"/>
                    </a:cubicBezTo>
                    <a:cubicBezTo>
                      <a:pt x="200068" y="68657"/>
                      <a:pt x="184625" y="52132"/>
                      <a:pt x="154821" y="52132"/>
                    </a:cubicBezTo>
                    <a:cubicBezTo>
                      <a:pt x="110657" y="52132"/>
                      <a:pt x="91477" y="78689"/>
                      <a:pt x="77706" y="116460"/>
                    </a:cubicBezTo>
                    <a:lnTo>
                      <a:pt x="198494" y="116460"/>
                    </a:lnTo>
                    <a:close/>
                  </a:path>
                </a:pathLst>
              </a:custGeom>
              <a:grpFill/>
              <a:ln w="9827" cap="flat">
                <a:noFill/>
                <a:prstDash val="solid"/>
                <a:miter/>
              </a:ln>
            </p:spPr>
            <p:txBody>
              <a:bodyPr rtlCol="0" anchor="ctr"/>
              <a:lstStyle/>
              <a:p>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フリーフォーム: 図形 26">
                <a:extLst>
                  <a:ext uri="{FF2B5EF4-FFF2-40B4-BE49-F238E27FC236}">
                    <a16:creationId xmlns:a16="http://schemas.microsoft.com/office/drawing/2014/main" id="{7EA8EC17-AED0-4F60-86E9-12988B987513}"/>
                  </a:ext>
                </a:extLst>
              </p:cNvPr>
              <p:cNvSpPr/>
              <p:nvPr/>
            </p:nvSpPr>
            <p:spPr>
              <a:xfrm>
                <a:off x="3803247" y="3348148"/>
                <a:ext cx="196724" cy="354103"/>
              </a:xfrm>
              <a:custGeom>
                <a:avLst/>
                <a:gdLst>
                  <a:gd name="connsiteX0" fmla="*/ 11016 w 196723"/>
                  <a:gd name="connsiteY0" fmla="*/ 81345 h 354102"/>
                  <a:gd name="connsiteX1" fmla="*/ 62656 w 196723"/>
                  <a:gd name="connsiteY1" fmla="*/ 81345 h 354102"/>
                  <a:gd name="connsiteX2" fmla="*/ 74853 w 196723"/>
                  <a:gd name="connsiteY2" fmla="*/ 24984 h 354102"/>
                  <a:gd name="connsiteX3" fmla="*/ 151477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542 w 196723"/>
                  <a:gd name="connsiteY9" fmla="*/ 279839 h 354102"/>
                  <a:gd name="connsiteX10" fmla="*/ 120690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016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016" y="81345"/>
                    </a:moveTo>
                    <a:lnTo>
                      <a:pt x="62656" y="81345"/>
                    </a:lnTo>
                    <a:lnTo>
                      <a:pt x="74853" y="24984"/>
                    </a:lnTo>
                    <a:lnTo>
                      <a:pt x="151477" y="0"/>
                    </a:lnTo>
                    <a:lnTo>
                      <a:pt x="133969" y="81444"/>
                    </a:lnTo>
                    <a:lnTo>
                      <a:pt x="197806" y="81444"/>
                    </a:lnTo>
                    <a:lnTo>
                      <a:pt x="186592" y="133575"/>
                    </a:lnTo>
                    <a:lnTo>
                      <a:pt x="122756" y="133575"/>
                    </a:lnTo>
                    <a:lnTo>
                      <a:pt x="96690" y="253282"/>
                    </a:lnTo>
                    <a:cubicBezTo>
                      <a:pt x="95116" y="259675"/>
                      <a:pt x="93542" y="269216"/>
                      <a:pt x="93542" y="279839"/>
                    </a:cubicBezTo>
                    <a:cubicBezTo>
                      <a:pt x="93542" y="296364"/>
                      <a:pt x="104755" y="306496"/>
                      <a:pt x="120690" y="306496"/>
                    </a:cubicBezTo>
                    <a:cubicBezTo>
                      <a:pt x="133477" y="306496"/>
                      <a:pt x="146264"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016"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8" name="フリーフォーム: 図形 27">
                <a:extLst>
                  <a:ext uri="{FF2B5EF4-FFF2-40B4-BE49-F238E27FC236}">
                    <a16:creationId xmlns:a16="http://schemas.microsoft.com/office/drawing/2014/main" id="{E41E3922-B74C-4C32-9FD9-2971A872F2A8}"/>
                  </a:ext>
                </a:extLst>
              </p:cNvPr>
              <p:cNvSpPr/>
              <p:nvPr/>
            </p:nvSpPr>
            <p:spPr>
              <a:xfrm>
                <a:off x="3980790" y="3304475"/>
                <a:ext cx="285249" cy="393447"/>
              </a:xfrm>
              <a:custGeom>
                <a:avLst/>
                <a:gdLst>
                  <a:gd name="connsiteX0" fmla="*/ 84985 w 285249"/>
                  <a:gd name="connsiteY0" fmla="*/ 0 h 393447"/>
                  <a:gd name="connsiteX1" fmla="*/ 156297 w 285249"/>
                  <a:gd name="connsiteY1" fmla="*/ 0 h 393447"/>
                  <a:gd name="connsiteX2" fmla="*/ 122264 w 285249"/>
                  <a:gd name="connsiteY2" fmla="*/ 151674 h 393447"/>
                  <a:gd name="connsiteX3" fmla="*/ 123346 w 285249"/>
                  <a:gd name="connsiteY3" fmla="*/ 151674 h 393447"/>
                  <a:gd name="connsiteX4" fmla="*/ 201052 w 285249"/>
                  <a:gd name="connsiteY4" fmla="*/ 118723 h 393447"/>
                  <a:gd name="connsiteX5" fmla="*/ 290463 w 285249"/>
                  <a:gd name="connsiteY5" fmla="*/ 206462 h 393447"/>
                  <a:gd name="connsiteX6" fmla="*/ 281413 w 285249"/>
                  <a:gd name="connsiteY6" fmla="*/ 266069 h 393447"/>
                  <a:gd name="connsiteX7" fmla="*/ 252692 w 285249"/>
                  <a:gd name="connsiteY7" fmla="*/ 399054 h 393447"/>
                  <a:gd name="connsiteX8" fmla="*/ 181379 w 285249"/>
                  <a:gd name="connsiteY8" fmla="*/ 399054 h 393447"/>
                  <a:gd name="connsiteX9" fmla="*/ 208035 w 285249"/>
                  <a:gd name="connsiteY9" fmla="*/ 269806 h 393447"/>
                  <a:gd name="connsiteX10" fmla="*/ 216003 w 285249"/>
                  <a:gd name="connsiteY10" fmla="*/ 212363 h 393447"/>
                  <a:gd name="connsiteX11" fmla="*/ 177150 w 285249"/>
                  <a:gd name="connsiteY11" fmla="*/ 174100 h 393447"/>
                  <a:gd name="connsiteX12" fmla="*/ 100526 w 285249"/>
                  <a:gd name="connsiteY12" fmla="*/ 261347 h 393447"/>
                  <a:gd name="connsiteX13" fmla="*/ 71312 w 285249"/>
                  <a:gd name="connsiteY13" fmla="*/ 399152 h 393447"/>
                  <a:gd name="connsiteX14" fmla="*/ 0 w 285249"/>
                  <a:gd name="connsiteY14" fmla="*/ 399152 h 393447"/>
                  <a:gd name="connsiteX15" fmla="*/ 84985 w 285249"/>
                  <a:gd name="connsiteY15" fmla="*/ 0 h 39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249" h="393447">
                    <a:moveTo>
                      <a:pt x="84985" y="0"/>
                    </a:moveTo>
                    <a:lnTo>
                      <a:pt x="156297" y="0"/>
                    </a:lnTo>
                    <a:lnTo>
                      <a:pt x="122264" y="151674"/>
                    </a:lnTo>
                    <a:lnTo>
                      <a:pt x="123346" y="151674"/>
                    </a:lnTo>
                    <a:cubicBezTo>
                      <a:pt x="143018" y="133575"/>
                      <a:pt x="170166" y="118723"/>
                      <a:pt x="201052" y="118723"/>
                    </a:cubicBezTo>
                    <a:cubicBezTo>
                      <a:pt x="254757" y="118723"/>
                      <a:pt x="290463" y="152264"/>
                      <a:pt x="290463" y="206462"/>
                    </a:cubicBezTo>
                    <a:cubicBezTo>
                      <a:pt x="290463" y="227216"/>
                      <a:pt x="285151" y="249052"/>
                      <a:pt x="281413" y="266069"/>
                    </a:cubicBezTo>
                    <a:lnTo>
                      <a:pt x="252692" y="399054"/>
                    </a:lnTo>
                    <a:lnTo>
                      <a:pt x="181379" y="399054"/>
                    </a:lnTo>
                    <a:lnTo>
                      <a:pt x="208035" y="269806"/>
                    </a:lnTo>
                    <a:cubicBezTo>
                      <a:pt x="211773" y="251216"/>
                      <a:pt x="216003" y="232527"/>
                      <a:pt x="216003" y="212363"/>
                    </a:cubicBezTo>
                    <a:cubicBezTo>
                      <a:pt x="216003" y="189445"/>
                      <a:pt x="200068" y="174100"/>
                      <a:pt x="177150" y="174100"/>
                    </a:cubicBezTo>
                    <a:cubicBezTo>
                      <a:pt x="127674" y="174100"/>
                      <a:pt x="109575" y="220429"/>
                      <a:pt x="100526" y="261347"/>
                    </a:cubicBezTo>
                    <a:lnTo>
                      <a:pt x="71312" y="399152"/>
                    </a:lnTo>
                    <a:lnTo>
                      <a:pt x="0" y="399152"/>
                    </a:lnTo>
                    <a:lnTo>
                      <a:pt x="84985"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9" name="フリーフォーム: 図形 28">
                <a:extLst>
                  <a:ext uri="{FF2B5EF4-FFF2-40B4-BE49-F238E27FC236}">
                    <a16:creationId xmlns:a16="http://schemas.microsoft.com/office/drawing/2014/main" id="{EAB6594B-25C3-498C-B0F5-7C233DBEF294}"/>
                  </a:ext>
                </a:extLst>
              </p:cNvPr>
              <p:cNvSpPr/>
              <p:nvPr/>
            </p:nvSpPr>
            <p:spPr>
              <a:xfrm>
                <a:off x="4291023"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70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70" y="104264"/>
                      <a:pt x="199970" y="97870"/>
                    </a:cubicBezTo>
                    <a:cubicBezTo>
                      <a:pt x="199970"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フリーフォーム: 図形 29">
                <a:extLst>
                  <a:ext uri="{FF2B5EF4-FFF2-40B4-BE49-F238E27FC236}">
                    <a16:creationId xmlns:a16="http://schemas.microsoft.com/office/drawing/2014/main" id="{CDDF4052-5351-401A-8148-5F84B569C014}"/>
                  </a:ext>
                </a:extLst>
              </p:cNvPr>
              <p:cNvSpPr/>
              <p:nvPr/>
            </p:nvSpPr>
            <p:spPr>
              <a:xfrm>
                <a:off x="4668831" y="3332213"/>
                <a:ext cx="383611" cy="363939"/>
              </a:xfrm>
              <a:custGeom>
                <a:avLst/>
                <a:gdLst>
                  <a:gd name="connsiteX0" fmla="*/ 79870 w 383611"/>
                  <a:gd name="connsiteY0" fmla="*/ 0 h 363938"/>
                  <a:gd name="connsiteX1" fmla="*/ 174002 w 383611"/>
                  <a:gd name="connsiteY1" fmla="*/ 0 h 363938"/>
                  <a:gd name="connsiteX2" fmla="*/ 253282 w 383611"/>
                  <a:gd name="connsiteY2" fmla="*/ 282003 h 363938"/>
                  <a:gd name="connsiteX3" fmla="*/ 254364 w 383611"/>
                  <a:gd name="connsiteY3" fmla="*/ 282003 h 363938"/>
                  <a:gd name="connsiteX4" fmla="*/ 315053 w 383611"/>
                  <a:gd name="connsiteY4" fmla="*/ 0 h 363938"/>
                  <a:gd name="connsiteX5" fmla="*/ 385283 w 383611"/>
                  <a:gd name="connsiteY5" fmla="*/ 0 h 363938"/>
                  <a:gd name="connsiteX6" fmla="*/ 304922 w 383611"/>
                  <a:gd name="connsiteY6" fmla="*/ 371316 h 363938"/>
                  <a:gd name="connsiteX7" fmla="*/ 209117 w 383611"/>
                  <a:gd name="connsiteY7" fmla="*/ 371316 h 363938"/>
                  <a:gd name="connsiteX8" fmla="*/ 131411 w 383611"/>
                  <a:gd name="connsiteY8" fmla="*/ 86657 h 363938"/>
                  <a:gd name="connsiteX9" fmla="*/ 130329 w 383611"/>
                  <a:gd name="connsiteY9" fmla="*/ 86657 h 363938"/>
                  <a:gd name="connsiteX10" fmla="*/ 71312 w 383611"/>
                  <a:gd name="connsiteY10" fmla="*/ 371316 h 363938"/>
                  <a:gd name="connsiteX11" fmla="*/ 0 w 383611"/>
                  <a:gd name="connsiteY11" fmla="*/ 371316 h 363938"/>
                  <a:gd name="connsiteX12" fmla="*/ 79870 w 383611"/>
                  <a:gd name="connsiteY12"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611" h="363938">
                    <a:moveTo>
                      <a:pt x="79870" y="0"/>
                    </a:moveTo>
                    <a:lnTo>
                      <a:pt x="174002" y="0"/>
                    </a:lnTo>
                    <a:lnTo>
                      <a:pt x="253282" y="282003"/>
                    </a:lnTo>
                    <a:lnTo>
                      <a:pt x="254364" y="282003"/>
                    </a:lnTo>
                    <a:lnTo>
                      <a:pt x="315053" y="0"/>
                    </a:lnTo>
                    <a:lnTo>
                      <a:pt x="385283" y="0"/>
                    </a:lnTo>
                    <a:lnTo>
                      <a:pt x="304922" y="371316"/>
                    </a:lnTo>
                    <a:lnTo>
                      <a:pt x="209117" y="371316"/>
                    </a:lnTo>
                    <a:lnTo>
                      <a:pt x="131411" y="86657"/>
                    </a:lnTo>
                    <a:lnTo>
                      <a:pt x="130329" y="86657"/>
                    </a:lnTo>
                    <a:lnTo>
                      <a:pt x="71312" y="371316"/>
                    </a:lnTo>
                    <a:lnTo>
                      <a:pt x="0" y="371316"/>
                    </a:lnTo>
                    <a:lnTo>
                      <a:pt x="7987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1" name="フリーフォーム: 図形 30">
                <a:extLst>
                  <a:ext uri="{FF2B5EF4-FFF2-40B4-BE49-F238E27FC236}">
                    <a16:creationId xmlns:a16="http://schemas.microsoft.com/office/drawing/2014/main" id="{6B31157B-8A76-4021-96B4-2B021D1615DE}"/>
                  </a:ext>
                </a:extLst>
              </p:cNvPr>
              <p:cNvSpPr/>
              <p:nvPr/>
            </p:nvSpPr>
            <p:spPr>
              <a:xfrm>
                <a:off x="5037589"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4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1" y="279839"/>
                      <a:pt x="161117" y="286725"/>
                      <a:pt x="131903" y="286725"/>
                    </a:cubicBezTo>
                    <a:cubicBezTo>
                      <a:pt x="53115" y="286725"/>
                      <a:pt x="0" y="248462"/>
                      <a:pt x="0" y="167018"/>
                    </a:cubicBezTo>
                    <a:cubicBezTo>
                      <a:pt x="0" y="81935"/>
                      <a:pt x="66001" y="0"/>
                      <a:pt x="155904"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2" name="フリーフォーム: 図形 31">
                <a:extLst>
                  <a:ext uri="{FF2B5EF4-FFF2-40B4-BE49-F238E27FC236}">
                    <a16:creationId xmlns:a16="http://schemas.microsoft.com/office/drawing/2014/main" id="{8C996B43-02B2-420A-9235-A79BEC5B7D88}"/>
                  </a:ext>
                </a:extLst>
              </p:cNvPr>
              <p:cNvSpPr/>
              <p:nvPr/>
            </p:nvSpPr>
            <p:spPr>
              <a:xfrm>
                <a:off x="5275231" y="3429591"/>
                <a:ext cx="334430" cy="265577"/>
              </a:xfrm>
              <a:custGeom>
                <a:avLst/>
                <a:gdLst>
                  <a:gd name="connsiteX0" fmla="*/ 175674 w 334430"/>
                  <a:gd name="connsiteY0" fmla="*/ 94132 h 265576"/>
                  <a:gd name="connsiteX1" fmla="*/ 252790 w 334430"/>
                  <a:gd name="connsiteY1" fmla="*/ 0 h 265576"/>
                  <a:gd name="connsiteX2" fmla="*/ 337873 w 334430"/>
                  <a:gd name="connsiteY2" fmla="*/ 0 h 265576"/>
                  <a:gd name="connsiteX3" fmla="*/ 221314 w 334430"/>
                  <a:gd name="connsiteY3" fmla="*/ 130920 h 265576"/>
                  <a:gd name="connsiteX4" fmla="*/ 286725 w 334430"/>
                  <a:gd name="connsiteY4" fmla="*/ 274036 h 265576"/>
                  <a:gd name="connsiteX5" fmla="*/ 209019 w 334430"/>
                  <a:gd name="connsiteY5" fmla="*/ 274036 h 265576"/>
                  <a:gd name="connsiteX6" fmla="*/ 167018 w 334430"/>
                  <a:gd name="connsiteY6" fmla="*/ 169182 h 265576"/>
                  <a:gd name="connsiteX7" fmla="*/ 85083 w 334430"/>
                  <a:gd name="connsiteY7" fmla="*/ 274036 h 265576"/>
                  <a:gd name="connsiteX8" fmla="*/ 0 w 334430"/>
                  <a:gd name="connsiteY8" fmla="*/ 274036 h 265576"/>
                  <a:gd name="connsiteX9" fmla="*/ 123936 w 334430"/>
                  <a:gd name="connsiteY9" fmla="*/ 130920 h 265576"/>
                  <a:gd name="connsiteX10" fmla="*/ 65902 w 334430"/>
                  <a:gd name="connsiteY10" fmla="*/ 0 h 265576"/>
                  <a:gd name="connsiteX11" fmla="*/ 139871 w 334430"/>
                  <a:gd name="connsiteY11" fmla="*/ 0 h 265576"/>
                  <a:gd name="connsiteX12" fmla="*/ 175674 w 334430"/>
                  <a:gd name="connsiteY12" fmla="*/ 94132 h 26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430" h="265576">
                    <a:moveTo>
                      <a:pt x="175674" y="94132"/>
                    </a:moveTo>
                    <a:lnTo>
                      <a:pt x="252790" y="0"/>
                    </a:lnTo>
                    <a:lnTo>
                      <a:pt x="337873" y="0"/>
                    </a:lnTo>
                    <a:lnTo>
                      <a:pt x="221314" y="130920"/>
                    </a:lnTo>
                    <a:lnTo>
                      <a:pt x="286725" y="274036"/>
                    </a:lnTo>
                    <a:lnTo>
                      <a:pt x="209019" y="274036"/>
                    </a:lnTo>
                    <a:lnTo>
                      <a:pt x="167018" y="169182"/>
                    </a:lnTo>
                    <a:lnTo>
                      <a:pt x="85083" y="274036"/>
                    </a:lnTo>
                    <a:lnTo>
                      <a:pt x="0" y="274036"/>
                    </a:lnTo>
                    <a:lnTo>
                      <a:pt x="123936" y="130920"/>
                    </a:lnTo>
                    <a:lnTo>
                      <a:pt x="65902" y="0"/>
                    </a:lnTo>
                    <a:lnTo>
                      <a:pt x="139871" y="0"/>
                    </a:lnTo>
                    <a:lnTo>
                      <a:pt x="175674" y="94132"/>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3" name="フリーフォーム: 図形 32">
                <a:extLst>
                  <a:ext uri="{FF2B5EF4-FFF2-40B4-BE49-F238E27FC236}">
                    <a16:creationId xmlns:a16="http://schemas.microsoft.com/office/drawing/2014/main" id="{D52BC52B-7E19-4044-9903-1FE2324CC596}"/>
                  </a:ext>
                </a:extLst>
              </p:cNvPr>
              <p:cNvSpPr/>
              <p:nvPr/>
            </p:nvSpPr>
            <p:spPr>
              <a:xfrm>
                <a:off x="5620973" y="3348148"/>
                <a:ext cx="196724" cy="354103"/>
              </a:xfrm>
              <a:custGeom>
                <a:avLst/>
                <a:gdLst>
                  <a:gd name="connsiteX0" fmla="*/ 11115 w 196723"/>
                  <a:gd name="connsiteY0" fmla="*/ 81345 h 354102"/>
                  <a:gd name="connsiteX1" fmla="*/ 62755 w 196723"/>
                  <a:gd name="connsiteY1" fmla="*/ 81345 h 354102"/>
                  <a:gd name="connsiteX2" fmla="*/ 74952 w 196723"/>
                  <a:gd name="connsiteY2" fmla="*/ 24984 h 354102"/>
                  <a:gd name="connsiteX3" fmla="*/ 151576 w 196723"/>
                  <a:gd name="connsiteY3" fmla="*/ 0 h 354102"/>
                  <a:gd name="connsiteX4" fmla="*/ 133969 w 196723"/>
                  <a:gd name="connsiteY4" fmla="*/ 81444 h 354102"/>
                  <a:gd name="connsiteX5" fmla="*/ 197806 w 196723"/>
                  <a:gd name="connsiteY5" fmla="*/ 81444 h 354102"/>
                  <a:gd name="connsiteX6" fmla="*/ 186592 w 196723"/>
                  <a:gd name="connsiteY6" fmla="*/ 133575 h 354102"/>
                  <a:gd name="connsiteX7" fmla="*/ 122756 w 196723"/>
                  <a:gd name="connsiteY7" fmla="*/ 133575 h 354102"/>
                  <a:gd name="connsiteX8" fmla="*/ 96690 w 196723"/>
                  <a:gd name="connsiteY8" fmla="*/ 253282 h 354102"/>
                  <a:gd name="connsiteX9" fmla="*/ 93444 w 196723"/>
                  <a:gd name="connsiteY9" fmla="*/ 279839 h 354102"/>
                  <a:gd name="connsiteX10" fmla="*/ 120592 w 196723"/>
                  <a:gd name="connsiteY10" fmla="*/ 306496 h 354102"/>
                  <a:gd name="connsiteX11" fmla="*/ 155215 w 196723"/>
                  <a:gd name="connsiteY11" fmla="*/ 300102 h 354102"/>
                  <a:gd name="connsiteX12" fmla="*/ 143018 w 196723"/>
                  <a:gd name="connsiteY12" fmla="*/ 355480 h 354102"/>
                  <a:gd name="connsiteX13" fmla="*/ 104755 w 196723"/>
                  <a:gd name="connsiteY13" fmla="*/ 361873 h 354102"/>
                  <a:gd name="connsiteX14" fmla="*/ 22328 w 196723"/>
                  <a:gd name="connsiteY14" fmla="*/ 290069 h 354102"/>
                  <a:gd name="connsiteX15" fmla="*/ 31377 w 196723"/>
                  <a:gd name="connsiteY15" fmla="*/ 226232 h 354102"/>
                  <a:gd name="connsiteX16" fmla="*/ 51640 w 196723"/>
                  <a:gd name="connsiteY16" fmla="*/ 133674 h 354102"/>
                  <a:gd name="connsiteX17" fmla="*/ 0 w 196723"/>
                  <a:gd name="connsiteY17" fmla="*/ 133674 h 354102"/>
                  <a:gd name="connsiteX18" fmla="*/ 11115 w 196723"/>
                  <a:gd name="connsiteY18" fmla="*/ 81345 h 3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23" h="354102">
                    <a:moveTo>
                      <a:pt x="11115" y="81345"/>
                    </a:moveTo>
                    <a:lnTo>
                      <a:pt x="62755" y="81345"/>
                    </a:lnTo>
                    <a:lnTo>
                      <a:pt x="74952" y="24984"/>
                    </a:lnTo>
                    <a:lnTo>
                      <a:pt x="151576" y="0"/>
                    </a:lnTo>
                    <a:lnTo>
                      <a:pt x="133969" y="81444"/>
                    </a:lnTo>
                    <a:lnTo>
                      <a:pt x="197806" y="81444"/>
                    </a:lnTo>
                    <a:lnTo>
                      <a:pt x="186592" y="133575"/>
                    </a:lnTo>
                    <a:lnTo>
                      <a:pt x="122756" y="133575"/>
                    </a:lnTo>
                    <a:lnTo>
                      <a:pt x="96690" y="253282"/>
                    </a:lnTo>
                    <a:cubicBezTo>
                      <a:pt x="95116" y="259675"/>
                      <a:pt x="93444" y="269216"/>
                      <a:pt x="93444" y="279839"/>
                    </a:cubicBezTo>
                    <a:cubicBezTo>
                      <a:pt x="93444" y="296364"/>
                      <a:pt x="104657" y="306496"/>
                      <a:pt x="120592" y="306496"/>
                    </a:cubicBezTo>
                    <a:cubicBezTo>
                      <a:pt x="133379" y="306496"/>
                      <a:pt x="146166" y="303840"/>
                      <a:pt x="155215" y="300102"/>
                    </a:cubicBezTo>
                    <a:lnTo>
                      <a:pt x="143018" y="355480"/>
                    </a:lnTo>
                    <a:cubicBezTo>
                      <a:pt x="130821" y="358135"/>
                      <a:pt x="116952" y="361873"/>
                      <a:pt x="104755" y="361873"/>
                    </a:cubicBezTo>
                    <a:cubicBezTo>
                      <a:pt x="56361" y="361873"/>
                      <a:pt x="22328" y="342693"/>
                      <a:pt x="22328" y="290069"/>
                    </a:cubicBezTo>
                    <a:cubicBezTo>
                      <a:pt x="22328" y="268823"/>
                      <a:pt x="26558" y="248069"/>
                      <a:pt x="31377" y="226232"/>
                    </a:cubicBezTo>
                    <a:lnTo>
                      <a:pt x="51640" y="133674"/>
                    </a:lnTo>
                    <a:lnTo>
                      <a:pt x="0" y="133674"/>
                    </a:lnTo>
                    <a:lnTo>
                      <a:pt x="11115" y="81345"/>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4" name="フリーフォーム: 図形 33">
                <a:extLst>
                  <a:ext uri="{FF2B5EF4-FFF2-40B4-BE49-F238E27FC236}">
                    <a16:creationId xmlns:a16="http://schemas.microsoft.com/office/drawing/2014/main" id="{15A4311D-DEE8-46E8-98AD-91DEC48A1BAD}"/>
                  </a:ext>
                </a:extLst>
              </p:cNvPr>
              <p:cNvSpPr/>
              <p:nvPr/>
            </p:nvSpPr>
            <p:spPr>
              <a:xfrm>
                <a:off x="5941436" y="3332213"/>
                <a:ext cx="344266" cy="363939"/>
              </a:xfrm>
              <a:custGeom>
                <a:avLst/>
                <a:gdLst>
                  <a:gd name="connsiteX0" fmla="*/ 0 w 344266"/>
                  <a:gd name="connsiteY0" fmla="*/ 0 h 363938"/>
                  <a:gd name="connsiteX1" fmla="*/ 74460 w 344266"/>
                  <a:gd name="connsiteY1" fmla="*/ 0 h 363938"/>
                  <a:gd name="connsiteX2" fmla="*/ 109083 w 344266"/>
                  <a:gd name="connsiteY2" fmla="*/ 288889 h 363938"/>
                  <a:gd name="connsiteX3" fmla="*/ 110165 w 344266"/>
                  <a:gd name="connsiteY3" fmla="*/ 288889 h 363938"/>
                  <a:gd name="connsiteX4" fmla="*/ 264495 w 344266"/>
                  <a:gd name="connsiteY4" fmla="*/ 0 h 363938"/>
                  <a:gd name="connsiteX5" fmla="*/ 345349 w 344266"/>
                  <a:gd name="connsiteY5" fmla="*/ 0 h 363938"/>
                  <a:gd name="connsiteX6" fmla="*/ 137805 w 344266"/>
                  <a:gd name="connsiteY6" fmla="*/ 371316 h 363938"/>
                  <a:gd name="connsiteX7" fmla="*/ 48984 w 344266"/>
                  <a:gd name="connsiteY7" fmla="*/ 371316 h 363938"/>
                  <a:gd name="connsiteX8" fmla="*/ 0 w 344266"/>
                  <a:gd name="connsiteY8"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266" h="363938">
                    <a:moveTo>
                      <a:pt x="0" y="0"/>
                    </a:moveTo>
                    <a:lnTo>
                      <a:pt x="74460" y="0"/>
                    </a:lnTo>
                    <a:lnTo>
                      <a:pt x="109083" y="288889"/>
                    </a:lnTo>
                    <a:lnTo>
                      <a:pt x="110165" y="288889"/>
                    </a:lnTo>
                    <a:lnTo>
                      <a:pt x="264495" y="0"/>
                    </a:lnTo>
                    <a:lnTo>
                      <a:pt x="345349" y="0"/>
                    </a:lnTo>
                    <a:lnTo>
                      <a:pt x="137805" y="371316"/>
                    </a:lnTo>
                    <a:lnTo>
                      <a:pt x="48984" y="371316"/>
                    </a:lnTo>
                    <a:lnTo>
                      <a:pt x="0"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フリーフォーム: 図形 34">
                <a:extLst>
                  <a:ext uri="{FF2B5EF4-FFF2-40B4-BE49-F238E27FC236}">
                    <a16:creationId xmlns:a16="http://schemas.microsoft.com/office/drawing/2014/main" id="{A3D4B417-5DDC-48F6-AEEA-6911F01CE4E0}"/>
                  </a:ext>
                </a:extLst>
              </p:cNvPr>
              <p:cNvSpPr/>
              <p:nvPr/>
            </p:nvSpPr>
            <p:spPr>
              <a:xfrm>
                <a:off x="6204259" y="3423099"/>
                <a:ext cx="255741" cy="285249"/>
              </a:xfrm>
              <a:custGeom>
                <a:avLst/>
                <a:gdLst>
                  <a:gd name="connsiteX0" fmla="*/ 174002 w 255740"/>
                  <a:gd name="connsiteY0" fmla="*/ 238429 h 285249"/>
                  <a:gd name="connsiteX1" fmla="*/ 172920 w 255740"/>
                  <a:gd name="connsiteY1" fmla="*/ 238429 h 285249"/>
                  <a:gd name="connsiteX2" fmla="*/ 84591 w 255740"/>
                  <a:gd name="connsiteY2" fmla="*/ 286823 h 285249"/>
                  <a:gd name="connsiteX3" fmla="*/ 0 w 255740"/>
                  <a:gd name="connsiteY3" fmla="*/ 208625 h 285249"/>
                  <a:gd name="connsiteX4" fmla="*/ 168100 w 255740"/>
                  <a:gd name="connsiteY4" fmla="*/ 111247 h 285249"/>
                  <a:gd name="connsiteX5" fmla="*/ 193084 w 255740"/>
                  <a:gd name="connsiteY5" fmla="*/ 111247 h 285249"/>
                  <a:gd name="connsiteX6" fmla="*/ 195248 w 255740"/>
                  <a:gd name="connsiteY6" fmla="*/ 87837 h 285249"/>
                  <a:gd name="connsiteX7" fmla="*/ 140461 w 255740"/>
                  <a:gd name="connsiteY7" fmla="*/ 52230 h 285249"/>
                  <a:gd name="connsiteX8" fmla="*/ 50558 w 255740"/>
                  <a:gd name="connsiteY8" fmla="*/ 73476 h 285249"/>
                  <a:gd name="connsiteX9" fmla="*/ 60689 w 255740"/>
                  <a:gd name="connsiteY9" fmla="*/ 16525 h 285249"/>
                  <a:gd name="connsiteX10" fmla="*/ 153838 w 255740"/>
                  <a:gd name="connsiteY10" fmla="*/ 0 h 285249"/>
                  <a:gd name="connsiteX11" fmla="*/ 260266 w 255740"/>
                  <a:gd name="connsiteY11" fmla="*/ 84591 h 285249"/>
                  <a:gd name="connsiteX12" fmla="*/ 226724 w 255740"/>
                  <a:gd name="connsiteY12" fmla="*/ 280331 h 285249"/>
                  <a:gd name="connsiteX13" fmla="*/ 166625 w 255740"/>
                  <a:gd name="connsiteY13" fmla="*/ 280331 h 285249"/>
                  <a:gd name="connsiteX14" fmla="*/ 174002 w 255740"/>
                  <a:gd name="connsiteY14" fmla="*/ 238429 h 285249"/>
                  <a:gd name="connsiteX15" fmla="*/ 104264 w 255740"/>
                  <a:gd name="connsiteY15" fmla="*/ 234691 h 285249"/>
                  <a:gd name="connsiteX16" fmla="*/ 185117 w 255740"/>
                  <a:gd name="connsiteY16" fmla="*/ 153838 h 285249"/>
                  <a:gd name="connsiteX17" fmla="*/ 160133 w 255740"/>
                  <a:gd name="connsiteY17" fmla="*/ 153838 h 285249"/>
                  <a:gd name="connsiteX18" fmla="*/ 68067 w 255740"/>
                  <a:gd name="connsiteY18" fmla="*/ 205970 h 285249"/>
                  <a:gd name="connsiteX19" fmla="*/ 104264 w 255740"/>
                  <a:gd name="connsiteY19" fmla="*/ 234691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740" h="285249">
                    <a:moveTo>
                      <a:pt x="174002" y="238429"/>
                    </a:moveTo>
                    <a:lnTo>
                      <a:pt x="172920" y="238429"/>
                    </a:lnTo>
                    <a:cubicBezTo>
                      <a:pt x="148428" y="269315"/>
                      <a:pt x="123936" y="286823"/>
                      <a:pt x="84591" y="286823"/>
                    </a:cubicBezTo>
                    <a:cubicBezTo>
                      <a:pt x="35115" y="286823"/>
                      <a:pt x="0" y="259183"/>
                      <a:pt x="0" y="208625"/>
                    </a:cubicBezTo>
                    <a:cubicBezTo>
                      <a:pt x="0" y="118133"/>
                      <a:pt x="101116" y="111247"/>
                      <a:pt x="168100" y="111247"/>
                    </a:cubicBezTo>
                    <a:lnTo>
                      <a:pt x="193084" y="111247"/>
                    </a:lnTo>
                    <a:cubicBezTo>
                      <a:pt x="195248" y="103772"/>
                      <a:pt x="195248" y="95804"/>
                      <a:pt x="195248" y="87837"/>
                    </a:cubicBezTo>
                    <a:cubicBezTo>
                      <a:pt x="195248" y="60197"/>
                      <a:pt x="165445" y="52230"/>
                      <a:pt x="140461" y="52230"/>
                    </a:cubicBezTo>
                    <a:cubicBezTo>
                      <a:pt x="109083" y="52230"/>
                      <a:pt x="78788" y="60197"/>
                      <a:pt x="50558" y="73476"/>
                    </a:cubicBezTo>
                    <a:lnTo>
                      <a:pt x="60689" y="16525"/>
                    </a:lnTo>
                    <a:cubicBezTo>
                      <a:pt x="90985" y="5902"/>
                      <a:pt x="121870" y="0"/>
                      <a:pt x="153838" y="0"/>
                    </a:cubicBezTo>
                    <a:cubicBezTo>
                      <a:pt x="208626" y="0"/>
                      <a:pt x="260266" y="20263"/>
                      <a:pt x="260266" y="84591"/>
                    </a:cubicBezTo>
                    <a:cubicBezTo>
                      <a:pt x="260266" y="121280"/>
                      <a:pt x="233118" y="228790"/>
                      <a:pt x="226724" y="280331"/>
                    </a:cubicBezTo>
                    <a:lnTo>
                      <a:pt x="166625" y="280331"/>
                    </a:lnTo>
                    <a:lnTo>
                      <a:pt x="174002" y="238429"/>
                    </a:lnTo>
                    <a:close/>
                    <a:moveTo>
                      <a:pt x="104264" y="234691"/>
                    </a:moveTo>
                    <a:cubicBezTo>
                      <a:pt x="157477" y="234691"/>
                      <a:pt x="174002" y="198002"/>
                      <a:pt x="185117" y="153838"/>
                    </a:cubicBezTo>
                    <a:lnTo>
                      <a:pt x="160133" y="153838"/>
                    </a:lnTo>
                    <a:cubicBezTo>
                      <a:pt x="125510" y="153838"/>
                      <a:pt x="68067" y="159641"/>
                      <a:pt x="68067" y="205970"/>
                    </a:cubicBezTo>
                    <a:cubicBezTo>
                      <a:pt x="68067" y="225052"/>
                      <a:pt x="86165" y="234691"/>
                      <a:pt x="104264" y="234691"/>
                    </a:cubicBez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フリーフォーム: 図形 35">
                <a:extLst>
                  <a:ext uri="{FF2B5EF4-FFF2-40B4-BE49-F238E27FC236}">
                    <a16:creationId xmlns:a16="http://schemas.microsoft.com/office/drawing/2014/main" id="{C3B2B809-1B39-4365-A1CA-B5D83E195F6F}"/>
                  </a:ext>
                </a:extLst>
              </p:cNvPr>
              <p:cNvSpPr/>
              <p:nvPr/>
            </p:nvSpPr>
            <p:spPr>
              <a:xfrm>
                <a:off x="6475246" y="3304475"/>
                <a:ext cx="147543" cy="393447"/>
              </a:xfrm>
              <a:custGeom>
                <a:avLst/>
                <a:gdLst>
                  <a:gd name="connsiteX0" fmla="*/ 84591 w 147542"/>
                  <a:gd name="connsiteY0" fmla="*/ 0 h 393447"/>
                  <a:gd name="connsiteX1" fmla="*/ 155903 w 147542"/>
                  <a:gd name="connsiteY1" fmla="*/ 0 h 393447"/>
                  <a:gd name="connsiteX2" fmla="*/ 71312 w 147542"/>
                  <a:gd name="connsiteY2" fmla="*/ 399054 h 393447"/>
                  <a:gd name="connsiteX3" fmla="*/ 0 w 147542"/>
                  <a:gd name="connsiteY3" fmla="*/ 399054 h 393447"/>
                  <a:gd name="connsiteX4" fmla="*/ 84591 w 147542"/>
                  <a:gd name="connsiteY4" fmla="*/ 0 h 39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2" h="393447">
                    <a:moveTo>
                      <a:pt x="84591" y="0"/>
                    </a:moveTo>
                    <a:lnTo>
                      <a:pt x="155903" y="0"/>
                    </a:lnTo>
                    <a:lnTo>
                      <a:pt x="71312" y="399054"/>
                    </a:lnTo>
                    <a:lnTo>
                      <a:pt x="0" y="399054"/>
                    </a:lnTo>
                    <a:lnTo>
                      <a:pt x="84591"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7" name="フリーフォーム: 図形 36">
                <a:extLst>
                  <a:ext uri="{FF2B5EF4-FFF2-40B4-BE49-F238E27FC236}">
                    <a16:creationId xmlns:a16="http://schemas.microsoft.com/office/drawing/2014/main" id="{2F1775A1-C10B-447C-BEC2-FE84EB329EAF}"/>
                  </a:ext>
                </a:extLst>
              </p:cNvPr>
              <p:cNvSpPr/>
              <p:nvPr/>
            </p:nvSpPr>
            <p:spPr>
              <a:xfrm>
                <a:off x="6616985" y="3429591"/>
                <a:ext cx="285249" cy="275413"/>
              </a:xfrm>
              <a:custGeom>
                <a:avLst/>
                <a:gdLst>
                  <a:gd name="connsiteX0" fmla="*/ 240003 w 285249"/>
                  <a:gd name="connsiteY0" fmla="*/ 234593 h 275413"/>
                  <a:gd name="connsiteX1" fmla="*/ 233117 w 285249"/>
                  <a:gd name="connsiteY1" fmla="*/ 273938 h 275413"/>
                  <a:gd name="connsiteX2" fmla="*/ 163379 w 285249"/>
                  <a:gd name="connsiteY2" fmla="*/ 273938 h 275413"/>
                  <a:gd name="connsiteX3" fmla="*/ 168199 w 285249"/>
                  <a:gd name="connsiteY3" fmla="*/ 247380 h 275413"/>
                  <a:gd name="connsiteX4" fmla="*/ 167117 w 285249"/>
                  <a:gd name="connsiteY4" fmla="*/ 247380 h 275413"/>
                  <a:gd name="connsiteX5" fmla="*/ 89411 w 285249"/>
                  <a:gd name="connsiteY5" fmla="*/ 280331 h 275413"/>
                  <a:gd name="connsiteX6" fmla="*/ 0 w 285249"/>
                  <a:gd name="connsiteY6" fmla="*/ 192592 h 275413"/>
                  <a:gd name="connsiteX7" fmla="*/ 9049 w 285249"/>
                  <a:gd name="connsiteY7" fmla="*/ 132985 h 275413"/>
                  <a:gd name="connsiteX8" fmla="*/ 37771 w 285249"/>
                  <a:gd name="connsiteY8" fmla="*/ 0 h 275413"/>
                  <a:gd name="connsiteX9" fmla="*/ 109083 w 285249"/>
                  <a:gd name="connsiteY9" fmla="*/ 0 h 275413"/>
                  <a:gd name="connsiteX10" fmla="*/ 82427 w 285249"/>
                  <a:gd name="connsiteY10" fmla="*/ 129247 h 275413"/>
                  <a:gd name="connsiteX11" fmla="*/ 74460 w 285249"/>
                  <a:gd name="connsiteY11" fmla="*/ 186691 h 275413"/>
                  <a:gd name="connsiteX12" fmla="*/ 113313 w 285249"/>
                  <a:gd name="connsiteY12" fmla="*/ 225052 h 275413"/>
                  <a:gd name="connsiteX13" fmla="*/ 189937 w 285249"/>
                  <a:gd name="connsiteY13" fmla="*/ 137805 h 275413"/>
                  <a:gd name="connsiteX14" fmla="*/ 219150 w 285249"/>
                  <a:gd name="connsiteY14" fmla="*/ 0 h 275413"/>
                  <a:gd name="connsiteX15" fmla="*/ 290463 w 285249"/>
                  <a:gd name="connsiteY15" fmla="*/ 0 h 275413"/>
                  <a:gd name="connsiteX16" fmla="*/ 240003 w 285249"/>
                  <a:gd name="connsiteY16" fmla="*/ 234593 h 27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249" h="275413">
                    <a:moveTo>
                      <a:pt x="240003" y="234593"/>
                    </a:moveTo>
                    <a:cubicBezTo>
                      <a:pt x="236757" y="251118"/>
                      <a:pt x="234101" y="265479"/>
                      <a:pt x="233117" y="273938"/>
                    </a:cubicBezTo>
                    <a:lnTo>
                      <a:pt x="163379" y="273938"/>
                    </a:lnTo>
                    <a:lnTo>
                      <a:pt x="168199" y="247380"/>
                    </a:lnTo>
                    <a:lnTo>
                      <a:pt x="167117" y="247380"/>
                    </a:lnTo>
                    <a:cubicBezTo>
                      <a:pt x="147444" y="265479"/>
                      <a:pt x="120296" y="280331"/>
                      <a:pt x="89411" y="280331"/>
                    </a:cubicBezTo>
                    <a:cubicBezTo>
                      <a:pt x="35705" y="280331"/>
                      <a:pt x="0" y="246790"/>
                      <a:pt x="0" y="192592"/>
                    </a:cubicBezTo>
                    <a:cubicBezTo>
                      <a:pt x="0" y="171838"/>
                      <a:pt x="5311" y="150002"/>
                      <a:pt x="9049" y="132985"/>
                    </a:cubicBezTo>
                    <a:lnTo>
                      <a:pt x="37771" y="0"/>
                    </a:lnTo>
                    <a:lnTo>
                      <a:pt x="109083" y="0"/>
                    </a:lnTo>
                    <a:lnTo>
                      <a:pt x="82427" y="129247"/>
                    </a:lnTo>
                    <a:cubicBezTo>
                      <a:pt x="78689" y="147838"/>
                      <a:pt x="74460" y="166527"/>
                      <a:pt x="74460" y="186691"/>
                    </a:cubicBezTo>
                    <a:cubicBezTo>
                      <a:pt x="74460" y="209609"/>
                      <a:pt x="90394" y="225052"/>
                      <a:pt x="113313" y="225052"/>
                    </a:cubicBezTo>
                    <a:cubicBezTo>
                      <a:pt x="162789" y="225052"/>
                      <a:pt x="180887" y="178724"/>
                      <a:pt x="189937" y="137805"/>
                    </a:cubicBezTo>
                    <a:lnTo>
                      <a:pt x="219150" y="0"/>
                    </a:lnTo>
                    <a:lnTo>
                      <a:pt x="290463" y="0"/>
                    </a:lnTo>
                    <a:lnTo>
                      <a:pt x="240003" y="234593"/>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8" name="フリーフォーム: 図形 37">
                <a:extLst>
                  <a:ext uri="{FF2B5EF4-FFF2-40B4-BE49-F238E27FC236}">
                    <a16:creationId xmlns:a16="http://schemas.microsoft.com/office/drawing/2014/main" id="{A498F330-A9C8-4A9A-815C-2ED122460A36}"/>
                  </a:ext>
                </a:extLst>
              </p:cNvPr>
              <p:cNvSpPr/>
              <p:nvPr/>
            </p:nvSpPr>
            <p:spPr>
              <a:xfrm>
                <a:off x="6909317" y="3423198"/>
                <a:ext cx="265577" cy="285249"/>
              </a:xfrm>
              <a:custGeom>
                <a:avLst/>
                <a:gdLst>
                  <a:gd name="connsiteX0" fmla="*/ 68066 w 265576"/>
                  <a:gd name="connsiteY0" fmla="*/ 165445 h 285249"/>
                  <a:gd name="connsiteX1" fmla="*/ 144100 w 265576"/>
                  <a:gd name="connsiteY1" fmla="*/ 234593 h 285249"/>
                  <a:gd name="connsiteX2" fmla="*/ 228199 w 265576"/>
                  <a:gd name="connsiteY2" fmla="*/ 214921 h 285249"/>
                  <a:gd name="connsiteX3" fmla="*/ 219150 w 265576"/>
                  <a:gd name="connsiteY3" fmla="*/ 271282 h 285249"/>
                  <a:gd name="connsiteX4" fmla="*/ 131903 w 265576"/>
                  <a:gd name="connsiteY4" fmla="*/ 286725 h 285249"/>
                  <a:gd name="connsiteX5" fmla="*/ 0 w 265576"/>
                  <a:gd name="connsiteY5" fmla="*/ 167018 h 285249"/>
                  <a:gd name="connsiteX6" fmla="*/ 155903 w 265576"/>
                  <a:gd name="connsiteY6" fmla="*/ 0 h 285249"/>
                  <a:gd name="connsiteX7" fmla="*/ 268134 w 265576"/>
                  <a:gd name="connsiteY7" fmla="*/ 104264 h 285249"/>
                  <a:gd name="connsiteX8" fmla="*/ 261249 w 265576"/>
                  <a:gd name="connsiteY8" fmla="*/ 165445 h 285249"/>
                  <a:gd name="connsiteX9" fmla="*/ 68066 w 265576"/>
                  <a:gd name="connsiteY9" fmla="*/ 165445 h 285249"/>
                  <a:gd name="connsiteX10" fmla="*/ 198396 w 265576"/>
                  <a:gd name="connsiteY10" fmla="*/ 116460 h 285249"/>
                  <a:gd name="connsiteX11" fmla="*/ 199969 w 265576"/>
                  <a:gd name="connsiteY11" fmla="*/ 97870 h 285249"/>
                  <a:gd name="connsiteX12" fmla="*/ 154723 w 265576"/>
                  <a:gd name="connsiteY12" fmla="*/ 52132 h 285249"/>
                  <a:gd name="connsiteX13" fmla="*/ 77607 w 265576"/>
                  <a:gd name="connsiteY13" fmla="*/ 116460 h 285249"/>
                  <a:gd name="connsiteX14" fmla="*/ 198396 w 265576"/>
                  <a:gd name="connsiteY14" fmla="*/ 116460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576" h="285249">
                    <a:moveTo>
                      <a:pt x="68066" y="165445"/>
                    </a:moveTo>
                    <a:cubicBezTo>
                      <a:pt x="68066" y="216003"/>
                      <a:pt x="95214" y="234593"/>
                      <a:pt x="144100" y="234593"/>
                    </a:cubicBezTo>
                    <a:cubicBezTo>
                      <a:pt x="173314" y="234593"/>
                      <a:pt x="201543" y="227117"/>
                      <a:pt x="228199" y="214921"/>
                    </a:cubicBezTo>
                    <a:lnTo>
                      <a:pt x="219150" y="271282"/>
                    </a:lnTo>
                    <a:cubicBezTo>
                      <a:pt x="191510" y="279839"/>
                      <a:pt x="161116" y="286725"/>
                      <a:pt x="131903" y="286725"/>
                    </a:cubicBezTo>
                    <a:cubicBezTo>
                      <a:pt x="53115" y="286725"/>
                      <a:pt x="0" y="248462"/>
                      <a:pt x="0" y="167018"/>
                    </a:cubicBezTo>
                    <a:cubicBezTo>
                      <a:pt x="0" y="81935"/>
                      <a:pt x="66001" y="0"/>
                      <a:pt x="155903" y="0"/>
                    </a:cubicBezTo>
                    <a:cubicBezTo>
                      <a:pt x="223478" y="0"/>
                      <a:pt x="268134" y="34525"/>
                      <a:pt x="268134" y="104264"/>
                    </a:cubicBezTo>
                    <a:cubicBezTo>
                      <a:pt x="268134" y="125018"/>
                      <a:pt x="265479" y="145182"/>
                      <a:pt x="261249" y="165445"/>
                    </a:cubicBezTo>
                    <a:lnTo>
                      <a:pt x="68066" y="165445"/>
                    </a:lnTo>
                    <a:close/>
                    <a:moveTo>
                      <a:pt x="198396" y="116460"/>
                    </a:moveTo>
                    <a:cubicBezTo>
                      <a:pt x="199478" y="110067"/>
                      <a:pt x="199969" y="104264"/>
                      <a:pt x="199969" y="97870"/>
                    </a:cubicBezTo>
                    <a:cubicBezTo>
                      <a:pt x="199969" y="68657"/>
                      <a:pt x="184527" y="52132"/>
                      <a:pt x="154723" y="52132"/>
                    </a:cubicBezTo>
                    <a:cubicBezTo>
                      <a:pt x="110559" y="52132"/>
                      <a:pt x="91378" y="78689"/>
                      <a:pt x="77607" y="116460"/>
                    </a:cubicBezTo>
                    <a:lnTo>
                      <a:pt x="198396" y="11646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9" name="フリーフォーム: 図形 38">
                <a:extLst>
                  <a:ext uri="{FF2B5EF4-FFF2-40B4-BE49-F238E27FC236}">
                    <a16:creationId xmlns:a16="http://schemas.microsoft.com/office/drawing/2014/main" id="{35F7EF41-3095-4900-BEA9-73427A272056}"/>
                  </a:ext>
                </a:extLst>
              </p:cNvPr>
              <p:cNvSpPr/>
              <p:nvPr/>
            </p:nvSpPr>
            <p:spPr>
              <a:xfrm>
                <a:off x="7171648" y="3423001"/>
                <a:ext cx="236068" cy="285249"/>
              </a:xfrm>
              <a:custGeom>
                <a:avLst/>
                <a:gdLst>
                  <a:gd name="connsiteX0" fmla="*/ 220822 w 236068"/>
                  <a:gd name="connsiteY0" fmla="*/ 65017 h 285249"/>
                  <a:gd name="connsiteX1" fmla="*/ 162297 w 236068"/>
                  <a:gd name="connsiteY1" fmla="*/ 52230 h 285249"/>
                  <a:gd name="connsiteX2" fmla="*/ 114395 w 236068"/>
                  <a:gd name="connsiteY2" fmla="*/ 79870 h 285249"/>
                  <a:gd name="connsiteX3" fmla="*/ 206953 w 236068"/>
                  <a:gd name="connsiteY3" fmla="*/ 194265 h 285249"/>
                  <a:gd name="connsiteX4" fmla="*/ 83509 w 236068"/>
                  <a:gd name="connsiteY4" fmla="*/ 286823 h 285249"/>
                  <a:gd name="connsiteX5" fmla="*/ 0 w 236068"/>
                  <a:gd name="connsiteY5" fmla="*/ 270298 h 285249"/>
                  <a:gd name="connsiteX6" fmla="*/ 15443 w 236068"/>
                  <a:gd name="connsiteY6" fmla="*/ 213347 h 285249"/>
                  <a:gd name="connsiteX7" fmla="*/ 83509 w 236068"/>
                  <a:gd name="connsiteY7" fmla="*/ 234593 h 285249"/>
                  <a:gd name="connsiteX8" fmla="*/ 132494 w 236068"/>
                  <a:gd name="connsiteY8" fmla="*/ 204298 h 285249"/>
                  <a:gd name="connsiteX9" fmla="*/ 39935 w 236068"/>
                  <a:gd name="connsiteY9" fmla="*/ 87247 h 285249"/>
                  <a:gd name="connsiteX10" fmla="*/ 158559 w 236068"/>
                  <a:gd name="connsiteY10" fmla="*/ 0 h 285249"/>
                  <a:gd name="connsiteX11" fmla="*/ 236265 w 236068"/>
                  <a:gd name="connsiteY11" fmla="*/ 11213 h 285249"/>
                  <a:gd name="connsiteX12" fmla="*/ 220822 w 236068"/>
                  <a:gd name="connsiteY12" fmla="*/ 65017 h 28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68" h="285249">
                    <a:moveTo>
                      <a:pt x="220822" y="65017"/>
                    </a:moveTo>
                    <a:cubicBezTo>
                      <a:pt x="202232" y="58132"/>
                      <a:pt x="182560" y="52230"/>
                      <a:pt x="162297" y="52230"/>
                    </a:cubicBezTo>
                    <a:cubicBezTo>
                      <a:pt x="141051" y="52230"/>
                      <a:pt x="114395" y="58033"/>
                      <a:pt x="114395" y="79870"/>
                    </a:cubicBezTo>
                    <a:cubicBezTo>
                      <a:pt x="114395" y="114493"/>
                      <a:pt x="206953" y="127280"/>
                      <a:pt x="206953" y="194265"/>
                    </a:cubicBezTo>
                    <a:cubicBezTo>
                      <a:pt x="206953" y="265577"/>
                      <a:pt x="144690" y="286823"/>
                      <a:pt x="83509" y="286823"/>
                    </a:cubicBezTo>
                    <a:cubicBezTo>
                      <a:pt x="54788" y="286823"/>
                      <a:pt x="26066" y="282594"/>
                      <a:pt x="0" y="270298"/>
                    </a:cubicBezTo>
                    <a:lnTo>
                      <a:pt x="15443" y="213347"/>
                    </a:lnTo>
                    <a:cubicBezTo>
                      <a:pt x="35705" y="224560"/>
                      <a:pt x="55869" y="234593"/>
                      <a:pt x="83509" y="234593"/>
                    </a:cubicBezTo>
                    <a:cubicBezTo>
                      <a:pt x="107411" y="234593"/>
                      <a:pt x="132494" y="226626"/>
                      <a:pt x="132494" y="204298"/>
                    </a:cubicBezTo>
                    <a:cubicBezTo>
                      <a:pt x="132494" y="160133"/>
                      <a:pt x="39935" y="155903"/>
                      <a:pt x="39935" y="87247"/>
                    </a:cubicBezTo>
                    <a:cubicBezTo>
                      <a:pt x="39935" y="22820"/>
                      <a:pt x="102198" y="0"/>
                      <a:pt x="158559" y="0"/>
                    </a:cubicBezTo>
                    <a:cubicBezTo>
                      <a:pt x="184625" y="0"/>
                      <a:pt x="211281" y="4820"/>
                      <a:pt x="236265" y="11213"/>
                    </a:cubicBezTo>
                    <a:lnTo>
                      <a:pt x="220822" y="65017"/>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0" name="フリーフォーム: 図形 39">
                <a:extLst>
                  <a:ext uri="{FF2B5EF4-FFF2-40B4-BE49-F238E27FC236}">
                    <a16:creationId xmlns:a16="http://schemas.microsoft.com/office/drawing/2014/main" id="{D503E39E-F29A-4BEF-9063-A992B9C43489}"/>
                  </a:ext>
                </a:extLst>
              </p:cNvPr>
              <p:cNvSpPr/>
              <p:nvPr/>
            </p:nvSpPr>
            <p:spPr>
              <a:xfrm>
                <a:off x="7407519" y="3332213"/>
                <a:ext cx="147543" cy="363939"/>
              </a:xfrm>
              <a:custGeom>
                <a:avLst/>
                <a:gdLst>
                  <a:gd name="connsiteX0" fmla="*/ 89903 w 147542"/>
                  <a:gd name="connsiteY0" fmla="*/ 296856 h 363938"/>
                  <a:gd name="connsiteX1" fmla="*/ 74460 w 147542"/>
                  <a:gd name="connsiteY1" fmla="*/ 371316 h 363938"/>
                  <a:gd name="connsiteX2" fmla="*/ 0 w 147542"/>
                  <a:gd name="connsiteY2" fmla="*/ 371316 h 363938"/>
                  <a:gd name="connsiteX3" fmla="*/ 15443 w 147542"/>
                  <a:gd name="connsiteY3" fmla="*/ 296856 h 363938"/>
                  <a:gd name="connsiteX4" fmla="*/ 89903 w 147542"/>
                  <a:gd name="connsiteY4" fmla="*/ 296856 h 363938"/>
                  <a:gd name="connsiteX5" fmla="*/ 72296 w 147542"/>
                  <a:gd name="connsiteY5" fmla="*/ 0 h 363938"/>
                  <a:gd name="connsiteX6" fmla="*/ 155805 w 147542"/>
                  <a:gd name="connsiteY6" fmla="*/ 0 h 363938"/>
                  <a:gd name="connsiteX7" fmla="*/ 88821 w 147542"/>
                  <a:gd name="connsiteY7" fmla="*/ 262331 h 363938"/>
                  <a:gd name="connsiteX8" fmla="*/ 29804 w 147542"/>
                  <a:gd name="connsiteY8" fmla="*/ 262331 h 363938"/>
                  <a:gd name="connsiteX9" fmla="*/ 72296 w 147542"/>
                  <a:gd name="connsiteY9" fmla="*/ 0 h 3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542" h="363938">
                    <a:moveTo>
                      <a:pt x="89903" y="296856"/>
                    </a:moveTo>
                    <a:lnTo>
                      <a:pt x="74460" y="371316"/>
                    </a:lnTo>
                    <a:lnTo>
                      <a:pt x="0" y="371316"/>
                    </a:lnTo>
                    <a:lnTo>
                      <a:pt x="15443" y="296856"/>
                    </a:lnTo>
                    <a:lnTo>
                      <a:pt x="89903" y="296856"/>
                    </a:lnTo>
                    <a:close/>
                    <a:moveTo>
                      <a:pt x="72296" y="0"/>
                    </a:moveTo>
                    <a:lnTo>
                      <a:pt x="155805" y="0"/>
                    </a:lnTo>
                    <a:lnTo>
                      <a:pt x="88821" y="262331"/>
                    </a:lnTo>
                    <a:lnTo>
                      <a:pt x="29804" y="262331"/>
                    </a:lnTo>
                    <a:lnTo>
                      <a:pt x="72296" y="0"/>
                    </a:lnTo>
                    <a:close/>
                  </a:path>
                </a:pathLst>
              </a:custGeom>
              <a:grp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0" name="フリーフォーム: 図形 19">
              <a:extLst>
                <a:ext uri="{FF2B5EF4-FFF2-40B4-BE49-F238E27FC236}">
                  <a16:creationId xmlns:a16="http://schemas.microsoft.com/office/drawing/2014/main" id="{8D6FB95A-579B-43A3-B07D-2972546E05FC}"/>
                </a:ext>
              </a:extLst>
            </p:cNvPr>
            <p:cNvSpPr/>
            <p:nvPr/>
          </p:nvSpPr>
          <p:spPr>
            <a:xfrm>
              <a:off x="5120803" y="2676566"/>
              <a:ext cx="2616425" cy="590171"/>
            </a:xfrm>
            <a:custGeom>
              <a:avLst/>
              <a:gdLst>
                <a:gd name="connsiteX0" fmla="*/ 0 w 2616424"/>
                <a:gd name="connsiteY0" fmla="*/ 596237 h 590170"/>
                <a:gd name="connsiteX1" fmla="*/ 2620064 w 2616424"/>
                <a:gd name="connsiteY1" fmla="*/ 53870 h 590170"/>
                <a:gd name="connsiteX2" fmla="*/ 2507145 w 2616424"/>
                <a:gd name="connsiteY2" fmla="*/ 410136 h 590170"/>
                <a:gd name="connsiteX3" fmla="*/ 0 w 2616424"/>
                <a:gd name="connsiteY3" fmla="*/ 596237 h 590170"/>
              </a:gdLst>
              <a:ahLst/>
              <a:cxnLst>
                <a:cxn ang="0">
                  <a:pos x="connsiteX0" y="connsiteY0"/>
                </a:cxn>
                <a:cxn ang="0">
                  <a:pos x="connsiteX1" y="connsiteY1"/>
                </a:cxn>
                <a:cxn ang="0">
                  <a:pos x="connsiteX2" y="connsiteY2"/>
                </a:cxn>
                <a:cxn ang="0">
                  <a:pos x="connsiteX3" y="connsiteY3"/>
                </a:cxn>
              </a:cxnLst>
              <a:rect l="l" t="t" r="r" b="b"/>
              <a:pathLst>
                <a:path w="2616424" h="590170">
                  <a:moveTo>
                    <a:pt x="0" y="596237"/>
                  </a:moveTo>
                  <a:cubicBezTo>
                    <a:pt x="779419" y="-30230"/>
                    <a:pt x="1817432" y="-64460"/>
                    <a:pt x="2620064" y="53870"/>
                  </a:cubicBezTo>
                  <a:lnTo>
                    <a:pt x="2507145" y="410136"/>
                  </a:lnTo>
                  <a:cubicBezTo>
                    <a:pt x="1952581" y="214986"/>
                    <a:pt x="882896" y="95870"/>
                    <a:pt x="0" y="596237"/>
                  </a:cubicBezTo>
                  <a:close/>
                </a:path>
              </a:pathLst>
            </a:custGeom>
            <a:gradFill>
              <a:gsLst>
                <a:gs pos="25000">
                  <a:srgbClr val="005BAC"/>
                </a:gs>
                <a:gs pos="100000">
                  <a:srgbClr val="EA5B02"/>
                </a:gs>
                <a:gs pos="52000">
                  <a:srgbClr val="E50059"/>
                </a:gs>
              </a:gsLst>
              <a:lin ang="0" scaled="1"/>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フリーフォーム: 図形 20">
              <a:extLst>
                <a:ext uri="{FF2B5EF4-FFF2-40B4-BE49-F238E27FC236}">
                  <a16:creationId xmlns:a16="http://schemas.microsoft.com/office/drawing/2014/main" id="{6983915B-4F18-4534-9247-11B0B66B2852}"/>
                </a:ext>
              </a:extLst>
            </p:cNvPr>
            <p:cNvSpPr/>
            <p:nvPr/>
          </p:nvSpPr>
          <p:spPr>
            <a:xfrm>
              <a:off x="2164440" y="3771103"/>
              <a:ext cx="2419701" cy="413120"/>
            </a:xfrm>
            <a:custGeom>
              <a:avLst/>
              <a:gdLst>
                <a:gd name="connsiteX0" fmla="*/ 2429046 w 2419701"/>
                <a:gd name="connsiteY0" fmla="*/ 0 h 413119"/>
                <a:gd name="connsiteX1" fmla="*/ 0 w 2419701"/>
                <a:gd name="connsiteY1" fmla="*/ 350168 h 413119"/>
                <a:gd name="connsiteX2" fmla="*/ 119018 w 2419701"/>
                <a:gd name="connsiteY2" fmla="*/ 67870 h 413119"/>
                <a:gd name="connsiteX3" fmla="*/ 2429046 w 2419701"/>
                <a:gd name="connsiteY3" fmla="*/ 0 h 413119"/>
              </a:gdLst>
              <a:ahLst/>
              <a:cxnLst>
                <a:cxn ang="0">
                  <a:pos x="connsiteX0" y="connsiteY0"/>
                </a:cxn>
                <a:cxn ang="0">
                  <a:pos x="connsiteX1" y="connsiteY1"/>
                </a:cxn>
                <a:cxn ang="0">
                  <a:pos x="connsiteX2" y="connsiteY2"/>
                </a:cxn>
                <a:cxn ang="0">
                  <a:pos x="connsiteX3" y="connsiteY3"/>
                </a:cxn>
              </a:cxnLst>
              <a:rect l="l" t="t" r="r" b="b"/>
              <a:pathLst>
                <a:path w="2419701" h="413119">
                  <a:moveTo>
                    <a:pt x="2429046" y="0"/>
                  </a:moveTo>
                  <a:cubicBezTo>
                    <a:pt x="1971368" y="313971"/>
                    <a:pt x="990405" y="527908"/>
                    <a:pt x="0" y="350168"/>
                  </a:cubicBezTo>
                  <a:lnTo>
                    <a:pt x="119018" y="67870"/>
                  </a:lnTo>
                  <a:cubicBezTo>
                    <a:pt x="1087882" y="292528"/>
                    <a:pt x="1996057" y="174887"/>
                    <a:pt x="2429046" y="0"/>
                  </a:cubicBezTo>
                  <a:close/>
                </a:path>
              </a:pathLst>
            </a:custGeom>
            <a:gradFill flip="none" rotWithShape="1">
              <a:gsLst>
                <a:gs pos="0">
                  <a:srgbClr val="009EE7"/>
                </a:gs>
                <a:gs pos="47000">
                  <a:srgbClr val="005BAC"/>
                </a:gs>
              </a:gsLst>
              <a:lin ang="0" scaled="1"/>
              <a:tileRect/>
            </a:gradFill>
            <a:ln w="9827" cap="flat">
              <a:noFill/>
              <a:prstDash val="solid"/>
              <a:miter/>
            </a:ln>
          </p:spPr>
          <p:txBody>
            <a:bodyPr rtlCol="0" anchor="ctr"/>
            <a:lstStyle/>
            <a:p>
              <a:endParaRPr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327847896"/>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12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目次（中）">
    <p:spTree>
      <p:nvGrpSpPr>
        <p:cNvPr id="1" name=""/>
        <p:cNvGrpSpPr/>
        <p:nvPr/>
      </p:nvGrpSpPr>
      <p:grpSpPr>
        <a:xfrm>
          <a:off x="0" y="0"/>
          <a:ext cx="0" cy="0"/>
          <a:chOff x="0" y="0"/>
          <a:chExt cx="0" cy="0"/>
        </a:xfrm>
      </p:grpSpPr>
      <p:graphicFrame>
        <p:nvGraphicFramePr>
          <p:cNvPr id="2" name="オブジェクト 1" hidden="1">
            <a:extLst>
              <a:ext uri="{FF2B5EF4-FFF2-40B4-BE49-F238E27FC236}">
                <a16:creationId xmlns:a16="http://schemas.microsoft.com/office/drawing/2014/main" id="{3CF84E51-65E3-46E1-8704-4AEDE31B0C19}"/>
              </a:ext>
            </a:extLst>
          </p:cNvPr>
          <p:cNvGraphicFramePr>
            <a:graphicFrameLocks noChangeAspect="1"/>
          </p:cNvGraphicFramePr>
          <p:nvPr userDrawn="1">
            <p:custDataLst>
              <p:tags r:id="rId2"/>
            </p:custDataLst>
            <p:extLst>
              <p:ext uri="{D42A27DB-BD31-4B8C-83A1-F6EECF244321}">
                <p14:modId xmlns:p14="http://schemas.microsoft.com/office/powerpoint/2010/main" val="23139882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4304"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Content Placeholder 2"/>
          <p:cNvSpPr>
            <a:spLocks noGrp="1"/>
          </p:cNvSpPr>
          <p:nvPr>
            <p:ph sz="half" idx="1"/>
          </p:nvPr>
        </p:nvSpPr>
        <p:spPr>
          <a:xfrm>
            <a:off x="1502427" y="1120655"/>
            <a:ext cx="6901149" cy="5135766"/>
          </a:xfrm>
        </p:spPr>
        <p:txBody>
          <a:bodyPr>
            <a:noAutofit/>
          </a:bodyPr>
          <a:lstStyle>
            <a:lvl1pPr marL="342900" indent="-342900" algn="l">
              <a:lnSpc>
                <a:spcPct val="110000"/>
              </a:lnSpc>
              <a:spcBef>
                <a:spcPts val="600"/>
              </a:spcBef>
              <a:buClr>
                <a:srgbClr val="000F78"/>
              </a:buClr>
              <a:buFont typeface="+mj-lt"/>
              <a:buAutoNum type="arabicPeriod"/>
              <a:tabLst>
                <a:tab pos="6454775" algn="r"/>
                <a:tab pos="6726238" algn="r"/>
                <a:tab pos="6907213" algn="r"/>
              </a:tabLst>
              <a:defRPr sz="1600" b="0">
                <a:latin typeface="メイリオ" panose="020B0604030504040204" pitchFamily="50" charset="-128"/>
                <a:ea typeface="メイリオ" panose="020B0604030504040204" pitchFamily="50" charset="-128"/>
                <a:sym typeface="メイリオ" panose="020B0604030504040204" pitchFamily="50" charset="-128"/>
              </a:defRPr>
            </a:lvl1pPr>
            <a:lvl2pPr marL="517525" indent="0" algn="l">
              <a:spcBef>
                <a:spcPts val="0"/>
              </a:spcBef>
              <a:spcAft>
                <a:spcPts val="300"/>
              </a:spcAft>
              <a:buFont typeface="+mj-lt"/>
              <a:buNone/>
              <a:tabLst>
                <a:tab pos="6454775" algn="r"/>
                <a:tab pos="6726238" algn="r"/>
                <a:tab pos="6907213" algn="r"/>
              </a:tabLst>
              <a:defRPr kumimoji="1" lang="en-US" altLang="ja-JP" sz="1400" kern="1200" dirty="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2pPr>
            <a:lvl3pPr marL="974725" indent="-171450" algn="l">
              <a:spcBef>
                <a:spcPts val="0"/>
              </a:spcBef>
              <a:spcAft>
                <a:spcPts val="300"/>
              </a:spcAft>
              <a:buFont typeface="Arial" panose="020B0604020202020204" pitchFamily="34" charset="0"/>
              <a:buChar char="•"/>
              <a:tabLst/>
              <a:defRPr>
                <a:latin typeface="メイリオ" panose="020B0604030504040204" pitchFamily="50" charset="-128"/>
                <a:ea typeface="メイリオ" panose="020B0604030504040204" pitchFamily="50" charset="-128"/>
                <a:sym typeface="メイリオ" panose="020B0604030504040204" pitchFamily="50" charset="-128"/>
              </a:defRPr>
            </a:lvl3pPr>
            <a:lvl4pPr marL="1027113" indent="0">
              <a:buNone/>
              <a:tabLst/>
              <a:defRPr>
                <a:latin typeface="Yu Gothic UI" panose="020B0500000000000000" pitchFamily="50" charset="-128"/>
                <a:ea typeface="Yu Gothic UI" panose="020B0500000000000000" pitchFamily="50" charset="-128"/>
              </a:defRPr>
            </a:lvl4pPr>
            <a:lvl5pPr marL="1295400" indent="0">
              <a:buFont typeface="システムフォント"/>
              <a:buNone/>
              <a:tabLst/>
              <a:defRPr>
                <a:latin typeface="Yu Gothic UI" panose="020B0500000000000000" pitchFamily="50" charset="-128"/>
                <a:ea typeface="Yu Gothic UI" panose="020B0500000000000000" pitchFamily="50" charset="-128"/>
              </a:defRPr>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p:txBody>
      </p:sp>
      <p:sp>
        <p:nvSpPr>
          <p:cNvPr id="5" name="タイトル 4">
            <a:extLst>
              <a:ext uri="{FF2B5EF4-FFF2-40B4-BE49-F238E27FC236}">
                <a16:creationId xmlns:a16="http://schemas.microsoft.com/office/drawing/2014/main" id="{8204379D-C656-4DFC-9A29-E952D48D051C}"/>
              </a:ext>
            </a:extLst>
          </p:cNvPr>
          <p:cNvSpPr>
            <a:spLocks noGrp="1"/>
          </p:cNvSpPr>
          <p:nvPr>
            <p:ph type="title" hasCustomPrompt="1"/>
          </p:nvPr>
        </p:nvSpPr>
        <p:spPr>
          <a:xfrm>
            <a:off x="201000" y="259200"/>
            <a:ext cx="9504000" cy="380480"/>
          </a:xfrm>
        </p:spPr>
        <p:txBody>
          <a:bodyPr/>
          <a:lstStyle>
            <a:lvl1pPr>
              <a:defRPr>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目次タイトルを入力</a:t>
            </a:r>
          </a:p>
        </p:txBody>
      </p:sp>
    </p:spTree>
    <p:extLst>
      <p:ext uri="{BB962C8B-B14F-4D97-AF65-F5344CB8AC3E}">
        <p14:creationId xmlns:p14="http://schemas.microsoft.com/office/powerpoint/2010/main" val="931778670"/>
      </p:ext>
    </p:extLst>
  </p:cSld>
  <p:clrMapOvr>
    <a:masterClrMapping/>
  </p:clrMapOvr>
  <p:extLst>
    <p:ext uri="{DCECCB84-F9BA-43D5-87BE-67443E8EF086}">
      <p15:sldGuideLst xmlns:p15="http://schemas.microsoft.com/office/powerpoint/2012/main">
        <p15:guide id="1" pos="5297" userDrawn="1">
          <p15:clr>
            <a:srgbClr val="FBAE40"/>
          </p15:clr>
        </p15:guide>
        <p15:guide id="2" pos="943"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目次（多/二段組）">
    <p:spTree>
      <p:nvGrpSpPr>
        <p:cNvPr id="1" name=""/>
        <p:cNvGrpSpPr/>
        <p:nvPr/>
      </p:nvGrpSpPr>
      <p:grpSpPr>
        <a:xfrm>
          <a:off x="0" y="0"/>
          <a:ext cx="0" cy="0"/>
          <a:chOff x="0" y="0"/>
          <a:chExt cx="0" cy="0"/>
        </a:xfrm>
      </p:grpSpPr>
      <p:graphicFrame>
        <p:nvGraphicFramePr>
          <p:cNvPr id="2" name="オブジェクト 1" hidden="1">
            <a:extLst>
              <a:ext uri="{FF2B5EF4-FFF2-40B4-BE49-F238E27FC236}">
                <a16:creationId xmlns:a16="http://schemas.microsoft.com/office/drawing/2014/main" id="{F2ED8BA3-DCBD-48B5-B3CE-EEC0BCCB4053}"/>
              </a:ext>
            </a:extLst>
          </p:cNvPr>
          <p:cNvGraphicFramePr>
            <a:graphicFrameLocks noChangeAspect="1"/>
          </p:cNvGraphicFramePr>
          <p:nvPr userDrawn="1">
            <p:custDataLst>
              <p:tags r:id="rId2"/>
            </p:custDataLst>
            <p:extLst>
              <p:ext uri="{D42A27DB-BD31-4B8C-83A1-F6EECF244321}">
                <p14:modId xmlns:p14="http://schemas.microsoft.com/office/powerpoint/2010/main" val="1566369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5328" name="think-cell スライド" r:id="rId4" imgW="469" imgH="470" progId="TCLayout.ActiveDocument.1">
                  <p:embed/>
                </p:oleObj>
              </mc:Choice>
              <mc:Fallback>
                <p:oleObj name="think-cell スライド" r:id="rId4" imgW="469" imgH="470"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Content Placeholder 2"/>
          <p:cNvSpPr>
            <a:spLocks noGrp="1"/>
          </p:cNvSpPr>
          <p:nvPr>
            <p:ph sz="half" idx="1"/>
          </p:nvPr>
        </p:nvSpPr>
        <p:spPr>
          <a:xfrm>
            <a:off x="416496" y="1120655"/>
            <a:ext cx="9073012" cy="5135766"/>
          </a:xfrm>
        </p:spPr>
        <p:txBody>
          <a:bodyPr rIns="0" numCol="2" spcCol="360000">
            <a:noAutofit/>
          </a:bodyPr>
          <a:lstStyle>
            <a:lvl1pPr marL="271463" indent="-271463" algn="l">
              <a:lnSpc>
                <a:spcPct val="110000"/>
              </a:lnSpc>
              <a:spcBef>
                <a:spcPts val="600"/>
              </a:spcBef>
              <a:buClr>
                <a:srgbClr val="000F78"/>
              </a:buClr>
              <a:buFont typeface="+mj-lt"/>
              <a:buAutoNum type="arabicPeriod"/>
              <a:tabLst>
                <a:tab pos="3946525" algn="r"/>
                <a:tab pos="4219575" algn="r"/>
                <a:tab pos="4391025" algn="r"/>
                <a:tab pos="4486275" algn="r"/>
                <a:tab pos="6461125" algn="r"/>
                <a:tab pos="6815138" algn="r"/>
              </a:tabLst>
              <a:defRPr sz="1400" b="0">
                <a:latin typeface="メイリオ" panose="020B0604030504040204" pitchFamily="50" charset="-128"/>
                <a:ea typeface="メイリオ" panose="020B0604030504040204" pitchFamily="50" charset="-128"/>
                <a:sym typeface="メイリオ" panose="020B0604030504040204" pitchFamily="50" charset="-128"/>
              </a:defRPr>
            </a:lvl1pPr>
            <a:lvl2pPr marL="517525" indent="0" algn="l">
              <a:spcBef>
                <a:spcPts val="0"/>
              </a:spcBef>
              <a:spcAft>
                <a:spcPts val="300"/>
              </a:spcAft>
              <a:buFont typeface="+mj-lt"/>
              <a:buNone/>
              <a:tabLst>
                <a:tab pos="3946525" algn="r"/>
                <a:tab pos="4219575" algn="r"/>
                <a:tab pos="4391025" algn="r"/>
                <a:tab pos="4486275" algn="r"/>
                <a:tab pos="6461125" algn="r"/>
                <a:tab pos="6815138" algn="r"/>
              </a:tabLst>
              <a:defRPr kumimoji="1" lang="en-US" altLang="ja-JP" sz="1200" kern="1200" dirty="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2pPr>
            <a:lvl3pPr marL="974725" indent="-171450" algn="l">
              <a:spcBef>
                <a:spcPts val="0"/>
              </a:spcBef>
              <a:spcAft>
                <a:spcPts val="300"/>
              </a:spcAft>
              <a:buFont typeface="Arial" panose="020B0604020202020204" pitchFamily="34" charset="0"/>
              <a:buChar char="•"/>
              <a:tabLst>
                <a:tab pos="3946525" algn="r"/>
                <a:tab pos="4219575" algn="r"/>
                <a:tab pos="4391025" algn="r"/>
              </a:tabLst>
              <a:defRPr sz="1200">
                <a:latin typeface="メイリオ" panose="020B0604030504040204" pitchFamily="50" charset="-128"/>
                <a:ea typeface="メイリオ" panose="020B0604030504040204" pitchFamily="50" charset="-128"/>
                <a:sym typeface="メイリオ" panose="020B0604030504040204" pitchFamily="50" charset="-128"/>
              </a:defRPr>
            </a:lvl3pPr>
            <a:lvl4pPr marL="1027113" indent="0">
              <a:buNone/>
              <a:tabLst/>
              <a:defRPr>
                <a:latin typeface="Yu Gothic UI" panose="020B0500000000000000" pitchFamily="50" charset="-128"/>
                <a:ea typeface="Yu Gothic UI" panose="020B0500000000000000" pitchFamily="50" charset="-128"/>
              </a:defRPr>
            </a:lvl4pPr>
            <a:lvl5pPr marL="1295400" indent="0">
              <a:buFont typeface="システムフォント"/>
              <a:buNone/>
              <a:tabLst/>
              <a:defRPr>
                <a:latin typeface="Yu Gothic UI" panose="020B0500000000000000" pitchFamily="50" charset="-128"/>
                <a:ea typeface="Yu Gothic UI" panose="020B0500000000000000" pitchFamily="50" charset="-128"/>
              </a:defRPr>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p:txBody>
      </p:sp>
      <p:sp>
        <p:nvSpPr>
          <p:cNvPr id="4" name="タイトル 3">
            <a:extLst>
              <a:ext uri="{FF2B5EF4-FFF2-40B4-BE49-F238E27FC236}">
                <a16:creationId xmlns:a16="http://schemas.microsoft.com/office/drawing/2014/main" id="{428C50A7-B2DD-41D0-8891-C4838ACDA6EA}"/>
              </a:ext>
            </a:extLst>
          </p:cNvPr>
          <p:cNvSpPr>
            <a:spLocks noGrp="1"/>
          </p:cNvSpPr>
          <p:nvPr>
            <p:ph type="title" hasCustomPrompt="1"/>
          </p:nvPr>
        </p:nvSpPr>
        <p:spPr/>
        <p:txBody>
          <a:bodyPr/>
          <a:lstStyle>
            <a:lvl1pPr>
              <a:defRPr>
                <a:latin typeface="メイリオ" panose="020B0604030504040204" pitchFamily="50" charset="-128"/>
                <a:ea typeface="メイリオ" panose="020B0604030504040204" pitchFamily="50" charset="-128"/>
                <a:sym typeface="メイリオ" panose="020B0604030504040204" pitchFamily="50" charset="-128"/>
              </a:defRPr>
            </a:lvl1pPr>
          </a:lstStyle>
          <a:p>
            <a:r>
              <a:rPr kumimoji="1" lang="ja-JP" altLang="en-US" dirty="0"/>
              <a:t>目次タイトルを入力</a:t>
            </a:r>
          </a:p>
        </p:txBody>
      </p:sp>
    </p:spTree>
    <p:extLst>
      <p:ext uri="{BB962C8B-B14F-4D97-AF65-F5344CB8AC3E}">
        <p14:creationId xmlns:p14="http://schemas.microsoft.com/office/powerpoint/2010/main" val="1891074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ags" Target="../tags/tag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vmlDrawing" Target="../drawings/vmlDrawing1.v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2.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emf"/><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oleObject" Target="../embeddings/oleObject1.bin"/></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オブジェクト 4" hidden="1"/>
          <p:cNvGraphicFramePr>
            <a:graphicFrameLocks noChangeAspect="1"/>
          </p:cNvGraphicFramePr>
          <p:nvPr userDrawn="1">
            <p:custDataLst>
              <p:tags r:id="rId21"/>
            </p:custDataLst>
            <p:extLst>
              <p:ext uri="{D42A27DB-BD31-4B8C-83A1-F6EECF244321}">
                <p14:modId xmlns:p14="http://schemas.microsoft.com/office/powerpoint/2010/main" val="32657295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318" name="think-cell スライド" r:id="rId22" imgW="554" imgH="551" progId="TCLayout.ActiveDocument.1">
                  <p:embed/>
                </p:oleObj>
              </mc:Choice>
              <mc:Fallback>
                <p:oleObj name="think-cell スライド" r:id="rId22" imgW="554" imgH="551" progId="TCLayout.ActiveDocument.1">
                  <p:embed/>
                  <p:pic>
                    <p:nvPicPr>
                      <p:cNvPr id="0" name=""/>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201000" y="259200"/>
            <a:ext cx="9504000" cy="380480"/>
          </a:xfrm>
          <a:prstGeom prst="rect">
            <a:avLst/>
          </a:prstGeom>
          <a:blipFill dpi="0" rotWithShape="1">
            <a:blip r:embed="rId24"/>
            <a:srcRect/>
            <a:stretch>
              <a:fillRect/>
            </a:stretch>
          </a:blipFill>
        </p:spPr>
        <p:txBody>
          <a:bodyPr vert="horz" lIns="144000" tIns="36000" rIns="0" bIns="36000" rtlCol="0" anchor="t" anchorCtr="0">
            <a:spAutoFit/>
          </a:bodyPr>
          <a:lstStyle/>
          <a:p>
            <a:r>
              <a:rPr lang="ja-JP" altLang="en-US" dirty="0"/>
              <a:t>マスター タイトルの書式設定</a:t>
            </a:r>
            <a:endParaRPr lang="en-US" dirty="0"/>
          </a:p>
        </p:txBody>
      </p:sp>
      <p:sp>
        <p:nvSpPr>
          <p:cNvPr id="3" name="Text Placeholder 2"/>
          <p:cNvSpPr>
            <a:spLocks noGrp="1"/>
          </p:cNvSpPr>
          <p:nvPr>
            <p:ph type="body" idx="1"/>
          </p:nvPr>
        </p:nvSpPr>
        <p:spPr>
          <a:xfrm>
            <a:off x="201000" y="863999"/>
            <a:ext cx="9504000" cy="5589335"/>
          </a:xfrm>
          <a:prstGeom prst="rect">
            <a:avLst/>
          </a:prstGeom>
        </p:spPr>
        <p:txBody>
          <a:bodyPr vert="horz" lIns="90000" tIns="46800" rIns="90000" bIns="46800" rtlCol="0">
            <a:noAutofit/>
          </a:bodyPr>
          <a:lstStyle/>
          <a:p>
            <a:pPr lvl="0"/>
            <a:r>
              <a:rPr kumimoji="1" lang="ja-JP" altLang="en-US" dirty="0"/>
              <a:t>マスター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endParaRPr kumimoji="1" lang="en-US" altLang="ja-JP" dirty="0"/>
          </a:p>
          <a:p>
            <a:pPr lvl="5"/>
            <a:r>
              <a:rPr kumimoji="1" lang="ja-JP" altLang="en-US" dirty="0"/>
              <a:t>第</a:t>
            </a:r>
            <a:r>
              <a:rPr kumimoji="1" lang="en-US" altLang="ja-JP" dirty="0"/>
              <a:t>6</a:t>
            </a:r>
            <a:r>
              <a:rPr kumimoji="1" lang="ja-JP" altLang="en-US" dirty="0"/>
              <a:t>レベル</a:t>
            </a:r>
          </a:p>
        </p:txBody>
      </p:sp>
      <p:sp>
        <p:nvSpPr>
          <p:cNvPr id="10" name="正方形/長方形 9">
            <a:extLst>
              <a:ext uri="{FF2B5EF4-FFF2-40B4-BE49-F238E27FC236}">
                <a16:creationId xmlns:a16="http://schemas.microsoft.com/office/drawing/2014/main" id="{9391117A-CD3E-4600-B746-847FEC23B848}"/>
              </a:ext>
            </a:extLst>
          </p:cNvPr>
          <p:cNvSpPr/>
          <p:nvPr userDrawn="1"/>
        </p:nvSpPr>
        <p:spPr>
          <a:xfrm>
            <a:off x="9417496" y="6623893"/>
            <a:ext cx="488504" cy="171856"/>
          </a:xfrm>
          <a:prstGeom prst="rect">
            <a:avLst/>
          </a:prstGeom>
          <a:noFill/>
          <a:ln>
            <a:noFill/>
          </a:ln>
        </p:spPr>
        <p:style>
          <a:lnRef idx="1">
            <a:schemeClr val="accent1"/>
          </a:lnRef>
          <a:fillRef idx="0">
            <a:schemeClr val="accent1"/>
          </a:fillRef>
          <a:effectRef idx="0">
            <a:schemeClr val="accent1"/>
          </a:effectRef>
          <a:fontRef idx="minor">
            <a:schemeClr val="tx1"/>
          </a:fontRef>
        </p:style>
        <p:txBody>
          <a:bodyPr lIns="0" tIns="0" rIns="162000" bIns="0" rtlCol="0" anchor="ctr" anchorCtr="0"/>
          <a:lstStyle/>
          <a:p>
            <a:pPr algn="r"/>
            <a:fld id="{F461DCFA-917F-7743-ADC0-510F16953B30}" type="slidenum">
              <a:rPr kumimoji="1" lang="ja-JP" altLang="en-US" sz="1200" b="0" i="0" smtClean="0">
                <a:solidFill>
                  <a:srgbClr val="000F78"/>
                </a:solidFill>
                <a:latin typeface="メイリオ" panose="020B0604030504040204" pitchFamily="50" charset="-128"/>
                <a:ea typeface="メイリオ" panose="020B0604030504040204" pitchFamily="50" charset="-128"/>
                <a:sym typeface="メイリオ" panose="020B0604030504040204" pitchFamily="50" charset="-128"/>
              </a:rPr>
              <a:pPr algn="r"/>
              <a:t>‹#›</a:t>
            </a:fld>
            <a:endParaRPr kumimoji="1" lang="ja-JP" altLang="en-US" sz="1200" b="0" i="0" dirty="0">
              <a:solidFill>
                <a:srgbClr val="000F78"/>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1659817983"/>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58" r:id="rId3"/>
    <p:sldLayoutId id="2147483748" r:id="rId4"/>
    <p:sldLayoutId id="2147483749" r:id="rId5"/>
    <p:sldLayoutId id="2147483750" r:id="rId6"/>
    <p:sldLayoutId id="2147483778" r:id="rId7"/>
    <p:sldLayoutId id="2147483740" r:id="rId8"/>
    <p:sldLayoutId id="2147483772" r:id="rId9"/>
    <p:sldLayoutId id="2147483721" r:id="rId10"/>
    <p:sldLayoutId id="2147483723" r:id="rId11"/>
    <p:sldLayoutId id="2147483759" r:id="rId12"/>
    <p:sldLayoutId id="2147483760" r:id="rId13"/>
    <p:sldLayoutId id="2147483773" r:id="rId14"/>
    <p:sldLayoutId id="2147483774" r:id="rId15"/>
    <p:sldLayoutId id="2147483777" r:id="rId16"/>
    <p:sldLayoutId id="2147483732" r:id="rId17"/>
    <p:sldLayoutId id="2147483733" r:id="rId18"/>
  </p:sldLayoutIdLst>
  <p:hf hdr="0" ftr="0" dt="0"/>
  <p:txStyles>
    <p:titleStyle>
      <a:lvl1pPr algn="l" defTabSz="914400" rtl="0" eaLnBrk="1" fontAlgn="ctr" latinLnBrk="0" hangingPunct="1">
        <a:lnSpc>
          <a:spcPct val="100000"/>
        </a:lnSpc>
        <a:spcBef>
          <a:spcPct val="0"/>
        </a:spcBef>
        <a:buNone/>
        <a:defRPr kumimoji="1" sz="2000" b="1" i="0" kern="1200" baseline="0">
          <a:solidFill>
            <a:srgbClr val="000F78"/>
          </a:solidFill>
          <a:latin typeface="メイリオ" panose="020B0604030504040204" pitchFamily="50" charset="-128"/>
          <a:ea typeface="メイリオ" panose="020B0604030504040204" pitchFamily="50" charset="-128"/>
          <a:cs typeface="+mj-cs"/>
          <a:sym typeface="メイリオ" panose="020B0604030504040204" pitchFamily="50" charset="-128"/>
        </a:defRPr>
      </a:lvl1pPr>
    </p:titleStyle>
    <p:bodyStyle>
      <a:lvl1pPr marL="187200" indent="-187200" algn="l" defTabSz="914400" rtl="0" eaLnBrk="1" latinLnBrk="0" hangingPunct="1">
        <a:lnSpc>
          <a:spcPct val="100000"/>
        </a:lnSpc>
        <a:spcBef>
          <a:spcPts val="576"/>
        </a:spcBef>
        <a:buClr>
          <a:srgbClr val="000F78"/>
        </a:buClr>
        <a:buFont typeface="Wingdings" panose="05000000000000000000" pitchFamily="2" charset="2"/>
        <a:buChar char="n"/>
        <a:defRPr kumimoji="1" sz="1600" kern="1200" baseline="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1pPr>
      <a:lvl2pPr marL="609600" indent="-230188" algn="l" defTabSz="914400" rtl="0" eaLnBrk="1" latinLnBrk="0" hangingPunct="1">
        <a:lnSpc>
          <a:spcPct val="100000"/>
        </a:lnSpc>
        <a:spcBef>
          <a:spcPts val="504"/>
        </a:spcBef>
        <a:buClr>
          <a:srgbClr val="000F78"/>
        </a:buClr>
        <a:buFont typeface="Wingdings" panose="05000000000000000000" pitchFamily="2" charset="2"/>
        <a:buChar char="l"/>
        <a:tabLst/>
        <a:defRPr kumimoji="1" sz="14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2pPr>
      <a:lvl3pPr marL="984250" indent="-196850" algn="l" defTabSz="914400" rtl="0" eaLnBrk="1" latinLnBrk="0" hangingPunct="1">
        <a:lnSpc>
          <a:spcPct val="100000"/>
        </a:lnSpc>
        <a:spcBef>
          <a:spcPts val="24"/>
        </a:spcBef>
        <a:buClr>
          <a:srgbClr val="000F78"/>
        </a:buClr>
        <a:buFont typeface="Arial" panose="020B0604020202020204" pitchFamily="34" charset="0"/>
        <a:buChar char="•"/>
        <a:tabLst/>
        <a:defRPr kumimoji="1" sz="14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3pPr>
      <a:lvl4pPr marL="1355725" indent="-190500" algn="l" defTabSz="914400" rtl="0" eaLnBrk="1" latinLnBrk="0" hangingPunct="1">
        <a:lnSpc>
          <a:spcPct val="100000"/>
        </a:lnSpc>
        <a:spcBef>
          <a:spcPts val="216"/>
        </a:spcBef>
        <a:buClr>
          <a:srgbClr val="000F78"/>
        </a:buClr>
        <a:buFont typeface="Yu Gothic UI" panose="020B0500000000000000" pitchFamily="50" charset="-128"/>
        <a:buChar char="•"/>
        <a:tabLst/>
        <a:defRPr kumimoji="1" sz="12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4pPr>
      <a:lvl5pPr marL="1674813" indent="-184150" algn="l" defTabSz="914400" rtl="0" eaLnBrk="1" latinLnBrk="0" hangingPunct="1">
        <a:lnSpc>
          <a:spcPct val="100000"/>
        </a:lnSpc>
        <a:spcBef>
          <a:spcPts val="144"/>
        </a:spcBef>
        <a:buClr>
          <a:srgbClr val="000F78"/>
        </a:buClr>
        <a:buFont typeface="Arial" panose="020B0604020202020204" pitchFamily="34" charset="0"/>
        <a:buChar char="•"/>
        <a:tabLst/>
        <a:defRPr kumimoji="1" sz="12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5pPr>
      <a:lvl6pPr marL="1990725" indent="-190500" algn="l" defTabSz="914400" rtl="0" eaLnBrk="1" latinLnBrk="0" hangingPunct="1">
        <a:lnSpc>
          <a:spcPct val="90000"/>
        </a:lnSpc>
        <a:spcBef>
          <a:spcPts val="500"/>
        </a:spcBef>
        <a:buClr>
          <a:srgbClr val="000F78"/>
        </a:buClr>
        <a:buFont typeface="Arial" panose="020B0604020202020204" pitchFamily="34" charset="0"/>
        <a:buChar char="•"/>
        <a:defRPr kumimoji="1" sz="12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4" userDrawn="1">
          <p15:clr>
            <a:srgbClr val="5ACBF0"/>
          </p15:clr>
        </p15:guide>
        <p15:guide id="2" pos="3120" userDrawn="1">
          <p15:clr>
            <a:srgbClr val="5ACBF0"/>
          </p15:clr>
        </p15:guide>
        <p15:guide id="3" pos="6114" userDrawn="1">
          <p15:clr>
            <a:srgbClr val="5ACBF0"/>
          </p15:clr>
        </p15:guide>
        <p15:guide id="4" pos="126" userDrawn="1">
          <p15:clr>
            <a:srgbClr val="5ACBF0"/>
          </p15:clr>
        </p15:guide>
        <p15:guide id="5" orient="horz" pos="4065" userDrawn="1">
          <p15:clr>
            <a:srgbClr val="5ACBF0"/>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tags" Target="../tags/tag21.xml"/><Relationship Id="rId1" Type="http://schemas.openxmlformats.org/officeDocument/2006/relationships/vmlDrawing" Target="../drawings/vmlDrawing20.vml"/><Relationship Id="rId6" Type="http://schemas.openxmlformats.org/officeDocument/2006/relationships/image" Target="../media/image3.emf"/><Relationship Id="rId5" Type="http://schemas.openxmlformats.org/officeDocument/2006/relationships/oleObject" Target="../embeddings/oleObject20.bin"/><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8.png"/><Relationship Id="rId2" Type="http://schemas.openxmlformats.org/officeDocument/2006/relationships/tags" Target="../tags/tag30.xml"/><Relationship Id="rId1" Type="http://schemas.openxmlformats.org/officeDocument/2006/relationships/vmlDrawing" Target="../drawings/vmlDrawing29.vml"/><Relationship Id="rId6" Type="http://schemas.openxmlformats.org/officeDocument/2006/relationships/image" Target="../media/image3.emf"/><Relationship Id="rId5" Type="http://schemas.openxmlformats.org/officeDocument/2006/relationships/oleObject" Target="../embeddings/oleObject29.bin"/><Relationship Id="rId4"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43.emf"/><Relationship Id="rId2" Type="http://schemas.openxmlformats.org/officeDocument/2006/relationships/tags" Target="../tags/tag120.xml"/><Relationship Id="rId1" Type="http://schemas.openxmlformats.org/officeDocument/2006/relationships/vmlDrawing" Target="../drawings/vmlDrawing119.vml"/><Relationship Id="rId6" Type="http://schemas.openxmlformats.org/officeDocument/2006/relationships/image" Target="../media/image3.emf"/><Relationship Id="rId5" Type="http://schemas.openxmlformats.org/officeDocument/2006/relationships/oleObject" Target="../embeddings/oleObject119.bin"/><Relationship Id="rId4"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21.xml"/><Relationship Id="rId1" Type="http://schemas.openxmlformats.org/officeDocument/2006/relationships/vmlDrawing" Target="../drawings/vmlDrawing120.vml"/><Relationship Id="rId6" Type="http://schemas.openxmlformats.org/officeDocument/2006/relationships/image" Target="../media/image3.emf"/><Relationship Id="rId5" Type="http://schemas.openxmlformats.org/officeDocument/2006/relationships/oleObject" Target="../embeddings/oleObject120.bin"/><Relationship Id="rId4" Type="http://schemas.openxmlformats.org/officeDocument/2006/relationships/notesSlide" Target="../notesSlides/notesSlide101.xml"/></Relationships>
</file>

<file path=ppt/slides/_rels/slide102.xml.rels><?xml version="1.0" encoding="UTF-8" standalone="yes"?>
<Relationships xmlns="http://schemas.openxmlformats.org/package/2006/relationships"><Relationship Id="rId8" Type="http://schemas.openxmlformats.org/officeDocument/2006/relationships/image" Target="../media/image45.jpeg"/><Relationship Id="rId3" Type="http://schemas.openxmlformats.org/officeDocument/2006/relationships/slideLayout" Target="../slideLayouts/slideLayout12.xml"/><Relationship Id="rId7" Type="http://schemas.openxmlformats.org/officeDocument/2006/relationships/image" Target="../media/image44.png"/><Relationship Id="rId2" Type="http://schemas.openxmlformats.org/officeDocument/2006/relationships/tags" Target="../tags/tag122.xml"/><Relationship Id="rId1" Type="http://schemas.openxmlformats.org/officeDocument/2006/relationships/vmlDrawing" Target="../drawings/vmlDrawing121.vml"/><Relationship Id="rId6" Type="http://schemas.openxmlformats.org/officeDocument/2006/relationships/image" Target="../media/image3.emf"/><Relationship Id="rId5" Type="http://schemas.openxmlformats.org/officeDocument/2006/relationships/oleObject" Target="../embeddings/oleObject121.bin"/><Relationship Id="rId10" Type="http://schemas.openxmlformats.org/officeDocument/2006/relationships/image" Target="../media/image47.jpeg"/><Relationship Id="rId4" Type="http://schemas.openxmlformats.org/officeDocument/2006/relationships/notesSlide" Target="../notesSlides/notesSlide102.xml"/><Relationship Id="rId9" Type="http://schemas.openxmlformats.org/officeDocument/2006/relationships/image" Target="../media/image46.jpeg"/></Relationships>
</file>

<file path=ppt/slides/_rels/slide103.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slideLayout" Target="../slideLayouts/slideLayout12.xml"/><Relationship Id="rId7" Type="http://schemas.openxmlformats.org/officeDocument/2006/relationships/image" Target="../media/image48.png"/><Relationship Id="rId2" Type="http://schemas.openxmlformats.org/officeDocument/2006/relationships/tags" Target="../tags/tag123.xml"/><Relationship Id="rId1" Type="http://schemas.openxmlformats.org/officeDocument/2006/relationships/vmlDrawing" Target="../drawings/vmlDrawing122.vml"/><Relationship Id="rId6" Type="http://schemas.openxmlformats.org/officeDocument/2006/relationships/image" Target="../media/image3.emf"/><Relationship Id="rId5" Type="http://schemas.openxmlformats.org/officeDocument/2006/relationships/oleObject" Target="../embeddings/oleObject122.bin"/><Relationship Id="rId4"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24.xml"/><Relationship Id="rId1" Type="http://schemas.openxmlformats.org/officeDocument/2006/relationships/vmlDrawing" Target="../drawings/vmlDrawing123.vml"/><Relationship Id="rId6" Type="http://schemas.openxmlformats.org/officeDocument/2006/relationships/image" Target="../media/image3.emf"/><Relationship Id="rId5" Type="http://schemas.openxmlformats.org/officeDocument/2006/relationships/oleObject" Target="../embeddings/oleObject123.bin"/><Relationship Id="rId4" Type="http://schemas.openxmlformats.org/officeDocument/2006/relationships/notesSlide" Target="../notesSlides/notesSlide104.xml"/></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2.png"/><Relationship Id="rId2" Type="http://schemas.openxmlformats.org/officeDocument/2006/relationships/tags" Target="../tags/tag125.xml"/><Relationship Id="rId1" Type="http://schemas.openxmlformats.org/officeDocument/2006/relationships/vmlDrawing" Target="../drawings/vmlDrawing124.vml"/><Relationship Id="rId6" Type="http://schemas.openxmlformats.org/officeDocument/2006/relationships/image" Target="../media/image3.emf"/><Relationship Id="rId5" Type="http://schemas.openxmlformats.org/officeDocument/2006/relationships/oleObject" Target="../embeddings/oleObject124.bin"/><Relationship Id="rId4" Type="http://schemas.openxmlformats.org/officeDocument/2006/relationships/notesSlide" Target="../notesSlides/notesSlide105.xml"/></Relationships>
</file>

<file path=ppt/slides/_rels/slide106.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50.emf"/><Relationship Id="rId2" Type="http://schemas.openxmlformats.org/officeDocument/2006/relationships/tags" Target="../tags/tag126.xml"/><Relationship Id="rId1" Type="http://schemas.openxmlformats.org/officeDocument/2006/relationships/vmlDrawing" Target="../drawings/vmlDrawing125.vml"/><Relationship Id="rId6" Type="http://schemas.openxmlformats.org/officeDocument/2006/relationships/image" Target="../media/image3.emf"/><Relationship Id="rId5" Type="http://schemas.openxmlformats.org/officeDocument/2006/relationships/oleObject" Target="../embeddings/oleObject125.bin"/><Relationship Id="rId4"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27.xml"/><Relationship Id="rId1" Type="http://schemas.openxmlformats.org/officeDocument/2006/relationships/vmlDrawing" Target="../drawings/vmlDrawing126.vml"/><Relationship Id="rId6" Type="http://schemas.openxmlformats.org/officeDocument/2006/relationships/image" Target="../media/image3.emf"/><Relationship Id="rId5" Type="http://schemas.openxmlformats.org/officeDocument/2006/relationships/oleObject" Target="../embeddings/oleObject126.bin"/><Relationship Id="rId4"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128.xml"/><Relationship Id="rId1" Type="http://schemas.openxmlformats.org/officeDocument/2006/relationships/vmlDrawing" Target="../drawings/vmlDrawing127.vml"/><Relationship Id="rId6" Type="http://schemas.openxmlformats.org/officeDocument/2006/relationships/image" Target="../media/image3.emf"/><Relationship Id="rId5" Type="http://schemas.openxmlformats.org/officeDocument/2006/relationships/oleObject" Target="../embeddings/oleObject127.bin"/><Relationship Id="rId10" Type="http://schemas.openxmlformats.org/officeDocument/2006/relationships/image" Target="../media/image15.png"/><Relationship Id="rId4" Type="http://schemas.openxmlformats.org/officeDocument/2006/relationships/notesSlide" Target="../notesSlides/notesSlide108.xml"/><Relationship Id="rId9" Type="http://schemas.openxmlformats.org/officeDocument/2006/relationships/image" Target="../media/image14.png"/></Relationships>
</file>

<file path=ppt/slides/_rels/slide109.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129.xml"/><Relationship Id="rId1" Type="http://schemas.openxmlformats.org/officeDocument/2006/relationships/vmlDrawing" Target="../drawings/vmlDrawing128.vml"/><Relationship Id="rId6" Type="http://schemas.openxmlformats.org/officeDocument/2006/relationships/image" Target="../media/image3.emf"/><Relationship Id="rId5" Type="http://schemas.openxmlformats.org/officeDocument/2006/relationships/oleObject" Target="../embeddings/oleObject128.bin"/><Relationship Id="rId10" Type="http://schemas.openxmlformats.org/officeDocument/2006/relationships/image" Target="../media/image19.png"/><Relationship Id="rId4" Type="http://schemas.openxmlformats.org/officeDocument/2006/relationships/notesSlide" Target="../notesSlides/notesSlide109.xml"/><Relationship Id="rId9" Type="http://schemas.openxmlformats.org/officeDocument/2006/relationships/image" Target="../media/image18.png"/></Relationships>
</file>

<file path=ppt/slides/_rels/slide11.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12.xml"/><Relationship Id="rId7" Type="http://schemas.openxmlformats.org/officeDocument/2006/relationships/image" Target="../media/image9.png"/><Relationship Id="rId2" Type="http://schemas.openxmlformats.org/officeDocument/2006/relationships/tags" Target="../tags/tag31.xml"/><Relationship Id="rId1" Type="http://schemas.openxmlformats.org/officeDocument/2006/relationships/vmlDrawing" Target="../drawings/vmlDrawing30.vml"/><Relationship Id="rId6" Type="http://schemas.openxmlformats.org/officeDocument/2006/relationships/image" Target="../media/image3.emf"/><Relationship Id="rId5" Type="http://schemas.openxmlformats.org/officeDocument/2006/relationships/oleObject" Target="../embeddings/oleObject30.bin"/><Relationship Id="rId4"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130.xml"/><Relationship Id="rId1" Type="http://schemas.openxmlformats.org/officeDocument/2006/relationships/vmlDrawing" Target="../drawings/vmlDrawing129.vml"/><Relationship Id="rId6" Type="http://schemas.openxmlformats.org/officeDocument/2006/relationships/image" Target="../media/image3.emf"/><Relationship Id="rId5" Type="http://schemas.openxmlformats.org/officeDocument/2006/relationships/oleObject" Target="../embeddings/oleObject129.bin"/><Relationship Id="rId4" Type="http://schemas.openxmlformats.org/officeDocument/2006/relationships/notesSlide" Target="../notesSlides/notesSlide110.xml"/><Relationship Id="rId9" Type="http://schemas.openxmlformats.org/officeDocument/2006/relationships/image" Target="../media/image22.png"/></Relationships>
</file>

<file path=ppt/slides/_rels/slide111.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131.xml"/><Relationship Id="rId1" Type="http://schemas.openxmlformats.org/officeDocument/2006/relationships/vmlDrawing" Target="../drawings/vmlDrawing130.vml"/><Relationship Id="rId6" Type="http://schemas.openxmlformats.org/officeDocument/2006/relationships/image" Target="../media/image3.emf"/><Relationship Id="rId5" Type="http://schemas.openxmlformats.org/officeDocument/2006/relationships/oleObject" Target="../embeddings/oleObject130.bin"/><Relationship Id="rId4"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slideLayout" Target="../slideLayouts/slideLayout12.xml"/><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tags" Target="../tags/tag132.xml"/><Relationship Id="rId16" Type="http://schemas.openxmlformats.org/officeDocument/2006/relationships/image" Target="../media/image21.png"/><Relationship Id="rId1" Type="http://schemas.openxmlformats.org/officeDocument/2006/relationships/vmlDrawing" Target="../drawings/vmlDrawing131.vml"/><Relationship Id="rId6" Type="http://schemas.openxmlformats.org/officeDocument/2006/relationships/image" Target="../media/image3.emf"/><Relationship Id="rId11" Type="http://schemas.openxmlformats.org/officeDocument/2006/relationships/image" Target="../media/image16.png"/><Relationship Id="rId5" Type="http://schemas.openxmlformats.org/officeDocument/2006/relationships/oleObject" Target="../embeddings/oleObject131.bin"/><Relationship Id="rId15" Type="http://schemas.openxmlformats.org/officeDocument/2006/relationships/image" Target="../media/image20.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notesSlide" Target="../notesSlides/notesSlide112.xml"/><Relationship Id="rId9" Type="http://schemas.openxmlformats.org/officeDocument/2006/relationships/image" Target="../media/image14.png"/><Relationship Id="rId14" Type="http://schemas.openxmlformats.org/officeDocument/2006/relationships/image" Target="../media/image19.png"/></Relationships>
</file>

<file path=ppt/slides/_rels/slide11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33.xml"/><Relationship Id="rId1" Type="http://schemas.openxmlformats.org/officeDocument/2006/relationships/vmlDrawing" Target="../drawings/vmlDrawing132.vml"/><Relationship Id="rId6" Type="http://schemas.openxmlformats.org/officeDocument/2006/relationships/image" Target="../media/image3.emf"/><Relationship Id="rId5" Type="http://schemas.openxmlformats.org/officeDocument/2006/relationships/oleObject" Target="../embeddings/oleObject132.bin"/><Relationship Id="rId4" Type="http://schemas.openxmlformats.org/officeDocument/2006/relationships/notesSlide" Target="../notesSlides/notesSlide113.xml"/></Relationships>
</file>

<file path=ppt/slides/_rels/slide11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34.xml"/><Relationship Id="rId1" Type="http://schemas.openxmlformats.org/officeDocument/2006/relationships/vmlDrawing" Target="../drawings/vmlDrawing133.vml"/><Relationship Id="rId6" Type="http://schemas.openxmlformats.org/officeDocument/2006/relationships/image" Target="../media/image3.emf"/><Relationship Id="rId5" Type="http://schemas.openxmlformats.org/officeDocument/2006/relationships/oleObject" Target="../embeddings/oleObject133.bin"/><Relationship Id="rId4" Type="http://schemas.openxmlformats.org/officeDocument/2006/relationships/notesSlide" Target="../notesSlides/notesSlide114.xml"/></Relationships>
</file>

<file path=ppt/slides/_rels/slide11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35.xml"/><Relationship Id="rId1" Type="http://schemas.openxmlformats.org/officeDocument/2006/relationships/vmlDrawing" Target="../drawings/vmlDrawing134.vml"/><Relationship Id="rId6" Type="http://schemas.openxmlformats.org/officeDocument/2006/relationships/image" Target="../media/image3.emf"/><Relationship Id="rId5" Type="http://schemas.openxmlformats.org/officeDocument/2006/relationships/oleObject" Target="../embeddings/oleObject134.bin"/><Relationship Id="rId4" Type="http://schemas.openxmlformats.org/officeDocument/2006/relationships/notesSlide" Target="../notesSlides/notesSlide115.xml"/></Relationships>
</file>

<file path=ppt/slides/_rels/slide11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36.xml"/><Relationship Id="rId1" Type="http://schemas.openxmlformats.org/officeDocument/2006/relationships/vmlDrawing" Target="../drawings/vmlDrawing135.vml"/><Relationship Id="rId6" Type="http://schemas.openxmlformats.org/officeDocument/2006/relationships/image" Target="../media/image3.emf"/><Relationship Id="rId5" Type="http://schemas.openxmlformats.org/officeDocument/2006/relationships/oleObject" Target="../embeddings/oleObject135.bin"/><Relationship Id="rId4" Type="http://schemas.openxmlformats.org/officeDocument/2006/relationships/notesSlide" Target="../notesSlides/notesSlide116.xml"/></Relationships>
</file>

<file path=ppt/slides/_rels/slide11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37.xml"/><Relationship Id="rId1" Type="http://schemas.openxmlformats.org/officeDocument/2006/relationships/vmlDrawing" Target="../drawings/vmlDrawing136.vml"/><Relationship Id="rId6" Type="http://schemas.openxmlformats.org/officeDocument/2006/relationships/image" Target="../media/image3.emf"/><Relationship Id="rId5" Type="http://schemas.openxmlformats.org/officeDocument/2006/relationships/oleObject" Target="../embeddings/oleObject136.bin"/><Relationship Id="rId4" Type="http://schemas.openxmlformats.org/officeDocument/2006/relationships/notesSlide" Target="../notesSlides/notesSlide117.xml"/></Relationships>
</file>

<file path=ppt/slides/_rels/slide11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38.xml"/><Relationship Id="rId1" Type="http://schemas.openxmlformats.org/officeDocument/2006/relationships/vmlDrawing" Target="../drawings/vmlDrawing137.vml"/><Relationship Id="rId6" Type="http://schemas.openxmlformats.org/officeDocument/2006/relationships/image" Target="../media/image3.emf"/><Relationship Id="rId5" Type="http://schemas.openxmlformats.org/officeDocument/2006/relationships/oleObject" Target="../embeddings/oleObject137.bin"/><Relationship Id="rId4" Type="http://schemas.openxmlformats.org/officeDocument/2006/relationships/notesSlide" Target="../notesSlides/notesSlide118.xml"/></Relationships>
</file>

<file path=ppt/slides/_rels/slide11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39.xml"/><Relationship Id="rId1" Type="http://schemas.openxmlformats.org/officeDocument/2006/relationships/vmlDrawing" Target="../drawings/vmlDrawing138.vml"/><Relationship Id="rId6" Type="http://schemas.openxmlformats.org/officeDocument/2006/relationships/image" Target="../media/image3.emf"/><Relationship Id="rId5" Type="http://schemas.openxmlformats.org/officeDocument/2006/relationships/oleObject" Target="../embeddings/oleObject138.bin"/><Relationship Id="rId4" Type="http://schemas.openxmlformats.org/officeDocument/2006/relationships/notesSlide" Target="../notesSlides/notesSlide119.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11.png"/><Relationship Id="rId2" Type="http://schemas.openxmlformats.org/officeDocument/2006/relationships/tags" Target="../tags/tag32.xml"/><Relationship Id="rId1" Type="http://schemas.openxmlformats.org/officeDocument/2006/relationships/vmlDrawing" Target="../drawings/vmlDrawing31.vml"/><Relationship Id="rId6" Type="http://schemas.openxmlformats.org/officeDocument/2006/relationships/image" Target="../media/image3.emf"/><Relationship Id="rId5" Type="http://schemas.openxmlformats.org/officeDocument/2006/relationships/oleObject" Target="../embeddings/oleObject31.bin"/><Relationship Id="rId4"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40.xml"/><Relationship Id="rId1" Type="http://schemas.openxmlformats.org/officeDocument/2006/relationships/vmlDrawing" Target="../drawings/vmlDrawing139.vml"/><Relationship Id="rId6" Type="http://schemas.openxmlformats.org/officeDocument/2006/relationships/image" Target="../media/image3.emf"/><Relationship Id="rId5" Type="http://schemas.openxmlformats.org/officeDocument/2006/relationships/oleObject" Target="../embeddings/oleObject139.bin"/><Relationship Id="rId4" Type="http://schemas.openxmlformats.org/officeDocument/2006/relationships/notesSlide" Target="../notesSlides/notesSlide120.xml"/></Relationships>
</file>

<file path=ppt/slides/_rels/slide12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41.xml"/><Relationship Id="rId1" Type="http://schemas.openxmlformats.org/officeDocument/2006/relationships/vmlDrawing" Target="../drawings/vmlDrawing140.vml"/><Relationship Id="rId6" Type="http://schemas.openxmlformats.org/officeDocument/2006/relationships/image" Target="../media/image3.emf"/><Relationship Id="rId5" Type="http://schemas.openxmlformats.org/officeDocument/2006/relationships/oleObject" Target="../embeddings/oleObject140.bin"/><Relationship Id="rId4" Type="http://schemas.openxmlformats.org/officeDocument/2006/relationships/notesSlide" Target="../notesSlides/notesSlide121.xml"/></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42.xml"/><Relationship Id="rId1" Type="http://schemas.openxmlformats.org/officeDocument/2006/relationships/vmlDrawing" Target="../drawings/vmlDrawing141.vml"/><Relationship Id="rId6" Type="http://schemas.openxmlformats.org/officeDocument/2006/relationships/image" Target="../media/image3.emf"/><Relationship Id="rId5" Type="http://schemas.openxmlformats.org/officeDocument/2006/relationships/oleObject" Target="../embeddings/oleObject141.bin"/><Relationship Id="rId4" Type="http://schemas.openxmlformats.org/officeDocument/2006/relationships/notesSlide" Target="../notesSlides/notesSlide122.xml"/></Relationships>
</file>

<file path=ppt/slides/_rels/slide12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43.xml"/><Relationship Id="rId1" Type="http://schemas.openxmlformats.org/officeDocument/2006/relationships/vmlDrawing" Target="../drawings/vmlDrawing142.vml"/><Relationship Id="rId6" Type="http://schemas.openxmlformats.org/officeDocument/2006/relationships/image" Target="../media/image3.emf"/><Relationship Id="rId5" Type="http://schemas.openxmlformats.org/officeDocument/2006/relationships/oleObject" Target="../embeddings/oleObject142.bin"/><Relationship Id="rId4" Type="http://schemas.openxmlformats.org/officeDocument/2006/relationships/notesSlide" Target="../notesSlides/notesSlide123.xml"/></Relationships>
</file>

<file path=ppt/slides/_rels/slide12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44.xml"/><Relationship Id="rId1" Type="http://schemas.openxmlformats.org/officeDocument/2006/relationships/vmlDrawing" Target="../drawings/vmlDrawing143.vml"/><Relationship Id="rId6" Type="http://schemas.openxmlformats.org/officeDocument/2006/relationships/image" Target="../media/image3.emf"/><Relationship Id="rId5" Type="http://schemas.openxmlformats.org/officeDocument/2006/relationships/oleObject" Target="../embeddings/oleObject143.bin"/><Relationship Id="rId4" Type="http://schemas.openxmlformats.org/officeDocument/2006/relationships/notesSlide" Target="../notesSlides/notesSlide124.xml"/></Relationships>
</file>

<file path=ppt/slides/_rels/slide12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45.xml"/><Relationship Id="rId1" Type="http://schemas.openxmlformats.org/officeDocument/2006/relationships/vmlDrawing" Target="../drawings/vmlDrawing144.vml"/><Relationship Id="rId6" Type="http://schemas.openxmlformats.org/officeDocument/2006/relationships/image" Target="../media/image3.emf"/><Relationship Id="rId5" Type="http://schemas.openxmlformats.org/officeDocument/2006/relationships/oleObject" Target="../embeddings/oleObject144.bin"/><Relationship Id="rId4" Type="http://schemas.openxmlformats.org/officeDocument/2006/relationships/notesSlide" Target="../notesSlides/notesSlide125.xml"/></Relationships>
</file>

<file path=ppt/slides/_rels/slide12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46.xml"/><Relationship Id="rId1" Type="http://schemas.openxmlformats.org/officeDocument/2006/relationships/vmlDrawing" Target="../drawings/vmlDrawing145.vml"/><Relationship Id="rId6" Type="http://schemas.openxmlformats.org/officeDocument/2006/relationships/image" Target="../media/image3.emf"/><Relationship Id="rId5" Type="http://schemas.openxmlformats.org/officeDocument/2006/relationships/oleObject" Target="../embeddings/oleObject145.bin"/><Relationship Id="rId4" Type="http://schemas.openxmlformats.org/officeDocument/2006/relationships/notesSlide" Target="../notesSlides/notesSlide126.xml"/></Relationships>
</file>

<file path=ppt/slides/_rels/slide12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47.xml"/><Relationship Id="rId1" Type="http://schemas.openxmlformats.org/officeDocument/2006/relationships/vmlDrawing" Target="../drawings/vmlDrawing146.vml"/><Relationship Id="rId6" Type="http://schemas.openxmlformats.org/officeDocument/2006/relationships/image" Target="../media/image3.emf"/><Relationship Id="rId5" Type="http://schemas.openxmlformats.org/officeDocument/2006/relationships/oleObject" Target="../embeddings/oleObject146.bin"/><Relationship Id="rId4" Type="http://schemas.openxmlformats.org/officeDocument/2006/relationships/notesSlide" Target="../notesSlides/notesSlide127.xml"/></Relationships>
</file>

<file path=ppt/slides/_rels/slide12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148.xml"/><Relationship Id="rId1" Type="http://schemas.openxmlformats.org/officeDocument/2006/relationships/vmlDrawing" Target="../drawings/vmlDrawing147.vml"/><Relationship Id="rId6" Type="http://schemas.openxmlformats.org/officeDocument/2006/relationships/image" Target="../media/image3.emf"/><Relationship Id="rId5" Type="http://schemas.openxmlformats.org/officeDocument/2006/relationships/oleObject" Target="../embeddings/oleObject147.bin"/><Relationship Id="rId10" Type="http://schemas.openxmlformats.org/officeDocument/2006/relationships/image" Target="../media/image15.png"/><Relationship Id="rId4" Type="http://schemas.openxmlformats.org/officeDocument/2006/relationships/notesSlide" Target="../notesSlides/notesSlide128.xml"/><Relationship Id="rId9" Type="http://schemas.openxmlformats.org/officeDocument/2006/relationships/image" Target="../media/image14.png"/></Relationships>
</file>

<file path=ppt/slides/_rels/slide129.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149.xml"/><Relationship Id="rId1" Type="http://schemas.openxmlformats.org/officeDocument/2006/relationships/vmlDrawing" Target="../drawings/vmlDrawing148.vml"/><Relationship Id="rId6" Type="http://schemas.openxmlformats.org/officeDocument/2006/relationships/image" Target="../media/image3.emf"/><Relationship Id="rId5" Type="http://schemas.openxmlformats.org/officeDocument/2006/relationships/oleObject" Target="../embeddings/oleObject148.bin"/><Relationship Id="rId10" Type="http://schemas.openxmlformats.org/officeDocument/2006/relationships/image" Target="../media/image19.png"/><Relationship Id="rId4" Type="http://schemas.openxmlformats.org/officeDocument/2006/relationships/notesSlide" Target="../notesSlides/notesSlide129.xml"/><Relationship Id="rId9"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33.xml"/><Relationship Id="rId1" Type="http://schemas.openxmlformats.org/officeDocument/2006/relationships/vmlDrawing" Target="../drawings/vmlDrawing32.vml"/><Relationship Id="rId6" Type="http://schemas.openxmlformats.org/officeDocument/2006/relationships/image" Target="../media/image3.emf"/><Relationship Id="rId5" Type="http://schemas.openxmlformats.org/officeDocument/2006/relationships/oleObject" Target="../embeddings/oleObject32.bin"/><Relationship Id="rId4"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150.xml"/><Relationship Id="rId1" Type="http://schemas.openxmlformats.org/officeDocument/2006/relationships/vmlDrawing" Target="../drawings/vmlDrawing149.vml"/><Relationship Id="rId6" Type="http://schemas.openxmlformats.org/officeDocument/2006/relationships/image" Target="../media/image3.emf"/><Relationship Id="rId5" Type="http://schemas.openxmlformats.org/officeDocument/2006/relationships/oleObject" Target="../embeddings/oleObject149.bin"/><Relationship Id="rId4" Type="http://schemas.openxmlformats.org/officeDocument/2006/relationships/notesSlide" Target="../notesSlides/notesSlide130.xml"/><Relationship Id="rId9" Type="http://schemas.openxmlformats.org/officeDocument/2006/relationships/image" Target="../media/image22.png"/></Relationships>
</file>

<file path=ppt/slides/_rels/slide131.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151.xml"/><Relationship Id="rId1" Type="http://schemas.openxmlformats.org/officeDocument/2006/relationships/vmlDrawing" Target="../drawings/vmlDrawing150.vml"/><Relationship Id="rId6" Type="http://schemas.openxmlformats.org/officeDocument/2006/relationships/image" Target="../media/image3.emf"/><Relationship Id="rId5" Type="http://schemas.openxmlformats.org/officeDocument/2006/relationships/oleObject" Target="../embeddings/oleObject150.bin"/><Relationship Id="rId4" Type="http://schemas.openxmlformats.org/officeDocument/2006/relationships/notesSlide" Target="../notesSlides/notesSlide131.xml"/></Relationships>
</file>

<file path=ppt/slides/_rels/slide132.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4.png"/><Relationship Id="rId2" Type="http://schemas.openxmlformats.org/officeDocument/2006/relationships/tags" Target="../tags/tag152.xml"/><Relationship Id="rId1" Type="http://schemas.openxmlformats.org/officeDocument/2006/relationships/vmlDrawing" Target="../drawings/vmlDrawing151.vml"/><Relationship Id="rId6" Type="http://schemas.openxmlformats.org/officeDocument/2006/relationships/image" Target="../media/image3.emf"/><Relationship Id="rId5" Type="http://schemas.openxmlformats.org/officeDocument/2006/relationships/oleObject" Target="../embeddings/oleObject151.bin"/><Relationship Id="rId4" Type="http://schemas.openxmlformats.org/officeDocument/2006/relationships/notesSlide" Target="../notesSlides/notesSlide132.xml"/></Relationships>
</file>

<file path=ppt/slides/_rels/slide133.xml.rels><?xml version="1.0" encoding="UTF-8" standalone="yes"?>
<Relationships xmlns="http://schemas.openxmlformats.org/package/2006/relationships"><Relationship Id="rId8" Type="http://schemas.openxmlformats.org/officeDocument/2006/relationships/chart" Target="../charts/chart51.xml"/><Relationship Id="rId3" Type="http://schemas.openxmlformats.org/officeDocument/2006/relationships/slideLayout" Target="../slideLayouts/slideLayout12.xml"/><Relationship Id="rId7" Type="http://schemas.openxmlformats.org/officeDocument/2006/relationships/chart" Target="../charts/chart50.xml"/><Relationship Id="rId2" Type="http://schemas.openxmlformats.org/officeDocument/2006/relationships/tags" Target="../tags/tag153.xml"/><Relationship Id="rId1" Type="http://schemas.openxmlformats.org/officeDocument/2006/relationships/vmlDrawing" Target="../drawings/vmlDrawing152.vml"/><Relationship Id="rId6" Type="http://schemas.openxmlformats.org/officeDocument/2006/relationships/image" Target="../media/image3.emf"/><Relationship Id="rId5" Type="http://schemas.openxmlformats.org/officeDocument/2006/relationships/oleObject" Target="../embeddings/oleObject152.bin"/><Relationship Id="rId4" Type="http://schemas.openxmlformats.org/officeDocument/2006/relationships/notesSlide" Target="../notesSlides/notesSlide133.xml"/></Relationships>
</file>

<file path=ppt/slides/_rels/slide134.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slideLayout" Target="../slideLayouts/slideLayout12.xml"/><Relationship Id="rId7" Type="http://schemas.openxmlformats.org/officeDocument/2006/relationships/chart" Target="../charts/chart52.xml"/><Relationship Id="rId2" Type="http://schemas.openxmlformats.org/officeDocument/2006/relationships/tags" Target="../tags/tag154.xml"/><Relationship Id="rId1" Type="http://schemas.openxmlformats.org/officeDocument/2006/relationships/vmlDrawing" Target="../drawings/vmlDrawing153.vml"/><Relationship Id="rId6" Type="http://schemas.openxmlformats.org/officeDocument/2006/relationships/image" Target="../media/image3.emf"/><Relationship Id="rId5" Type="http://schemas.openxmlformats.org/officeDocument/2006/relationships/oleObject" Target="../embeddings/oleObject153.bin"/><Relationship Id="rId4" Type="http://schemas.openxmlformats.org/officeDocument/2006/relationships/notesSlide" Target="../notesSlides/notesSlide134.xml"/></Relationships>
</file>

<file path=ppt/slides/_rels/slide135.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slideLayout" Target="../slideLayouts/slideLayout12.xml"/><Relationship Id="rId7" Type="http://schemas.openxmlformats.org/officeDocument/2006/relationships/image" Target="../media/image51.png"/><Relationship Id="rId2" Type="http://schemas.openxmlformats.org/officeDocument/2006/relationships/tags" Target="../tags/tag155.xml"/><Relationship Id="rId1" Type="http://schemas.openxmlformats.org/officeDocument/2006/relationships/vmlDrawing" Target="../drawings/vmlDrawing154.vml"/><Relationship Id="rId6" Type="http://schemas.openxmlformats.org/officeDocument/2006/relationships/image" Target="../media/image3.emf"/><Relationship Id="rId5" Type="http://schemas.openxmlformats.org/officeDocument/2006/relationships/oleObject" Target="../embeddings/oleObject154.bin"/><Relationship Id="rId4" Type="http://schemas.openxmlformats.org/officeDocument/2006/relationships/notesSlide" Target="../notesSlides/notesSlide135.xml"/></Relationships>
</file>

<file path=ppt/slides/_rels/slide136.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slideLayout" Target="../slideLayouts/slideLayout12.xml"/><Relationship Id="rId7" Type="http://schemas.openxmlformats.org/officeDocument/2006/relationships/chart" Target="../charts/chart55.xml"/><Relationship Id="rId2" Type="http://schemas.openxmlformats.org/officeDocument/2006/relationships/tags" Target="../tags/tag156.xml"/><Relationship Id="rId1" Type="http://schemas.openxmlformats.org/officeDocument/2006/relationships/vmlDrawing" Target="../drawings/vmlDrawing155.vml"/><Relationship Id="rId6" Type="http://schemas.openxmlformats.org/officeDocument/2006/relationships/image" Target="../media/image3.emf"/><Relationship Id="rId5" Type="http://schemas.openxmlformats.org/officeDocument/2006/relationships/oleObject" Target="../embeddings/oleObject155.bin"/><Relationship Id="rId4" Type="http://schemas.openxmlformats.org/officeDocument/2006/relationships/notesSlide" Target="../notesSlides/notesSlide136.xml"/></Relationships>
</file>

<file path=ppt/slides/_rels/slide137.xml.rels><?xml version="1.0" encoding="UTF-8" standalone="yes"?>
<Relationships xmlns="http://schemas.openxmlformats.org/package/2006/relationships"><Relationship Id="rId8" Type="http://schemas.openxmlformats.org/officeDocument/2006/relationships/chart" Target="../charts/chart58.xml"/><Relationship Id="rId3" Type="http://schemas.openxmlformats.org/officeDocument/2006/relationships/slideLayout" Target="../slideLayouts/slideLayout12.xml"/><Relationship Id="rId7" Type="http://schemas.openxmlformats.org/officeDocument/2006/relationships/chart" Target="../charts/chart57.xml"/><Relationship Id="rId2" Type="http://schemas.openxmlformats.org/officeDocument/2006/relationships/tags" Target="../tags/tag157.xml"/><Relationship Id="rId1" Type="http://schemas.openxmlformats.org/officeDocument/2006/relationships/vmlDrawing" Target="../drawings/vmlDrawing156.vml"/><Relationship Id="rId6" Type="http://schemas.openxmlformats.org/officeDocument/2006/relationships/image" Target="../media/image3.emf"/><Relationship Id="rId5" Type="http://schemas.openxmlformats.org/officeDocument/2006/relationships/oleObject" Target="../embeddings/oleObject156.bin"/><Relationship Id="rId4" Type="http://schemas.openxmlformats.org/officeDocument/2006/relationships/notesSlide" Target="../notesSlides/notesSlide137.xml"/><Relationship Id="rId9" Type="http://schemas.openxmlformats.org/officeDocument/2006/relationships/chart" Target="../charts/chart59.xml"/></Relationships>
</file>

<file path=ppt/slides/_rels/slide138.xml.rels><?xml version="1.0" encoding="UTF-8" standalone="yes"?>
<Relationships xmlns="http://schemas.openxmlformats.org/package/2006/relationships"><Relationship Id="rId8" Type="http://schemas.openxmlformats.org/officeDocument/2006/relationships/chart" Target="../charts/chart61.xml"/><Relationship Id="rId3" Type="http://schemas.openxmlformats.org/officeDocument/2006/relationships/slideLayout" Target="../slideLayouts/slideLayout12.xml"/><Relationship Id="rId7" Type="http://schemas.openxmlformats.org/officeDocument/2006/relationships/chart" Target="../charts/chart60.xml"/><Relationship Id="rId2" Type="http://schemas.openxmlformats.org/officeDocument/2006/relationships/tags" Target="../tags/tag158.xml"/><Relationship Id="rId1" Type="http://schemas.openxmlformats.org/officeDocument/2006/relationships/vmlDrawing" Target="../drawings/vmlDrawing157.vml"/><Relationship Id="rId6" Type="http://schemas.openxmlformats.org/officeDocument/2006/relationships/image" Target="../media/image3.emf"/><Relationship Id="rId5" Type="http://schemas.openxmlformats.org/officeDocument/2006/relationships/oleObject" Target="../embeddings/oleObject157.bin"/><Relationship Id="rId4" Type="http://schemas.openxmlformats.org/officeDocument/2006/relationships/notesSlide" Target="../notesSlides/notesSlide138.xml"/></Relationships>
</file>

<file path=ppt/slides/_rels/slide139.xml.rels><?xml version="1.0" encoding="UTF-8" standalone="yes"?>
<Relationships xmlns="http://schemas.openxmlformats.org/package/2006/relationships"><Relationship Id="rId8" Type="http://schemas.openxmlformats.org/officeDocument/2006/relationships/chart" Target="../charts/chart63.xml"/><Relationship Id="rId3" Type="http://schemas.openxmlformats.org/officeDocument/2006/relationships/slideLayout" Target="../slideLayouts/slideLayout12.xml"/><Relationship Id="rId7" Type="http://schemas.openxmlformats.org/officeDocument/2006/relationships/chart" Target="../charts/chart62.xml"/><Relationship Id="rId2" Type="http://schemas.openxmlformats.org/officeDocument/2006/relationships/tags" Target="../tags/tag159.xml"/><Relationship Id="rId1" Type="http://schemas.openxmlformats.org/officeDocument/2006/relationships/vmlDrawing" Target="../drawings/vmlDrawing158.vml"/><Relationship Id="rId6" Type="http://schemas.openxmlformats.org/officeDocument/2006/relationships/image" Target="../media/image3.emf"/><Relationship Id="rId5" Type="http://schemas.openxmlformats.org/officeDocument/2006/relationships/oleObject" Target="../embeddings/oleObject158.bin"/><Relationship Id="rId4" Type="http://schemas.openxmlformats.org/officeDocument/2006/relationships/notesSlide" Target="../notesSlides/notesSlide139.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34.xml"/><Relationship Id="rId1" Type="http://schemas.openxmlformats.org/officeDocument/2006/relationships/vmlDrawing" Target="../drawings/vmlDrawing33.vml"/><Relationship Id="rId6" Type="http://schemas.openxmlformats.org/officeDocument/2006/relationships/image" Target="../media/image3.emf"/><Relationship Id="rId5" Type="http://schemas.openxmlformats.org/officeDocument/2006/relationships/oleObject" Target="../embeddings/oleObject33.bin"/><Relationship Id="rId4"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60.xml"/><Relationship Id="rId1" Type="http://schemas.openxmlformats.org/officeDocument/2006/relationships/vmlDrawing" Target="../drawings/vmlDrawing159.vml"/><Relationship Id="rId6" Type="http://schemas.openxmlformats.org/officeDocument/2006/relationships/image" Target="../media/image3.emf"/><Relationship Id="rId5" Type="http://schemas.openxmlformats.org/officeDocument/2006/relationships/oleObject" Target="../embeddings/oleObject159.bin"/><Relationship Id="rId4" Type="http://schemas.openxmlformats.org/officeDocument/2006/relationships/notesSlide" Target="../notesSlides/notesSlide140.xml"/></Relationships>
</file>

<file path=ppt/slides/_rels/slide141.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12.xml"/><Relationship Id="rId7" Type="http://schemas.openxmlformats.org/officeDocument/2006/relationships/image" Target="../media/image52.jpeg"/><Relationship Id="rId2" Type="http://schemas.openxmlformats.org/officeDocument/2006/relationships/tags" Target="../tags/tag161.xml"/><Relationship Id="rId1" Type="http://schemas.openxmlformats.org/officeDocument/2006/relationships/vmlDrawing" Target="../drawings/vmlDrawing160.vml"/><Relationship Id="rId6" Type="http://schemas.openxmlformats.org/officeDocument/2006/relationships/image" Target="../media/image3.emf"/><Relationship Id="rId5" Type="http://schemas.openxmlformats.org/officeDocument/2006/relationships/oleObject" Target="../embeddings/oleObject160.bin"/><Relationship Id="rId4" Type="http://schemas.openxmlformats.org/officeDocument/2006/relationships/notesSlide" Target="../notesSlides/notesSlide141.xml"/></Relationships>
</file>

<file path=ppt/slides/_rels/slide14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62.xml"/><Relationship Id="rId1" Type="http://schemas.openxmlformats.org/officeDocument/2006/relationships/vmlDrawing" Target="../drawings/vmlDrawing161.vml"/><Relationship Id="rId6" Type="http://schemas.openxmlformats.org/officeDocument/2006/relationships/image" Target="../media/image3.emf"/><Relationship Id="rId5" Type="http://schemas.openxmlformats.org/officeDocument/2006/relationships/oleObject" Target="../embeddings/oleObject161.bin"/><Relationship Id="rId4" Type="http://schemas.openxmlformats.org/officeDocument/2006/relationships/notesSlide" Target="../notesSlides/notesSlide142.xml"/></Relationships>
</file>

<file path=ppt/slides/_rels/slide143.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53.emf"/><Relationship Id="rId2" Type="http://schemas.openxmlformats.org/officeDocument/2006/relationships/tags" Target="../tags/tag163.xml"/><Relationship Id="rId1" Type="http://schemas.openxmlformats.org/officeDocument/2006/relationships/vmlDrawing" Target="../drawings/vmlDrawing162.vml"/><Relationship Id="rId6" Type="http://schemas.openxmlformats.org/officeDocument/2006/relationships/image" Target="../media/image3.emf"/><Relationship Id="rId5" Type="http://schemas.openxmlformats.org/officeDocument/2006/relationships/oleObject" Target="../embeddings/oleObject162.bin"/><Relationship Id="rId4" Type="http://schemas.openxmlformats.org/officeDocument/2006/relationships/notesSlide" Target="../notesSlides/notesSlide143.xml"/></Relationships>
</file>

<file path=ppt/slides/_rels/slide144.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54.emf"/><Relationship Id="rId2" Type="http://schemas.openxmlformats.org/officeDocument/2006/relationships/tags" Target="../tags/tag164.xml"/><Relationship Id="rId1" Type="http://schemas.openxmlformats.org/officeDocument/2006/relationships/vmlDrawing" Target="../drawings/vmlDrawing163.vml"/><Relationship Id="rId6" Type="http://schemas.openxmlformats.org/officeDocument/2006/relationships/image" Target="../media/image3.emf"/><Relationship Id="rId5" Type="http://schemas.openxmlformats.org/officeDocument/2006/relationships/oleObject" Target="../embeddings/oleObject163.bin"/><Relationship Id="rId4" Type="http://schemas.openxmlformats.org/officeDocument/2006/relationships/notesSlide" Target="../notesSlides/notesSlide144.xml"/></Relationships>
</file>

<file path=ppt/slides/_rels/slide145.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55.emf"/><Relationship Id="rId2" Type="http://schemas.openxmlformats.org/officeDocument/2006/relationships/tags" Target="../tags/tag165.xml"/><Relationship Id="rId1" Type="http://schemas.openxmlformats.org/officeDocument/2006/relationships/vmlDrawing" Target="../drawings/vmlDrawing164.vml"/><Relationship Id="rId6" Type="http://schemas.openxmlformats.org/officeDocument/2006/relationships/image" Target="../media/image3.emf"/><Relationship Id="rId5" Type="http://schemas.openxmlformats.org/officeDocument/2006/relationships/oleObject" Target="../embeddings/oleObject164.bin"/><Relationship Id="rId4" Type="http://schemas.openxmlformats.org/officeDocument/2006/relationships/notesSlide" Target="../notesSlides/notesSlide145.xml"/></Relationships>
</file>

<file path=ppt/slides/_rels/slide14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66.xml"/><Relationship Id="rId1" Type="http://schemas.openxmlformats.org/officeDocument/2006/relationships/vmlDrawing" Target="../drawings/vmlDrawing165.vml"/><Relationship Id="rId6" Type="http://schemas.openxmlformats.org/officeDocument/2006/relationships/image" Target="../media/image3.emf"/><Relationship Id="rId5" Type="http://schemas.openxmlformats.org/officeDocument/2006/relationships/oleObject" Target="../embeddings/oleObject165.bin"/><Relationship Id="rId4" Type="http://schemas.openxmlformats.org/officeDocument/2006/relationships/notesSlide" Target="../notesSlides/notesSlide146.xml"/></Relationships>
</file>

<file path=ppt/slides/_rels/slide14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67.xml"/><Relationship Id="rId1" Type="http://schemas.openxmlformats.org/officeDocument/2006/relationships/vmlDrawing" Target="../drawings/vmlDrawing166.vml"/><Relationship Id="rId6" Type="http://schemas.openxmlformats.org/officeDocument/2006/relationships/image" Target="../media/image3.emf"/><Relationship Id="rId5" Type="http://schemas.openxmlformats.org/officeDocument/2006/relationships/oleObject" Target="../embeddings/oleObject166.bin"/><Relationship Id="rId4" Type="http://schemas.openxmlformats.org/officeDocument/2006/relationships/notesSlide" Target="../notesSlides/notesSlide147.xml"/></Relationships>
</file>

<file path=ppt/slides/_rels/slide14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68.xml"/><Relationship Id="rId1" Type="http://schemas.openxmlformats.org/officeDocument/2006/relationships/vmlDrawing" Target="../drawings/vmlDrawing167.vml"/><Relationship Id="rId6" Type="http://schemas.openxmlformats.org/officeDocument/2006/relationships/image" Target="../media/image3.emf"/><Relationship Id="rId5" Type="http://schemas.openxmlformats.org/officeDocument/2006/relationships/oleObject" Target="../embeddings/oleObject167.bin"/><Relationship Id="rId4" Type="http://schemas.openxmlformats.org/officeDocument/2006/relationships/notesSlide" Target="../notesSlides/notesSlide148.xml"/></Relationships>
</file>

<file path=ppt/slides/_rels/slide149.xml.rels><?xml version="1.0" encoding="UTF-8" standalone="yes"?>
<Relationships xmlns="http://schemas.openxmlformats.org/package/2006/relationships"><Relationship Id="rId8" Type="http://schemas.openxmlformats.org/officeDocument/2006/relationships/chart" Target="../charts/chart65.xml"/><Relationship Id="rId3" Type="http://schemas.openxmlformats.org/officeDocument/2006/relationships/slideLayout" Target="../slideLayouts/slideLayout12.xml"/><Relationship Id="rId7" Type="http://schemas.openxmlformats.org/officeDocument/2006/relationships/chart" Target="../charts/chart64.xml"/><Relationship Id="rId2" Type="http://schemas.openxmlformats.org/officeDocument/2006/relationships/tags" Target="../tags/tag169.xml"/><Relationship Id="rId1" Type="http://schemas.openxmlformats.org/officeDocument/2006/relationships/vmlDrawing" Target="../drawings/vmlDrawing168.vml"/><Relationship Id="rId6" Type="http://schemas.openxmlformats.org/officeDocument/2006/relationships/image" Target="../media/image3.emf"/><Relationship Id="rId5" Type="http://schemas.openxmlformats.org/officeDocument/2006/relationships/oleObject" Target="../embeddings/oleObject168.bin"/><Relationship Id="rId4" Type="http://schemas.openxmlformats.org/officeDocument/2006/relationships/notesSlide" Target="../notesSlides/notesSlide149.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35.xml"/><Relationship Id="rId1" Type="http://schemas.openxmlformats.org/officeDocument/2006/relationships/vmlDrawing" Target="../drawings/vmlDrawing34.vml"/><Relationship Id="rId6" Type="http://schemas.openxmlformats.org/officeDocument/2006/relationships/image" Target="../media/image3.emf"/><Relationship Id="rId5" Type="http://schemas.openxmlformats.org/officeDocument/2006/relationships/oleObject" Target="../embeddings/oleObject34.bin"/><Relationship Id="rId4" Type="http://schemas.openxmlformats.org/officeDocument/2006/relationships/notesSlide" Target="../notesSlides/notesSlide15.xml"/></Relationships>
</file>

<file path=ppt/slides/_rels/slide15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70.xml"/><Relationship Id="rId1" Type="http://schemas.openxmlformats.org/officeDocument/2006/relationships/vmlDrawing" Target="../drawings/vmlDrawing169.vml"/><Relationship Id="rId6" Type="http://schemas.openxmlformats.org/officeDocument/2006/relationships/image" Target="../media/image3.emf"/><Relationship Id="rId5" Type="http://schemas.openxmlformats.org/officeDocument/2006/relationships/oleObject" Target="../embeddings/oleObject169.bin"/><Relationship Id="rId4" Type="http://schemas.openxmlformats.org/officeDocument/2006/relationships/notesSlide" Target="../notesSlides/notesSlide150.xml"/></Relationships>
</file>

<file path=ppt/slides/_rels/slide151.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slideLayout" Target="../slideLayouts/slideLayout12.xml"/><Relationship Id="rId7" Type="http://schemas.openxmlformats.org/officeDocument/2006/relationships/image" Target="../media/image56.png"/><Relationship Id="rId2" Type="http://schemas.openxmlformats.org/officeDocument/2006/relationships/tags" Target="../tags/tag171.xml"/><Relationship Id="rId1" Type="http://schemas.openxmlformats.org/officeDocument/2006/relationships/vmlDrawing" Target="../drawings/vmlDrawing170.vml"/><Relationship Id="rId6" Type="http://schemas.openxmlformats.org/officeDocument/2006/relationships/image" Target="../media/image3.emf"/><Relationship Id="rId5" Type="http://schemas.openxmlformats.org/officeDocument/2006/relationships/oleObject" Target="../embeddings/oleObject170.bin"/><Relationship Id="rId4" Type="http://schemas.openxmlformats.org/officeDocument/2006/relationships/notesSlide" Target="../notesSlides/notesSlide151.xml"/><Relationship Id="rId9" Type="http://schemas.openxmlformats.org/officeDocument/2006/relationships/image" Target="../media/image58.jpeg"/></Relationships>
</file>

<file path=ppt/slides/_rels/slide152.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59.emf"/><Relationship Id="rId2" Type="http://schemas.openxmlformats.org/officeDocument/2006/relationships/tags" Target="../tags/tag172.xml"/><Relationship Id="rId1" Type="http://schemas.openxmlformats.org/officeDocument/2006/relationships/vmlDrawing" Target="../drawings/vmlDrawing171.vml"/><Relationship Id="rId6" Type="http://schemas.openxmlformats.org/officeDocument/2006/relationships/image" Target="../media/image3.emf"/><Relationship Id="rId5" Type="http://schemas.openxmlformats.org/officeDocument/2006/relationships/oleObject" Target="../embeddings/oleObject171.bin"/><Relationship Id="rId4" Type="http://schemas.openxmlformats.org/officeDocument/2006/relationships/notesSlide" Target="../notesSlides/notesSlide152.xml"/></Relationships>
</file>

<file path=ppt/slides/_rels/slide15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73.xml"/><Relationship Id="rId1" Type="http://schemas.openxmlformats.org/officeDocument/2006/relationships/vmlDrawing" Target="../drawings/vmlDrawing172.vml"/><Relationship Id="rId6" Type="http://schemas.openxmlformats.org/officeDocument/2006/relationships/image" Target="../media/image3.emf"/><Relationship Id="rId5" Type="http://schemas.openxmlformats.org/officeDocument/2006/relationships/oleObject" Target="../embeddings/oleObject172.bin"/><Relationship Id="rId4" Type="http://schemas.openxmlformats.org/officeDocument/2006/relationships/notesSlide" Target="../notesSlides/notesSlide153.xml"/></Relationships>
</file>

<file path=ppt/slides/_rels/slide15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74.xml"/><Relationship Id="rId1" Type="http://schemas.openxmlformats.org/officeDocument/2006/relationships/vmlDrawing" Target="../drawings/vmlDrawing173.vml"/><Relationship Id="rId6" Type="http://schemas.openxmlformats.org/officeDocument/2006/relationships/image" Target="../media/image3.emf"/><Relationship Id="rId5" Type="http://schemas.openxmlformats.org/officeDocument/2006/relationships/oleObject" Target="../embeddings/oleObject173.bin"/><Relationship Id="rId4" Type="http://schemas.openxmlformats.org/officeDocument/2006/relationships/notesSlide" Target="../notesSlides/notesSlide154.xml"/></Relationships>
</file>

<file path=ppt/slides/_rels/slide155.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60.emf"/><Relationship Id="rId2" Type="http://schemas.openxmlformats.org/officeDocument/2006/relationships/tags" Target="../tags/tag175.xml"/><Relationship Id="rId1" Type="http://schemas.openxmlformats.org/officeDocument/2006/relationships/vmlDrawing" Target="../drawings/vmlDrawing174.vml"/><Relationship Id="rId6" Type="http://schemas.openxmlformats.org/officeDocument/2006/relationships/image" Target="../media/image3.emf"/><Relationship Id="rId5" Type="http://schemas.openxmlformats.org/officeDocument/2006/relationships/oleObject" Target="../embeddings/oleObject174.bin"/><Relationship Id="rId4" Type="http://schemas.openxmlformats.org/officeDocument/2006/relationships/notesSlide" Target="../notesSlides/notesSlide155.xml"/></Relationships>
</file>

<file path=ppt/slides/_rels/slide156.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176.xml"/><Relationship Id="rId1" Type="http://schemas.openxmlformats.org/officeDocument/2006/relationships/vmlDrawing" Target="../drawings/vmlDrawing175.vml"/><Relationship Id="rId6" Type="http://schemas.openxmlformats.org/officeDocument/2006/relationships/image" Target="../media/image3.emf"/><Relationship Id="rId5" Type="http://schemas.openxmlformats.org/officeDocument/2006/relationships/oleObject" Target="../embeddings/oleObject175.bin"/><Relationship Id="rId10" Type="http://schemas.openxmlformats.org/officeDocument/2006/relationships/image" Target="../media/image15.png"/><Relationship Id="rId4" Type="http://schemas.openxmlformats.org/officeDocument/2006/relationships/notesSlide" Target="../notesSlides/notesSlide156.xml"/><Relationship Id="rId9" Type="http://schemas.openxmlformats.org/officeDocument/2006/relationships/image" Target="../media/image14.png"/></Relationships>
</file>

<file path=ppt/slides/_rels/slide157.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177.xml"/><Relationship Id="rId1" Type="http://schemas.openxmlformats.org/officeDocument/2006/relationships/vmlDrawing" Target="../drawings/vmlDrawing176.vml"/><Relationship Id="rId6" Type="http://schemas.openxmlformats.org/officeDocument/2006/relationships/image" Target="../media/image3.emf"/><Relationship Id="rId5" Type="http://schemas.openxmlformats.org/officeDocument/2006/relationships/oleObject" Target="../embeddings/oleObject176.bin"/><Relationship Id="rId10" Type="http://schemas.openxmlformats.org/officeDocument/2006/relationships/image" Target="../media/image19.png"/><Relationship Id="rId4" Type="http://schemas.openxmlformats.org/officeDocument/2006/relationships/notesSlide" Target="../notesSlides/notesSlide157.xml"/><Relationship Id="rId9" Type="http://schemas.openxmlformats.org/officeDocument/2006/relationships/image" Target="../media/image18.png"/></Relationships>
</file>

<file path=ppt/slides/_rels/slide158.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178.xml"/><Relationship Id="rId1" Type="http://schemas.openxmlformats.org/officeDocument/2006/relationships/vmlDrawing" Target="../drawings/vmlDrawing177.vml"/><Relationship Id="rId6" Type="http://schemas.openxmlformats.org/officeDocument/2006/relationships/image" Target="../media/image3.emf"/><Relationship Id="rId5" Type="http://schemas.openxmlformats.org/officeDocument/2006/relationships/oleObject" Target="../embeddings/oleObject177.bin"/><Relationship Id="rId4" Type="http://schemas.openxmlformats.org/officeDocument/2006/relationships/notesSlide" Target="../notesSlides/notesSlide158.xml"/><Relationship Id="rId9" Type="http://schemas.openxmlformats.org/officeDocument/2006/relationships/image" Target="../media/image22.png"/></Relationships>
</file>

<file path=ppt/slides/_rels/slide159.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179.xml"/><Relationship Id="rId1" Type="http://schemas.openxmlformats.org/officeDocument/2006/relationships/vmlDrawing" Target="../drawings/vmlDrawing178.vml"/><Relationship Id="rId6" Type="http://schemas.openxmlformats.org/officeDocument/2006/relationships/image" Target="../media/image3.emf"/><Relationship Id="rId5" Type="http://schemas.openxmlformats.org/officeDocument/2006/relationships/oleObject" Target="../embeddings/oleObject178.bin"/><Relationship Id="rId4" Type="http://schemas.openxmlformats.org/officeDocument/2006/relationships/notesSlide" Target="../notesSlides/notesSlide159.xml"/></Relationships>
</file>

<file path=ppt/slides/_rels/slide16.xml.rels><?xml version="1.0" encoding="UTF-8" standalone="yes"?>
<Relationships xmlns="http://schemas.openxmlformats.org/package/2006/relationships"><Relationship Id="rId8" Type="http://schemas.openxmlformats.org/officeDocument/2006/relationships/chart" Target="../charts/chart26.xml"/><Relationship Id="rId3" Type="http://schemas.openxmlformats.org/officeDocument/2006/relationships/slideLayout" Target="../slideLayouts/slideLayout12.xml"/><Relationship Id="rId7" Type="http://schemas.openxmlformats.org/officeDocument/2006/relationships/chart" Target="../charts/chart25.xml"/><Relationship Id="rId2" Type="http://schemas.openxmlformats.org/officeDocument/2006/relationships/tags" Target="../tags/tag36.xml"/><Relationship Id="rId1" Type="http://schemas.openxmlformats.org/officeDocument/2006/relationships/vmlDrawing" Target="../drawings/vmlDrawing35.vml"/><Relationship Id="rId6" Type="http://schemas.openxmlformats.org/officeDocument/2006/relationships/image" Target="../media/image3.emf"/><Relationship Id="rId5" Type="http://schemas.openxmlformats.org/officeDocument/2006/relationships/oleObject" Target="../embeddings/oleObject35.bin"/><Relationship Id="rId4" Type="http://schemas.openxmlformats.org/officeDocument/2006/relationships/notesSlide" Target="../notesSlides/notesSlide16.xml"/><Relationship Id="rId9" Type="http://schemas.openxmlformats.org/officeDocument/2006/relationships/chart" Target="../charts/chart27.xml"/></Relationships>
</file>

<file path=ppt/slides/_rels/slide160.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slideLayout" Target="../slideLayouts/slideLayout12.xml"/><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tags" Target="../tags/tag180.xml"/><Relationship Id="rId16" Type="http://schemas.openxmlformats.org/officeDocument/2006/relationships/image" Target="../media/image21.png"/><Relationship Id="rId1" Type="http://schemas.openxmlformats.org/officeDocument/2006/relationships/vmlDrawing" Target="../drawings/vmlDrawing179.vml"/><Relationship Id="rId6" Type="http://schemas.openxmlformats.org/officeDocument/2006/relationships/image" Target="../media/image3.emf"/><Relationship Id="rId11" Type="http://schemas.openxmlformats.org/officeDocument/2006/relationships/image" Target="../media/image16.png"/><Relationship Id="rId5" Type="http://schemas.openxmlformats.org/officeDocument/2006/relationships/oleObject" Target="../embeddings/oleObject179.bin"/><Relationship Id="rId15" Type="http://schemas.openxmlformats.org/officeDocument/2006/relationships/image" Target="../media/image20.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notesSlide" Target="../notesSlides/notesSlide160.xml"/><Relationship Id="rId9" Type="http://schemas.openxmlformats.org/officeDocument/2006/relationships/image" Target="../media/image14.png"/><Relationship Id="rId14" Type="http://schemas.openxmlformats.org/officeDocument/2006/relationships/image" Target="../media/image19.png"/></Relationships>
</file>

<file path=ppt/slides/_rels/slide16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81.xml"/><Relationship Id="rId1" Type="http://schemas.openxmlformats.org/officeDocument/2006/relationships/vmlDrawing" Target="../drawings/vmlDrawing180.vml"/><Relationship Id="rId6" Type="http://schemas.openxmlformats.org/officeDocument/2006/relationships/image" Target="../media/image3.emf"/><Relationship Id="rId5" Type="http://schemas.openxmlformats.org/officeDocument/2006/relationships/oleObject" Target="../embeddings/oleObject180.bin"/><Relationship Id="rId4" Type="http://schemas.openxmlformats.org/officeDocument/2006/relationships/notesSlide" Target="../notesSlides/notesSlide161.xml"/></Relationships>
</file>

<file path=ppt/slides/_rels/slide16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82.xml"/><Relationship Id="rId1" Type="http://schemas.openxmlformats.org/officeDocument/2006/relationships/vmlDrawing" Target="../drawings/vmlDrawing181.vml"/><Relationship Id="rId6" Type="http://schemas.openxmlformats.org/officeDocument/2006/relationships/image" Target="../media/image3.emf"/><Relationship Id="rId5" Type="http://schemas.openxmlformats.org/officeDocument/2006/relationships/oleObject" Target="../embeddings/oleObject181.bin"/><Relationship Id="rId4" Type="http://schemas.openxmlformats.org/officeDocument/2006/relationships/notesSlide" Target="../notesSlides/notesSlide162.xml"/></Relationships>
</file>

<file path=ppt/slides/_rels/slide16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83.xml"/><Relationship Id="rId1" Type="http://schemas.openxmlformats.org/officeDocument/2006/relationships/vmlDrawing" Target="../drawings/vmlDrawing182.vml"/><Relationship Id="rId6" Type="http://schemas.openxmlformats.org/officeDocument/2006/relationships/image" Target="../media/image3.emf"/><Relationship Id="rId5" Type="http://schemas.openxmlformats.org/officeDocument/2006/relationships/oleObject" Target="../embeddings/oleObject182.bin"/><Relationship Id="rId4" Type="http://schemas.openxmlformats.org/officeDocument/2006/relationships/notesSlide" Target="../notesSlides/notesSlide163.xml"/></Relationships>
</file>

<file path=ppt/slides/_rels/slide16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84.xml"/><Relationship Id="rId1" Type="http://schemas.openxmlformats.org/officeDocument/2006/relationships/vmlDrawing" Target="../drawings/vmlDrawing183.vml"/><Relationship Id="rId6" Type="http://schemas.openxmlformats.org/officeDocument/2006/relationships/image" Target="../media/image3.emf"/><Relationship Id="rId5" Type="http://schemas.openxmlformats.org/officeDocument/2006/relationships/oleObject" Target="../embeddings/oleObject183.bin"/><Relationship Id="rId4" Type="http://schemas.openxmlformats.org/officeDocument/2006/relationships/notesSlide" Target="../notesSlides/notesSlide164.xml"/></Relationships>
</file>

<file path=ppt/slides/_rels/slide16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85.xml"/><Relationship Id="rId1" Type="http://schemas.openxmlformats.org/officeDocument/2006/relationships/vmlDrawing" Target="../drawings/vmlDrawing184.vml"/><Relationship Id="rId6" Type="http://schemas.openxmlformats.org/officeDocument/2006/relationships/image" Target="../media/image3.emf"/><Relationship Id="rId5" Type="http://schemas.openxmlformats.org/officeDocument/2006/relationships/oleObject" Target="../embeddings/oleObject184.bin"/><Relationship Id="rId4" Type="http://schemas.openxmlformats.org/officeDocument/2006/relationships/notesSlide" Target="../notesSlides/notesSlide165.xml"/></Relationships>
</file>

<file path=ppt/slides/_rels/slide16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86.xml"/><Relationship Id="rId1" Type="http://schemas.openxmlformats.org/officeDocument/2006/relationships/vmlDrawing" Target="../drawings/vmlDrawing185.vml"/><Relationship Id="rId6" Type="http://schemas.openxmlformats.org/officeDocument/2006/relationships/image" Target="../media/image3.emf"/><Relationship Id="rId5" Type="http://schemas.openxmlformats.org/officeDocument/2006/relationships/oleObject" Target="../embeddings/oleObject185.bin"/><Relationship Id="rId4" Type="http://schemas.openxmlformats.org/officeDocument/2006/relationships/notesSlide" Target="../notesSlides/notesSlide166.xml"/></Relationships>
</file>

<file path=ppt/slides/_rels/slide16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87.xml"/><Relationship Id="rId1" Type="http://schemas.openxmlformats.org/officeDocument/2006/relationships/vmlDrawing" Target="../drawings/vmlDrawing186.vml"/><Relationship Id="rId6" Type="http://schemas.openxmlformats.org/officeDocument/2006/relationships/image" Target="../media/image3.emf"/><Relationship Id="rId5" Type="http://schemas.openxmlformats.org/officeDocument/2006/relationships/oleObject" Target="../embeddings/oleObject186.bin"/><Relationship Id="rId4" Type="http://schemas.openxmlformats.org/officeDocument/2006/relationships/notesSlide" Target="../notesSlides/notesSlide167.xml"/></Relationships>
</file>

<file path=ppt/slides/_rels/slide16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88.xml"/><Relationship Id="rId1" Type="http://schemas.openxmlformats.org/officeDocument/2006/relationships/vmlDrawing" Target="../drawings/vmlDrawing187.vml"/><Relationship Id="rId6" Type="http://schemas.openxmlformats.org/officeDocument/2006/relationships/image" Target="../media/image3.emf"/><Relationship Id="rId5" Type="http://schemas.openxmlformats.org/officeDocument/2006/relationships/oleObject" Target="../embeddings/oleObject187.bin"/><Relationship Id="rId4" Type="http://schemas.openxmlformats.org/officeDocument/2006/relationships/notesSlide" Target="../notesSlides/notesSlide168.xml"/></Relationships>
</file>

<file path=ppt/slides/_rels/slide16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89.xml"/><Relationship Id="rId1" Type="http://schemas.openxmlformats.org/officeDocument/2006/relationships/vmlDrawing" Target="../drawings/vmlDrawing188.vml"/><Relationship Id="rId6" Type="http://schemas.openxmlformats.org/officeDocument/2006/relationships/image" Target="../media/image3.emf"/><Relationship Id="rId5" Type="http://schemas.openxmlformats.org/officeDocument/2006/relationships/oleObject" Target="../embeddings/oleObject188.bin"/><Relationship Id="rId4" Type="http://schemas.openxmlformats.org/officeDocument/2006/relationships/notesSlide" Target="../notesSlides/notesSlide169.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37.xml"/><Relationship Id="rId1" Type="http://schemas.openxmlformats.org/officeDocument/2006/relationships/vmlDrawing" Target="../drawings/vmlDrawing36.vml"/><Relationship Id="rId6" Type="http://schemas.openxmlformats.org/officeDocument/2006/relationships/image" Target="../media/image3.emf"/><Relationship Id="rId5" Type="http://schemas.openxmlformats.org/officeDocument/2006/relationships/oleObject" Target="../embeddings/oleObject36.bin"/><Relationship Id="rId4" Type="http://schemas.openxmlformats.org/officeDocument/2006/relationships/notesSlide" Target="../notesSlides/notesSlide17.xml"/></Relationships>
</file>

<file path=ppt/slides/_rels/slide17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90.xml"/><Relationship Id="rId1" Type="http://schemas.openxmlformats.org/officeDocument/2006/relationships/vmlDrawing" Target="../drawings/vmlDrawing189.vml"/><Relationship Id="rId6" Type="http://schemas.openxmlformats.org/officeDocument/2006/relationships/image" Target="../media/image3.emf"/><Relationship Id="rId5" Type="http://schemas.openxmlformats.org/officeDocument/2006/relationships/oleObject" Target="../embeddings/oleObject189.bin"/><Relationship Id="rId4" Type="http://schemas.openxmlformats.org/officeDocument/2006/relationships/notesSlide" Target="../notesSlides/notesSlide170.xml"/></Relationships>
</file>

<file path=ppt/slides/_rels/slide17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91.xml"/><Relationship Id="rId1" Type="http://schemas.openxmlformats.org/officeDocument/2006/relationships/vmlDrawing" Target="../drawings/vmlDrawing190.vml"/><Relationship Id="rId6" Type="http://schemas.openxmlformats.org/officeDocument/2006/relationships/image" Target="../media/image3.emf"/><Relationship Id="rId5" Type="http://schemas.openxmlformats.org/officeDocument/2006/relationships/oleObject" Target="../embeddings/oleObject190.bin"/><Relationship Id="rId4" Type="http://schemas.openxmlformats.org/officeDocument/2006/relationships/notesSlide" Target="../notesSlides/notesSlide171.xml"/></Relationships>
</file>

<file path=ppt/slides/_rels/slide17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92.xml"/><Relationship Id="rId1" Type="http://schemas.openxmlformats.org/officeDocument/2006/relationships/vmlDrawing" Target="../drawings/vmlDrawing191.vml"/><Relationship Id="rId6" Type="http://schemas.openxmlformats.org/officeDocument/2006/relationships/image" Target="../media/image3.emf"/><Relationship Id="rId5" Type="http://schemas.openxmlformats.org/officeDocument/2006/relationships/oleObject" Target="../embeddings/oleObject191.bin"/><Relationship Id="rId4" Type="http://schemas.openxmlformats.org/officeDocument/2006/relationships/notesSlide" Target="../notesSlides/notesSlide172.xml"/></Relationships>
</file>

<file path=ppt/slides/_rels/slide17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93.xml"/><Relationship Id="rId1" Type="http://schemas.openxmlformats.org/officeDocument/2006/relationships/vmlDrawing" Target="../drawings/vmlDrawing192.vml"/><Relationship Id="rId6" Type="http://schemas.openxmlformats.org/officeDocument/2006/relationships/image" Target="../media/image3.emf"/><Relationship Id="rId5" Type="http://schemas.openxmlformats.org/officeDocument/2006/relationships/oleObject" Target="../embeddings/oleObject192.bin"/><Relationship Id="rId4" Type="http://schemas.openxmlformats.org/officeDocument/2006/relationships/notesSlide" Target="../notesSlides/notesSlide173.xml"/></Relationships>
</file>

<file path=ppt/slides/_rels/slide17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94.xml"/><Relationship Id="rId1" Type="http://schemas.openxmlformats.org/officeDocument/2006/relationships/vmlDrawing" Target="../drawings/vmlDrawing193.vml"/><Relationship Id="rId6" Type="http://schemas.openxmlformats.org/officeDocument/2006/relationships/image" Target="../media/image3.emf"/><Relationship Id="rId5" Type="http://schemas.openxmlformats.org/officeDocument/2006/relationships/oleObject" Target="../embeddings/oleObject193.bin"/><Relationship Id="rId4" Type="http://schemas.openxmlformats.org/officeDocument/2006/relationships/notesSlide" Target="../notesSlides/notesSlide174.xml"/></Relationships>
</file>

<file path=ppt/slides/_rels/slide17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95.xml"/><Relationship Id="rId1" Type="http://schemas.openxmlformats.org/officeDocument/2006/relationships/vmlDrawing" Target="../drawings/vmlDrawing194.vml"/><Relationship Id="rId6" Type="http://schemas.openxmlformats.org/officeDocument/2006/relationships/image" Target="../media/image3.emf"/><Relationship Id="rId5" Type="http://schemas.openxmlformats.org/officeDocument/2006/relationships/oleObject" Target="../embeddings/oleObject194.bin"/><Relationship Id="rId4" Type="http://schemas.openxmlformats.org/officeDocument/2006/relationships/notesSlide" Target="../notesSlides/notesSlide175.xml"/></Relationships>
</file>

<file path=ppt/slides/_rels/slide17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96.xml"/><Relationship Id="rId1" Type="http://schemas.openxmlformats.org/officeDocument/2006/relationships/vmlDrawing" Target="../drawings/vmlDrawing195.vml"/><Relationship Id="rId6" Type="http://schemas.openxmlformats.org/officeDocument/2006/relationships/image" Target="../media/image3.emf"/><Relationship Id="rId5" Type="http://schemas.openxmlformats.org/officeDocument/2006/relationships/oleObject" Target="../embeddings/oleObject195.bin"/><Relationship Id="rId4" Type="http://schemas.openxmlformats.org/officeDocument/2006/relationships/notesSlide" Target="../notesSlides/notesSlide176.xml"/></Relationships>
</file>

<file path=ppt/slides/_rels/slide17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197.xml"/><Relationship Id="rId1" Type="http://schemas.openxmlformats.org/officeDocument/2006/relationships/vmlDrawing" Target="../drawings/vmlDrawing196.vml"/><Relationship Id="rId6" Type="http://schemas.openxmlformats.org/officeDocument/2006/relationships/image" Target="../media/image3.emf"/><Relationship Id="rId5" Type="http://schemas.openxmlformats.org/officeDocument/2006/relationships/oleObject" Target="../embeddings/oleObject196.bin"/><Relationship Id="rId10" Type="http://schemas.openxmlformats.org/officeDocument/2006/relationships/image" Target="../media/image15.png"/><Relationship Id="rId4" Type="http://schemas.openxmlformats.org/officeDocument/2006/relationships/notesSlide" Target="../notesSlides/notesSlide177.xml"/><Relationship Id="rId9" Type="http://schemas.openxmlformats.org/officeDocument/2006/relationships/image" Target="../media/image14.png"/></Relationships>
</file>

<file path=ppt/slides/_rels/slide178.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198.xml"/><Relationship Id="rId1" Type="http://schemas.openxmlformats.org/officeDocument/2006/relationships/vmlDrawing" Target="../drawings/vmlDrawing197.vml"/><Relationship Id="rId6" Type="http://schemas.openxmlformats.org/officeDocument/2006/relationships/image" Target="../media/image3.emf"/><Relationship Id="rId5" Type="http://schemas.openxmlformats.org/officeDocument/2006/relationships/oleObject" Target="../embeddings/oleObject197.bin"/><Relationship Id="rId10" Type="http://schemas.openxmlformats.org/officeDocument/2006/relationships/image" Target="../media/image19.png"/><Relationship Id="rId4" Type="http://schemas.openxmlformats.org/officeDocument/2006/relationships/notesSlide" Target="../notesSlides/notesSlide178.xml"/><Relationship Id="rId9" Type="http://schemas.openxmlformats.org/officeDocument/2006/relationships/image" Target="../media/image18.png"/></Relationships>
</file>

<file path=ppt/slides/_rels/slide179.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199.xml"/><Relationship Id="rId1" Type="http://schemas.openxmlformats.org/officeDocument/2006/relationships/vmlDrawing" Target="../drawings/vmlDrawing198.vml"/><Relationship Id="rId6" Type="http://schemas.openxmlformats.org/officeDocument/2006/relationships/image" Target="../media/image3.emf"/><Relationship Id="rId5" Type="http://schemas.openxmlformats.org/officeDocument/2006/relationships/oleObject" Target="../embeddings/oleObject198.bin"/><Relationship Id="rId4" Type="http://schemas.openxmlformats.org/officeDocument/2006/relationships/notesSlide" Target="../notesSlides/notesSlide179.xml"/><Relationship Id="rId9" Type="http://schemas.openxmlformats.org/officeDocument/2006/relationships/image" Target="../media/image22.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38.xml"/><Relationship Id="rId1" Type="http://schemas.openxmlformats.org/officeDocument/2006/relationships/vmlDrawing" Target="../drawings/vmlDrawing37.vml"/><Relationship Id="rId6" Type="http://schemas.openxmlformats.org/officeDocument/2006/relationships/image" Target="../media/image3.emf"/><Relationship Id="rId5" Type="http://schemas.openxmlformats.org/officeDocument/2006/relationships/oleObject" Target="../embeddings/oleObject37.bin"/><Relationship Id="rId4" Type="http://schemas.openxmlformats.org/officeDocument/2006/relationships/notesSlide" Target="../notesSlides/notesSlide18.xml"/></Relationships>
</file>

<file path=ppt/slides/_rels/slide180.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200.xml"/><Relationship Id="rId1" Type="http://schemas.openxmlformats.org/officeDocument/2006/relationships/vmlDrawing" Target="../drawings/vmlDrawing199.vml"/><Relationship Id="rId6" Type="http://schemas.openxmlformats.org/officeDocument/2006/relationships/image" Target="../media/image3.emf"/><Relationship Id="rId5" Type="http://schemas.openxmlformats.org/officeDocument/2006/relationships/oleObject" Target="../embeddings/oleObject199.bin"/><Relationship Id="rId4" Type="http://schemas.openxmlformats.org/officeDocument/2006/relationships/notesSlide" Target="../notesSlides/notesSlide180.xml"/></Relationships>
</file>

<file path=ppt/slides/_rels/slide181.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slideLayout" Target="../slideLayouts/slideLayout12.xml"/><Relationship Id="rId7" Type="http://schemas.openxmlformats.org/officeDocument/2006/relationships/image" Target="../media/image21.png"/><Relationship Id="rId2" Type="http://schemas.openxmlformats.org/officeDocument/2006/relationships/tags" Target="../tags/tag201.xml"/><Relationship Id="rId1" Type="http://schemas.openxmlformats.org/officeDocument/2006/relationships/vmlDrawing" Target="../drawings/vmlDrawing200.vml"/><Relationship Id="rId6" Type="http://schemas.openxmlformats.org/officeDocument/2006/relationships/image" Target="../media/image3.emf"/><Relationship Id="rId5" Type="http://schemas.openxmlformats.org/officeDocument/2006/relationships/oleObject" Target="../embeddings/oleObject200.bin"/><Relationship Id="rId4" Type="http://schemas.openxmlformats.org/officeDocument/2006/relationships/notesSlide" Target="../notesSlides/notesSlide181.xml"/></Relationships>
</file>

<file path=ppt/slides/_rels/slide182.xml.rels><?xml version="1.0" encoding="UTF-8" standalone="yes"?>
<Relationships xmlns="http://schemas.openxmlformats.org/package/2006/relationships"><Relationship Id="rId8" Type="http://schemas.openxmlformats.org/officeDocument/2006/relationships/chart" Target="../charts/chart67.xml"/><Relationship Id="rId3" Type="http://schemas.openxmlformats.org/officeDocument/2006/relationships/slideLayout" Target="../slideLayouts/slideLayout12.xml"/><Relationship Id="rId7" Type="http://schemas.openxmlformats.org/officeDocument/2006/relationships/chart" Target="../charts/chart66.xml"/><Relationship Id="rId2" Type="http://schemas.openxmlformats.org/officeDocument/2006/relationships/tags" Target="../tags/tag202.xml"/><Relationship Id="rId1" Type="http://schemas.openxmlformats.org/officeDocument/2006/relationships/vmlDrawing" Target="../drawings/vmlDrawing201.vml"/><Relationship Id="rId6" Type="http://schemas.openxmlformats.org/officeDocument/2006/relationships/image" Target="../media/image3.emf"/><Relationship Id="rId5" Type="http://schemas.openxmlformats.org/officeDocument/2006/relationships/oleObject" Target="../embeddings/oleObject201.bin"/><Relationship Id="rId4" Type="http://schemas.openxmlformats.org/officeDocument/2006/relationships/notesSlide" Target="../notesSlides/notesSlide182.xml"/></Relationships>
</file>

<file path=ppt/slides/_rels/slide183.xml.rels><?xml version="1.0" encoding="UTF-8" standalone="yes"?>
<Relationships xmlns="http://schemas.openxmlformats.org/package/2006/relationships"><Relationship Id="rId8" Type="http://schemas.openxmlformats.org/officeDocument/2006/relationships/chart" Target="../charts/chart69.xml"/><Relationship Id="rId3" Type="http://schemas.openxmlformats.org/officeDocument/2006/relationships/slideLayout" Target="../slideLayouts/slideLayout12.xml"/><Relationship Id="rId7" Type="http://schemas.openxmlformats.org/officeDocument/2006/relationships/chart" Target="../charts/chart68.xml"/><Relationship Id="rId2" Type="http://schemas.openxmlformats.org/officeDocument/2006/relationships/tags" Target="../tags/tag203.xml"/><Relationship Id="rId1" Type="http://schemas.openxmlformats.org/officeDocument/2006/relationships/vmlDrawing" Target="../drawings/vmlDrawing202.vml"/><Relationship Id="rId6" Type="http://schemas.openxmlformats.org/officeDocument/2006/relationships/image" Target="../media/image3.emf"/><Relationship Id="rId5" Type="http://schemas.openxmlformats.org/officeDocument/2006/relationships/oleObject" Target="../embeddings/oleObject202.bin"/><Relationship Id="rId4" Type="http://schemas.openxmlformats.org/officeDocument/2006/relationships/notesSlide" Target="../notesSlides/notesSlide183.xml"/></Relationships>
</file>

<file path=ppt/slides/_rels/slide184.xml.rels><?xml version="1.0" encoding="UTF-8" standalone="yes"?>
<Relationships xmlns="http://schemas.openxmlformats.org/package/2006/relationships"><Relationship Id="rId8" Type="http://schemas.openxmlformats.org/officeDocument/2006/relationships/chart" Target="../charts/chart70.xml"/><Relationship Id="rId3" Type="http://schemas.openxmlformats.org/officeDocument/2006/relationships/slideLayout" Target="../slideLayouts/slideLayout12.xml"/><Relationship Id="rId7" Type="http://schemas.openxmlformats.org/officeDocument/2006/relationships/image" Target="../media/image61.png"/><Relationship Id="rId2" Type="http://schemas.openxmlformats.org/officeDocument/2006/relationships/tags" Target="../tags/tag204.xml"/><Relationship Id="rId1" Type="http://schemas.openxmlformats.org/officeDocument/2006/relationships/vmlDrawing" Target="../drawings/vmlDrawing203.vml"/><Relationship Id="rId6" Type="http://schemas.openxmlformats.org/officeDocument/2006/relationships/image" Target="../media/image3.emf"/><Relationship Id="rId5" Type="http://schemas.openxmlformats.org/officeDocument/2006/relationships/oleObject" Target="../embeddings/oleObject203.bin"/><Relationship Id="rId4" Type="http://schemas.openxmlformats.org/officeDocument/2006/relationships/notesSlide" Target="../notesSlides/notesSlide184.xml"/></Relationships>
</file>

<file path=ppt/slides/_rels/slide185.xml.rels><?xml version="1.0" encoding="UTF-8" standalone="yes"?>
<Relationships xmlns="http://schemas.openxmlformats.org/package/2006/relationships"><Relationship Id="rId8" Type="http://schemas.openxmlformats.org/officeDocument/2006/relationships/chart" Target="../charts/chart72.xml"/><Relationship Id="rId3" Type="http://schemas.openxmlformats.org/officeDocument/2006/relationships/slideLayout" Target="../slideLayouts/slideLayout12.xml"/><Relationship Id="rId7" Type="http://schemas.openxmlformats.org/officeDocument/2006/relationships/chart" Target="../charts/chart71.xml"/><Relationship Id="rId2" Type="http://schemas.openxmlformats.org/officeDocument/2006/relationships/tags" Target="../tags/tag205.xml"/><Relationship Id="rId1" Type="http://schemas.openxmlformats.org/officeDocument/2006/relationships/vmlDrawing" Target="../drawings/vmlDrawing204.vml"/><Relationship Id="rId6" Type="http://schemas.openxmlformats.org/officeDocument/2006/relationships/image" Target="../media/image3.emf"/><Relationship Id="rId5" Type="http://schemas.openxmlformats.org/officeDocument/2006/relationships/oleObject" Target="../embeddings/oleObject204.bin"/><Relationship Id="rId10" Type="http://schemas.openxmlformats.org/officeDocument/2006/relationships/image" Target="../media/image62.png"/><Relationship Id="rId4" Type="http://schemas.openxmlformats.org/officeDocument/2006/relationships/notesSlide" Target="../notesSlides/notesSlide185.xml"/><Relationship Id="rId9" Type="http://schemas.openxmlformats.org/officeDocument/2006/relationships/chart" Target="../charts/chart73.xml"/></Relationships>
</file>

<file path=ppt/slides/_rels/slide186.xml.rels><?xml version="1.0" encoding="UTF-8" standalone="yes"?>
<Relationships xmlns="http://schemas.openxmlformats.org/package/2006/relationships"><Relationship Id="rId8" Type="http://schemas.openxmlformats.org/officeDocument/2006/relationships/image" Target="../media/image63.png"/><Relationship Id="rId3" Type="http://schemas.openxmlformats.org/officeDocument/2006/relationships/slideLayout" Target="../slideLayouts/slideLayout12.xml"/><Relationship Id="rId7" Type="http://schemas.openxmlformats.org/officeDocument/2006/relationships/chart" Target="../charts/chart74.xml"/><Relationship Id="rId2" Type="http://schemas.openxmlformats.org/officeDocument/2006/relationships/tags" Target="../tags/tag206.xml"/><Relationship Id="rId1" Type="http://schemas.openxmlformats.org/officeDocument/2006/relationships/vmlDrawing" Target="../drawings/vmlDrawing205.vml"/><Relationship Id="rId6" Type="http://schemas.openxmlformats.org/officeDocument/2006/relationships/image" Target="../media/image3.emf"/><Relationship Id="rId5" Type="http://schemas.openxmlformats.org/officeDocument/2006/relationships/oleObject" Target="../embeddings/oleObject205.bin"/><Relationship Id="rId4" Type="http://schemas.openxmlformats.org/officeDocument/2006/relationships/notesSlide" Target="../notesSlides/notesSlide186.xml"/></Relationships>
</file>

<file path=ppt/slides/_rels/slide18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07.xml"/><Relationship Id="rId1" Type="http://schemas.openxmlformats.org/officeDocument/2006/relationships/vmlDrawing" Target="../drawings/vmlDrawing206.vml"/><Relationship Id="rId6" Type="http://schemas.openxmlformats.org/officeDocument/2006/relationships/image" Target="../media/image3.emf"/><Relationship Id="rId5" Type="http://schemas.openxmlformats.org/officeDocument/2006/relationships/oleObject" Target="../embeddings/oleObject206.bin"/><Relationship Id="rId4" Type="http://schemas.openxmlformats.org/officeDocument/2006/relationships/notesSlide" Target="../notesSlides/notesSlide187.xml"/></Relationships>
</file>

<file path=ppt/slides/_rels/slide188.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12.xml"/><Relationship Id="rId7" Type="http://schemas.openxmlformats.org/officeDocument/2006/relationships/image" Target="../media/image64.png"/><Relationship Id="rId2" Type="http://schemas.openxmlformats.org/officeDocument/2006/relationships/tags" Target="../tags/tag208.xml"/><Relationship Id="rId1" Type="http://schemas.openxmlformats.org/officeDocument/2006/relationships/vmlDrawing" Target="../drawings/vmlDrawing207.vml"/><Relationship Id="rId6" Type="http://schemas.openxmlformats.org/officeDocument/2006/relationships/image" Target="../media/image3.emf"/><Relationship Id="rId5" Type="http://schemas.openxmlformats.org/officeDocument/2006/relationships/oleObject" Target="../embeddings/oleObject207.bin"/><Relationship Id="rId4" Type="http://schemas.openxmlformats.org/officeDocument/2006/relationships/notesSlide" Target="../notesSlides/notesSlide188.xml"/></Relationships>
</file>

<file path=ppt/slides/_rels/slide18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09.xml"/><Relationship Id="rId1" Type="http://schemas.openxmlformats.org/officeDocument/2006/relationships/vmlDrawing" Target="../drawings/vmlDrawing208.vml"/><Relationship Id="rId6" Type="http://schemas.openxmlformats.org/officeDocument/2006/relationships/image" Target="../media/image3.emf"/><Relationship Id="rId5" Type="http://schemas.openxmlformats.org/officeDocument/2006/relationships/oleObject" Target="../embeddings/oleObject208.bin"/><Relationship Id="rId4" Type="http://schemas.openxmlformats.org/officeDocument/2006/relationships/notesSlide" Target="../notesSlides/notesSlide189.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39.xml"/><Relationship Id="rId1" Type="http://schemas.openxmlformats.org/officeDocument/2006/relationships/vmlDrawing" Target="../drawings/vmlDrawing38.vml"/><Relationship Id="rId6" Type="http://schemas.openxmlformats.org/officeDocument/2006/relationships/image" Target="../media/image3.emf"/><Relationship Id="rId5" Type="http://schemas.openxmlformats.org/officeDocument/2006/relationships/oleObject" Target="../embeddings/oleObject38.bin"/><Relationship Id="rId4" Type="http://schemas.openxmlformats.org/officeDocument/2006/relationships/notesSlide" Target="../notesSlides/notesSlide19.xml"/></Relationships>
</file>

<file path=ppt/slides/_rels/slide19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10.xml"/><Relationship Id="rId1" Type="http://schemas.openxmlformats.org/officeDocument/2006/relationships/vmlDrawing" Target="../drawings/vmlDrawing209.vml"/><Relationship Id="rId6" Type="http://schemas.openxmlformats.org/officeDocument/2006/relationships/image" Target="../media/image3.emf"/><Relationship Id="rId5" Type="http://schemas.openxmlformats.org/officeDocument/2006/relationships/oleObject" Target="../embeddings/oleObject209.bin"/><Relationship Id="rId4" Type="http://schemas.openxmlformats.org/officeDocument/2006/relationships/notesSlide" Target="../notesSlides/notesSlide190.xml"/></Relationships>
</file>

<file path=ppt/slides/_rels/slide19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11.xml"/><Relationship Id="rId1" Type="http://schemas.openxmlformats.org/officeDocument/2006/relationships/vmlDrawing" Target="../drawings/vmlDrawing210.vml"/><Relationship Id="rId6" Type="http://schemas.openxmlformats.org/officeDocument/2006/relationships/image" Target="../media/image3.emf"/><Relationship Id="rId5" Type="http://schemas.openxmlformats.org/officeDocument/2006/relationships/oleObject" Target="../embeddings/oleObject210.bin"/><Relationship Id="rId4" Type="http://schemas.openxmlformats.org/officeDocument/2006/relationships/notesSlide" Target="../notesSlides/notesSlide191.xml"/></Relationships>
</file>

<file path=ppt/slides/_rels/slide19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12.xml"/><Relationship Id="rId1" Type="http://schemas.openxmlformats.org/officeDocument/2006/relationships/vmlDrawing" Target="../drawings/vmlDrawing211.vml"/><Relationship Id="rId6" Type="http://schemas.openxmlformats.org/officeDocument/2006/relationships/image" Target="../media/image3.emf"/><Relationship Id="rId5" Type="http://schemas.openxmlformats.org/officeDocument/2006/relationships/oleObject" Target="../embeddings/oleObject211.bin"/><Relationship Id="rId4" Type="http://schemas.openxmlformats.org/officeDocument/2006/relationships/notesSlide" Target="../notesSlides/notesSlide192.xml"/></Relationships>
</file>

<file path=ppt/slides/_rels/slide193.xml.rels><?xml version="1.0" encoding="UTF-8" standalone="yes"?>
<Relationships xmlns="http://schemas.openxmlformats.org/package/2006/relationships"><Relationship Id="rId8" Type="http://schemas.openxmlformats.org/officeDocument/2006/relationships/chart" Target="../charts/chart76.xml"/><Relationship Id="rId3" Type="http://schemas.openxmlformats.org/officeDocument/2006/relationships/slideLayout" Target="../slideLayouts/slideLayout12.xml"/><Relationship Id="rId7" Type="http://schemas.openxmlformats.org/officeDocument/2006/relationships/chart" Target="../charts/chart75.xml"/><Relationship Id="rId2" Type="http://schemas.openxmlformats.org/officeDocument/2006/relationships/tags" Target="../tags/tag213.xml"/><Relationship Id="rId1" Type="http://schemas.openxmlformats.org/officeDocument/2006/relationships/vmlDrawing" Target="../drawings/vmlDrawing212.vml"/><Relationship Id="rId6" Type="http://schemas.openxmlformats.org/officeDocument/2006/relationships/image" Target="../media/image3.emf"/><Relationship Id="rId5" Type="http://schemas.openxmlformats.org/officeDocument/2006/relationships/oleObject" Target="../embeddings/oleObject212.bin"/><Relationship Id="rId4" Type="http://schemas.openxmlformats.org/officeDocument/2006/relationships/notesSlide" Target="../notesSlides/notesSlide193.xml"/><Relationship Id="rId9" Type="http://schemas.openxmlformats.org/officeDocument/2006/relationships/chart" Target="../charts/chart77.xml"/></Relationships>
</file>

<file path=ppt/slides/_rels/slide194.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chart" Target="../charts/chart78.xml"/><Relationship Id="rId2" Type="http://schemas.openxmlformats.org/officeDocument/2006/relationships/tags" Target="../tags/tag214.xml"/><Relationship Id="rId1" Type="http://schemas.openxmlformats.org/officeDocument/2006/relationships/vmlDrawing" Target="../drawings/vmlDrawing213.vml"/><Relationship Id="rId6" Type="http://schemas.openxmlformats.org/officeDocument/2006/relationships/image" Target="../media/image3.emf"/><Relationship Id="rId5" Type="http://schemas.openxmlformats.org/officeDocument/2006/relationships/oleObject" Target="../embeddings/oleObject213.bin"/><Relationship Id="rId4" Type="http://schemas.openxmlformats.org/officeDocument/2006/relationships/notesSlide" Target="../notesSlides/notesSlide194.xml"/></Relationships>
</file>

<file path=ppt/slides/_rels/slide19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15.xml"/><Relationship Id="rId1" Type="http://schemas.openxmlformats.org/officeDocument/2006/relationships/vmlDrawing" Target="../drawings/vmlDrawing214.vml"/><Relationship Id="rId6" Type="http://schemas.openxmlformats.org/officeDocument/2006/relationships/image" Target="../media/image3.emf"/><Relationship Id="rId5" Type="http://schemas.openxmlformats.org/officeDocument/2006/relationships/oleObject" Target="../embeddings/oleObject214.bin"/><Relationship Id="rId4" Type="http://schemas.openxmlformats.org/officeDocument/2006/relationships/notesSlide" Target="../notesSlides/notesSlide195.xml"/></Relationships>
</file>

<file path=ppt/slides/_rels/slide196.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slideLayout" Target="../slideLayouts/slideLayout12.xml"/><Relationship Id="rId7" Type="http://schemas.openxmlformats.org/officeDocument/2006/relationships/image" Target="../media/image65.png"/><Relationship Id="rId2" Type="http://schemas.openxmlformats.org/officeDocument/2006/relationships/tags" Target="../tags/tag216.xml"/><Relationship Id="rId1" Type="http://schemas.openxmlformats.org/officeDocument/2006/relationships/vmlDrawing" Target="../drawings/vmlDrawing215.vml"/><Relationship Id="rId6" Type="http://schemas.openxmlformats.org/officeDocument/2006/relationships/image" Target="../media/image3.emf"/><Relationship Id="rId5" Type="http://schemas.openxmlformats.org/officeDocument/2006/relationships/oleObject" Target="../embeddings/oleObject215.bin"/><Relationship Id="rId4" Type="http://schemas.openxmlformats.org/officeDocument/2006/relationships/notesSlide" Target="../notesSlides/notesSlide196.xml"/></Relationships>
</file>

<file path=ppt/slides/_rels/slide197.xml.rels><?xml version="1.0" encoding="UTF-8" standalone="yes"?>
<Relationships xmlns="http://schemas.openxmlformats.org/package/2006/relationships"><Relationship Id="rId8" Type="http://schemas.openxmlformats.org/officeDocument/2006/relationships/image" Target="../media/image68.JPG"/><Relationship Id="rId3" Type="http://schemas.openxmlformats.org/officeDocument/2006/relationships/slideLayout" Target="../slideLayouts/slideLayout12.xml"/><Relationship Id="rId7" Type="http://schemas.openxmlformats.org/officeDocument/2006/relationships/image" Target="../media/image67.png"/><Relationship Id="rId2" Type="http://schemas.openxmlformats.org/officeDocument/2006/relationships/tags" Target="../tags/tag217.xml"/><Relationship Id="rId1" Type="http://schemas.openxmlformats.org/officeDocument/2006/relationships/vmlDrawing" Target="../drawings/vmlDrawing216.vml"/><Relationship Id="rId6" Type="http://schemas.openxmlformats.org/officeDocument/2006/relationships/image" Target="../media/image3.emf"/><Relationship Id="rId5" Type="http://schemas.openxmlformats.org/officeDocument/2006/relationships/oleObject" Target="../embeddings/oleObject216.bin"/><Relationship Id="rId4" Type="http://schemas.openxmlformats.org/officeDocument/2006/relationships/notesSlide" Target="../notesSlides/notesSlide197.xml"/></Relationships>
</file>

<file path=ppt/slides/_rels/slide198.xml.rels><?xml version="1.0" encoding="UTF-8" standalone="yes"?>
<Relationships xmlns="http://schemas.openxmlformats.org/package/2006/relationships"><Relationship Id="rId8" Type="http://schemas.openxmlformats.org/officeDocument/2006/relationships/image" Target="../media/image70.jpeg"/><Relationship Id="rId3" Type="http://schemas.openxmlformats.org/officeDocument/2006/relationships/slideLayout" Target="../slideLayouts/slideLayout12.xml"/><Relationship Id="rId7" Type="http://schemas.openxmlformats.org/officeDocument/2006/relationships/image" Target="../media/image69.emf"/><Relationship Id="rId2" Type="http://schemas.openxmlformats.org/officeDocument/2006/relationships/tags" Target="../tags/tag218.xml"/><Relationship Id="rId1" Type="http://schemas.openxmlformats.org/officeDocument/2006/relationships/vmlDrawing" Target="../drawings/vmlDrawing217.vml"/><Relationship Id="rId6" Type="http://schemas.openxmlformats.org/officeDocument/2006/relationships/image" Target="../media/image3.emf"/><Relationship Id="rId5" Type="http://schemas.openxmlformats.org/officeDocument/2006/relationships/oleObject" Target="../embeddings/oleObject217.bin"/><Relationship Id="rId4" Type="http://schemas.openxmlformats.org/officeDocument/2006/relationships/notesSlide" Target="../notesSlides/notesSlide198.xml"/><Relationship Id="rId9" Type="http://schemas.openxmlformats.org/officeDocument/2006/relationships/image" Target="../media/image71.emf"/></Relationships>
</file>

<file path=ppt/slides/_rels/slide19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19.xml"/><Relationship Id="rId1" Type="http://schemas.openxmlformats.org/officeDocument/2006/relationships/vmlDrawing" Target="../drawings/vmlDrawing218.vml"/><Relationship Id="rId6" Type="http://schemas.openxmlformats.org/officeDocument/2006/relationships/image" Target="../media/image3.emf"/><Relationship Id="rId5" Type="http://schemas.openxmlformats.org/officeDocument/2006/relationships/oleObject" Target="../embeddings/oleObject218.bin"/><Relationship Id="rId4" Type="http://schemas.openxmlformats.org/officeDocument/2006/relationships/notesSlide" Target="../notesSlides/notesSlide199.xml"/></Relationships>
</file>

<file path=ppt/slides/_rels/slide2.xml.rels><?xml version="1.0" encoding="UTF-8" standalone="yes"?>
<Relationships xmlns="http://schemas.openxmlformats.org/package/2006/relationships"><Relationship Id="rId8" Type="http://schemas.openxmlformats.org/officeDocument/2006/relationships/chart" Target="../charts/chart2.xml"/><Relationship Id="rId3" Type="http://schemas.openxmlformats.org/officeDocument/2006/relationships/slideLayout" Target="../slideLayouts/slideLayout12.xml"/><Relationship Id="rId7" Type="http://schemas.openxmlformats.org/officeDocument/2006/relationships/chart" Target="../charts/chart1.xml"/><Relationship Id="rId2" Type="http://schemas.openxmlformats.org/officeDocument/2006/relationships/tags" Target="../tags/tag22.xml"/><Relationship Id="rId1" Type="http://schemas.openxmlformats.org/officeDocument/2006/relationships/vmlDrawing" Target="../drawings/vmlDrawing21.vml"/><Relationship Id="rId6" Type="http://schemas.openxmlformats.org/officeDocument/2006/relationships/image" Target="../media/image3.emf"/><Relationship Id="rId5" Type="http://schemas.openxmlformats.org/officeDocument/2006/relationships/oleObject" Target="../embeddings/oleObject21.bin"/><Relationship Id="rId4"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40.xml"/><Relationship Id="rId1" Type="http://schemas.openxmlformats.org/officeDocument/2006/relationships/vmlDrawing" Target="../drawings/vmlDrawing39.vml"/><Relationship Id="rId6" Type="http://schemas.openxmlformats.org/officeDocument/2006/relationships/image" Target="../media/image3.emf"/><Relationship Id="rId5" Type="http://schemas.openxmlformats.org/officeDocument/2006/relationships/oleObject" Target="../embeddings/oleObject39.bin"/><Relationship Id="rId10" Type="http://schemas.openxmlformats.org/officeDocument/2006/relationships/image" Target="../media/image15.png"/><Relationship Id="rId4" Type="http://schemas.openxmlformats.org/officeDocument/2006/relationships/notesSlide" Target="../notesSlides/notesSlide20.xml"/><Relationship Id="rId9" Type="http://schemas.openxmlformats.org/officeDocument/2006/relationships/image" Target="../media/image14.png"/></Relationships>
</file>

<file path=ppt/slides/_rels/slide20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20.xml"/><Relationship Id="rId1" Type="http://schemas.openxmlformats.org/officeDocument/2006/relationships/vmlDrawing" Target="../drawings/vmlDrawing219.vml"/><Relationship Id="rId6" Type="http://schemas.openxmlformats.org/officeDocument/2006/relationships/image" Target="../media/image3.emf"/><Relationship Id="rId5" Type="http://schemas.openxmlformats.org/officeDocument/2006/relationships/oleObject" Target="../embeddings/oleObject219.bin"/><Relationship Id="rId4" Type="http://schemas.openxmlformats.org/officeDocument/2006/relationships/notesSlide" Target="../notesSlides/notesSlide200.xml"/></Relationships>
</file>

<file path=ppt/slides/_rels/slide201.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72.emf"/><Relationship Id="rId2" Type="http://schemas.openxmlformats.org/officeDocument/2006/relationships/tags" Target="../tags/tag221.xml"/><Relationship Id="rId1" Type="http://schemas.openxmlformats.org/officeDocument/2006/relationships/vmlDrawing" Target="../drawings/vmlDrawing220.vml"/><Relationship Id="rId6" Type="http://schemas.openxmlformats.org/officeDocument/2006/relationships/image" Target="../media/image3.emf"/><Relationship Id="rId5" Type="http://schemas.openxmlformats.org/officeDocument/2006/relationships/oleObject" Target="../embeddings/oleObject220.bin"/><Relationship Id="rId4" Type="http://schemas.openxmlformats.org/officeDocument/2006/relationships/notesSlide" Target="../notesSlides/notesSlide201.xml"/></Relationships>
</file>

<file path=ppt/slides/_rels/slide20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22.xml"/><Relationship Id="rId1" Type="http://schemas.openxmlformats.org/officeDocument/2006/relationships/vmlDrawing" Target="../drawings/vmlDrawing221.vml"/><Relationship Id="rId6" Type="http://schemas.openxmlformats.org/officeDocument/2006/relationships/image" Target="../media/image3.emf"/><Relationship Id="rId5" Type="http://schemas.openxmlformats.org/officeDocument/2006/relationships/oleObject" Target="../embeddings/oleObject221.bin"/><Relationship Id="rId4" Type="http://schemas.openxmlformats.org/officeDocument/2006/relationships/notesSlide" Target="../notesSlides/notesSlide202.xml"/></Relationships>
</file>

<file path=ppt/slides/_rels/slide203.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223.xml"/><Relationship Id="rId1" Type="http://schemas.openxmlformats.org/officeDocument/2006/relationships/vmlDrawing" Target="../drawings/vmlDrawing222.vml"/><Relationship Id="rId6" Type="http://schemas.openxmlformats.org/officeDocument/2006/relationships/image" Target="../media/image3.emf"/><Relationship Id="rId5" Type="http://schemas.openxmlformats.org/officeDocument/2006/relationships/oleObject" Target="../embeddings/oleObject222.bin"/><Relationship Id="rId10" Type="http://schemas.openxmlformats.org/officeDocument/2006/relationships/image" Target="../media/image15.png"/><Relationship Id="rId4" Type="http://schemas.openxmlformats.org/officeDocument/2006/relationships/notesSlide" Target="../notesSlides/notesSlide203.xml"/><Relationship Id="rId9" Type="http://schemas.openxmlformats.org/officeDocument/2006/relationships/image" Target="../media/image14.png"/></Relationships>
</file>

<file path=ppt/slides/_rels/slide20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224.xml"/><Relationship Id="rId1" Type="http://schemas.openxmlformats.org/officeDocument/2006/relationships/vmlDrawing" Target="../drawings/vmlDrawing223.vml"/><Relationship Id="rId6" Type="http://schemas.openxmlformats.org/officeDocument/2006/relationships/image" Target="../media/image3.emf"/><Relationship Id="rId5" Type="http://schemas.openxmlformats.org/officeDocument/2006/relationships/oleObject" Target="../embeddings/oleObject223.bin"/><Relationship Id="rId10" Type="http://schemas.openxmlformats.org/officeDocument/2006/relationships/image" Target="../media/image19.png"/><Relationship Id="rId4" Type="http://schemas.openxmlformats.org/officeDocument/2006/relationships/notesSlide" Target="../notesSlides/notesSlide204.xml"/><Relationship Id="rId9" Type="http://schemas.openxmlformats.org/officeDocument/2006/relationships/image" Target="../media/image18.png"/></Relationships>
</file>

<file path=ppt/slides/_rels/slide205.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225.xml"/><Relationship Id="rId1" Type="http://schemas.openxmlformats.org/officeDocument/2006/relationships/vmlDrawing" Target="../drawings/vmlDrawing224.vml"/><Relationship Id="rId6" Type="http://schemas.openxmlformats.org/officeDocument/2006/relationships/image" Target="../media/image3.emf"/><Relationship Id="rId5" Type="http://schemas.openxmlformats.org/officeDocument/2006/relationships/oleObject" Target="../embeddings/oleObject224.bin"/><Relationship Id="rId4" Type="http://schemas.openxmlformats.org/officeDocument/2006/relationships/notesSlide" Target="../notesSlides/notesSlide205.xml"/><Relationship Id="rId9" Type="http://schemas.openxmlformats.org/officeDocument/2006/relationships/image" Target="../media/image22.png"/></Relationships>
</file>

<file path=ppt/slides/_rels/slide20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226.xml"/><Relationship Id="rId1" Type="http://schemas.openxmlformats.org/officeDocument/2006/relationships/vmlDrawing" Target="../drawings/vmlDrawing225.vml"/><Relationship Id="rId6" Type="http://schemas.openxmlformats.org/officeDocument/2006/relationships/image" Target="../media/image3.emf"/><Relationship Id="rId5" Type="http://schemas.openxmlformats.org/officeDocument/2006/relationships/oleObject" Target="../embeddings/oleObject225.bin"/><Relationship Id="rId4" Type="http://schemas.openxmlformats.org/officeDocument/2006/relationships/notesSlide" Target="../notesSlides/notesSlide206.xml"/></Relationships>
</file>

<file path=ppt/slides/_rels/slide207.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slideLayout" Target="../slideLayouts/slideLayout12.xml"/><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tags" Target="../tags/tag227.xml"/><Relationship Id="rId16" Type="http://schemas.openxmlformats.org/officeDocument/2006/relationships/image" Target="../media/image21.png"/><Relationship Id="rId1" Type="http://schemas.openxmlformats.org/officeDocument/2006/relationships/vmlDrawing" Target="../drawings/vmlDrawing226.vml"/><Relationship Id="rId6" Type="http://schemas.openxmlformats.org/officeDocument/2006/relationships/image" Target="../media/image3.emf"/><Relationship Id="rId11" Type="http://schemas.openxmlformats.org/officeDocument/2006/relationships/image" Target="../media/image16.png"/><Relationship Id="rId5" Type="http://schemas.openxmlformats.org/officeDocument/2006/relationships/oleObject" Target="../embeddings/oleObject226.bin"/><Relationship Id="rId15" Type="http://schemas.openxmlformats.org/officeDocument/2006/relationships/image" Target="../media/image20.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notesSlide" Target="../notesSlides/notesSlide207.xml"/><Relationship Id="rId9" Type="http://schemas.openxmlformats.org/officeDocument/2006/relationships/image" Target="../media/image14.png"/><Relationship Id="rId14" Type="http://schemas.openxmlformats.org/officeDocument/2006/relationships/image" Target="../media/image19.png"/></Relationships>
</file>

<file path=ppt/slides/_rels/slide20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28.xml"/><Relationship Id="rId1" Type="http://schemas.openxmlformats.org/officeDocument/2006/relationships/vmlDrawing" Target="../drawings/vmlDrawing227.vml"/><Relationship Id="rId6" Type="http://schemas.openxmlformats.org/officeDocument/2006/relationships/image" Target="../media/image3.emf"/><Relationship Id="rId5" Type="http://schemas.openxmlformats.org/officeDocument/2006/relationships/oleObject" Target="../embeddings/oleObject227.bin"/><Relationship Id="rId4" Type="http://schemas.openxmlformats.org/officeDocument/2006/relationships/notesSlide" Target="../notesSlides/notesSlide208.xml"/></Relationships>
</file>

<file path=ppt/slides/_rels/slide20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29.xml"/><Relationship Id="rId1" Type="http://schemas.openxmlformats.org/officeDocument/2006/relationships/vmlDrawing" Target="../drawings/vmlDrawing228.vml"/><Relationship Id="rId6" Type="http://schemas.openxmlformats.org/officeDocument/2006/relationships/image" Target="../media/image3.emf"/><Relationship Id="rId5" Type="http://schemas.openxmlformats.org/officeDocument/2006/relationships/oleObject" Target="../embeddings/oleObject228.bin"/><Relationship Id="rId4" Type="http://schemas.openxmlformats.org/officeDocument/2006/relationships/notesSlide" Target="../notesSlides/notesSlide209.xml"/></Relationships>
</file>

<file path=ppt/slides/_rels/slide21.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41.xml"/><Relationship Id="rId1" Type="http://schemas.openxmlformats.org/officeDocument/2006/relationships/vmlDrawing" Target="../drawings/vmlDrawing40.vml"/><Relationship Id="rId6" Type="http://schemas.openxmlformats.org/officeDocument/2006/relationships/image" Target="../media/image3.emf"/><Relationship Id="rId5" Type="http://schemas.openxmlformats.org/officeDocument/2006/relationships/oleObject" Target="../embeddings/oleObject40.bin"/><Relationship Id="rId10" Type="http://schemas.openxmlformats.org/officeDocument/2006/relationships/image" Target="../media/image19.png"/><Relationship Id="rId4" Type="http://schemas.openxmlformats.org/officeDocument/2006/relationships/notesSlide" Target="../notesSlides/notesSlide21.xml"/><Relationship Id="rId9" Type="http://schemas.openxmlformats.org/officeDocument/2006/relationships/image" Target="../media/image18.png"/></Relationships>
</file>

<file path=ppt/slides/_rels/slide21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30.xml"/><Relationship Id="rId1" Type="http://schemas.openxmlformats.org/officeDocument/2006/relationships/vmlDrawing" Target="../drawings/vmlDrawing229.vml"/><Relationship Id="rId6" Type="http://schemas.openxmlformats.org/officeDocument/2006/relationships/image" Target="../media/image3.emf"/><Relationship Id="rId5" Type="http://schemas.openxmlformats.org/officeDocument/2006/relationships/oleObject" Target="../embeddings/oleObject229.bin"/><Relationship Id="rId4" Type="http://schemas.openxmlformats.org/officeDocument/2006/relationships/notesSlide" Target="../notesSlides/notesSlide210.xml"/></Relationships>
</file>

<file path=ppt/slides/_rels/slide21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31.xml"/><Relationship Id="rId1" Type="http://schemas.openxmlformats.org/officeDocument/2006/relationships/vmlDrawing" Target="../drawings/vmlDrawing230.vml"/><Relationship Id="rId6" Type="http://schemas.openxmlformats.org/officeDocument/2006/relationships/image" Target="../media/image3.emf"/><Relationship Id="rId5" Type="http://schemas.openxmlformats.org/officeDocument/2006/relationships/oleObject" Target="../embeddings/oleObject230.bin"/><Relationship Id="rId4" Type="http://schemas.openxmlformats.org/officeDocument/2006/relationships/notesSlide" Target="../notesSlides/notesSlide211.xml"/></Relationships>
</file>

<file path=ppt/slides/_rels/slide21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32.xml"/><Relationship Id="rId1" Type="http://schemas.openxmlformats.org/officeDocument/2006/relationships/vmlDrawing" Target="../drawings/vmlDrawing231.vml"/><Relationship Id="rId6" Type="http://schemas.openxmlformats.org/officeDocument/2006/relationships/image" Target="../media/image3.emf"/><Relationship Id="rId5" Type="http://schemas.openxmlformats.org/officeDocument/2006/relationships/oleObject" Target="../embeddings/oleObject231.bin"/><Relationship Id="rId4" Type="http://schemas.openxmlformats.org/officeDocument/2006/relationships/notesSlide" Target="../notesSlides/notesSlide212.xml"/></Relationships>
</file>

<file path=ppt/slides/_rels/slide21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33.xml"/><Relationship Id="rId1" Type="http://schemas.openxmlformats.org/officeDocument/2006/relationships/vmlDrawing" Target="../drawings/vmlDrawing232.vml"/><Relationship Id="rId6" Type="http://schemas.openxmlformats.org/officeDocument/2006/relationships/image" Target="../media/image3.emf"/><Relationship Id="rId5" Type="http://schemas.openxmlformats.org/officeDocument/2006/relationships/oleObject" Target="../embeddings/oleObject232.bin"/><Relationship Id="rId4" Type="http://schemas.openxmlformats.org/officeDocument/2006/relationships/notesSlide" Target="../notesSlides/notesSlide213.xml"/></Relationships>
</file>

<file path=ppt/slides/_rels/slide21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34.xml"/><Relationship Id="rId1" Type="http://schemas.openxmlformats.org/officeDocument/2006/relationships/vmlDrawing" Target="../drawings/vmlDrawing233.vml"/><Relationship Id="rId6" Type="http://schemas.openxmlformats.org/officeDocument/2006/relationships/image" Target="../media/image3.emf"/><Relationship Id="rId5" Type="http://schemas.openxmlformats.org/officeDocument/2006/relationships/oleObject" Target="../embeddings/oleObject233.bin"/><Relationship Id="rId4" Type="http://schemas.openxmlformats.org/officeDocument/2006/relationships/notesSlide" Target="../notesSlides/notesSlide214.xml"/></Relationships>
</file>

<file path=ppt/slides/_rels/slide21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35.xml"/><Relationship Id="rId1" Type="http://schemas.openxmlformats.org/officeDocument/2006/relationships/vmlDrawing" Target="../drawings/vmlDrawing234.vml"/><Relationship Id="rId6" Type="http://schemas.openxmlformats.org/officeDocument/2006/relationships/image" Target="../media/image3.emf"/><Relationship Id="rId5" Type="http://schemas.openxmlformats.org/officeDocument/2006/relationships/oleObject" Target="../embeddings/oleObject234.bin"/><Relationship Id="rId4" Type="http://schemas.openxmlformats.org/officeDocument/2006/relationships/notesSlide" Target="../notesSlides/notesSlide215.xml"/></Relationships>
</file>

<file path=ppt/slides/_rels/slide21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36.xml"/><Relationship Id="rId1" Type="http://schemas.openxmlformats.org/officeDocument/2006/relationships/vmlDrawing" Target="../drawings/vmlDrawing235.vml"/><Relationship Id="rId6" Type="http://schemas.openxmlformats.org/officeDocument/2006/relationships/image" Target="../media/image3.emf"/><Relationship Id="rId5" Type="http://schemas.openxmlformats.org/officeDocument/2006/relationships/oleObject" Target="../embeddings/oleObject235.bin"/><Relationship Id="rId4" Type="http://schemas.openxmlformats.org/officeDocument/2006/relationships/notesSlide" Target="../notesSlides/notesSlide216.xml"/></Relationships>
</file>

<file path=ppt/slides/_rels/slide21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37.xml"/><Relationship Id="rId1" Type="http://schemas.openxmlformats.org/officeDocument/2006/relationships/vmlDrawing" Target="../drawings/vmlDrawing236.vml"/><Relationship Id="rId6" Type="http://schemas.openxmlformats.org/officeDocument/2006/relationships/image" Target="../media/image3.emf"/><Relationship Id="rId5" Type="http://schemas.openxmlformats.org/officeDocument/2006/relationships/oleObject" Target="../embeddings/oleObject236.bin"/><Relationship Id="rId4" Type="http://schemas.openxmlformats.org/officeDocument/2006/relationships/notesSlide" Target="../notesSlides/notesSlide217.xml"/></Relationships>
</file>

<file path=ppt/slides/_rels/slide21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38.xml"/><Relationship Id="rId1" Type="http://schemas.openxmlformats.org/officeDocument/2006/relationships/vmlDrawing" Target="../drawings/vmlDrawing237.vml"/><Relationship Id="rId6" Type="http://schemas.openxmlformats.org/officeDocument/2006/relationships/image" Target="../media/image3.emf"/><Relationship Id="rId5" Type="http://schemas.openxmlformats.org/officeDocument/2006/relationships/oleObject" Target="../embeddings/oleObject237.bin"/><Relationship Id="rId4" Type="http://schemas.openxmlformats.org/officeDocument/2006/relationships/notesSlide" Target="../notesSlides/notesSlide218.xml"/></Relationships>
</file>

<file path=ppt/slides/_rels/slide219.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73.emf"/><Relationship Id="rId2" Type="http://schemas.openxmlformats.org/officeDocument/2006/relationships/tags" Target="../tags/tag239.xml"/><Relationship Id="rId1" Type="http://schemas.openxmlformats.org/officeDocument/2006/relationships/vmlDrawing" Target="../drawings/vmlDrawing238.vml"/><Relationship Id="rId6" Type="http://schemas.openxmlformats.org/officeDocument/2006/relationships/image" Target="../media/image3.emf"/><Relationship Id="rId5" Type="http://schemas.openxmlformats.org/officeDocument/2006/relationships/oleObject" Target="../embeddings/oleObject238.bin"/><Relationship Id="rId4" Type="http://schemas.openxmlformats.org/officeDocument/2006/relationships/notesSlide" Target="../notesSlides/notesSlide219.xml"/></Relationships>
</file>

<file path=ppt/slides/_rels/slide22.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42.xml"/><Relationship Id="rId1" Type="http://schemas.openxmlformats.org/officeDocument/2006/relationships/vmlDrawing" Target="../drawings/vmlDrawing41.vml"/><Relationship Id="rId6" Type="http://schemas.openxmlformats.org/officeDocument/2006/relationships/image" Target="../media/image3.emf"/><Relationship Id="rId5" Type="http://schemas.openxmlformats.org/officeDocument/2006/relationships/oleObject" Target="../embeddings/oleObject41.bin"/><Relationship Id="rId4" Type="http://schemas.openxmlformats.org/officeDocument/2006/relationships/notesSlide" Target="../notesSlides/notesSlide22.xml"/><Relationship Id="rId9" Type="http://schemas.openxmlformats.org/officeDocument/2006/relationships/image" Target="../media/image22.png"/></Relationships>
</file>

<file path=ppt/slides/_rels/slide220.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74.emf"/><Relationship Id="rId2" Type="http://schemas.openxmlformats.org/officeDocument/2006/relationships/tags" Target="../tags/tag240.xml"/><Relationship Id="rId1" Type="http://schemas.openxmlformats.org/officeDocument/2006/relationships/vmlDrawing" Target="../drawings/vmlDrawing239.vml"/><Relationship Id="rId6" Type="http://schemas.openxmlformats.org/officeDocument/2006/relationships/image" Target="../media/image3.emf"/><Relationship Id="rId5" Type="http://schemas.openxmlformats.org/officeDocument/2006/relationships/oleObject" Target="../embeddings/oleObject239.bin"/><Relationship Id="rId4" Type="http://schemas.openxmlformats.org/officeDocument/2006/relationships/notesSlide" Target="../notesSlides/notesSlide220.xml"/></Relationships>
</file>

<file path=ppt/slides/_rels/slide22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41.xml"/><Relationship Id="rId1" Type="http://schemas.openxmlformats.org/officeDocument/2006/relationships/vmlDrawing" Target="../drawings/vmlDrawing240.vml"/><Relationship Id="rId6" Type="http://schemas.openxmlformats.org/officeDocument/2006/relationships/image" Target="../media/image3.emf"/><Relationship Id="rId5" Type="http://schemas.openxmlformats.org/officeDocument/2006/relationships/oleObject" Target="../embeddings/oleObject240.bin"/><Relationship Id="rId4" Type="http://schemas.openxmlformats.org/officeDocument/2006/relationships/notesSlide" Target="../notesSlides/notesSlide221.xml"/></Relationships>
</file>

<file path=ppt/slides/_rels/slide22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42.xml"/><Relationship Id="rId1" Type="http://schemas.openxmlformats.org/officeDocument/2006/relationships/vmlDrawing" Target="../drawings/vmlDrawing241.vml"/><Relationship Id="rId6" Type="http://schemas.openxmlformats.org/officeDocument/2006/relationships/image" Target="../media/image3.emf"/><Relationship Id="rId5" Type="http://schemas.openxmlformats.org/officeDocument/2006/relationships/oleObject" Target="../embeddings/oleObject241.bin"/><Relationship Id="rId4" Type="http://schemas.openxmlformats.org/officeDocument/2006/relationships/notesSlide" Target="../notesSlides/notesSlide222.xml"/></Relationships>
</file>

<file path=ppt/slides/_rels/slide22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43.xml"/><Relationship Id="rId1" Type="http://schemas.openxmlformats.org/officeDocument/2006/relationships/vmlDrawing" Target="../drawings/vmlDrawing242.vml"/><Relationship Id="rId6" Type="http://schemas.openxmlformats.org/officeDocument/2006/relationships/image" Target="../media/image3.emf"/><Relationship Id="rId5" Type="http://schemas.openxmlformats.org/officeDocument/2006/relationships/oleObject" Target="../embeddings/oleObject242.bin"/><Relationship Id="rId4" Type="http://schemas.openxmlformats.org/officeDocument/2006/relationships/notesSlide" Target="../notesSlides/notesSlide223.xml"/></Relationships>
</file>

<file path=ppt/slides/_rels/slide22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44.xml"/><Relationship Id="rId1" Type="http://schemas.openxmlformats.org/officeDocument/2006/relationships/vmlDrawing" Target="../drawings/vmlDrawing243.vml"/><Relationship Id="rId6" Type="http://schemas.openxmlformats.org/officeDocument/2006/relationships/image" Target="../media/image3.emf"/><Relationship Id="rId5" Type="http://schemas.openxmlformats.org/officeDocument/2006/relationships/oleObject" Target="../embeddings/oleObject243.bin"/><Relationship Id="rId4" Type="http://schemas.openxmlformats.org/officeDocument/2006/relationships/notesSlide" Target="../notesSlides/notesSlide224.xml"/></Relationships>
</file>

<file path=ppt/slides/_rels/slide22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245.xml"/><Relationship Id="rId1" Type="http://schemas.openxmlformats.org/officeDocument/2006/relationships/vmlDrawing" Target="../drawings/vmlDrawing244.vml"/><Relationship Id="rId6" Type="http://schemas.openxmlformats.org/officeDocument/2006/relationships/image" Target="../media/image3.emf"/><Relationship Id="rId5" Type="http://schemas.openxmlformats.org/officeDocument/2006/relationships/oleObject" Target="../embeddings/oleObject244.bin"/><Relationship Id="rId10" Type="http://schemas.openxmlformats.org/officeDocument/2006/relationships/image" Target="../media/image15.png"/><Relationship Id="rId4" Type="http://schemas.openxmlformats.org/officeDocument/2006/relationships/notesSlide" Target="../notesSlides/notesSlide225.xml"/><Relationship Id="rId9" Type="http://schemas.openxmlformats.org/officeDocument/2006/relationships/image" Target="../media/image14.png"/></Relationships>
</file>

<file path=ppt/slides/_rels/slide226.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246.xml"/><Relationship Id="rId1" Type="http://schemas.openxmlformats.org/officeDocument/2006/relationships/vmlDrawing" Target="../drawings/vmlDrawing245.vml"/><Relationship Id="rId6" Type="http://schemas.openxmlformats.org/officeDocument/2006/relationships/image" Target="../media/image3.emf"/><Relationship Id="rId5" Type="http://schemas.openxmlformats.org/officeDocument/2006/relationships/oleObject" Target="../embeddings/oleObject245.bin"/><Relationship Id="rId10" Type="http://schemas.openxmlformats.org/officeDocument/2006/relationships/image" Target="../media/image19.png"/><Relationship Id="rId4" Type="http://schemas.openxmlformats.org/officeDocument/2006/relationships/notesSlide" Target="../notesSlides/notesSlide226.xml"/><Relationship Id="rId9" Type="http://schemas.openxmlformats.org/officeDocument/2006/relationships/image" Target="../media/image18.png"/></Relationships>
</file>

<file path=ppt/slides/_rels/slide227.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247.xml"/><Relationship Id="rId1" Type="http://schemas.openxmlformats.org/officeDocument/2006/relationships/vmlDrawing" Target="../drawings/vmlDrawing246.vml"/><Relationship Id="rId6" Type="http://schemas.openxmlformats.org/officeDocument/2006/relationships/image" Target="../media/image3.emf"/><Relationship Id="rId5" Type="http://schemas.openxmlformats.org/officeDocument/2006/relationships/oleObject" Target="../embeddings/oleObject246.bin"/><Relationship Id="rId4" Type="http://schemas.openxmlformats.org/officeDocument/2006/relationships/notesSlide" Target="../notesSlides/notesSlide227.xml"/><Relationship Id="rId9" Type="http://schemas.openxmlformats.org/officeDocument/2006/relationships/image" Target="../media/image22.png"/></Relationships>
</file>

<file path=ppt/slides/_rels/slide228.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248.xml"/><Relationship Id="rId1" Type="http://schemas.openxmlformats.org/officeDocument/2006/relationships/vmlDrawing" Target="../drawings/vmlDrawing247.vml"/><Relationship Id="rId6" Type="http://schemas.openxmlformats.org/officeDocument/2006/relationships/image" Target="../media/image3.emf"/><Relationship Id="rId5" Type="http://schemas.openxmlformats.org/officeDocument/2006/relationships/oleObject" Target="../embeddings/oleObject247.bin"/><Relationship Id="rId4" Type="http://schemas.openxmlformats.org/officeDocument/2006/relationships/notesSlide" Target="../notesSlides/notesSlide228.xml"/></Relationships>
</file>

<file path=ppt/slides/_rels/slide22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49.xml"/><Relationship Id="rId1" Type="http://schemas.openxmlformats.org/officeDocument/2006/relationships/vmlDrawing" Target="../drawings/vmlDrawing248.vml"/><Relationship Id="rId6" Type="http://schemas.openxmlformats.org/officeDocument/2006/relationships/image" Target="../media/image3.emf"/><Relationship Id="rId5" Type="http://schemas.openxmlformats.org/officeDocument/2006/relationships/oleObject" Target="../embeddings/oleObject248.bin"/><Relationship Id="rId4" Type="http://schemas.openxmlformats.org/officeDocument/2006/relationships/notesSlide" Target="../notesSlides/notesSlide229.xml"/></Relationships>
</file>

<file path=ppt/slides/_rels/slide23.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43.xml"/><Relationship Id="rId1" Type="http://schemas.openxmlformats.org/officeDocument/2006/relationships/vmlDrawing" Target="../drawings/vmlDrawing42.vml"/><Relationship Id="rId6" Type="http://schemas.openxmlformats.org/officeDocument/2006/relationships/image" Target="../media/image3.emf"/><Relationship Id="rId5" Type="http://schemas.openxmlformats.org/officeDocument/2006/relationships/oleObject" Target="../embeddings/oleObject42.bin"/><Relationship Id="rId4" Type="http://schemas.openxmlformats.org/officeDocument/2006/relationships/notesSlide" Target="../notesSlides/notesSlide23.xml"/></Relationships>
</file>

<file path=ppt/slides/_rels/slide230.xml.rels><?xml version="1.0" encoding="UTF-8" standalone="yes"?>
<Relationships xmlns="http://schemas.openxmlformats.org/package/2006/relationships"><Relationship Id="rId8" Type="http://schemas.openxmlformats.org/officeDocument/2006/relationships/chart" Target="../charts/chart80.xml"/><Relationship Id="rId3" Type="http://schemas.openxmlformats.org/officeDocument/2006/relationships/slideLayout" Target="../slideLayouts/slideLayout12.xml"/><Relationship Id="rId7" Type="http://schemas.openxmlformats.org/officeDocument/2006/relationships/chart" Target="../charts/chart79.xml"/><Relationship Id="rId2" Type="http://schemas.openxmlformats.org/officeDocument/2006/relationships/tags" Target="../tags/tag250.xml"/><Relationship Id="rId1" Type="http://schemas.openxmlformats.org/officeDocument/2006/relationships/vmlDrawing" Target="../drawings/vmlDrawing249.vml"/><Relationship Id="rId6" Type="http://schemas.openxmlformats.org/officeDocument/2006/relationships/image" Target="../media/image3.emf"/><Relationship Id="rId5" Type="http://schemas.openxmlformats.org/officeDocument/2006/relationships/oleObject" Target="../embeddings/oleObject249.bin"/><Relationship Id="rId4" Type="http://schemas.openxmlformats.org/officeDocument/2006/relationships/notesSlide" Target="../notesSlides/notesSlide230.xml"/></Relationships>
</file>

<file path=ppt/slides/_rels/slide231.xml.rels><?xml version="1.0" encoding="UTF-8" standalone="yes"?>
<Relationships xmlns="http://schemas.openxmlformats.org/package/2006/relationships"><Relationship Id="rId8" Type="http://schemas.openxmlformats.org/officeDocument/2006/relationships/chart" Target="../charts/chart82.xml"/><Relationship Id="rId3" Type="http://schemas.openxmlformats.org/officeDocument/2006/relationships/slideLayout" Target="../slideLayouts/slideLayout12.xml"/><Relationship Id="rId7" Type="http://schemas.openxmlformats.org/officeDocument/2006/relationships/chart" Target="../charts/chart81.xml"/><Relationship Id="rId2" Type="http://schemas.openxmlformats.org/officeDocument/2006/relationships/tags" Target="../tags/tag251.xml"/><Relationship Id="rId1" Type="http://schemas.openxmlformats.org/officeDocument/2006/relationships/vmlDrawing" Target="../drawings/vmlDrawing250.vml"/><Relationship Id="rId6" Type="http://schemas.openxmlformats.org/officeDocument/2006/relationships/image" Target="../media/image3.emf"/><Relationship Id="rId5" Type="http://schemas.openxmlformats.org/officeDocument/2006/relationships/oleObject" Target="../embeddings/oleObject250.bin"/><Relationship Id="rId4" Type="http://schemas.openxmlformats.org/officeDocument/2006/relationships/notesSlide" Target="../notesSlides/notesSlide231.xml"/></Relationships>
</file>

<file path=ppt/slides/_rels/slide232.xml.rels><?xml version="1.0" encoding="UTF-8" standalone="yes"?>
<Relationships xmlns="http://schemas.openxmlformats.org/package/2006/relationships"><Relationship Id="rId8" Type="http://schemas.openxmlformats.org/officeDocument/2006/relationships/image" Target="../media/image76.emf"/><Relationship Id="rId3" Type="http://schemas.openxmlformats.org/officeDocument/2006/relationships/slideLayout" Target="../slideLayouts/slideLayout12.xml"/><Relationship Id="rId7" Type="http://schemas.openxmlformats.org/officeDocument/2006/relationships/image" Target="../media/image75.emf"/><Relationship Id="rId2" Type="http://schemas.openxmlformats.org/officeDocument/2006/relationships/tags" Target="../tags/tag252.xml"/><Relationship Id="rId1" Type="http://schemas.openxmlformats.org/officeDocument/2006/relationships/vmlDrawing" Target="../drawings/vmlDrawing251.vml"/><Relationship Id="rId6" Type="http://schemas.openxmlformats.org/officeDocument/2006/relationships/image" Target="../media/image3.emf"/><Relationship Id="rId5" Type="http://schemas.openxmlformats.org/officeDocument/2006/relationships/oleObject" Target="../embeddings/oleObject251.bin"/><Relationship Id="rId4" Type="http://schemas.openxmlformats.org/officeDocument/2006/relationships/notesSlide" Target="../notesSlides/notesSlide232.xml"/><Relationship Id="rId9" Type="http://schemas.openxmlformats.org/officeDocument/2006/relationships/image" Target="../media/image77.emf"/></Relationships>
</file>

<file path=ppt/slides/_rels/slide233.xml.rels><?xml version="1.0" encoding="UTF-8" standalone="yes"?>
<Relationships xmlns="http://schemas.openxmlformats.org/package/2006/relationships"><Relationship Id="rId8" Type="http://schemas.openxmlformats.org/officeDocument/2006/relationships/chart" Target="../charts/chart84.xml"/><Relationship Id="rId3" Type="http://schemas.openxmlformats.org/officeDocument/2006/relationships/slideLayout" Target="../slideLayouts/slideLayout12.xml"/><Relationship Id="rId7" Type="http://schemas.openxmlformats.org/officeDocument/2006/relationships/chart" Target="../charts/chart83.xml"/><Relationship Id="rId2" Type="http://schemas.openxmlformats.org/officeDocument/2006/relationships/tags" Target="../tags/tag253.xml"/><Relationship Id="rId1" Type="http://schemas.openxmlformats.org/officeDocument/2006/relationships/vmlDrawing" Target="../drawings/vmlDrawing252.vml"/><Relationship Id="rId6" Type="http://schemas.openxmlformats.org/officeDocument/2006/relationships/image" Target="../media/image3.emf"/><Relationship Id="rId5" Type="http://schemas.openxmlformats.org/officeDocument/2006/relationships/oleObject" Target="../embeddings/oleObject252.bin"/><Relationship Id="rId4" Type="http://schemas.openxmlformats.org/officeDocument/2006/relationships/notesSlide" Target="../notesSlides/notesSlide233.xml"/></Relationships>
</file>

<file path=ppt/slides/_rels/slide234.xml.rels><?xml version="1.0" encoding="UTF-8" standalone="yes"?>
<Relationships xmlns="http://schemas.openxmlformats.org/package/2006/relationships"><Relationship Id="rId8" Type="http://schemas.openxmlformats.org/officeDocument/2006/relationships/chart" Target="../charts/chart86.xml"/><Relationship Id="rId3" Type="http://schemas.openxmlformats.org/officeDocument/2006/relationships/slideLayout" Target="../slideLayouts/slideLayout12.xml"/><Relationship Id="rId7" Type="http://schemas.openxmlformats.org/officeDocument/2006/relationships/chart" Target="../charts/chart85.xml"/><Relationship Id="rId2" Type="http://schemas.openxmlformats.org/officeDocument/2006/relationships/tags" Target="../tags/tag254.xml"/><Relationship Id="rId1" Type="http://schemas.openxmlformats.org/officeDocument/2006/relationships/vmlDrawing" Target="../drawings/vmlDrawing253.vml"/><Relationship Id="rId6" Type="http://schemas.openxmlformats.org/officeDocument/2006/relationships/image" Target="../media/image3.emf"/><Relationship Id="rId5" Type="http://schemas.openxmlformats.org/officeDocument/2006/relationships/oleObject" Target="../embeddings/oleObject253.bin"/><Relationship Id="rId4" Type="http://schemas.openxmlformats.org/officeDocument/2006/relationships/notesSlide" Target="../notesSlides/notesSlide234.xml"/><Relationship Id="rId9" Type="http://schemas.openxmlformats.org/officeDocument/2006/relationships/chart" Target="../charts/chart87.xml"/></Relationships>
</file>

<file path=ppt/slides/_rels/slide23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55.xml"/><Relationship Id="rId1" Type="http://schemas.openxmlformats.org/officeDocument/2006/relationships/vmlDrawing" Target="../drawings/vmlDrawing254.vml"/><Relationship Id="rId6" Type="http://schemas.openxmlformats.org/officeDocument/2006/relationships/image" Target="../media/image3.emf"/><Relationship Id="rId5" Type="http://schemas.openxmlformats.org/officeDocument/2006/relationships/oleObject" Target="../embeddings/oleObject254.bin"/><Relationship Id="rId4" Type="http://schemas.openxmlformats.org/officeDocument/2006/relationships/notesSlide" Target="../notesSlides/notesSlide235.xml"/></Relationships>
</file>

<file path=ppt/slides/_rels/slide236.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chart" Target="../charts/chart88.xml"/><Relationship Id="rId2" Type="http://schemas.openxmlformats.org/officeDocument/2006/relationships/tags" Target="../tags/tag256.xml"/><Relationship Id="rId1" Type="http://schemas.openxmlformats.org/officeDocument/2006/relationships/vmlDrawing" Target="../drawings/vmlDrawing255.vml"/><Relationship Id="rId6" Type="http://schemas.openxmlformats.org/officeDocument/2006/relationships/image" Target="../media/image3.emf"/><Relationship Id="rId5" Type="http://schemas.openxmlformats.org/officeDocument/2006/relationships/oleObject" Target="../embeddings/oleObject255.bin"/><Relationship Id="rId4" Type="http://schemas.openxmlformats.org/officeDocument/2006/relationships/notesSlide" Target="../notesSlides/notesSlide236.xml"/></Relationships>
</file>

<file path=ppt/slides/_rels/slide237.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78.png"/><Relationship Id="rId2" Type="http://schemas.openxmlformats.org/officeDocument/2006/relationships/tags" Target="../tags/tag257.xml"/><Relationship Id="rId1" Type="http://schemas.openxmlformats.org/officeDocument/2006/relationships/vmlDrawing" Target="../drawings/vmlDrawing256.vml"/><Relationship Id="rId6" Type="http://schemas.openxmlformats.org/officeDocument/2006/relationships/image" Target="../media/image3.emf"/><Relationship Id="rId5" Type="http://schemas.openxmlformats.org/officeDocument/2006/relationships/oleObject" Target="../embeddings/oleObject256.bin"/><Relationship Id="rId4" Type="http://schemas.openxmlformats.org/officeDocument/2006/relationships/notesSlide" Target="../notesSlides/notesSlide237.xml"/></Relationships>
</file>

<file path=ppt/slides/_rels/slide23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58.xml"/><Relationship Id="rId1" Type="http://schemas.openxmlformats.org/officeDocument/2006/relationships/vmlDrawing" Target="../drawings/vmlDrawing257.vml"/><Relationship Id="rId6" Type="http://schemas.openxmlformats.org/officeDocument/2006/relationships/image" Target="../media/image3.emf"/><Relationship Id="rId5" Type="http://schemas.openxmlformats.org/officeDocument/2006/relationships/oleObject" Target="../embeddings/oleObject257.bin"/><Relationship Id="rId4" Type="http://schemas.openxmlformats.org/officeDocument/2006/relationships/notesSlide" Target="../notesSlides/notesSlide238.xml"/></Relationships>
</file>

<file path=ppt/slides/_rels/slide23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59.xml"/><Relationship Id="rId1" Type="http://schemas.openxmlformats.org/officeDocument/2006/relationships/vmlDrawing" Target="../drawings/vmlDrawing258.vml"/><Relationship Id="rId6" Type="http://schemas.openxmlformats.org/officeDocument/2006/relationships/image" Target="../media/image3.emf"/><Relationship Id="rId5" Type="http://schemas.openxmlformats.org/officeDocument/2006/relationships/oleObject" Target="../embeddings/oleObject258.bin"/><Relationship Id="rId4" Type="http://schemas.openxmlformats.org/officeDocument/2006/relationships/notesSlide" Target="../notesSlides/notesSlide239.xml"/></Relationships>
</file>

<file path=ppt/slides/_rels/slide24.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slideLayout" Target="../slideLayouts/slideLayout12.xml"/><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tags" Target="../tags/tag44.xml"/><Relationship Id="rId16" Type="http://schemas.openxmlformats.org/officeDocument/2006/relationships/image" Target="../media/image21.png"/><Relationship Id="rId1" Type="http://schemas.openxmlformats.org/officeDocument/2006/relationships/vmlDrawing" Target="../drawings/vmlDrawing43.vml"/><Relationship Id="rId6" Type="http://schemas.openxmlformats.org/officeDocument/2006/relationships/image" Target="../media/image3.emf"/><Relationship Id="rId11" Type="http://schemas.openxmlformats.org/officeDocument/2006/relationships/image" Target="../media/image16.png"/><Relationship Id="rId5" Type="http://schemas.openxmlformats.org/officeDocument/2006/relationships/oleObject" Target="../embeddings/oleObject43.bin"/><Relationship Id="rId15" Type="http://schemas.openxmlformats.org/officeDocument/2006/relationships/image" Target="../media/image20.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notesSlide" Target="../notesSlides/notesSlide24.xml"/><Relationship Id="rId9" Type="http://schemas.openxmlformats.org/officeDocument/2006/relationships/image" Target="../media/image14.png"/><Relationship Id="rId14" Type="http://schemas.openxmlformats.org/officeDocument/2006/relationships/image" Target="../media/image19.png"/></Relationships>
</file>

<file path=ppt/slides/_rels/slide24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60.xml"/><Relationship Id="rId1" Type="http://schemas.openxmlformats.org/officeDocument/2006/relationships/vmlDrawing" Target="../drawings/vmlDrawing259.vml"/><Relationship Id="rId6" Type="http://schemas.openxmlformats.org/officeDocument/2006/relationships/image" Target="../media/image3.emf"/><Relationship Id="rId5" Type="http://schemas.openxmlformats.org/officeDocument/2006/relationships/oleObject" Target="../embeddings/oleObject259.bin"/><Relationship Id="rId4" Type="http://schemas.openxmlformats.org/officeDocument/2006/relationships/notesSlide" Target="../notesSlides/notesSlide240.xml"/></Relationships>
</file>

<file path=ppt/slides/_rels/slide24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261.xml"/><Relationship Id="rId1" Type="http://schemas.openxmlformats.org/officeDocument/2006/relationships/vmlDrawing" Target="../drawings/vmlDrawing260.vml"/><Relationship Id="rId6" Type="http://schemas.openxmlformats.org/officeDocument/2006/relationships/image" Target="../media/image3.emf"/><Relationship Id="rId5" Type="http://schemas.openxmlformats.org/officeDocument/2006/relationships/oleObject" Target="../embeddings/oleObject260.bin"/><Relationship Id="rId10" Type="http://schemas.openxmlformats.org/officeDocument/2006/relationships/image" Target="../media/image15.png"/><Relationship Id="rId4" Type="http://schemas.openxmlformats.org/officeDocument/2006/relationships/notesSlide" Target="../notesSlides/notesSlide241.xml"/><Relationship Id="rId9" Type="http://schemas.openxmlformats.org/officeDocument/2006/relationships/image" Target="../media/image14.png"/></Relationships>
</file>

<file path=ppt/slides/_rels/slide242.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262.xml"/><Relationship Id="rId1" Type="http://schemas.openxmlformats.org/officeDocument/2006/relationships/vmlDrawing" Target="../drawings/vmlDrawing261.vml"/><Relationship Id="rId6" Type="http://schemas.openxmlformats.org/officeDocument/2006/relationships/image" Target="../media/image3.emf"/><Relationship Id="rId5" Type="http://schemas.openxmlformats.org/officeDocument/2006/relationships/oleObject" Target="../embeddings/oleObject261.bin"/><Relationship Id="rId10" Type="http://schemas.openxmlformats.org/officeDocument/2006/relationships/image" Target="../media/image19.png"/><Relationship Id="rId4" Type="http://schemas.openxmlformats.org/officeDocument/2006/relationships/notesSlide" Target="../notesSlides/notesSlide242.xml"/><Relationship Id="rId9" Type="http://schemas.openxmlformats.org/officeDocument/2006/relationships/image" Target="../media/image18.png"/></Relationships>
</file>

<file path=ppt/slides/_rels/slide243.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263.xml"/><Relationship Id="rId1" Type="http://schemas.openxmlformats.org/officeDocument/2006/relationships/vmlDrawing" Target="../drawings/vmlDrawing262.vml"/><Relationship Id="rId6" Type="http://schemas.openxmlformats.org/officeDocument/2006/relationships/image" Target="../media/image3.emf"/><Relationship Id="rId5" Type="http://schemas.openxmlformats.org/officeDocument/2006/relationships/oleObject" Target="../embeddings/oleObject262.bin"/><Relationship Id="rId4" Type="http://schemas.openxmlformats.org/officeDocument/2006/relationships/notesSlide" Target="../notesSlides/notesSlide243.xml"/><Relationship Id="rId9" Type="http://schemas.openxmlformats.org/officeDocument/2006/relationships/image" Target="../media/image22.png"/></Relationships>
</file>

<file path=ppt/slides/_rels/slide24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264.xml"/><Relationship Id="rId1" Type="http://schemas.openxmlformats.org/officeDocument/2006/relationships/vmlDrawing" Target="../drawings/vmlDrawing263.vml"/><Relationship Id="rId6" Type="http://schemas.openxmlformats.org/officeDocument/2006/relationships/image" Target="../media/image3.emf"/><Relationship Id="rId5" Type="http://schemas.openxmlformats.org/officeDocument/2006/relationships/oleObject" Target="../embeddings/oleObject263.bin"/><Relationship Id="rId4" Type="http://schemas.openxmlformats.org/officeDocument/2006/relationships/notesSlide" Target="../notesSlides/notesSlide244.xml"/></Relationships>
</file>

<file path=ppt/slides/_rels/slide245.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slideLayout" Target="../slideLayouts/slideLayout12.xml"/><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tags" Target="../tags/tag265.xml"/><Relationship Id="rId16" Type="http://schemas.openxmlformats.org/officeDocument/2006/relationships/image" Target="../media/image21.png"/><Relationship Id="rId1" Type="http://schemas.openxmlformats.org/officeDocument/2006/relationships/vmlDrawing" Target="../drawings/vmlDrawing264.vml"/><Relationship Id="rId6" Type="http://schemas.openxmlformats.org/officeDocument/2006/relationships/image" Target="../media/image3.emf"/><Relationship Id="rId11" Type="http://schemas.openxmlformats.org/officeDocument/2006/relationships/image" Target="../media/image16.png"/><Relationship Id="rId5" Type="http://schemas.openxmlformats.org/officeDocument/2006/relationships/oleObject" Target="../embeddings/oleObject264.bin"/><Relationship Id="rId15" Type="http://schemas.openxmlformats.org/officeDocument/2006/relationships/image" Target="../media/image20.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notesSlide" Target="../notesSlides/notesSlide245.xml"/><Relationship Id="rId9" Type="http://schemas.openxmlformats.org/officeDocument/2006/relationships/image" Target="../media/image14.png"/><Relationship Id="rId14" Type="http://schemas.openxmlformats.org/officeDocument/2006/relationships/image" Target="../media/image19.png"/></Relationships>
</file>

<file path=ppt/slides/_rels/slide24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66.xml"/><Relationship Id="rId1" Type="http://schemas.openxmlformats.org/officeDocument/2006/relationships/vmlDrawing" Target="../drawings/vmlDrawing265.vml"/><Relationship Id="rId6" Type="http://schemas.openxmlformats.org/officeDocument/2006/relationships/image" Target="../media/image3.emf"/><Relationship Id="rId5" Type="http://schemas.openxmlformats.org/officeDocument/2006/relationships/oleObject" Target="../embeddings/oleObject265.bin"/><Relationship Id="rId4" Type="http://schemas.openxmlformats.org/officeDocument/2006/relationships/notesSlide" Target="../notesSlides/notesSlide246.xml"/></Relationships>
</file>

<file path=ppt/slides/_rels/slide24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67.xml"/><Relationship Id="rId1" Type="http://schemas.openxmlformats.org/officeDocument/2006/relationships/vmlDrawing" Target="../drawings/vmlDrawing266.vml"/><Relationship Id="rId6" Type="http://schemas.openxmlformats.org/officeDocument/2006/relationships/image" Target="../media/image3.emf"/><Relationship Id="rId5" Type="http://schemas.openxmlformats.org/officeDocument/2006/relationships/oleObject" Target="../embeddings/oleObject266.bin"/><Relationship Id="rId4" Type="http://schemas.openxmlformats.org/officeDocument/2006/relationships/notesSlide" Target="../notesSlides/notesSlide247.xml"/></Relationships>
</file>

<file path=ppt/slides/_rels/slide24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68.xml"/><Relationship Id="rId1" Type="http://schemas.openxmlformats.org/officeDocument/2006/relationships/vmlDrawing" Target="../drawings/vmlDrawing267.vml"/><Relationship Id="rId6" Type="http://schemas.openxmlformats.org/officeDocument/2006/relationships/image" Target="../media/image3.emf"/><Relationship Id="rId5" Type="http://schemas.openxmlformats.org/officeDocument/2006/relationships/oleObject" Target="../embeddings/oleObject267.bin"/><Relationship Id="rId4" Type="http://schemas.openxmlformats.org/officeDocument/2006/relationships/notesSlide" Target="../notesSlides/notesSlide248.xml"/></Relationships>
</file>

<file path=ppt/slides/_rels/slide24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69.xml"/><Relationship Id="rId1" Type="http://schemas.openxmlformats.org/officeDocument/2006/relationships/vmlDrawing" Target="../drawings/vmlDrawing268.vml"/><Relationship Id="rId6" Type="http://schemas.openxmlformats.org/officeDocument/2006/relationships/image" Target="../media/image3.emf"/><Relationship Id="rId5" Type="http://schemas.openxmlformats.org/officeDocument/2006/relationships/oleObject" Target="../embeddings/oleObject268.bin"/><Relationship Id="rId4" Type="http://schemas.openxmlformats.org/officeDocument/2006/relationships/notesSlide" Target="../notesSlides/notesSlide249.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45.xml"/><Relationship Id="rId1" Type="http://schemas.openxmlformats.org/officeDocument/2006/relationships/vmlDrawing" Target="../drawings/vmlDrawing44.vml"/><Relationship Id="rId6" Type="http://schemas.openxmlformats.org/officeDocument/2006/relationships/image" Target="../media/image3.emf"/><Relationship Id="rId5" Type="http://schemas.openxmlformats.org/officeDocument/2006/relationships/oleObject" Target="../embeddings/oleObject44.bin"/><Relationship Id="rId4" Type="http://schemas.openxmlformats.org/officeDocument/2006/relationships/notesSlide" Target="../notesSlides/notesSlide25.xml"/></Relationships>
</file>

<file path=ppt/slides/_rels/slide25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70.xml"/><Relationship Id="rId1" Type="http://schemas.openxmlformats.org/officeDocument/2006/relationships/vmlDrawing" Target="../drawings/vmlDrawing269.vml"/><Relationship Id="rId6" Type="http://schemas.openxmlformats.org/officeDocument/2006/relationships/image" Target="../media/image3.emf"/><Relationship Id="rId5" Type="http://schemas.openxmlformats.org/officeDocument/2006/relationships/oleObject" Target="../embeddings/oleObject269.bin"/><Relationship Id="rId4" Type="http://schemas.openxmlformats.org/officeDocument/2006/relationships/notesSlide" Target="../notesSlides/notesSlide250.xml"/></Relationships>
</file>

<file path=ppt/slides/_rels/slide25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71.xml"/><Relationship Id="rId1" Type="http://schemas.openxmlformats.org/officeDocument/2006/relationships/vmlDrawing" Target="../drawings/vmlDrawing270.vml"/><Relationship Id="rId6" Type="http://schemas.openxmlformats.org/officeDocument/2006/relationships/image" Target="../media/image3.emf"/><Relationship Id="rId5" Type="http://schemas.openxmlformats.org/officeDocument/2006/relationships/oleObject" Target="../embeddings/oleObject270.bin"/><Relationship Id="rId4" Type="http://schemas.openxmlformats.org/officeDocument/2006/relationships/notesSlide" Target="../notesSlides/notesSlide251.xml"/></Relationships>
</file>

<file path=ppt/slides/_rels/slide252.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79.png"/><Relationship Id="rId2" Type="http://schemas.openxmlformats.org/officeDocument/2006/relationships/tags" Target="../tags/tag272.xml"/><Relationship Id="rId1" Type="http://schemas.openxmlformats.org/officeDocument/2006/relationships/vmlDrawing" Target="../drawings/vmlDrawing271.vml"/><Relationship Id="rId6" Type="http://schemas.openxmlformats.org/officeDocument/2006/relationships/image" Target="../media/image3.emf"/><Relationship Id="rId5" Type="http://schemas.openxmlformats.org/officeDocument/2006/relationships/oleObject" Target="../embeddings/oleObject271.bin"/><Relationship Id="rId4" Type="http://schemas.openxmlformats.org/officeDocument/2006/relationships/notesSlide" Target="../notesSlides/notesSlide252.xml"/></Relationships>
</file>

<file path=ppt/slides/_rels/slide25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73.xml"/><Relationship Id="rId1" Type="http://schemas.openxmlformats.org/officeDocument/2006/relationships/vmlDrawing" Target="../drawings/vmlDrawing272.vml"/><Relationship Id="rId6" Type="http://schemas.openxmlformats.org/officeDocument/2006/relationships/image" Target="../media/image3.emf"/><Relationship Id="rId5" Type="http://schemas.openxmlformats.org/officeDocument/2006/relationships/oleObject" Target="../embeddings/oleObject272.bin"/><Relationship Id="rId4" Type="http://schemas.openxmlformats.org/officeDocument/2006/relationships/notesSlide" Target="../notesSlides/notesSlide253.xml"/></Relationships>
</file>

<file path=ppt/slides/_rels/slide25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74.xml"/><Relationship Id="rId1" Type="http://schemas.openxmlformats.org/officeDocument/2006/relationships/vmlDrawing" Target="../drawings/vmlDrawing273.vml"/><Relationship Id="rId6" Type="http://schemas.openxmlformats.org/officeDocument/2006/relationships/image" Target="../media/image3.emf"/><Relationship Id="rId5" Type="http://schemas.openxmlformats.org/officeDocument/2006/relationships/oleObject" Target="../embeddings/oleObject273.bin"/><Relationship Id="rId4" Type="http://schemas.openxmlformats.org/officeDocument/2006/relationships/notesSlide" Target="../notesSlides/notesSlide254.xml"/></Relationships>
</file>

<file path=ppt/slides/_rels/slide25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75.xml"/><Relationship Id="rId1" Type="http://schemas.openxmlformats.org/officeDocument/2006/relationships/vmlDrawing" Target="../drawings/vmlDrawing274.vml"/><Relationship Id="rId6" Type="http://schemas.openxmlformats.org/officeDocument/2006/relationships/image" Target="../media/image3.emf"/><Relationship Id="rId5" Type="http://schemas.openxmlformats.org/officeDocument/2006/relationships/oleObject" Target="../embeddings/oleObject274.bin"/><Relationship Id="rId4" Type="http://schemas.openxmlformats.org/officeDocument/2006/relationships/notesSlide" Target="../notesSlides/notesSlide255.xml"/></Relationships>
</file>

<file path=ppt/slides/_rels/slide25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76.xml"/><Relationship Id="rId1" Type="http://schemas.openxmlformats.org/officeDocument/2006/relationships/vmlDrawing" Target="../drawings/vmlDrawing275.vml"/><Relationship Id="rId6" Type="http://schemas.openxmlformats.org/officeDocument/2006/relationships/image" Target="../media/image3.emf"/><Relationship Id="rId5" Type="http://schemas.openxmlformats.org/officeDocument/2006/relationships/oleObject" Target="../embeddings/oleObject275.bin"/><Relationship Id="rId4" Type="http://schemas.openxmlformats.org/officeDocument/2006/relationships/notesSlide" Target="../notesSlides/notesSlide256.xml"/></Relationships>
</file>

<file path=ppt/slides/_rels/slide25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77.xml"/><Relationship Id="rId1" Type="http://schemas.openxmlformats.org/officeDocument/2006/relationships/vmlDrawing" Target="../drawings/vmlDrawing276.vml"/><Relationship Id="rId6" Type="http://schemas.openxmlformats.org/officeDocument/2006/relationships/image" Target="../media/image3.emf"/><Relationship Id="rId5" Type="http://schemas.openxmlformats.org/officeDocument/2006/relationships/oleObject" Target="../embeddings/oleObject276.bin"/><Relationship Id="rId4" Type="http://schemas.openxmlformats.org/officeDocument/2006/relationships/notesSlide" Target="../notesSlides/notesSlide257.xml"/></Relationships>
</file>

<file path=ppt/slides/_rels/slide258.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80.emf"/><Relationship Id="rId2" Type="http://schemas.openxmlformats.org/officeDocument/2006/relationships/tags" Target="../tags/tag278.xml"/><Relationship Id="rId1" Type="http://schemas.openxmlformats.org/officeDocument/2006/relationships/vmlDrawing" Target="../drawings/vmlDrawing277.vml"/><Relationship Id="rId6" Type="http://schemas.openxmlformats.org/officeDocument/2006/relationships/image" Target="../media/image3.emf"/><Relationship Id="rId5" Type="http://schemas.openxmlformats.org/officeDocument/2006/relationships/oleObject" Target="../embeddings/oleObject277.bin"/><Relationship Id="rId4" Type="http://schemas.openxmlformats.org/officeDocument/2006/relationships/notesSlide" Target="../notesSlides/notesSlide258.xml"/></Relationships>
</file>

<file path=ppt/slides/_rels/slide25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79.xml"/><Relationship Id="rId1" Type="http://schemas.openxmlformats.org/officeDocument/2006/relationships/vmlDrawing" Target="../drawings/vmlDrawing278.vml"/><Relationship Id="rId6" Type="http://schemas.openxmlformats.org/officeDocument/2006/relationships/image" Target="../media/image3.emf"/><Relationship Id="rId5" Type="http://schemas.openxmlformats.org/officeDocument/2006/relationships/oleObject" Target="../embeddings/oleObject278.bin"/><Relationship Id="rId4" Type="http://schemas.openxmlformats.org/officeDocument/2006/relationships/notesSlide" Target="../notesSlides/notesSlide259.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46.xml"/><Relationship Id="rId1" Type="http://schemas.openxmlformats.org/officeDocument/2006/relationships/vmlDrawing" Target="../drawings/vmlDrawing45.vml"/><Relationship Id="rId6" Type="http://schemas.openxmlformats.org/officeDocument/2006/relationships/image" Target="../media/image3.emf"/><Relationship Id="rId5" Type="http://schemas.openxmlformats.org/officeDocument/2006/relationships/oleObject" Target="../embeddings/oleObject45.bin"/><Relationship Id="rId4" Type="http://schemas.openxmlformats.org/officeDocument/2006/relationships/notesSlide" Target="../notesSlides/notesSlide26.xml"/></Relationships>
</file>

<file path=ppt/slides/_rels/slide26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80.xml"/><Relationship Id="rId1" Type="http://schemas.openxmlformats.org/officeDocument/2006/relationships/vmlDrawing" Target="../drawings/vmlDrawing279.vml"/><Relationship Id="rId6" Type="http://schemas.openxmlformats.org/officeDocument/2006/relationships/image" Target="../media/image3.emf"/><Relationship Id="rId5" Type="http://schemas.openxmlformats.org/officeDocument/2006/relationships/oleObject" Target="../embeddings/oleObject279.bin"/><Relationship Id="rId4" Type="http://schemas.openxmlformats.org/officeDocument/2006/relationships/notesSlide" Target="../notesSlides/notesSlide260.xml"/></Relationships>
</file>

<file path=ppt/slides/_rels/slide26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281.xml"/><Relationship Id="rId1" Type="http://schemas.openxmlformats.org/officeDocument/2006/relationships/vmlDrawing" Target="../drawings/vmlDrawing280.vml"/><Relationship Id="rId6" Type="http://schemas.openxmlformats.org/officeDocument/2006/relationships/image" Target="../media/image3.emf"/><Relationship Id="rId5" Type="http://schemas.openxmlformats.org/officeDocument/2006/relationships/oleObject" Target="../embeddings/oleObject280.bin"/><Relationship Id="rId10" Type="http://schemas.openxmlformats.org/officeDocument/2006/relationships/image" Target="../media/image15.png"/><Relationship Id="rId4" Type="http://schemas.openxmlformats.org/officeDocument/2006/relationships/notesSlide" Target="../notesSlides/notesSlide261.xml"/><Relationship Id="rId9" Type="http://schemas.openxmlformats.org/officeDocument/2006/relationships/image" Target="../media/image14.png"/></Relationships>
</file>

<file path=ppt/slides/_rels/slide262.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282.xml"/><Relationship Id="rId1" Type="http://schemas.openxmlformats.org/officeDocument/2006/relationships/vmlDrawing" Target="../drawings/vmlDrawing281.vml"/><Relationship Id="rId6" Type="http://schemas.openxmlformats.org/officeDocument/2006/relationships/image" Target="../media/image3.emf"/><Relationship Id="rId5" Type="http://schemas.openxmlformats.org/officeDocument/2006/relationships/oleObject" Target="../embeddings/oleObject281.bin"/><Relationship Id="rId10" Type="http://schemas.openxmlformats.org/officeDocument/2006/relationships/image" Target="../media/image19.png"/><Relationship Id="rId4" Type="http://schemas.openxmlformats.org/officeDocument/2006/relationships/notesSlide" Target="../notesSlides/notesSlide262.xml"/><Relationship Id="rId9" Type="http://schemas.openxmlformats.org/officeDocument/2006/relationships/image" Target="../media/image18.png"/></Relationships>
</file>

<file path=ppt/slides/_rels/slide263.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283.xml"/><Relationship Id="rId1" Type="http://schemas.openxmlformats.org/officeDocument/2006/relationships/vmlDrawing" Target="../drawings/vmlDrawing282.vml"/><Relationship Id="rId6" Type="http://schemas.openxmlformats.org/officeDocument/2006/relationships/image" Target="../media/image3.emf"/><Relationship Id="rId5" Type="http://schemas.openxmlformats.org/officeDocument/2006/relationships/oleObject" Target="../embeddings/oleObject282.bin"/><Relationship Id="rId4" Type="http://schemas.openxmlformats.org/officeDocument/2006/relationships/notesSlide" Target="../notesSlides/notesSlide263.xml"/><Relationship Id="rId9" Type="http://schemas.openxmlformats.org/officeDocument/2006/relationships/image" Target="../media/image22.png"/></Relationships>
</file>

<file path=ppt/slides/_rels/slide26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284.xml"/><Relationship Id="rId1" Type="http://schemas.openxmlformats.org/officeDocument/2006/relationships/vmlDrawing" Target="../drawings/vmlDrawing283.vml"/><Relationship Id="rId6" Type="http://schemas.openxmlformats.org/officeDocument/2006/relationships/image" Target="../media/image3.emf"/><Relationship Id="rId5" Type="http://schemas.openxmlformats.org/officeDocument/2006/relationships/oleObject" Target="../embeddings/oleObject283.bin"/><Relationship Id="rId4" Type="http://schemas.openxmlformats.org/officeDocument/2006/relationships/notesSlide" Target="../notesSlides/notesSlide264.xml"/></Relationships>
</file>

<file path=ppt/slides/_rels/slide26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slideLayout" Target="../slideLayouts/slideLayout12.xml"/><Relationship Id="rId7" Type="http://schemas.openxmlformats.org/officeDocument/2006/relationships/image" Target="../media/image14.png"/><Relationship Id="rId2" Type="http://schemas.openxmlformats.org/officeDocument/2006/relationships/tags" Target="../tags/tag285.xml"/><Relationship Id="rId1" Type="http://schemas.openxmlformats.org/officeDocument/2006/relationships/vmlDrawing" Target="../drawings/vmlDrawing284.vml"/><Relationship Id="rId6" Type="http://schemas.openxmlformats.org/officeDocument/2006/relationships/image" Target="../media/image3.emf"/><Relationship Id="rId5" Type="http://schemas.openxmlformats.org/officeDocument/2006/relationships/oleObject" Target="../embeddings/oleObject284.bin"/><Relationship Id="rId4" Type="http://schemas.openxmlformats.org/officeDocument/2006/relationships/notesSlide" Target="../notesSlides/notesSlide265.xml"/></Relationships>
</file>

<file path=ppt/slides/_rels/slide266.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81.emf"/><Relationship Id="rId2" Type="http://schemas.openxmlformats.org/officeDocument/2006/relationships/tags" Target="../tags/tag286.xml"/><Relationship Id="rId1" Type="http://schemas.openxmlformats.org/officeDocument/2006/relationships/vmlDrawing" Target="../drawings/vmlDrawing285.vml"/><Relationship Id="rId6" Type="http://schemas.openxmlformats.org/officeDocument/2006/relationships/image" Target="../media/image3.emf"/><Relationship Id="rId5" Type="http://schemas.openxmlformats.org/officeDocument/2006/relationships/oleObject" Target="../embeddings/oleObject285.bin"/><Relationship Id="rId4" Type="http://schemas.openxmlformats.org/officeDocument/2006/relationships/notesSlide" Target="../notesSlides/notesSlide266.xml"/></Relationships>
</file>

<file path=ppt/slides/_rels/slide267.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82.png"/><Relationship Id="rId2" Type="http://schemas.openxmlformats.org/officeDocument/2006/relationships/tags" Target="../tags/tag287.xml"/><Relationship Id="rId1" Type="http://schemas.openxmlformats.org/officeDocument/2006/relationships/vmlDrawing" Target="../drawings/vmlDrawing286.vml"/><Relationship Id="rId6" Type="http://schemas.openxmlformats.org/officeDocument/2006/relationships/image" Target="../media/image3.emf"/><Relationship Id="rId5" Type="http://schemas.openxmlformats.org/officeDocument/2006/relationships/oleObject" Target="../embeddings/oleObject286.bin"/><Relationship Id="rId4" Type="http://schemas.openxmlformats.org/officeDocument/2006/relationships/notesSlide" Target="../notesSlides/notesSlide267.xml"/></Relationships>
</file>

<file path=ppt/slides/_rels/slide268.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83.emf"/><Relationship Id="rId2" Type="http://schemas.openxmlformats.org/officeDocument/2006/relationships/tags" Target="../tags/tag288.xml"/><Relationship Id="rId1" Type="http://schemas.openxmlformats.org/officeDocument/2006/relationships/vmlDrawing" Target="../drawings/vmlDrawing287.vml"/><Relationship Id="rId6" Type="http://schemas.openxmlformats.org/officeDocument/2006/relationships/image" Target="../media/image3.emf"/><Relationship Id="rId5" Type="http://schemas.openxmlformats.org/officeDocument/2006/relationships/oleObject" Target="../embeddings/oleObject287.bin"/><Relationship Id="rId4" Type="http://schemas.openxmlformats.org/officeDocument/2006/relationships/notesSlide" Target="../notesSlides/notesSlide268.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47.xml"/><Relationship Id="rId1" Type="http://schemas.openxmlformats.org/officeDocument/2006/relationships/vmlDrawing" Target="../drawings/vmlDrawing46.vml"/><Relationship Id="rId6" Type="http://schemas.openxmlformats.org/officeDocument/2006/relationships/image" Target="../media/image3.emf"/><Relationship Id="rId5" Type="http://schemas.openxmlformats.org/officeDocument/2006/relationships/oleObject" Target="../embeddings/oleObject46.bin"/><Relationship Id="rId4"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48.xml"/><Relationship Id="rId1" Type="http://schemas.openxmlformats.org/officeDocument/2006/relationships/vmlDrawing" Target="../drawings/vmlDrawing47.vml"/><Relationship Id="rId6" Type="http://schemas.openxmlformats.org/officeDocument/2006/relationships/image" Target="../media/image3.emf"/><Relationship Id="rId5" Type="http://schemas.openxmlformats.org/officeDocument/2006/relationships/oleObject" Target="../embeddings/oleObject47.bin"/><Relationship Id="rId4"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49.xml"/><Relationship Id="rId1" Type="http://schemas.openxmlformats.org/officeDocument/2006/relationships/vmlDrawing" Target="../drawings/vmlDrawing48.vml"/><Relationship Id="rId6" Type="http://schemas.openxmlformats.org/officeDocument/2006/relationships/image" Target="../media/image3.emf"/><Relationship Id="rId5" Type="http://schemas.openxmlformats.org/officeDocument/2006/relationships/oleObject" Target="../embeddings/oleObject48.bin"/><Relationship Id="rId4"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slideLayout" Target="../slideLayouts/slideLayout12.xml"/><Relationship Id="rId7" Type="http://schemas.openxmlformats.org/officeDocument/2006/relationships/chart" Target="../charts/chart3.xml"/><Relationship Id="rId2" Type="http://schemas.openxmlformats.org/officeDocument/2006/relationships/tags" Target="../tags/tag23.xml"/><Relationship Id="rId1" Type="http://schemas.openxmlformats.org/officeDocument/2006/relationships/vmlDrawing" Target="../drawings/vmlDrawing22.vml"/><Relationship Id="rId6" Type="http://schemas.openxmlformats.org/officeDocument/2006/relationships/image" Target="../media/image3.emf"/><Relationship Id="rId5" Type="http://schemas.openxmlformats.org/officeDocument/2006/relationships/oleObject" Target="../embeddings/oleObject22.bin"/><Relationship Id="rId4"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0.xml"/><Relationship Id="rId1" Type="http://schemas.openxmlformats.org/officeDocument/2006/relationships/vmlDrawing" Target="../drawings/vmlDrawing49.vml"/><Relationship Id="rId6" Type="http://schemas.openxmlformats.org/officeDocument/2006/relationships/image" Target="../media/image3.emf"/><Relationship Id="rId5" Type="http://schemas.openxmlformats.org/officeDocument/2006/relationships/oleObject" Target="../embeddings/oleObject49.bin"/><Relationship Id="rId4"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1.xml"/><Relationship Id="rId1" Type="http://schemas.openxmlformats.org/officeDocument/2006/relationships/vmlDrawing" Target="../drawings/vmlDrawing50.vml"/><Relationship Id="rId6" Type="http://schemas.openxmlformats.org/officeDocument/2006/relationships/image" Target="../media/image3.emf"/><Relationship Id="rId5" Type="http://schemas.openxmlformats.org/officeDocument/2006/relationships/oleObject" Target="../embeddings/oleObject50.bin"/><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2.xml"/><Relationship Id="rId1" Type="http://schemas.openxmlformats.org/officeDocument/2006/relationships/vmlDrawing" Target="../drawings/vmlDrawing51.vml"/><Relationship Id="rId6" Type="http://schemas.openxmlformats.org/officeDocument/2006/relationships/image" Target="../media/image3.emf"/><Relationship Id="rId5" Type="http://schemas.openxmlformats.org/officeDocument/2006/relationships/oleObject" Target="../embeddings/oleObject51.bin"/><Relationship Id="rId4"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3.xml"/><Relationship Id="rId1" Type="http://schemas.openxmlformats.org/officeDocument/2006/relationships/vmlDrawing" Target="../drawings/vmlDrawing52.vml"/><Relationship Id="rId6" Type="http://schemas.openxmlformats.org/officeDocument/2006/relationships/image" Target="../media/image3.emf"/><Relationship Id="rId5" Type="http://schemas.openxmlformats.org/officeDocument/2006/relationships/oleObject" Target="../embeddings/oleObject52.bin"/><Relationship Id="rId4"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4.xml"/><Relationship Id="rId1" Type="http://schemas.openxmlformats.org/officeDocument/2006/relationships/vmlDrawing" Target="../drawings/vmlDrawing53.vml"/><Relationship Id="rId6" Type="http://schemas.openxmlformats.org/officeDocument/2006/relationships/image" Target="../media/image3.emf"/><Relationship Id="rId5" Type="http://schemas.openxmlformats.org/officeDocument/2006/relationships/oleObject" Target="../embeddings/oleObject53.bin"/><Relationship Id="rId4"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5.xml"/><Relationship Id="rId1" Type="http://schemas.openxmlformats.org/officeDocument/2006/relationships/vmlDrawing" Target="../drawings/vmlDrawing54.vml"/><Relationship Id="rId6" Type="http://schemas.openxmlformats.org/officeDocument/2006/relationships/image" Target="../media/image3.emf"/><Relationship Id="rId5" Type="http://schemas.openxmlformats.org/officeDocument/2006/relationships/oleObject" Target="../embeddings/oleObject54.bin"/><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6.xml"/><Relationship Id="rId1" Type="http://schemas.openxmlformats.org/officeDocument/2006/relationships/vmlDrawing" Target="../drawings/vmlDrawing55.vml"/><Relationship Id="rId6" Type="http://schemas.openxmlformats.org/officeDocument/2006/relationships/image" Target="../media/image3.emf"/><Relationship Id="rId5" Type="http://schemas.openxmlformats.org/officeDocument/2006/relationships/oleObject" Target="../embeddings/oleObject55.bin"/><Relationship Id="rId4"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7.xml"/><Relationship Id="rId1" Type="http://schemas.openxmlformats.org/officeDocument/2006/relationships/vmlDrawing" Target="../drawings/vmlDrawing56.vml"/><Relationship Id="rId6" Type="http://schemas.openxmlformats.org/officeDocument/2006/relationships/image" Target="../media/image3.emf"/><Relationship Id="rId5" Type="http://schemas.openxmlformats.org/officeDocument/2006/relationships/oleObject" Target="../embeddings/oleObject56.bin"/><Relationship Id="rId4"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8.xml"/><Relationship Id="rId1" Type="http://schemas.openxmlformats.org/officeDocument/2006/relationships/vmlDrawing" Target="../drawings/vmlDrawing57.vml"/><Relationship Id="rId6" Type="http://schemas.openxmlformats.org/officeDocument/2006/relationships/image" Target="../media/image3.emf"/><Relationship Id="rId5" Type="http://schemas.openxmlformats.org/officeDocument/2006/relationships/oleObject" Target="../embeddings/oleObject57.bin"/><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9.xml"/><Relationship Id="rId1" Type="http://schemas.openxmlformats.org/officeDocument/2006/relationships/vmlDrawing" Target="../drawings/vmlDrawing58.vml"/><Relationship Id="rId6" Type="http://schemas.openxmlformats.org/officeDocument/2006/relationships/image" Target="../media/image3.emf"/><Relationship Id="rId5" Type="http://schemas.openxmlformats.org/officeDocument/2006/relationships/oleObject" Target="../embeddings/oleObject58.bin"/><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8" Type="http://schemas.openxmlformats.org/officeDocument/2006/relationships/chart" Target="../charts/chart5.xml"/><Relationship Id="rId3" Type="http://schemas.openxmlformats.org/officeDocument/2006/relationships/slideLayout" Target="../slideLayouts/slideLayout12.xml"/><Relationship Id="rId7" Type="http://schemas.openxmlformats.org/officeDocument/2006/relationships/image" Target="../media/image7.emf"/><Relationship Id="rId2" Type="http://schemas.openxmlformats.org/officeDocument/2006/relationships/tags" Target="../tags/tag24.xml"/><Relationship Id="rId1" Type="http://schemas.openxmlformats.org/officeDocument/2006/relationships/vmlDrawing" Target="../drawings/vmlDrawing23.vml"/><Relationship Id="rId6" Type="http://schemas.openxmlformats.org/officeDocument/2006/relationships/image" Target="../media/image3.emf"/><Relationship Id="rId5" Type="http://schemas.openxmlformats.org/officeDocument/2006/relationships/oleObject" Target="../embeddings/oleObject23.bin"/><Relationship Id="rId4"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60.xml"/><Relationship Id="rId1" Type="http://schemas.openxmlformats.org/officeDocument/2006/relationships/vmlDrawing" Target="../drawings/vmlDrawing59.vml"/><Relationship Id="rId6" Type="http://schemas.openxmlformats.org/officeDocument/2006/relationships/image" Target="../media/image3.emf"/><Relationship Id="rId5" Type="http://schemas.openxmlformats.org/officeDocument/2006/relationships/oleObject" Target="../embeddings/oleObject59.bin"/><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61.xml"/><Relationship Id="rId1" Type="http://schemas.openxmlformats.org/officeDocument/2006/relationships/vmlDrawing" Target="../drawings/vmlDrawing60.vml"/><Relationship Id="rId6" Type="http://schemas.openxmlformats.org/officeDocument/2006/relationships/image" Target="../media/image3.emf"/><Relationship Id="rId5" Type="http://schemas.openxmlformats.org/officeDocument/2006/relationships/oleObject" Target="../embeddings/oleObject60.bin"/><Relationship Id="rId10" Type="http://schemas.openxmlformats.org/officeDocument/2006/relationships/image" Target="../media/image15.png"/><Relationship Id="rId4" Type="http://schemas.openxmlformats.org/officeDocument/2006/relationships/notesSlide" Target="../notesSlides/notesSlide41.xml"/><Relationship Id="rId9" Type="http://schemas.openxmlformats.org/officeDocument/2006/relationships/image" Target="../media/image14.png"/></Relationships>
</file>

<file path=ppt/slides/_rels/slide42.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62.xml"/><Relationship Id="rId1" Type="http://schemas.openxmlformats.org/officeDocument/2006/relationships/vmlDrawing" Target="../drawings/vmlDrawing61.vml"/><Relationship Id="rId6" Type="http://schemas.openxmlformats.org/officeDocument/2006/relationships/image" Target="../media/image3.emf"/><Relationship Id="rId5" Type="http://schemas.openxmlformats.org/officeDocument/2006/relationships/oleObject" Target="../embeddings/oleObject61.bin"/><Relationship Id="rId10" Type="http://schemas.openxmlformats.org/officeDocument/2006/relationships/image" Target="../media/image19.png"/><Relationship Id="rId4" Type="http://schemas.openxmlformats.org/officeDocument/2006/relationships/notesSlide" Target="../notesSlides/notesSlide42.xml"/><Relationship Id="rId9" Type="http://schemas.openxmlformats.org/officeDocument/2006/relationships/image" Target="../media/image18.png"/></Relationships>
</file>

<file path=ppt/slides/_rels/slide43.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63.xml"/><Relationship Id="rId1" Type="http://schemas.openxmlformats.org/officeDocument/2006/relationships/vmlDrawing" Target="../drawings/vmlDrawing62.vml"/><Relationship Id="rId6" Type="http://schemas.openxmlformats.org/officeDocument/2006/relationships/image" Target="../media/image3.emf"/><Relationship Id="rId5" Type="http://schemas.openxmlformats.org/officeDocument/2006/relationships/oleObject" Target="../embeddings/oleObject62.bin"/><Relationship Id="rId4" Type="http://schemas.openxmlformats.org/officeDocument/2006/relationships/notesSlide" Target="../notesSlides/notesSlide43.xml"/><Relationship Id="rId9" Type="http://schemas.openxmlformats.org/officeDocument/2006/relationships/image" Target="../media/image22.png"/></Relationships>
</file>

<file path=ppt/slides/_rels/slide4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64.xml"/><Relationship Id="rId1" Type="http://schemas.openxmlformats.org/officeDocument/2006/relationships/vmlDrawing" Target="../drawings/vmlDrawing63.vml"/><Relationship Id="rId6" Type="http://schemas.openxmlformats.org/officeDocument/2006/relationships/image" Target="../media/image3.emf"/><Relationship Id="rId5" Type="http://schemas.openxmlformats.org/officeDocument/2006/relationships/oleObject" Target="../embeddings/oleObject63.bin"/><Relationship Id="rId4"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65.xml"/><Relationship Id="rId1" Type="http://schemas.openxmlformats.org/officeDocument/2006/relationships/vmlDrawing" Target="../drawings/vmlDrawing64.vml"/><Relationship Id="rId6" Type="http://schemas.openxmlformats.org/officeDocument/2006/relationships/image" Target="../media/image3.emf"/><Relationship Id="rId5" Type="http://schemas.openxmlformats.org/officeDocument/2006/relationships/oleObject" Target="../embeddings/oleObject64.bin"/><Relationship Id="rId4" Type="http://schemas.openxmlformats.org/officeDocument/2006/relationships/notesSlide" Target="../notesSlides/notesSlide45.xml"/><Relationship Id="rId9" Type="http://schemas.openxmlformats.org/officeDocument/2006/relationships/image" Target="../media/image24.png"/></Relationships>
</file>

<file path=ppt/slides/_rels/slide46.xml.rels><?xml version="1.0" encoding="UTF-8" standalone="yes"?>
<Relationships xmlns="http://schemas.openxmlformats.org/package/2006/relationships"><Relationship Id="rId8" Type="http://schemas.openxmlformats.org/officeDocument/2006/relationships/chart" Target="../charts/chart29.xml"/><Relationship Id="rId3" Type="http://schemas.openxmlformats.org/officeDocument/2006/relationships/slideLayout" Target="../slideLayouts/slideLayout12.xml"/><Relationship Id="rId7" Type="http://schemas.openxmlformats.org/officeDocument/2006/relationships/chart" Target="../charts/chart28.xml"/><Relationship Id="rId2" Type="http://schemas.openxmlformats.org/officeDocument/2006/relationships/tags" Target="../tags/tag66.xml"/><Relationship Id="rId1" Type="http://schemas.openxmlformats.org/officeDocument/2006/relationships/vmlDrawing" Target="../drawings/vmlDrawing65.vml"/><Relationship Id="rId6" Type="http://schemas.openxmlformats.org/officeDocument/2006/relationships/image" Target="../media/image3.emf"/><Relationship Id="rId5" Type="http://schemas.openxmlformats.org/officeDocument/2006/relationships/oleObject" Target="../embeddings/oleObject65.bin"/><Relationship Id="rId4"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slideLayout" Target="../slideLayouts/slideLayout12.xml"/><Relationship Id="rId7" Type="http://schemas.openxmlformats.org/officeDocument/2006/relationships/chart" Target="../charts/chart30.xml"/><Relationship Id="rId2" Type="http://schemas.openxmlformats.org/officeDocument/2006/relationships/tags" Target="../tags/tag67.xml"/><Relationship Id="rId1" Type="http://schemas.openxmlformats.org/officeDocument/2006/relationships/vmlDrawing" Target="../drawings/vmlDrawing66.vml"/><Relationship Id="rId6" Type="http://schemas.openxmlformats.org/officeDocument/2006/relationships/image" Target="../media/image3.emf"/><Relationship Id="rId5" Type="http://schemas.openxmlformats.org/officeDocument/2006/relationships/oleObject" Target="../embeddings/oleObject66.bin"/><Relationship Id="rId4"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slideLayout" Target="../slideLayouts/slideLayout12.xml"/><Relationship Id="rId7" Type="http://schemas.openxmlformats.org/officeDocument/2006/relationships/chart" Target="../charts/chart32.xml"/><Relationship Id="rId2" Type="http://schemas.openxmlformats.org/officeDocument/2006/relationships/tags" Target="../tags/tag68.xml"/><Relationship Id="rId1" Type="http://schemas.openxmlformats.org/officeDocument/2006/relationships/vmlDrawing" Target="../drawings/vmlDrawing67.vml"/><Relationship Id="rId6" Type="http://schemas.openxmlformats.org/officeDocument/2006/relationships/image" Target="../media/image3.emf"/><Relationship Id="rId5" Type="http://schemas.openxmlformats.org/officeDocument/2006/relationships/oleObject" Target="../embeddings/oleObject67.bin"/><Relationship Id="rId4" Type="http://schemas.openxmlformats.org/officeDocument/2006/relationships/notesSlide" Target="../notesSlides/notesSlide48.xml"/><Relationship Id="rId9" Type="http://schemas.openxmlformats.org/officeDocument/2006/relationships/image" Target="../media/image26.png"/></Relationships>
</file>

<file path=ppt/slides/_rels/slide49.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slideLayout" Target="../slideLayouts/slideLayout12.xml"/><Relationship Id="rId7" Type="http://schemas.openxmlformats.org/officeDocument/2006/relationships/chart" Target="../charts/chart33.xml"/><Relationship Id="rId2" Type="http://schemas.openxmlformats.org/officeDocument/2006/relationships/tags" Target="../tags/tag69.xml"/><Relationship Id="rId1" Type="http://schemas.openxmlformats.org/officeDocument/2006/relationships/vmlDrawing" Target="../drawings/vmlDrawing68.vml"/><Relationship Id="rId6" Type="http://schemas.openxmlformats.org/officeDocument/2006/relationships/image" Target="../media/image3.emf"/><Relationship Id="rId5" Type="http://schemas.openxmlformats.org/officeDocument/2006/relationships/oleObject" Target="../embeddings/oleObject68.bin"/><Relationship Id="rId4" Type="http://schemas.openxmlformats.org/officeDocument/2006/relationships/notesSlide" Target="../notesSlides/notesSlide49.xml"/><Relationship Id="rId9" Type="http://schemas.openxmlformats.org/officeDocument/2006/relationships/image" Target="../media/image28.png"/></Relationships>
</file>

<file path=ppt/slides/_rels/slide5.xml.rels><?xml version="1.0" encoding="UTF-8" standalone="yes"?>
<Relationships xmlns="http://schemas.openxmlformats.org/package/2006/relationships"><Relationship Id="rId8" Type="http://schemas.openxmlformats.org/officeDocument/2006/relationships/chart" Target="../charts/chart7.xml"/><Relationship Id="rId3" Type="http://schemas.openxmlformats.org/officeDocument/2006/relationships/slideLayout" Target="../slideLayouts/slideLayout12.xml"/><Relationship Id="rId7" Type="http://schemas.openxmlformats.org/officeDocument/2006/relationships/chart" Target="../charts/chart6.xml"/><Relationship Id="rId2" Type="http://schemas.openxmlformats.org/officeDocument/2006/relationships/tags" Target="../tags/tag25.xml"/><Relationship Id="rId1" Type="http://schemas.openxmlformats.org/officeDocument/2006/relationships/vmlDrawing" Target="../drawings/vmlDrawing24.vml"/><Relationship Id="rId6" Type="http://schemas.openxmlformats.org/officeDocument/2006/relationships/image" Target="../media/image3.emf"/><Relationship Id="rId5" Type="http://schemas.openxmlformats.org/officeDocument/2006/relationships/oleObject" Target="../embeddings/oleObject24.bin"/><Relationship Id="rId4" Type="http://schemas.openxmlformats.org/officeDocument/2006/relationships/notesSlide" Target="../notesSlides/notesSlide5.xml"/><Relationship Id="rId9" Type="http://schemas.openxmlformats.org/officeDocument/2006/relationships/chart" Target="../charts/chart8.xml"/></Relationships>
</file>

<file path=ppt/slides/_rels/slide50.xml.rels><?xml version="1.0" encoding="UTF-8" standalone="yes"?>
<Relationships xmlns="http://schemas.openxmlformats.org/package/2006/relationships"><Relationship Id="rId8" Type="http://schemas.openxmlformats.org/officeDocument/2006/relationships/chart" Target="../charts/chart35.xml"/><Relationship Id="rId3" Type="http://schemas.openxmlformats.org/officeDocument/2006/relationships/slideLayout" Target="../slideLayouts/slideLayout12.xml"/><Relationship Id="rId7" Type="http://schemas.openxmlformats.org/officeDocument/2006/relationships/chart" Target="../charts/chart34.xml"/><Relationship Id="rId2" Type="http://schemas.openxmlformats.org/officeDocument/2006/relationships/tags" Target="../tags/tag70.xml"/><Relationship Id="rId1" Type="http://schemas.openxmlformats.org/officeDocument/2006/relationships/vmlDrawing" Target="../drawings/vmlDrawing69.vml"/><Relationship Id="rId6" Type="http://schemas.openxmlformats.org/officeDocument/2006/relationships/image" Target="../media/image3.emf"/><Relationship Id="rId5" Type="http://schemas.openxmlformats.org/officeDocument/2006/relationships/oleObject" Target="../embeddings/oleObject69.bin"/><Relationship Id="rId4"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8" Type="http://schemas.openxmlformats.org/officeDocument/2006/relationships/chart" Target="../charts/chart37.xml"/><Relationship Id="rId3" Type="http://schemas.openxmlformats.org/officeDocument/2006/relationships/slideLayout" Target="../slideLayouts/slideLayout12.xml"/><Relationship Id="rId7" Type="http://schemas.openxmlformats.org/officeDocument/2006/relationships/chart" Target="../charts/chart36.xml"/><Relationship Id="rId2" Type="http://schemas.openxmlformats.org/officeDocument/2006/relationships/tags" Target="../tags/tag71.xml"/><Relationship Id="rId1" Type="http://schemas.openxmlformats.org/officeDocument/2006/relationships/vmlDrawing" Target="../drawings/vmlDrawing70.vml"/><Relationship Id="rId6" Type="http://schemas.openxmlformats.org/officeDocument/2006/relationships/image" Target="../media/image3.emf"/><Relationship Id="rId5" Type="http://schemas.openxmlformats.org/officeDocument/2006/relationships/oleObject" Target="../embeddings/oleObject70.bin"/><Relationship Id="rId4"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8" Type="http://schemas.openxmlformats.org/officeDocument/2006/relationships/chart" Target="../charts/chart39.xml"/><Relationship Id="rId3" Type="http://schemas.openxmlformats.org/officeDocument/2006/relationships/slideLayout" Target="../slideLayouts/slideLayout12.xml"/><Relationship Id="rId7" Type="http://schemas.openxmlformats.org/officeDocument/2006/relationships/chart" Target="../charts/chart38.xml"/><Relationship Id="rId2" Type="http://schemas.openxmlformats.org/officeDocument/2006/relationships/tags" Target="../tags/tag72.xml"/><Relationship Id="rId1" Type="http://schemas.openxmlformats.org/officeDocument/2006/relationships/vmlDrawing" Target="../drawings/vmlDrawing71.vml"/><Relationship Id="rId6" Type="http://schemas.openxmlformats.org/officeDocument/2006/relationships/image" Target="../media/image3.emf"/><Relationship Id="rId5" Type="http://schemas.openxmlformats.org/officeDocument/2006/relationships/oleObject" Target="../embeddings/oleObject71.bin"/><Relationship Id="rId4"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29.png"/><Relationship Id="rId2" Type="http://schemas.openxmlformats.org/officeDocument/2006/relationships/tags" Target="../tags/tag73.xml"/><Relationship Id="rId1" Type="http://schemas.openxmlformats.org/officeDocument/2006/relationships/vmlDrawing" Target="../drawings/vmlDrawing72.vml"/><Relationship Id="rId6" Type="http://schemas.openxmlformats.org/officeDocument/2006/relationships/image" Target="../media/image3.emf"/><Relationship Id="rId5" Type="http://schemas.openxmlformats.org/officeDocument/2006/relationships/oleObject" Target="../embeddings/oleObject72.bin"/><Relationship Id="rId4"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8" Type="http://schemas.openxmlformats.org/officeDocument/2006/relationships/image" Target="../media/image30.jpeg"/><Relationship Id="rId3" Type="http://schemas.openxmlformats.org/officeDocument/2006/relationships/slideLayout" Target="../slideLayouts/slideLayout12.xml"/><Relationship Id="rId7" Type="http://schemas.openxmlformats.org/officeDocument/2006/relationships/image" Target="../media/image10.png"/><Relationship Id="rId2" Type="http://schemas.openxmlformats.org/officeDocument/2006/relationships/tags" Target="../tags/tag74.xml"/><Relationship Id="rId1" Type="http://schemas.openxmlformats.org/officeDocument/2006/relationships/vmlDrawing" Target="../drawings/vmlDrawing73.vml"/><Relationship Id="rId6" Type="http://schemas.openxmlformats.org/officeDocument/2006/relationships/image" Target="../media/image3.emf"/><Relationship Id="rId5" Type="http://schemas.openxmlformats.org/officeDocument/2006/relationships/oleObject" Target="../embeddings/oleObject73.bin"/><Relationship Id="rId4"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75.xml"/><Relationship Id="rId1" Type="http://schemas.openxmlformats.org/officeDocument/2006/relationships/vmlDrawing" Target="../drawings/vmlDrawing74.vml"/><Relationship Id="rId6" Type="http://schemas.openxmlformats.org/officeDocument/2006/relationships/image" Target="../media/image3.emf"/><Relationship Id="rId5" Type="http://schemas.openxmlformats.org/officeDocument/2006/relationships/oleObject" Target="../embeddings/oleObject74.bin"/><Relationship Id="rId4"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76.xml"/><Relationship Id="rId1" Type="http://schemas.openxmlformats.org/officeDocument/2006/relationships/vmlDrawing" Target="../drawings/vmlDrawing75.vml"/><Relationship Id="rId6" Type="http://schemas.openxmlformats.org/officeDocument/2006/relationships/image" Target="../media/image3.emf"/><Relationship Id="rId5" Type="http://schemas.openxmlformats.org/officeDocument/2006/relationships/oleObject" Target="../embeddings/oleObject75.bin"/><Relationship Id="rId4"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31.emf"/><Relationship Id="rId2" Type="http://schemas.openxmlformats.org/officeDocument/2006/relationships/tags" Target="../tags/tag77.xml"/><Relationship Id="rId1" Type="http://schemas.openxmlformats.org/officeDocument/2006/relationships/vmlDrawing" Target="../drawings/vmlDrawing76.vml"/><Relationship Id="rId6" Type="http://schemas.openxmlformats.org/officeDocument/2006/relationships/image" Target="../media/image3.emf"/><Relationship Id="rId5" Type="http://schemas.openxmlformats.org/officeDocument/2006/relationships/oleObject" Target="../embeddings/oleObject76.bin"/><Relationship Id="rId4"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78.xml"/><Relationship Id="rId1" Type="http://schemas.openxmlformats.org/officeDocument/2006/relationships/vmlDrawing" Target="../drawings/vmlDrawing77.vml"/><Relationship Id="rId6" Type="http://schemas.openxmlformats.org/officeDocument/2006/relationships/image" Target="../media/image3.emf"/><Relationship Id="rId5" Type="http://schemas.openxmlformats.org/officeDocument/2006/relationships/oleObject" Target="../embeddings/oleObject77.bin"/><Relationship Id="rId4"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79.xml"/><Relationship Id="rId1" Type="http://schemas.openxmlformats.org/officeDocument/2006/relationships/vmlDrawing" Target="../drawings/vmlDrawing78.vml"/><Relationship Id="rId6" Type="http://schemas.openxmlformats.org/officeDocument/2006/relationships/image" Target="../media/image3.emf"/><Relationship Id="rId5" Type="http://schemas.openxmlformats.org/officeDocument/2006/relationships/oleObject" Target="../embeddings/oleObject78.bin"/><Relationship Id="rId4"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8" Type="http://schemas.openxmlformats.org/officeDocument/2006/relationships/chart" Target="../charts/chart10.xml"/><Relationship Id="rId3" Type="http://schemas.openxmlformats.org/officeDocument/2006/relationships/slideLayout" Target="../slideLayouts/slideLayout12.xml"/><Relationship Id="rId7" Type="http://schemas.openxmlformats.org/officeDocument/2006/relationships/chart" Target="../charts/chart9.xml"/><Relationship Id="rId2" Type="http://schemas.openxmlformats.org/officeDocument/2006/relationships/tags" Target="../tags/tag26.xml"/><Relationship Id="rId1" Type="http://schemas.openxmlformats.org/officeDocument/2006/relationships/vmlDrawing" Target="../drawings/vmlDrawing25.vml"/><Relationship Id="rId6" Type="http://schemas.openxmlformats.org/officeDocument/2006/relationships/image" Target="../media/image3.emf"/><Relationship Id="rId5" Type="http://schemas.openxmlformats.org/officeDocument/2006/relationships/oleObject" Target="../embeddings/oleObject25.bin"/><Relationship Id="rId4"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8" Type="http://schemas.openxmlformats.org/officeDocument/2006/relationships/chart" Target="../charts/chart41.xml"/><Relationship Id="rId3" Type="http://schemas.openxmlformats.org/officeDocument/2006/relationships/slideLayout" Target="../slideLayouts/slideLayout12.xml"/><Relationship Id="rId7" Type="http://schemas.openxmlformats.org/officeDocument/2006/relationships/chart" Target="../charts/chart40.xml"/><Relationship Id="rId2" Type="http://schemas.openxmlformats.org/officeDocument/2006/relationships/tags" Target="../tags/tag80.xml"/><Relationship Id="rId1" Type="http://schemas.openxmlformats.org/officeDocument/2006/relationships/vmlDrawing" Target="../drawings/vmlDrawing79.vml"/><Relationship Id="rId6" Type="http://schemas.openxmlformats.org/officeDocument/2006/relationships/image" Target="../media/image3.emf"/><Relationship Id="rId5" Type="http://schemas.openxmlformats.org/officeDocument/2006/relationships/oleObject" Target="../embeddings/oleObject79.bin"/><Relationship Id="rId4"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81.xml"/><Relationship Id="rId1" Type="http://schemas.openxmlformats.org/officeDocument/2006/relationships/vmlDrawing" Target="../drawings/vmlDrawing80.vml"/><Relationship Id="rId6" Type="http://schemas.openxmlformats.org/officeDocument/2006/relationships/image" Target="../media/image3.emf"/><Relationship Id="rId5" Type="http://schemas.openxmlformats.org/officeDocument/2006/relationships/oleObject" Target="../embeddings/oleObject80.bin"/><Relationship Id="rId4"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82.xml"/><Relationship Id="rId1" Type="http://schemas.openxmlformats.org/officeDocument/2006/relationships/vmlDrawing" Target="../drawings/vmlDrawing81.vml"/><Relationship Id="rId6" Type="http://schemas.openxmlformats.org/officeDocument/2006/relationships/image" Target="../media/image3.emf"/><Relationship Id="rId5" Type="http://schemas.openxmlformats.org/officeDocument/2006/relationships/oleObject" Target="../embeddings/oleObject81.bin"/><Relationship Id="rId4"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83.xml"/><Relationship Id="rId1" Type="http://schemas.openxmlformats.org/officeDocument/2006/relationships/vmlDrawing" Target="../drawings/vmlDrawing82.vml"/><Relationship Id="rId6" Type="http://schemas.openxmlformats.org/officeDocument/2006/relationships/image" Target="../media/image3.emf"/><Relationship Id="rId5" Type="http://schemas.openxmlformats.org/officeDocument/2006/relationships/oleObject" Target="../embeddings/oleObject82.bin"/><Relationship Id="rId10" Type="http://schemas.openxmlformats.org/officeDocument/2006/relationships/image" Target="../media/image15.png"/><Relationship Id="rId4" Type="http://schemas.openxmlformats.org/officeDocument/2006/relationships/notesSlide" Target="../notesSlides/notesSlide63.xml"/><Relationship Id="rId9" Type="http://schemas.openxmlformats.org/officeDocument/2006/relationships/image" Target="../media/image14.png"/></Relationships>
</file>

<file path=ppt/slides/_rels/slide6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84.xml"/><Relationship Id="rId1" Type="http://schemas.openxmlformats.org/officeDocument/2006/relationships/vmlDrawing" Target="../drawings/vmlDrawing83.vml"/><Relationship Id="rId6" Type="http://schemas.openxmlformats.org/officeDocument/2006/relationships/image" Target="../media/image3.emf"/><Relationship Id="rId5" Type="http://schemas.openxmlformats.org/officeDocument/2006/relationships/oleObject" Target="../embeddings/oleObject83.bin"/><Relationship Id="rId10" Type="http://schemas.openxmlformats.org/officeDocument/2006/relationships/image" Target="../media/image19.png"/><Relationship Id="rId4" Type="http://schemas.openxmlformats.org/officeDocument/2006/relationships/notesSlide" Target="../notesSlides/notesSlide64.xml"/><Relationship Id="rId9" Type="http://schemas.openxmlformats.org/officeDocument/2006/relationships/image" Target="../media/image18.png"/></Relationships>
</file>

<file path=ppt/slides/_rels/slide65.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85.xml"/><Relationship Id="rId1" Type="http://schemas.openxmlformats.org/officeDocument/2006/relationships/vmlDrawing" Target="../drawings/vmlDrawing84.vml"/><Relationship Id="rId6" Type="http://schemas.openxmlformats.org/officeDocument/2006/relationships/image" Target="../media/image3.emf"/><Relationship Id="rId5" Type="http://schemas.openxmlformats.org/officeDocument/2006/relationships/oleObject" Target="../embeddings/oleObject84.bin"/><Relationship Id="rId4" Type="http://schemas.openxmlformats.org/officeDocument/2006/relationships/notesSlide" Target="../notesSlides/notesSlide65.xml"/><Relationship Id="rId9" Type="http://schemas.openxmlformats.org/officeDocument/2006/relationships/image" Target="../media/image22.png"/></Relationships>
</file>

<file path=ppt/slides/_rels/slide6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86.xml"/><Relationship Id="rId1" Type="http://schemas.openxmlformats.org/officeDocument/2006/relationships/vmlDrawing" Target="../drawings/vmlDrawing85.vml"/><Relationship Id="rId6" Type="http://schemas.openxmlformats.org/officeDocument/2006/relationships/image" Target="../media/image3.emf"/><Relationship Id="rId5" Type="http://schemas.openxmlformats.org/officeDocument/2006/relationships/oleObject" Target="../embeddings/oleObject85.bin"/><Relationship Id="rId4"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slideLayout" Target="../slideLayouts/slideLayout12.xml"/><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tags" Target="../tags/tag87.xml"/><Relationship Id="rId16" Type="http://schemas.openxmlformats.org/officeDocument/2006/relationships/image" Target="../media/image21.png"/><Relationship Id="rId1" Type="http://schemas.openxmlformats.org/officeDocument/2006/relationships/vmlDrawing" Target="../drawings/vmlDrawing86.vml"/><Relationship Id="rId6" Type="http://schemas.openxmlformats.org/officeDocument/2006/relationships/image" Target="../media/image3.emf"/><Relationship Id="rId11" Type="http://schemas.openxmlformats.org/officeDocument/2006/relationships/image" Target="../media/image16.png"/><Relationship Id="rId5" Type="http://schemas.openxmlformats.org/officeDocument/2006/relationships/oleObject" Target="../embeddings/oleObject86.bin"/><Relationship Id="rId15" Type="http://schemas.openxmlformats.org/officeDocument/2006/relationships/image" Target="../media/image20.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notesSlide" Target="../notesSlides/notesSlide67.xml"/><Relationship Id="rId9" Type="http://schemas.openxmlformats.org/officeDocument/2006/relationships/image" Target="../media/image14.png"/><Relationship Id="rId14" Type="http://schemas.openxmlformats.org/officeDocument/2006/relationships/image" Target="../media/image19.png"/></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88.xml"/><Relationship Id="rId1" Type="http://schemas.openxmlformats.org/officeDocument/2006/relationships/vmlDrawing" Target="../drawings/vmlDrawing87.vml"/><Relationship Id="rId6" Type="http://schemas.openxmlformats.org/officeDocument/2006/relationships/image" Target="../media/image3.emf"/><Relationship Id="rId5" Type="http://schemas.openxmlformats.org/officeDocument/2006/relationships/oleObject" Target="../embeddings/oleObject87.bin"/><Relationship Id="rId4"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89.xml"/><Relationship Id="rId1" Type="http://schemas.openxmlformats.org/officeDocument/2006/relationships/vmlDrawing" Target="../drawings/vmlDrawing88.vml"/><Relationship Id="rId6" Type="http://schemas.openxmlformats.org/officeDocument/2006/relationships/image" Target="../media/image3.emf"/><Relationship Id="rId5" Type="http://schemas.openxmlformats.org/officeDocument/2006/relationships/oleObject" Target="../embeddings/oleObject88.bin"/><Relationship Id="rId4"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8" Type="http://schemas.openxmlformats.org/officeDocument/2006/relationships/chart" Target="../charts/chart12.xml"/><Relationship Id="rId13" Type="http://schemas.openxmlformats.org/officeDocument/2006/relationships/chart" Target="../charts/chart17.xml"/><Relationship Id="rId18" Type="http://schemas.openxmlformats.org/officeDocument/2006/relationships/chart" Target="../charts/chart22.xml"/><Relationship Id="rId3" Type="http://schemas.openxmlformats.org/officeDocument/2006/relationships/slideLayout" Target="../slideLayouts/slideLayout12.xml"/><Relationship Id="rId7" Type="http://schemas.openxmlformats.org/officeDocument/2006/relationships/chart" Target="../charts/chart11.xml"/><Relationship Id="rId12" Type="http://schemas.openxmlformats.org/officeDocument/2006/relationships/chart" Target="../charts/chart16.xml"/><Relationship Id="rId17" Type="http://schemas.openxmlformats.org/officeDocument/2006/relationships/chart" Target="../charts/chart21.xml"/><Relationship Id="rId2" Type="http://schemas.openxmlformats.org/officeDocument/2006/relationships/tags" Target="../tags/tag27.xml"/><Relationship Id="rId16" Type="http://schemas.openxmlformats.org/officeDocument/2006/relationships/chart" Target="../charts/chart20.xml"/><Relationship Id="rId1" Type="http://schemas.openxmlformats.org/officeDocument/2006/relationships/vmlDrawing" Target="../drawings/vmlDrawing26.vml"/><Relationship Id="rId6" Type="http://schemas.openxmlformats.org/officeDocument/2006/relationships/image" Target="../media/image3.emf"/><Relationship Id="rId11" Type="http://schemas.openxmlformats.org/officeDocument/2006/relationships/chart" Target="../charts/chart15.xml"/><Relationship Id="rId5" Type="http://schemas.openxmlformats.org/officeDocument/2006/relationships/oleObject" Target="../embeddings/oleObject26.bin"/><Relationship Id="rId15" Type="http://schemas.openxmlformats.org/officeDocument/2006/relationships/chart" Target="../charts/chart19.xml"/><Relationship Id="rId10" Type="http://schemas.openxmlformats.org/officeDocument/2006/relationships/chart" Target="../charts/chart14.xml"/><Relationship Id="rId4" Type="http://schemas.openxmlformats.org/officeDocument/2006/relationships/notesSlide" Target="../notesSlides/notesSlide7.xml"/><Relationship Id="rId9" Type="http://schemas.openxmlformats.org/officeDocument/2006/relationships/chart" Target="../charts/chart13.xml"/><Relationship Id="rId14" Type="http://schemas.openxmlformats.org/officeDocument/2006/relationships/chart" Target="../charts/chart18.xml"/></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90.xml"/><Relationship Id="rId1" Type="http://schemas.openxmlformats.org/officeDocument/2006/relationships/vmlDrawing" Target="../drawings/vmlDrawing89.vml"/><Relationship Id="rId6" Type="http://schemas.openxmlformats.org/officeDocument/2006/relationships/image" Target="../media/image3.emf"/><Relationship Id="rId5" Type="http://schemas.openxmlformats.org/officeDocument/2006/relationships/oleObject" Target="../embeddings/oleObject89.bin"/><Relationship Id="rId4"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91.xml"/><Relationship Id="rId1" Type="http://schemas.openxmlformats.org/officeDocument/2006/relationships/vmlDrawing" Target="../drawings/vmlDrawing90.vml"/><Relationship Id="rId6" Type="http://schemas.openxmlformats.org/officeDocument/2006/relationships/image" Target="../media/image3.emf"/><Relationship Id="rId5" Type="http://schemas.openxmlformats.org/officeDocument/2006/relationships/oleObject" Target="../embeddings/oleObject90.bin"/><Relationship Id="rId4"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92.xml"/><Relationship Id="rId1" Type="http://schemas.openxmlformats.org/officeDocument/2006/relationships/vmlDrawing" Target="../drawings/vmlDrawing91.vml"/><Relationship Id="rId6" Type="http://schemas.openxmlformats.org/officeDocument/2006/relationships/image" Target="../media/image3.emf"/><Relationship Id="rId5" Type="http://schemas.openxmlformats.org/officeDocument/2006/relationships/oleObject" Target="../embeddings/oleObject91.bin"/><Relationship Id="rId4"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93.xml"/><Relationship Id="rId1" Type="http://schemas.openxmlformats.org/officeDocument/2006/relationships/vmlDrawing" Target="../drawings/vmlDrawing92.vml"/><Relationship Id="rId6" Type="http://schemas.openxmlformats.org/officeDocument/2006/relationships/image" Target="../media/image3.emf"/><Relationship Id="rId5" Type="http://schemas.openxmlformats.org/officeDocument/2006/relationships/oleObject" Target="../embeddings/oleObject92.bin"/><Relationship Id="rId4"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94.xml"/><Relationship Id="rId1" Type="http://schemas.openxmlformats.org/officeDocument/2006/relationships/vmlDrawing" Target="../drawings/vmlDrawing93.vml"/><Relationship Id="rId6" Type="http://schemas.openxmlformats.org/officeDocument/2006/relationships/image" Target="../media/image3.emf"/><Relationship Id="rId5" Type="http://schemas.openxmlformats.org/officeDocument/2006/relationships/oleObject" Target="../embeddings/oleObject93.bin"/><Relationship Id="rId4"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slideLayout" Target="../slideLayouts/slideLayout12.xml"/><Relationship Id="rId7" Type="http://schemas.openxmlformats.org/officeDocument/2006/relationships/image" Target="../media/image32.png"/><Relationship Id="rId2" Type="http://schemas.openxmlformats.org/officeDocument/2006/relationships/tags" Target="../tags/tag95.xml"/><Relationship Id="rId1" Type="http://schemas.openxmlformats.org/officeDocument/2006/relationships/vmlDrawing" Target="../drawings/vmlDrawing94.vml"/><Relationship Id="rId6" Type="http://schemas.openxmlformats.org/officeDocument/2006/relationships/image" Target="../media/image3.emf"/><Relationship Id="rId5" Type="http://schemas.openxmlformats.org/officeDocument/2006/relationships/oleObject" Target="../embeddings/oleObject94.bin"/><Relationship Id="rId4"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96.xml"/><Relationship Id="rId1" Type="http://schemas.openxmlformats.org/officeDocument/2006/relationships/vmlDrawing" Target="../drawings/vmlDrawing95.vml"/><Relationship Id="rId6" Type="http://schemas.openxmlformats.org/officeDocument/2006/relationships/image" Target="../media/image3.emf"/><Relationship Id="rId5" Type="http://schemas.openxmlformats.org/officeDocument/2006/relationships/oleObject" Target="../embeddings/oleObject95.bin"/><Relationship Id="rId4"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97.xml"/><Relationship Id="rId1" Type="http://schemas.openxmlformats.org/officeDocument/2006/relationships/vmlDrawing" Target="../drawings/vmlDrawing96.vml"/><Relationship Id="rId6" Type="http://schemas.openxmlformats.org/officeDocument/2006/relationships/image" Target="../media/image3.emf"/><Relationship Id="rId5" Type="http://schemas.openxmlformats.org/officeDocument/2006/relationships/oleObject" Target="../embeddings/oleObject96.bin"/><Relationship Id="rId4"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98.xml"/><Relationship Id="rId1" Type="http://schemas.openxmlformats.org/officeDocument/2006/relationships/vmlDrawing" Target="../drawings/vmlDrawing97.vml"/><Relationship Id="rId6" Type="http://schemas.openxmlformats.org/officeDocument/2006/relationships/image" Target="../media/image3.emf"/><Relationship Id="rId5" Type="http://schemas.openxmlformats.org/officeDocument/2006/relationships/oleObject" Target="../embeddings/oleObject97.bin"/><Relationship Id="rId4"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99.xml"/><Relationship Id="rId1" Type="http://schemas.openxmlformats.org/officeDocument/2006/relationships/vmlDrawing" Target="../drawings/vmlDrawing98.vml"/><Relationship Id="rId6" Type="http://schemas.openxmlformats.org/officeDocument/2006/relationships/image" Target="../media/image3.emf"/><Relationship Id="rId5" Type="http://schemas.openxmlformats.org/officeDocument/2006/relationships/oleObject" Target="../embeddings/oleObject98.bin"/><Relationship Id="rId4"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8" Type="http://schemas.openxmlformats.org/officeDocument/2006/relationships/chart" Target="../charts/chart24.xml"/><Relationship Id="rId3" Type="http://schemas.openxmlformats.org/officeDocument/2006/relationships/slideLayout" Target="../slideLayouts/slideLayout12.xml"/><Relationship Id="rId7" Type="http://schemas.openxmlformats.org/officeDocument/2006/relationships/chart" Target="../charts/chart23.xml"/><Relationship Id="rId2" Type="http://schemas.openxmlformats.org/officeDocument/2006/relationships/tags" Target="../tags/tag28.xml"/><Relationship Id="rId1" Type="http://schemas.openxmlformats.org/officeDocument/2006/relationships/vmlDrawing" Target="../drawings/vmlDrawing27.vml"/><Relationship Id="rId6" Type="http://schemas.openxmlformats.org/officeDocument/2006/relationships/image" Target="../media/image3.emf"/><Relationship Id="rId5" Type="http://schemas.openxmlformats.org/officeDocument/2006/relationships/oleObject" Target="../embeddings/oleObject27.bin"/><Relationship Id="rId4"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00.xml"/><Relationship Id="rId1" Type="http://schemas.openxmlformats.org/officeDocument/2006/relationships/vmlDrawing" Target="../drawings/vmlDrawing99.vml"/><Relationship Id="rId6" Type="http://schemas.openxmlformats.org/officeDocument/2006/relationships/image" Target="../media/image3.emf"/><Relationship Id="rId5" Type="http://schemas.openxmlformats.org/officeDocument/2006/relationships/oleObject" Target="../embeddings/oleObject99.bin"/><Relationship Id="rId4"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01.xml"/><Relationship Id="rId1" Type="http://schemas.openxmlformats.org/officeDocument/2006/relationships/vmlDrawing" Target="../drawings/vmlDrawing100.vml"/><Relationship Id="rId6" Type="http://schemas.openxmlformats.org/officeDocument/2006/relationships/image" Target="../media/image3.emf"/><Relationship Id="rId5" Type="http://schemas.openxmlformats.org/officeDocument/2006/relationships/oleObject" Target="../embeddings/oleObject100.bin"/><Relationship Id="rId4"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12.xml"/><Relationship Id="rId7" Type="http://schemas.openxmlformats.org/officeDocument/2006/relationships/image" Target="../media/image12.png"/><Relationship Id="rId2" Type="http://schemas.openxmlformats.org/officeDocument/2006/relationships/tags" Target="../tags/tag102.xml"/><Relationship Id="rId1" Type="http://schemas.openxmlformats.org/officeDocument/2006/relationships/vmlDrawing" Target="../drawings/vmlDrawing101.vml"/><Relationship Id="rId6" Type="http://schemas.openxmlformats.org/officeDocument/2006/relationships/image" Target="../media/image3.emf"/><Relationship Id="rId5" Type="http://schemas.openxmlformats.org/officeDocument/2006/relationships/oleObject" Target="../embeddings/oleObject101.bin"/><Relationship Id="rId10" Type="http://schemas.openxmlformats.org/officeDocument/2006/relationships/image" Target="../media/image15.png"/><Relationship Id="rId4" Type="http://schemas.openxmlformats.org/officeDocument/2006/relationships/notesSlide" Target="../notesSlides/notesSlide82.xml"/><Relationship Id="rId9" Type="http://schemas.openxmlformats.org/officeDocument/2006/relationships/image" Target="../media/image14.png"/></Relationships>
</file>

<file path=ppt/slides/_rels/slide83.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103.xml"/><Relationship Id="rId1" Type="http://schemas.openxmlformats.org/officeDocument/2006/relationships/vmlDrawing" Target="../drawings/vmlDrawing102.vml"/><Relationship Id="rId6" Type="http://schemas.openxmlformats.org/officeDocument/2006/relationships/image" Target="../media/image3.emf"/><Relationship Id="rId5" Type="http://schemas.openxmlformats.org/officeDocument/2006/relationships/oleObject" Target="../embeddings/oleObject102.bin"/><Relationship Id="rId10" Type="http://schemas.openxmlformats.org/officeDocument/2006/relationships/image" Target="../media/image19.png"/><Relationship Id="rId4" Type="http://schemas.openxmlformats.org/officeDocument/2006/relationships/notesSlide" Target="../notesSlides/notesSlide83.xml"/><Relationship Id="rId9" Type="http://schemas.openxmlformats.org/officeDocument/2006/relationships/image" Target="../media/image18.png"/></Relationships>
</file>

<file path=ppt/slides/_rels/slide8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12.xml"/><Relationship Id="rId7" Type="http://schemas.openxmlformats.org/officeDocument/2006/relationships/image" Target="../media/image20.png"/><Relationship Id="rId2" Type="http://schemas.openxmlformats.org/officeDocument/2006/relationships/tags" Target="../tags/tag104.xml"/><Relationship Id="rId1" Type="http://schemas.openxmlformats.org/officeDocument/2006/relationships/vmlDrawing" Target="../drawings/vmlDrawing103.vml"/><Relationship Id="rId6" Type="http://schemas.openxmlformats.org/officeDocument/2006/relationships/image" Target="../media/image3.emf"/><Relationship Id="rId5" Type="http://schemas.openxmlformats.org/officeDocument/2006/relationships/oleObject" Target="../embeddings/oleObject103.bin"/><Relationship Id="rId4" Type="http://schemas.openxmlformats.org/officeDocument/2006/relationships/notesSlide" Target="../notesSlides/notesSlide84.xml"/><Relationship Id="rId9" Type="http://schemas.openxmlformats.org/officeDocument/2006/relationships/image" Target="../media/image22.png"/></Relationships>
</file>

<file path=ppt/slides/_rels/slide85.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2.xml"/><Relationship Id="rId7" Type="http://schemas.openxmlformats.org/officeDocument/2006/relationships/image" Target="../media/image23.png"/><Relationship Id="rId2" Type="http://schemas.openxmlformats.org/officeDocument/2006/relationships/tags" Target="../tags/tag105.xml"/><Relationship Id="rId1" Type="http://schemas.openxmlformats.org/officeDocument/2006/relationships/vmlDrawing" Target="../drawings/vmlDrawing104.vml"/><Relationship Id="rId6" Type="http://schemas.openxmlformats.org/officeDocument/2006/relationships/image" Target="../media/image3.emf"/><Relationship Id="rId5" Type="http://schemas.openxmlformats.org/officeDocument/2006/relationships/oleObject" Target="../embeddings/oleObject104.bin"/><Relationship Id="rId4"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slideLayout" Target="../slideLayouts/slideLayout12.xml"/><Relationship Id="rId7" Type="http://schemas.openxmlformats.org/officeDocument/2006/relationships/image" Target="../media/image16.png"/><Relationship Id="rId2" Type="http://schemas.openxmlformats.org/officeDocument/2006/relationships/tags" Target="../tags/tag106.xml"/><Relationship Id="rId1" Type="http://schemas.openxmlformats.org/officeDocument/2006/relationships/vmlDrawing" Target="../drawings/vmlDrawing105.vml"/><Relationship Id="rId6" Type="http://schemas.openxmlformats.org/officeDocument/2006/relationships/image" Target="../media/image3.emf"/><Relationship Id="rId5" Type="http://schemas.openxmlformats.org/officeDocument/2006/relationships/oleObject" Target="../embeddings/oleObject105.bin"/><Relationship Id="rId4" Type="http://schemas.openxmlformats.org/officeDocument/2006/relationships/notesSlide" Target="../notesSlides/notesSlide86.xml"/><Relationship Id="rId9" Type="http://schemas.openxmlformats.org/officeDocument/2006/relationships/image" Target="../media/image24.png"/></Relationships>
</file>

<file path=ppt/slides/_rels/slide87.xml.rels><?xml version="1.0" encoding="UTF-8" standalone="yes"?>
<Relationships xmlns="http://schemas.openxmlformats.org/package/2006/relationships"><Relationship Id="rId8" Type="http://schemas.openxmlformats.org/officeDocument/2006/relationships/chart" Target="../charts/chart43.xml"/><Relationship Id="rId3" Type="http://schemas.openxmlformats.org/officeDocument/2006/relationships/slideLayout" Target="../slideLayouts/slideLayout12.xml"/><Relationship Id="rId7" Type="http://schemas.openxmlformats.org/officeDocument/2006/relationships/chart" Target="../charts/chart42.xml"/><Relationship Id="rId2" Type="http://schemas.openxmlformats.org/officeDocument/2006/relationships/tags" Target="../tags/tag107.xml"/><Relationship Id="rId1" Type="http://schemas.openxmlformats.org/officeDocument/2006/relationships/vmlDrawing" Target="../drawings/vmlDrawing106.vml"/><Relationship Id="rId6" Type="http://schemas.openxmlformats.org/officeDocument/2006/relationships/image" Target="../media/image3.emf"/><Relationship Id="rId5" Type="http://schemas.openxmlformats.org/officeDocument/2006/relationships/oleObject" Target="../embeddings/oleObject106.bin"/><Relationship Id="rId4"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8" Type="http://schemas.openxmlformats.org/officeDocument/2006/relationships/chart" Target="../charts/chart45.xml"/><Relationship Id="rId3" Type="http://schemas.openxmlformats.org/officeDocument/2006/relationships/slideLayout" Target="../slideLayouts/slideLayout12.xml"/><Relationship Id="rId7" Type="http://schemas.openxmlformats.org/officeDocument/2006/relationships/chart" Target="../charts/chart44.xml"/><Relationship Id="rId2" Type="http://schemas.openxmlformats.org/officeDocument/2006/relationships/tags" Target="../tags/tag108.xml"/><Relationship Id="rId1" Type="http://schemas.openxmlformats.org/officeDocument/2006/relationships/vmlDrawing" Target="../drawings/vmlDrawing107.vml"/><Relationship Id="rId6" Type="http://schemas.openxmlformats.org/officeDocument/2006/relationships/image" Target="../media/image3.emf"/><Relationship Id="rId5" Type="http://schemas.openxmlformats.org/officeDocument/2006/relationships/oleObject" Target="../embeddings/oleObject107.bin"/><Relationship Id="rId4"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8" Type="http://schemas.openxmlformats.org/officeDocument/2006/relationships/chart" Target="../charts/chart47.xml"/><Relationship Id="rId3" Type="http://schemas.openxmlformats.org/officeDocument/2006/relationships/slideLayout" Target="../slideLayouts/slideLayout12.xml"/><Relationship Id="rId7" Type="http://schemas.openxmlformats.org/officeDocument/2006/relationships/chart" Target="../charts/chart46.xml"/><Relationship Id="rId2" Type="http://schemas.openxmlformats.org/officeDocument/2006/relationships/tags" Target="../tags/tag109.xml"/><Relationship Id="rId1" Type="http://schemas.openxmlformats.org/officeDocument/2006/relationships/vmlDrawing" Target="../drawings/vmlDrawing108.vml"/><Relationship Id="rId6" Type="http://schemas.openxmlformats.org/officeDocument/2006/relationships/image" Target="../media/image3.emf"/><Relationship Id="rId5" Type="http://schemas.openxmlformats.org/officeDocument/2006/relationships/oleObject" Target="../embeddings/oleObject108.bin"/><Relationship Id="rId4" Type="http://schemas.openxmlformats.org/officeDocument/2006/relationships/notesSlide" Target="../notesSlides/notesSlide89.xml"/><Relationship Id="rId9" Type="http://schemas.openxmlformats.org/officeDocument/2006/relationships/image" Target="../media/image34.emf"/></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9.xml"/><Relationship Id="rId1" Type="http://schemas.openxmlformats.org/officeDocument/2006/relationships/vmlDrawing" Target="../drawings/vmlDrawing28.vml"/><Relationship Id="rId6" Type="http://schemas.openxmlformats.org/officeDocument/2006/relationships/image" Target="../media/image3.emf"/><Relationship Id="rId5" Type="http://schemas.openxmlformats.org/officeDocument/2006/relationships/oleObject" Target="../embeddings/oleObject28.bin"/><Relationship Id="rId4"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10.xml"/><Relationship Id="rId1" Type="http://schemas.openxmlformats.org/officeDocument/2006/relationships/vmlDrawing" Target="../drawings/vmlDrawing109.vml"/><Relationship Id="rId6" Type="http://schemas.openxmlformats.org/officeDocument/2006/relationships/image" Target="../media/image3.emf"/><Relationship Id="rId5" Type="http://schemas.openxmlformats.org/officeDocument/2006/relationships/oleObject" Target="../embeddings/oleObject109.bin"/><Relationship Id="rId4"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35.png"/><Relationship Id="rId2" Type="http://schemas.openxmlformats.org/officeDocument/2006/relationships/tags" Target="../tags/tag111.xml"/><Relationship Id="rId1" Type="http://schemas.openxmlformats.org/officeDocument/2006/relationships/vmlDrawing" Target="../drawings/vmlDrawing110.vml"/><Relationship Id="rId6" Type="http://schemas.openxmlformats.org/officeDocument/2006/relationships/image" Target="../media/image3.emf"/><Relationship Id="rId5" Type="http://schemas.openxmlformats.org/officeDocument/2006/relationships/oleObject" Target="../embeddings/oleObject110.bin"/><Relationship Id="rId4"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slideLayout" Target="../slideLayouts/slideLayout12.xml"/><Relationship Id="rId7" Type="http://schemas.openxmlformats.org/officeDocument/2006/relationships/image" Target="../media/image36.png"/><Relationship Id="rId2" Type="http://schemas.openxmlformats.org/officeDocument/2006/relationships/tags" Target="../tags/tag112.xml"/><Relationship Id="rId1" Type="http://schemas.openxmlformats.org/officeDocument/2006/relationships/vmlDrawing" Target="../drawings/vmlDrawing111.vml"/><Relationship Id="rId6" Type="http://schemas.openxmlformats.org/officeDocument/2006/relationships/image" Target="../media/image3.emf"/><Relationship Id="rId5" Type="http://schemas.openxmlformats.org/officeDocument/2006/relationships/oleObject" Target="../embeddings/oleObject111.bin"/><Relationship Id="rId4"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slideLayout" Target="../slideLayouts/slideLayout12.xml"/><Relationship Id="rId7" Type="http://schemas.openxmlformats.org/officeDocument/2006/relationships/image" Target="../media/image10.png"/><Relationship Id="rId2" Type="http://schemas.openxmlformats.org/officeDocument/2006/relationships/tags" Target="../tags/tag113.xml"/><Relationship Id="rId1" Type="http://schemas.openxmlformats.org/officeDocument/2006/relationships/vmlDrawing" Target="../drawings/vmlDrawing112.vml"/><Relationship Id="rId6" Type="http://schemas.openxmlformats.org/officeDocument/2006/relationships/image" Target="../media/image3.emf"/><Relationship Id="rId5" Type="http://schemas.openxmlformats.org/officeDocument/2006/relationships/oleObject" Target="../embeddings/oleObject112.bin"/><Relationship Id="rId4"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slideLayout" Target="../slideLayouts/slideLayout12.xml"/><Relationship Id="rId7" Type="http://schemas.openxmlformats.org/officeDocument/2006/relationships/image" Target="../media/image39.emf"/><Relationship Id="rId2" Type="http://schemas.openxmlformats.org/officeDocument/2006/relationships/tags" Target="../tags/tag114.xml"/><Relationship Id="rId1" Type="http://schemas.openxmlformats.org/officeDocument/2006/relationships/vmlDrawing" Target="../drawings/vmlDrawing113.vml"/><Relationship Id="rId6" Type="http://schemas.openxmlformats.org/officeDocument/2006/relationships/image" Target="../media/image3.emf"/><Relationship Id="rId5" Type="http://schemas.openxmlformats.org/officeDocument/2006/relationships/oleObject" Target="../embeddings/oleObject113.bin"/><Relationship Id="rId4"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15.xml"/><Relationship Id="rId1" Type="http://schemas.openxmlformats.org/officeDocument/2006/relationships/vmlDrawing" Target="../drawings/vmlDrawing114.vml"/><Relationship Id="rId6" Type="http://schemas.openxmlformats.org/officeDocument/2006/relationships/image" Target="../media/image3.emf"/><Relationship Id="rId5" Type="http://schemas.openxmlformats.org/officeDocument/2006/relationships/oleObject" Target="../embeddings/oleObject114.bin"/><Relationship Id="rId4"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16.xml"/><Relationship Id="rId1" Type="http://schemas.openxmlformats.org/officeDocument/2006/relationships/vmlDrawing" Target="../drawings/vmlDrawing115.vml"/><Relationship Id="rId6" Type="http://schemas.openxmlformats.org/officeDocument/2006/relationships/image" Target="../media/image3.emf"/><Relationship Id="rId5" Type="http://schemas.openxmlformats.org/officeDocument/2006/relationships/oleObject" Target="../embeddings/oleObject115.bin"/><Relationship Id="rId4"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8" Type="http://schemas.openxmlformats.org/officeDocument/2006/relationships/chart" Target="../charts/chart49.xml"/><Relationship Id="rId3" Type="http://schemas.openxmlformats.org/officeDocument/2006/relationships/slideLayout" Target="../slideLayouts/slideLayout12.xml"/><Relationship Id="rId7" Type="http://schemas.openxmlformats.org/officeDocument/2006/relationships/chart" Target="../charts/chart48.xml"/><Relationship Id="rId2" Type="http://schemas.openxmlformats.org/officeDocument/2006/relationships/tags" Target="../tags/tag117.xml"/><Relationship Id="rId1" Type="http://schemas.openxmlformats.org/officeDocument/2006/relationships/vmlDrawing" Target="../drawings/vmlDrawing116.vml"/><Relationship Id="rId6" Type="http://schemas.openxmlformats.org/officeDocument/2006/relationships/image" Target="../media/image3.emf"/><Relationship Id="rId5" Type="http://schemas.openxmlformats.org/officeDocument/2006/relationships/oleObject" Target="../embeddings/oleObject116.bin"/><Relationship Id="rId4"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18.xml"/><Relationship Id="rId1" Type="http://schemas.openxmlformats.org/officeDocument/2006/relationships/vmlDrawing" Target="../drawings/vmlDrawing117.vml"/><Relationship Id="rId6" Type="http://schemas.openxmlformats.org/officeDocument/2006/relationships/image" Target="../media/image3.emf"/><Relationship Id="rId5" Type="http://schemas.openxmlformats.org/officeDocument/2006/relationships/oleObject" Target="../embeddings/oleObject117.bin"/><Relationship Id="rId4"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8" Type="http://schemas.openxmlformats.org/officeDocument/2006/relationships/image" Target="../media/image42.emf"/><Relationship Id="rId3" Type="http://schemas.openxmlformats.org/officeDocument/2006/relationships/slideLayout" Target="../slideLayouts/slideLayout12.xml"/><Relationship Id="rId7" Type="http://schemas.openxmlformats.org/officeDocument/2006/relationships/image" Target="../media/image41.png"/><Relationship Id="rId2" Type="http://schemas.openxmlformats.org/officeDocument/2006/relationships/tags" Target="../tags/tag119.xml"/><Relationship Id="rId1" Type="http://schemas.openxmlformats.org/officeDocument/2006/relationships/vmlDrawing" Target="../drawings/vmlDrawing118.vml"/><Relationship Id="rId6" Type="http://schemas.openxmlformats.org/officeDocument/2006/relationships/image" Target="../media/image3.emf"/><Relationship Id="rId5" Type="http://schemas.openxmlformats.org/officeDocument/2006/relationships/oleObject" Target="../embeddings/oleObject118.bin"/><Relationship Id="rId4"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オブジェクト 2" hidden="1">
            <a:extLst>
              <a:ext uri="{FF2B5EF4-FFF2-40B4-BE49-F238E27FC236}">
                <a16:creationId xmlns:a16="http://schemas.microsoft.com/office/drawing/2014/main" id="{D6EFBCFD-77BF-4ED8-81DA-CAC259C7BA18}"/>
              </a:ext>
            </a:extLst>
          </p:cNvPr>
          <p:cNvGraphicFramePr>
            <a:graphicFrameLocks noChangeAspect="1"/>
          </p:cNvGraphicFramePr>
          <p:nvPr>
            <p:custDataLst>
              <p:tags r:id="rId2"/>
            </p:custDataLst>
            <p:extLst>
              <p:ext uri="{D42A27DB-BD31-4B8C-83A1-F6EECF244321}">
                <p14:modId xmlns:p14="http://schemas.microsoft.com/office/powerpoint/2010/main" val="30051228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4792" name="think-cell スライド" r:id="rId5" imgW="469" imgH="470" progId="TCLayout.ActiveDocument.1">
                  <p:embed/>
                </p:oleObj>
              </mc:Choice>
              <mc:Fallback>
                <p:oleObj name="think-cell スライド" r:id="rId5" imgW="469" imgH="470"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タイトル 3">
            <a:extLst>
              <a:ext uri="{FF2B5EF4-FFF2-40B4-BE49-F238E27FC236}">
                <a16:creationId xmlns:a16="http://schemas.microsoft.com/office/drawing/2014/main" id="{1465DD1A-276F-465D-B299-0E1CA3ACD9A2}"/>
              </a:ext>
            </a:extLst>
          </p:cNvPr>
          <p:cNvSpPr>
            <a:spLocks noGrp="1"/>
          </p:cNvSpPr>
          <p:nvPr>
            <p:ph type="title"/>
          </p:nvPr>
        </p:nvSpPr>
        <p:spPr/>
        <p:txBody>
          <a:bodyPr vert="horz"/>
          <a:lstStyle/>
          <a:p>
            <a:r>
              <a:rPr lang="ja-JP" altLang="en-US" dirty="0"/>
              <a:t>ロボット介護機器開発・標準化事業に係る海外調査</a:t>
            </a:r>
          </a:p>
        </p:txBody>
      </p:sp>
    </p:spTree>
    <p:extLst>
      <p:ext uri="{BB962C8B-B14F-4D97-AF65-F5344CB8AC3E}">
        <p14:creationId xmlns:p14="http://schemas.microsoft.com/office/powerpoint/2010/main" val="364015842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982209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149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中国の介護保険制度（</a:t>
            </a:r>
            <a:r>
              <a:rPr lang="en-US" altLang="ja-JP" dirty="0"/>
              <a:t>2/4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の試行拠点には、地理的条件、人口規模、経済状況などが異なる、さまざまなタイプの都市が指定されている。</a:t>
            </a:r>
          </a:p>
        </p:txBody>
      </p:sp>
      <p:grpSp>
        <p:nvGrpSpPr>
          <p:cNvPr id="7" name="グループ化 6">
            <a:extLst>
              <a:ext uri="{FF2B5EF4-FFF2-40B4-BE49-F238E27FC236}">
                <a16:creationId xmlns:a16="http://schemas.microsoft.com/office/drawing/2014/main" id="{90DEF1D1-CD33-4D15-AA79-CCE61C3B0F13}"/>
              </a:ext>
            </a:extLst>
          </p:cNvPr>
          <p:cNvGrpSpPr/>
          <p:nvPr/>
        </p:nvGrpSpPr>
        <p:grpSpPr>
          <a:xfrm>
            <a:off x="560912" y="1459632"/>
            <a:ext cx="4032048" cy="457200"/>
            <a:chOff x="488504" y="976671"/>
            <a:chExt cx="3600000" cy="457200"/>
          </a:xfrm>
        </p:grpSpPr>
        <p:sp>
          <p:nvSpPr>
            <p:cNvPr id="11" name="Rectangle 2">
              <a:extLst>
                <a:ext uri="{FF2B5EF4-FFF2-40B4-BE49-F238E27FC236}">
                  <a16:creationId xmlns:a16="http://schemas.microsoft.com/office/drawing/2014/main" id="{AAF8BE55-5C3F-41B1-9ACB-25A20E5422D8}"/>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en-US" altLang="ja-JP"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16</a:t>
              </a:r>
              <a:r>
                <a:rPr lang="ja-JP" altLang="en-US"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の試行都市</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2" name="直線コネクタ 11">
              <a:extLst>
                <a:ext uri="{FF2B5EF4-FFF2-40B4-BE49-F238E27FC236}">
                  <a16:creationId xmlns:a16="http://schemas.microsoft.com/office/drawing/2014/main" id="{4798531F-0E60-4FF2-848C-368441386EE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A80AC88A-359C-4E92-85D5-AE161CB7F72A}"/>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58" name="図 57">
            <a:extLst>
              <a:ext uri="{FF2B5EF4-FFF2-40B4-BE49-F238E27FC236}">
                <a16:creationId xmlns:a16="http://schemas.microsoft.com/office/drawing/2014/main" id="{96AC8BD5-E35B-41B3-BD67-DFC6910A1EF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739386" y="1196752"/>
            <a:ext cx="6057900" cy="6057900"/>
          </a:xfrm>
          <a:prstGeom prst="rect">
            <a:avLst/>
          </a:prstGeom>
        </p:spPr>
      </p:pic>
      <p:sp>
        <p:nvSpPr>
          <p:cNvPr id="59" name="正方形/長方形 58">
            <a:extLst>
              <a:ext uri="{FF2B5EF4-FFF2-40B4-BE49-F238E27FC236}">
                <a16:creationId xmlns:a16="http://schemas.microsoft.com/office/drawing/2014/main" id="{8572DCB5-BF6C-408D-8595-3145F4C4326E}"/>
              </a:ext>
            </a:extLst>
          </p:cNvPr>
          <p:cNvSpPr/>
          <p:nvPr/>
        </p:nvSpPr>
        <p:spPr>
          <a:xfrm>
            <a:off x="2432920" y="3749858"/>
            <a:ext cx="1191352" cy="230832"/>
          </a:xfrm>
          <a:prstGeom prst="rect">
            <a:avLst/>
          </a:prstGeom>
        </p:spPr>
        <p:txBody>
          <a:bodyPr wrap="none">
            <a:spAutoFit/>
          </a:bodyPr>
          <a:lstStyle/>
          <a:p>
            <a:r>
              <a:rPr lang="ja-JP" altLang="en-US" sz="900" dirty="0">
                <a:solidFill>
                  <a:srgbClr val="003366"/>
                </a:solidFill>
              </a:rPr>
              <a:t>新疆ウイグル自治区</a:t>
            </a:r>
          </a:p>
        </p:txBody>
      </p:sp>
      <p:sp>
        <p:nvSpPr>
          <p:cNvPr id="60" name="正方形/長方形 59">
            <a:extLst>
              <a:ext uri="{FF2B5EF4-FFF2-40B4-BE49-F238E27FC236}">
                <a16:creationId xmlns:a16="http://schemas.microsoft.com/office/drawing/2014/main" id="{3E1535FC-B37A-4F26-8C12-93C4F517E5B0}"/>
              </a:ext>
            </a:extLst>
          </p:cNvPr>
          <p:cNvSpPr/>
          <p:nvPr/>
        </p:nvSpPr>
        <p:spPr>
          <a:xfrm>
            <a:off x="6825208" y="2780928"/>
            <a:ext cx="646331" cy="230832"/>
          </a:xfrm>
          <a:prstGeom prst="rect">
            <a:avLst/>
          </a:prstGeom>
        </p:spPr>
        <p:txBody>
          <a:bodyPr wrap="none">
            <a:spAutoFit/>
          </a:bodyPr>
          <a:lstStyle/>
          <a:p>
            <a:r>
              <a:rPr lang="ja-JP" altLang="en-US" sz="900" dirty="0">
                <a:solidFill>
                  <a:srgbClr val="003366"/>
                </a:solidFill>
              </a:rPr>
              <a:t>黒竜江省</a:t>
            </a:r>
          </a:p>
        </p:txBody>
      </p:sp>
      <p:sp>
        <p:nvSpPr>
          <p:cNvPr id="61" name="正方形/長方形 60">
            <a:extLst>
              <a:ext uri="{FF2B5EF4-FFF2-40B4-BE49-F238E27FC236}">
                <a16:creationId xmlns:a16="http://schemas.microsoft.com/office/drawing/2014/main" id="{89CC48A8-7194-48F4-82AB-1C2B9928E676}"/>
              </a:ext>
            </a:extLst>
          </p:cNvPr>
          <p:cNvSpPr/>
          <p:nvPr/>
        </p:nvSpPr>
        <p:spPr>
          <a:xfrm>
            <a:off x="6755680" y="3492510"/>
            <a:ext cx="530915" cy="230832"/>
          </a:xfrm>
          <a:prstGeom prst="rect">
            <a:avLst/>
          </a:prstGeom>
        </p:spPr>
        <p:txBody>
          <a:bodyPr wrap="none">
            <a:spAutoFit/>
          </a:bodyPr>
          <a:lstStyle/>
          <a:p>
            <a:r>
              <a:rPr lang="ja-JP" altLang="en-US" sz="900" dirty="0">
                <a:solidFill>
                  <a:srgbClr val="003366"/>
                </a:solidFill>
              </a:rPr>
              <a:t>吉林省</a:t>
            </a:r>
          </a:p>
        </p:txBody>
      </p:sp>
      <p:sp>
        <p:nvSpPr>
          <p:cNvPr id="62" name="正方形/長方形 61">
            <a:extLst>
              <a:ext uri="{FF2B5EF4-FFF2-40B4-BE49-F238E27FC236}">
                <a16:creationId xmlns:a16="http://schemas.microsoft.com/office/drawing/2014/main" id="{32FA0E34-7522-4410-A1C1-6882FFB91940}"/>
              </a:ext>
            </a:extLst>
          </p:cNvPr>
          <p:cNvSpPr/>
          <p:nvPr/>
        </p:nvSpPr>
        <p:spPr>
          <a:xfrm>
            <a:off x="5745088" y="3774232"/>
            <a:ext cx="530915" cy="230832"/>
          </a:xfrm>
          <a:prstGeom prst="rect">
            <a:avLst/>
          </a:prstGeom>
        </p:spPr>
        <p:txBody>
          <a:bodyPr wrap="none">
            <a:spAutoFit/>
          </a:bodyPr>
          <a:lstStyle/>
          <a:p>
            <a:r>
              <a:rPr lang="ja-JP" altLang="en-US" sz="900" dirty="0">
                <a:solidFill>
                  <a:srgbClr val="003366"/>
                </a:solidFill>
              </a:rPr>
              <a:t>北京市</a:t>
            </a:r>
          </a:p>
        </p:txBody>
      </p:sp>
      <p:sp>
        <p:nvSpPr>
          <p:cNvPr id="63" name="正方形/長方形 62">
            <a:extLst>
              <a:ext uri="{FF2B5EF4-FFF2-40B4-BE49-F238E27FC236}">
                <a16:creationId xmlns:a16="http://schemas.microsoft.com/office/drawing/2014/main" id="{AF283BE2-EC21-421C-AC51-0A4D0618CA96}"/>
              </a:ext>
            </a:extLst>
          </p:cNvPr>
          <p:cNvSpPr/>
          <p:nvPr/>
        </p:nvSpPr>
        <p:spPr>
          <a:xfrm>
            <a:off x="5529064" y="3920647"/>
            <a:ext cx="530915" cy="230832"/>
          </a:xfrm>
          <a:prstGeom prst="rect">
            <a:avLst/>
          </a:prstGeom>
        </p:spPr>
        <p:txBody>
          <a:bodyPr wrap="none">
            <a:spAutoFit/>
          </a:bodyPr>
          <a:lstStyle/>
          <a:p>
            <a:r>
              <a:rPr lang="ja-JP" altLang="en-US" sz="900" dirty="0">
                <a:solidFill>
                  <a:srgbClr val="003366"/>
                </a:solidFill>
              </a:rPr>
              <a:t>河北省</a:t>
            </a:r>
          </a:p>
        </p:txBody>
      </p:sp>
      <p:sp>
        <p:nvSpPr>
          <p:cNvPr id="64" name="正方形/長方形 63">
            <a:extLst>
              <a:ext uri="{FF2B5EF4-FFF2-40B4-BE49-F238E27FC236}">
                <a16:creationId xmlns:a16="http://schemas.microsoft.com/office/drawing/2014/main" id="{DE861FD7-1F3E-430E-8ABC-7DBDD3B9CA56}"/>
              </a:ext>
            </a:extLst>
          </p:cNvPr>
          <p:cNvSpPr/>
          <p:nvPr/>
        </p:nvSpPr>
        <p:spPr>
          <a:xfrm>
            <a:off x="5866529" y="4290164"/>
            <a:ext cx="530915" cy="230832"/>
          </a:xfrm>
          <a:prstGeom prst="rect">
            <a:avLst/>
          </a:prstGeom>
        </p:spPr>
        <p:txBody>
          <a:bodyPr wrap="none">
            <a:spAutoFit/>
          </a:bodyPr>
          <a:lstStyle/>
          <a:p>
            <a:r>
              <a:rPr lang="ja-JP" altLang="en-US" sz="900" dirty="0">
                <a:solidFill>
                  <a:srgbClr val="003366"/>
                </a:solidFill>
              </a:rPr>
              <a:t>山東省</a:t>
            </a:r>
          </a:p>
        </p:txBody>
      </p:sp>
      <p:sp>
        <p:nvSpPr>
          <p:cNvPr id="65" name="正方形/長方形 64">
            <a:extLst>
              <a:ext uri="{FF2B5EF4-FFF2-40B4-BE49-F238E27FC236}">
                <a16:creationId xmlns:a16="http://schemas.microsoft.com/office/drawing/2014/main" id="{111B03B1-B2A6-4A1B-A94B-338E542E40B8}"/>
              </a:ext>
            </a:extLst>
          </p:cNvPr>
          <p:cNvSpPr/>
          <p:nvPr/>
        </p:nvSpPr>
        <p:spPr>
          <a:xfrm>
            <a:off x="6018929" y="4581128"/>
            <a:ext cx="530915" cy="230832"/>
          </a:xfrm>
          <a:prstGeom prst="rect">
            <a:avLst/>
          </a:prstGeom>
        </p:spPr>
        <p:txBody>
          <a:bodyPr wrap="none">
            <a:spAutoFit/>
          </a:bodyPr>
          <a:lstStyle/>
          <a:p>
            <a:r>
              <a:rPr lang="ja-JP" altLang="en-US" sz="900" dirty="0">
                <a:solidFill>
                  <a:srgbClr val="003366"/>
                </a:solidFill>
              </a:rPr>
              <a:t>江蘇省</a:t>
            </a:r>
          </a:p>
        </p:txBody>
      </p:sp>
      <p:sp>
        <p:nvSpPr>
          <p:cNvPr id="66" name="正方形/長方形 65">
            <a:extLst>
              <a:ext uri="{FF2B5EF4-FFF2-40B4-BE49-F238E27FC236}">
                <a16:creationId xmlns:a16="http://schemas.microsoft.com/office/drawing/2014/main" id="{4D3A81D3-984E-4F53-BD9B-9C0D420FB494}"/>
              </a:ext>
            </a:extLst>
          </p:cNvPr>
          <p:cNvSpPr/>
          <p:nvPr/>
        </p:nvSpPr>
        <p:spPr>
          <a:xfrm>
            <a:off x="6086876" y="5190749"/>
            <a:ext cx="530915" cy="230832"/>
          </a:xfrm>
          <a:prstGeom prst="rect">
            <a:avLst/>
          </a:prstGeom>
        </p:spPr>
        <p:txBody>
          <a:bodyPr wrap="none">
            <a:spAutoFit/>
          </a:bodyPr>
          <a:lstStyle/>
          <a:p>
            <a:r>
              <a:rPr lang="ja-JP" altLang="en-US" sz="900" dirty="0">
                <a:solidFill>
                  <a:srgbClr val="003366"/>
                </a:solidFill>
              </a:rPr>
              <a:t>浙江省</a:t>
            </a:r>
          </a:p>
        </p:txBody>
      </p:sp>
      <p:sp>
        <p:nvSpPr>
          <p:cNvPr id="67" name="正方形/長方形 66">
            <a:extLst>
              <a:ext uri="{FF2B5EF4-FFF2-40B4-BE49-F238E27FC236}">
                <a16:creationId xmlns:a16="http://schemas.microsoft.com/office/drawing/2014/main" id="{F0BB737B-E981-4131-A3C7-A609448F32BF}"/>
              </a:ext>
            </a:extLst>
          </p:cNvPr>
          <p:cNvSpPr/>
          <p:nvPr/>
        </p:nvSpPr>
        <p:spPr>
          <a:xfrm>
            <a:off x="5601072" y="5364338"/>
            <a:ext cx="530915" cy="230832"/>
          </a:xfrm>
          <a:prstGeom prst="rect">
            <a:avLst/>
          </a:prstGeom>
        </p:spPr>
        <p:txBody>
          <a:bodyPr wrap="none">
            <a:spAutoFit/>
          </a:bodyPr>
          <a:lstStyle/>
          <a:p>
            <a:r>
              <a:rPr lang="ja-JP" altLang="en-US" sz="900" dirty="0">
                <a:solidFill>
                  <a:srgbClr val="003366"/>
                </a:solidFill>
              </a:rPr>
              <a:t>江西省</a:t>
            </a:r>
          </a:p>
        </p:txBody>
      </p:sp>
      <p:sp>
        <p:nvSpPr>
          <p:cNvPr id="68" name="正方形/長方形 67">
            <a:extLst>
              <a:ext uri="{FF2B5EF4-FFF2-40B4-BE49-F238E27FC236}">
                <a16:creationId xmlns:a16="http://schemas.microsoft.com/office/drawing/2014/main" id="{8CE3D86E-142E-429C-B56C-17475393BBCA}"/>
              </a:ext>
            </a:extLst>
          </p:cNvPr>
          <p:cNvSpPr/>
          <p:nvPr/>
        </p:nvSpPr>
        <p:spPr>
          <a:xfrm>
            <a:off x="5457056" y="5661248"/>
            <a:ext cx="530915" cy="230832"/>
          </a:xfrm>
          <a:prstGeom prst="rect">
            <a:avLst/>
          </a:prstGeom>
        </p:spPr>
        <p:txBody>
          <a:bodyPr wrap="none">
            <a:spAutoFit/>
          </a:bodyPr>
          <a:lstStyle/>
          <a:p>
            <a:r>
              <a:rPr lang="ja-JP" altLang="en-US" sz="900" dirty="0">
                <a:solidFill>
                  <a:srgbClr val="003366"/>
                </a:solidFill>
              </a:rPr>
              <a:t>広東省</a:t>
            </a:r>
          </a:p>
        </p:txBody>
      </p:sp>
      <p:sp>
        <p:nvSpPr>
          <p:cNvPr id="69" name="正方形/長方形 68">
            <a:extLst>
              <a:ext uri="{FF2B5EF4-FFF2-40B4-BE49-F238E27FC236}">
                <a16:creationId xmlns:a16="http://schemas.microsoft.com/office/drawing/2014/main" id="{960E187A-6A64-4219-8084-2F1A75FD2EC9}"/>
              </a:ext>
            </a:extLst>
          </p:cNvPr>
          <p:cNvSpPr/>
          <p:nvPr/>
        </p:nvSpPr>
        <p:spPr>
          <a:xfrm>
            <a:off x="5335614" y="4797152"/>
            <a:ext cx="530915" cy="230832"/>
          </a:xfrm>
          <a:prstGeom prst="rect">
            <a:avLst/>
          </a:prstGeom>
        </p:spPr>
        <p:txBody>
          <a:bodyPr wrap="none">
            <a:spAutoFit/>
          </a:bodyPr>
          <a:lstStyle/>
          <a:p>
            <a:r>
              <a:rPr lang="ja-JP" altLang="en-US" sz="900" dirty="0">
                <a:solidFill>
                  <a:srgbClr val="003366"/>
                </a:solidFill>
              </a:rPr>
              <a:t>湖北省</a:t>
            </a:r>
          </a:p>
        </p:txBody>
      </p:sp>
      <p:sp>
        <p:nvSpPr>
          <p:cNvPr id="70" name="正方形/長方形 69">
            <a:extLst>
              <a:ext uri="{FF2B5EF4-FFF2-40B4-BE49-F238E27FC236}">
                <a16:creationId xmlns:a16="http://schemas.microsoft.com/office/drawing/2014/main" id="{B2D9F4C9-D3D3-4490-B416-0D75EBFD8D69}"/>
              </a:ext>
            </a:extLst>
          </p:cNvPr>
          <p:cNvSpPr/>
          <p:nvPr/>
        </p:nvSpPr>
        <p:spPr>
          <a:xfrm>
            <a:off x="4885073" y="5029189"/>
            <a:ext cx="530915" cy="230832"/>
          </a:xfrm>
          <a:prstGeom prst="rect">
            <a:avLst/>
          </a:prstGeom>
        </p:spPr>
        <p:txBody>
          <a:bodyPr wrap="none">
            <a:spAutoFit/>
          </a:bodyPr>
          <a:lstStyle/>
          <a:p>
            <a:r>
              <a:rPr lang="ja-JP" altLang="en-US" sz="900" dirty="0">
                <a:solidFill>
                  <a:srgbClr val="003366"/>
                </a:solidFill>
              </a:rPr>
              <a:t>重慶市</a:t>
            </a:r>
          </a:p>
        </p:txBody>
      </p:sp>
      <p:sp>
        <p:nvSpPr>
          <p:cNvPr id="71" name="正方形/長方形 70">
            <a:extLst>
              <a:ext uri="{FF2B5EF4-FFF2-40B4-BE49-F238E27FC236}">
                <a16:creationId xmlns:a16="http://schemas.microsoft.com/office/drawing/2014/main" id="{ECE09441-CF2A-4CC1-8E7F-3CD5139880FB}"/>
              </a:ext>
            </a:extLst>
          </p:cNvPr>
          <p:cNvSpPr/>
          <p:nvPr/>
        </p:nvSpPr>
        <p:spPr>
          <a:xfrm>
            <a:off x="4399153" y="4797152"/>
            <a:ext cx="530915" cy="230832"/>
          </a:xfrm>
          <a:prstGeom prst="rect">
            <a:avLst/>
          </a:prstGeom>
        </p:spPr>
        <p:txBody>
          <a:bodyPr wrap="none">
            <a:spAutoFit/>
          </a:bodyPr>
          <a:lstStyle/>
          <a:p>
            <a:r>
              <a:rPr lang="ja-JP" altLang="en-US" sz="900" dirty="0">
                <a:solidFill>
                  <a:srgbClr val="003366"/>
                </a:solidFill>
              </a:rPr>
              <a:t>四川省</a:t>
            </a:r>
          </a:p>
        </p:txBody>
      </p:sp>
      <p:sp>
        <p:nvSpPr>
          <p:cNvPr id="72" name="円/楕円 32">
            <a:extLst>
              <a:ext uri="{FF2B5EF4-FFF2-40B4-BE49-F238E27FC236}">
                <a16:creationId xmlns:a16="http://schemas.microsoft.com/office/drawing/2014/main" id="{E7B32BE1-CFA1-4E3B-9BB6-831FB54549BA}"/>
              </a:ext>
            </a:extLst>
          </p:cNvPr>
          <p:cNvSpPr/>
          <p:nvPr/>
        </p:nvSpPr>
        <p:spPr bwMode="auto">
          <a:xfrm>
            <a:off x="2864768" y="3191823"/>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73" name="正方形/長方形 72">
            <a:extLst>
              <a:ext uri="{FF2B5EF4-FFF2-40B4-BE49-F238E27FC236}">
                <a16:creationId xmlns:a16="http://schemas.microsoft.com/office/drawing/2014/main" id="{5B8C05DC-D8D2-4DE7-A9DD-5FC816A52239}"/>
              </a:ext>
            </a:extLst>
          </p:cNvPr>
          <p:cNvSpPr/>
          <p:nvPr/>
        </p:nvSpPr>
        <p:spPr>
          <a:xfrm>
            <a:off x="2639866" y="3235802"/>
            <a:ext cx="530915" cy="230832"/>
          </a:xfrm>
          <a:prstGeom prst="rect">
            <a:avLst/>
          </a:prstGeom>
        </p:spPr>
        <p:txBody>
          <a:bodyPr wrap="none">
            <a:spAutoFit/>
          </a:bodyPr>
          <a:lstStyle/>
          <a:p>
            <a:r>
              <a:rPr lang="ja-JP" altLang="en-US" sz="900" b="0" dirty="0">
                <a:solidFill>
                  <a:srgbClr val="003366"/>
                </a:solidFill>
              </a:rPr>
              <a:t>石河子</a:t>
            </a:r>
          </a:p>
        </p:txBody>
      </p:sp>
      <p:sp>
        <p:nvSpPr>
          <p:cNvPr id="74" name="円/楕円 34">
            <a:extLst>
              <a:ext uri="{FF2B5EF4-FFF2-40B4-BE49-F238E27FC236}">
                <a16:creationId xmlns:a16="http://schemas.microsoft.com/office/drawing/2014/main" id="{C4F2AAD2-1C54-4D36-938A-590BA5FC17B5}"/>
              </a:ext>
            </a:extLst>
          </p:cNvPr>
          <p:cNvSpPr/>
          <p:nvPr/>
        </p:nvSpPr>
        <p:spPr bwMode="auto">
          <a:xfrm>
            <a:off x="4646502" y="5033116"/>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75" name="正方形/長方形 74">
            <a:extLst>
              <a:ext uri="{FF2B5EF4-FFF2-40B4-BE49-F238E27FC236}">
                <a16:creationId xmlns:a16="http://schemas.microsoft.com/office/drawing/2014/main" id="{59DDD554-2BC6-4C9D-9E03-82AF08492D7A}"/>
              </a:ext>
            </a:extLst>
          </p:cNvPr>
          <p:cNvSpPr/>
          <p:nvPr/>
        </p:nvSpPr>
        <p:spPr>
          <a:xfrm>
            <a:off x="4465716" y="5065575"/>
            <a:ext cx="415498" cy="230832"/>
          </a:xfrm>
          <a:prstGeom prst="rect">
            <a:avLst/>
          </a:prstGeom>
        </p:spPr>
        <p:txBody>
          <a:bodyPr wrap="none">
            <a:spAutoFit/>
          </a:bodyPr>
          <a:lstStyle/>
          <a:p>
            <a:r>
              <a:rPr lang="ja-JP" altLang="en-US" sz="900" b="0" dirty="0">
                <a:solidFill>
                  <a:srgbClr val="003366"/>
                </a:solidFill>
              </a:rPr>
              <a:t>成都</a:t>
            </a:r>
          </a:p>
        </p:txBody>
      </p:sp>
      <p:sp>
        <p:nvSpPr>
          <p:cNvPr id="76" name="円/楕円 36">
            <a:extLst>
              <a:ext uri="{FF2B5EF4-FFF2-40B4-BE49-F238E27FC236}">
                <a16:creationId xmlns:a16="http://schemas.microsoft.com/office/drawing/2014/main" id="{8F23E39E-6C63-49C9-A52E-E7AEBE9F44B4}"/>
              </a:ext>
            </a:extLst>
          </p:cNvPr>
          <p:cNvSpPr/>
          <p:nvPr/>
        </p:nvSpPr>
        <p:spPr bwMode="auto">
          <a:xfrm>
            <a:off x="5547180" y="5016952"/>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77" name="正方形/長方形 76">
            <a:extLst>
              <a:ext uri="{FF2B5EF4-FFF2-40B4-BE49-F238E27FC236}">
                <a16:creationId xmlns:a16="http://schemas.microsoft.com/office/drawing/2014/main" id="{51E74CF5-531F-4E8C-BACA-DD05D5DB079A}"/>
              </a:ext>
            </a:extLst>
          </p:cNvPr>
          <p:cNvSpPr/>
          <p:nvPr/>
        </p:nvSpPr>
        <p:spPr>
          <a:xfrm>
            <a:off x="5367983" y="5055185"/>
            <a:ext cx="415498" cy="230832"/>
          </a:xfrm>
          <a:prstGeom prst="rect">
            <a:avLst/>
          </a:prstGeom>
        </p:spPr>
        <p:txBody>
          <a:bodyPr wrap="none">
            <a:spAutoFit/>
          </a:bodyPr>
          <a:lstStyle/>
          <a:p>
            <a:r>
              <a:rPr lang="ja-JP" altLang="en-US" sz="900" b="0" dirty="0">
                <a:solidFill>
                  <a:srgbClr val="003366"/>
                </a:solidFill>
              </a:rPr>
              <a:t>荆門</a:t>
            </a:r>
          </a:p>
        </p:txBody>
      </p:sp>
      <p:sp>
        <p:nvSpPr>
          <p:cNvPr id="78" name="円/楕円 38">
            <a:extLst>
              <a:ext uri="{FF2B5EF4-FFF2-40B4-BE49-F238E27FC236}">
                <a16:creationId xmlns:a16="http://schemas.microsoft.com/office/drawing/2014/main" id="{B6D0CE63-F602-42A5-A876-127C7CA2544D}"/>
              </a:ext>
            </a:extLst>
          </p:cNvPr>
          <p:cNvSpPr/>
          <p:nvPr/>
        </p:nvSpPr>
        <p:spPr bwMode="auto">
          <a:xfrm>
            <a:off x="5961112" y="5306165"/>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79" name="正方形/長方形 78">
            <a:extLst>
              <a:ext uri="{FF2B5EF4-FFF2-40B4-BE49-F238E27FC236}">
                <a16:creationId xmlns:a16="http://schemas.microsoft.com/office/drawing/2014/main" id="{06680027-D602-4776-9CE2-DE2E23BC59DA}"/>
              </a:ext>
            </a:extLst>
          </p:cNvPr>
          <p:cNvSpPr/>
          <p:nvPr/>
        </p:nvSpPr>
        <p:spPr>
          <a:xfrm>
            <a:off x="5789100" y="5120980"/>
            <a:ext cx="415498" cy="230832"/>
          </a:xfrm>
          <a:prstGeom prst="rect">
            <a:avLst/>
          </a:prstGeom>
        </p:spPr>
        <p:txBody>
          <a:bodyPr wrap="none">
            <a:spAutoFit/>
          </a:bodyPr>
          <a:lstStyle/>
          <a:p>
            <a:r>
              <a:rPr lang="ja-JP" altLang="en-US" sz="900" b="0" dirty="0">
                <a:solidFill>
                  <a:srgbClr val="003366"/>
                </a:solidFill>
              </a:rPr>
              <a:t>上饶</a:t>
            </a:r>
          </a:p>
        </p:txBody>
      </p:sp>
      <p:sp>
        <p:nvSpPr>
          <p:cNvPr id="80" name="円/楕円 40">
            <a:extLst>
              <a:ext uri="{FF2B5EF4-FFF2-40B4-BE49-F238E27FC236}">
                <a16:creationId xmlns:a16="http://schemas.microsoft.com/office/drawing/2014/main" id="{2404B059-C8EF-488C-A62A-9A83BDC7D325}"/>
              </a:ext>
            </a:extLst>
          </p:cNvPr>
          <p:cNvSpPr/>
          <p:nvPr/>
        </p:nvSpPr>
        <p:spPr bwMode="auto">
          <a:xfrm>
            <a:off x="5646446" y="5850646"/>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81" name="正方形/長方形 80">
            <a:extLst>
              <a:ext uri="{FF2B5EF4-FFF2-40B4-BE49-F238E27FC236}">
                <a16:creationId xmlns:a16="http://schemas.microsoft.com/office/drawing/2014/main" id="{9B2BE8F3-ECC6-424B-A33B-D0BAA15308F0}"/>
              </a:ext>
            </a:extLst>
          </p:cNvPr>
          <p:cNvSpPr/>
          <p:nvPr/>
        </p:nvSpPr>
        <p:spPr>
          <a:xfrm>
            <a:off x="5473308" y="5914785"/>
            <a:ext cx="415498" cy="230832"/>
          </a:xfrm>
          <a:prstGeom prst="rect">
            <a:avLst/>
          </a:prstGeom>
        </p:spPr>
        <p:txBody>
          <a:bodyPr wrap="none">
            <a:spAutoFit/>
          </a:bodyPr>
          <a:lstStyle/>
          <a:p>
            <a:r>
              <a:rPr lang="ja-JP" altLang="en-US" sz="900" b="0" dirty="0">
                <a:solidFill>
                  <a:srgbClr val="003366"/>
                </a:solidFill>
              </a:rPr>
              <a:t>広州</a:t>
            </a:r>
          </a:p>
        </p:txBody>
      </p:sp>
      <p:sp>
        <p:nvSpPr>
          <p:cNvPr id="82" name="正方形/長方形 81">
            <a:extLst>
              <a:ext uri="{FF2B5EF4-FFF2-40B4-BE49-F238E27FC236}">
                <a16:creationId xmlns:a16="http://schemas.microsoft.com/office/drawing/2014/main" id="{A4879AF3-2498-4E80-A3A7-D1DB7D09F1FF}"/>
              </a:ext>
            </a:extLst>
          </p:cNvPr>
          <p:cNvSpPr/>
          <p:nvPr/>
        </p:nvSpPr>
        <p:spPr>
          <a:xfrm>
            <a:off x="5655099" y="4724160"/>
            <a:ext cx="530915" cy="230832"/>
          </a:xfrm>
          <a:prstGeom prst="rect">
            <a:avLst/>
          </a:prstGeom>
        </p:spPr>
        <p:txBody>
          <a:bodyPr wrap="none">
            <a:spAutoFit/>
          </a:bodyPr>
          <a:lstStyle/>
          <a:p>
            <a:r>
              <a:rPr lang="ja-JP" altLang="en-US" sz="900" dirty="0">
                <a:solidFill>
                  <a:srgbClr val="003366"/>
                </a:solidFill>
              </a:rPr>
              <a:t>安徽省</a:t>
            </a:r>
          </a:p>
        </p:txBody>
      </p:sp>
      <p:sp>
        <p:nvSpPr>
          <p:cNvPr id="83" name="円/楕円 43">
            <a:extLst>
              <a:ext uri="{FF2B5EF4-FFF2-40B4-BE49-F238E27FC236}">
                <a16:creationId xmlns:a16="http://schemas.microsoft.com/office/drawing/2014/main" id="{45F594E5-7FEC-4F8C-9D1F-FD442E74E03F}"/>
              </a:ext>
            </a:extLst>
          </p:cNvPr>
          <p:cNvSpPr/>
          <p:nvPr/>
        </p:nvSpPr>
        <p:spPr bwMode="auto">
          <a:xfrm>
            <a:off x="6050876" y="5085184"/>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84" name="正方形/長方形 83">
            <a:extLst>
              <a:ext uri="{FF2B5EF4-FFF2-40B4-BE49-F238E27FC236}">
                <a16:creationId xmlns:a16="http://schemas.microsoft.com/office/drawing/2014/main" id="{F10C665A-6CBC-42EF-BDEA-0EC0A77C48F5}"/>
              </a:ext>
            </a:extLst>
          </p:cNvPr>
          <p:cNvSpPr/>
          <p:nvPr/>
        </p:nvSpPr>
        <p:spPr>
          <a:xfrm>
            <a:off x="5880226" y="4869160"/>
            <a:ext cx="415498" cy="230832"/>
          </a:xfrm>
          <a:prstGeom prst="rect">
            <a:avLst/>
          </a:prstGeom>
        </p:spPr>
        <p:txBody>
          <a:bodyPr wrap="none">
            <a:spAutoFit/>
          </a:bodyPr>
          <a:lstStyle/>
          <a:p>
            <a:r>
              <a:rPr lang="ja-JP" altLang="en-US" sz="900" b="0" dirty="0">
                <a:solidFill>
                  <a:srgbClr val="003366"/>
                </a:solidFill>
              </a:rPr>
              <a:t>安徽</a:t>
            </a:r>
          </a:p>
        </p:txBody>
      </p:sp>
      <p:sp>
        <p:nvSpPr>
          <p:cNvPr id="85" name="円/楕円 45">
            <a:extLst>
              <a:ext uri="{FF2B5EF4-FFF2-40B4-BE49-F238E27FC236}">
                <a16:creationId xmlns:a16="http://schemas.microsoft.com/office/drawing/2014/main" id="{42B90462-CE0C-4D43-BE21-47B47BD8153C}"/>
              </a:ext>
            </a:extLst>
          </p:cNvPr>
          <p:cNvSpPr/>
          <p:nvPr/>
        </p:nvSpPr>
        <p:spPr bwMode="auto">
          <a:xfrm>
            <a:off x="6393168" y="5157200"/>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86" name="正方形/長方形 85">
            <a:extLst>
              <a:ext uri="{FF2B5EF4-FFF2-40B4-BE49-F238E27FC236}">
                <a16:creationId xmlns:a16="http://schemas.microsoft.com/office/drawing/2014/main" id="{535F5F3D-4D80-45AB-A3F8-86E22FECC315}"/>
              </a:ext>
            </a:extLst>
          </p:cNvPr>
          <p:cNvSpPr/>
          <p:nvPr/>
        </p:nvSpPr>
        <p:spPr>
          <a:xfrm>
            <a:off x="6402038" y="5089548"/>
            <a:ext cx="415498" cy="230832"/>
          </a:xfrm>
          <a:prstGeom prst="rect">
            <a:avLst/>
          </a:prstGeom>
        </p:spPr>
        <p:txBody>
          <a:bodyPr wrap="none">
            <a:spAutoFit/>
          </a:bodyPr>
          <a:lstStyle/>
          <a:p>
            <a:r>
              <a:rPr lang="ja-JP" altLang="en-US" sz="900" b="0" dirty="0">
                <a:solidFill>
                  <a:srgbClr val="003366"/>
                </a:solidFill>
              </a:rPr>
              <a:t>寧波</a:t>
            </a:r>
          </a:p>
        </p:txBody>
      </p:sp>
      <p:sp>
        <p:nvSpPr>
          <p:cNvPr id="87" name="正方形/長方形 86">
            <a:extLst>
              <a:ext uri="{FF2B5EF4-FFF2-40B4-BE49-F238E27FC236}">
                <a16:creationId xmlns:a16="http://schemas.microsoft.com/office/drawing/2014/main" id="{A1782C9B-48D9-4278-9AC7-542CE5097153}"/>
              </a:ext>
            </a:extLst>
          </p:cNvPr>
          <p:cNvSpPr/>
          <p:nvPr/>
        </p:nvSpPr>
        <p:spPr>
          <a:xfrm>
            <a:off x="6638933" y="4920010"/>
            <a:ext cx="530915" cy="230832"/>
          </a:xfrm>
          <a:prstGeom prst="rect">
            <a:avLst/>
          </a:prstGeom>
        </p:spPr>
        <p:txBody>
          <a:bodyPr wrap="none">
            <a:spAutoFit/>
          </a:bodyPr>
          <a:lstStyle/>
          <a:p>
            <a:r>
              <a:rPr lang="ja-JP" altLang="en-US" sz="900" dirty="0">
                <a:solidFill>
                  <a:srgbClr val="003366"/>
                </a:solidFill>
              </a:rPr>
              <a:t>上海市</a:t>
            </a:r>
          </a:p>
        </p:txBody>
      </p:sp>
      <p:sp>
        <p:nvSpPr>
          <p:cNvPr id="88" name="円/楕円 49">
            <a:extLst>
              <a:ext uri="{FF2B5EF4-FFF2-40B4-BE49-F238E27FC236}">
                <a16:creationId xmlns:a16="http://schemas.microsoft.com/office/drawing/2014/main" id="{B6E50E43-E923-4246-942F-8DCE551A4BB7}"/>
              </a:ext>
            </a:extLst>
          </p:cNvPr>
          <p:cNvSpPr/>
          <p:nvPr/>
        </p:nvSpPr>
        <p:spPr bwMode="auto">
          <a:xfrm>
            <a:off x="6258022" y="4895794"/>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89" name="円/楕円 50">
            <a:extLst>
              <a:ext uri="{FF2B5EF4-FFF2-40B4-BE49-F238E27FC236}">
                <a16:creationId xmlns:a16="http://schemas.microsoft.com/office/drawing/2014/main" id="{A4A31941-D1AB-462C-914E-CD50A5A90307}"/>
              </a:ext>
            </a:extLst>
          </p:cNvPr>
          <p:cNvSpPr/>
          <p:nvPr/>
        </p:nvSpPr>
        <p:spPr bwMode="auto">
          <a:xfrm>
            <a:off x="6321152" y="4797152"/>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90" name="正方形/長方形 89">
            <a:extLst>
              <a:ext uri="{FF2B5EF4-FFF2-40B4-BE49-F238E27FC236}">
                <a16:creationId xmlns:a16="http://schemas.microsoft.com/office/drawing/2014/main" id="{0E0BA715-CF16-4F38-AA71-59D000A6E704}"/>
              </a:ext>
            </a:extLst>
          </p:cNvPr>
          <p:cNvSpPr/>
          <p:nvPr/>
        </p:nvSpPr>
        <p:spPr>
          <a:xfrm>
            <a:off x="6340182" y="4699475"/>
            <a:ext cx="415498" cy="230832"/>
          </a:xfrm>
          <a:prstGeom prst="rect">
            <a:avLst/>
          </a:prstGeom>
        </p:spPr>
        <p:txBody>
          <a:bodyPr wrap="none">
            <a:spAutoFit/>
          </a:bodyPr>
          <a:lstStyle/>
          <a:p>
            <a:r>
              <a:rPr lang="ja-JP" altLang="en-US" sz="900" b="0" dirty="0">
                <a:solidFill>
                  <a:srgbClr val="003366"/>
                </a:solidFill>
              </a:rPr>
              <a:t>南通</a:t>
            </a:r>
          </a:p>
        </p:txBody>
      </p:sp>
      <p:sp>
        <p:nvSpPr>
          <p:cNvPr id="91" name="正方形/長方形 90">
            <a:extLst>
              <a:ext uri="{FF2B5EF4-FFF2-40B4-BE49-F238E27FC236}">
                <a16:creationId xmlns:a16="http://schemas.microsoft.com/office/drawing/2014/main" id="{915664B2-9AFD-4F0A-8BB8-B0AE587C9E79}"/>
              </a:ext>
            </a:extLst>
          </p:cNvPr>
          <p:cNvSpPr/>
          <p:nvPr/>
        </p:nvSpPr>
        <p:spPr>
          <a:xfrm>
            <a:off x="6266900" y="4806030"/>
            <a:ext cx="415498" cy="230832"/>
          </a:xfrm>
          <a:prstGeom prst="rect">
            <a:avLst/>
          </a:prstGeom>
        </p:spPr>
        <p:txBody>
          <a:bodyPr wrap="none">
            <a:spAutoFit/>
          </a:bodyPr>
          <a:lstStyle/>
          <a:p>
            <a:r>
              <a:rPr lang="ja-JP" altLang="en-US" sz="900" b="0" dirty="0">
                <a:solidFill>
                  <a:srgbClr val="003366"/>
                </a:solidFill>
              </a:rPr>
              <a:t>蘇州</a:t>
            </a:r>
          </a:p>
        </p:txBody>
      </p:sp>
      <p:cxnSp>
        <p:nvCxnSpPr>
          <p:cNvPr id="92" name="直線コネクタ 91">
            <a:extLst>
              <a:ext uri="{FF2B5EF4-FFF2-40B4-BE49-F238E27FC236}">
                <a16:creationId xmlns:a16="http://schemas.microsoft.com/office/drawing/2014/main" id="{9CCD08C6-2DBC-4665-AF7F-EF275F7A1BD5}"/>
              </a:ext>
            </a:extLst>
          </p:cNvPr>
          <p:cNvCxnSpPr/>
          <p:nvPr/>
        </p:nvCxnSpPr>
        <p:spPr bwMode="auto">
          <a:xfrm>
            <a:off x="6429168" y="5016952"/>
            <a:ext cx="253230" cy="16164"/>
          </a:xfrm>
          <a:prstGeom prst="line">
            <a:avLst/>
          </a:prstGeom>
          <a:ln>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93" name="円/楕円 56">
            <a:extLst>
              <a:ext uri="{FF2B5EF4-FFF2-40B4-BE49-F238E27FC236}">
                <a16:creationId xmlns:a16="http://schemas.microsoft.com/office/drawing/2014/main" id="{F0A2EF4A-A051-4B16-B3A3-34D1F786DD25}"/>
              </a:ext>
            </a:extLst>
          </p:cNvPr>
          <p:cNvSpPr/>
          <p:nvPr/>
        </p:nvSpPr>
        <p:spPr bwMode="auto">
          <a:xfrm>
            <a:off x="6186014" y="4509120"/>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94" name="正方形/長方形 93">
            <a:extLst>
              <a:ext uri="{FF2B5EF4-FFF2-40B4-BE49-F238E27FC236}">
                <a16:creationId xmlns:a16="http://schemas.microsoft.com/office/drawing/2014/main" id="{E1E81C54-8D3A-49EA-B64C-2AE95D779B2C}"/>
              </a:ext>
            </a:extLst>
          </p:cNvPr>
          <p:cNvSpPr/>
          <p:nvPr/>
        </p:nvSpPr>
        <p:spPr>
          <a:xfrm>
            <a:off x="6212648" y="4437112"/>
            <a:ext cx="415498" cy="230832"/>
          </a:xfrm>
          <a:prstGeom prst="rect">
            <a:avLst/>
          </a:prstGeom>
        </p:spPr>
        <p:txBody>
          <a:bodyPr wrap="none">
            <a:spAutoFit/>
          </a:bodyPr>
          <a:lstStyle/>
          <a:p>
            <a:r>
              <a:rPr lang="ja-JP" altLang="en-US" sz="900" b="0" dirty="0">
                <a:solidFill>
                  <a:srgbClr val="003366"/>
                </a:solidFill>
              </a:rPr>
              <a:t>青島</a:t>
            </a:r>
          </a:p>
        </p:txBody>
      </p:sp>
      <p:sp>
        <p:nvSpPr>
          <p:cNvPr id="95" name="円/楕円 58">
            <a:extLst>
              <a:ext uri="{FF2B5EF4-FFF2-40B4-BE49-F238E27FC236}">
                <a16:creationId xmlns:a16="http://schemas.microsoft.com/office/drawing/2014/main" id="{326C4EA2-C255-4EAD-845D-13C9EC669D72}"/>
              </a:ext>
            </a:extLst>
          </p:cNvPr>
          <p:cNvSpPr/>
          <p:nvPr/>
        </p:nvSpPr>
        <p:spPr bwMode="auto">
          <a:xfrm>
            <a:off x="5825974" y="4175714"/>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96" name="正方形/長方形 95">
            <a:extLst>
              <a:ext uri="{FF2B5EF4-FFF2-40B4-BE49-F238E27FC236}">
                <a16:creationId xmlns:a16="http://schemas.microsoft.com/office/drawing/2014/main" id="{512F5397-20E0-43E5-A9C2-02A8A43B07C6}"/>
              </a:ext>
            </a:extLst>
          </p:cNvPr>
          <p:cNvSpPr/>
          <p:nvPr/>
        </p:nvSpPr>
        <p:spPr>
          <a:xfrm>
            <a:off x="5492346" y="4094828"/>
            <a:ext cx="415498" cy="230832"/>
          </a:xfrm>
          <a:prstGeom prst="rect">
            <a:avLst/>
          </a:prstGeom>
        </p:spPr>
        <p:txBody>
          <a:bodyPr wrap="none">
            <a:spAutoFit/>
          </a:bodyPr>
          <a:lstStyle/>
          <a:p>
            <a:r>
              <a:rPr lang="ja-JP" altLang="en-US" sz="900" b="0" dirty="0">
                <a:solidFill>
                  <a:srgbClr val="003366"/>
                </a:solidFill>
              </a:rPr>
              <a:t>承徳</a:t>
            </a:r>
          </a:p>
        </p:txBody>
      </p:sp>
      <p:sp>
        <p:nvSpPr>
          <p:cNvPr id="97" name="円/楕円 60">
            <a:extLst>
              <a:ext uri="{FF2B5EF4-FFF2-40B4-BE49-F238E27FC236}">
                <a16:creationId xmlns:a16="http://schemas.microsoft.com/office/drawing/2014/main" id="{1806AC4A-7426-48E2-98E6-DDCCBE957D2C}"/>
              </a:ext>
            </a:extLst>
          </p:cNvPr>
          <p:cNvSpPr/>
          <p:nvPr/>
        </p:nvSpPr>
        <p:spPr bwMode="auto">
          <a:xfrm>
            <a:off x="6825216" y="3429008"/>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98" name="正方形/長方形 97">
            <a:extLst>
              <a:ext uri="{FF2B5EF4-FFF2-40B4-BE49-F238E27FC236}">
                <a16:creationId xmlns:a16="http://schemas.microsoft.com/office/drawing/2014/main" id="{4007A16B-18D3-4E2C-856E-B347C5CD9BE1}"/>
              </a:ext>
            </a:extLst>
          </p:cNvPr>
          <p:cNvSpPr/>
          <p:nvPr/>
        </p:nvSpPr>
        <p:spPr>
          <a:xfrm>
            <a:off x="6643490" y="3239610"/>
            <a:ext cx="415498" cy="230832"/>
          </a:xfrm>
          <a:prstGeom prst="rect">
            <a:avLst/>
          </a:prstGeom>
        </p:spPr>
        <p:txBody>
          <a:bodyPr wrap="none">
            <a:spAutoFit/>
          </a:bodyPr>
          <a:lstStyle/>
          <a:p>
            <a:r>
              <a:rPr lang="ja-JP" altLang="en-US" sz="900" b="0" dirty="0">
                <a:solidFill>
                  <a:srgbClr val="003366"/>
                </a:solidFill>
              </a:rPr>
              <a:t>長春</a:t>
            </a:r>
          </a:p>
        </p:txBody>
      </p:sp>
      <p:sp>
        <p:nvSpPr>
          <p:cNvPr id="99" name="円/楕円 62">
            <a:extLst>
              <a:ext uri="{FF2B5EF4-FFF2-40B4-BE49-F238E27FC236}">
                <a16:creationId xmlns:a16="http://schemas.microsoft.com/office/drawing/2014/main" id="{2EDBDDC8-AB87-45C8-96C7-8EA4FE4D4AB2}"/>
              </a:ext>
            </a:extLst>
          </p:cNvPr>
          <p:cNvSpPr/>
          <p:nvPr/>
        </p:nvSpPr>
        <p:spPr bwMode="auto">
          <a:xfrm>
            <a:off x="6825208" y="3068960"/>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00" name="正方形/長方形 99">
            <a:extLst>
              <a:ext uri="{FF2B5EF4-FFF2-40B4-BE49-F238E27FC236}">
                <a16:creationId xmlns:a16="http://schemas.microsoft.com/office/drawing/2014/main" id="{6D7764EF-712F-4E65-945F-4DD0DCE18459}"/>
              </a:ext>
            </a:extLst>
          </p:cNvPr>
          <p:cNvSpPr/>
          <p:nvPr/>
        </p:nvSpPr>
        <p:spPr>
          <a:xfrm>
            <a:off x="6840280" y="2996952"/>
            <a:ext cx="627095" cy="230832"/>
          </a:xfrm>
          <a:prstGeom prst="rect">
            <a:avLst/>
          </a:prstGeom>
        </p:spPr>
        <p:txBody>
          <a:bodyPr wrap="none">
            <a:spAutoFit/>
          </a:bodyPr>
          <a:lstStyle/>
          <a:p>
            <a:r>
              <a:rPr lang="ja-JP" altLang="en-US" sz="900" b="0" dirty="0">
                <a:solidFill>
                  <a:srgbClr val="003366"/>
                </a:solidFill>
              </a:rPr>
              <a:t>チチハル</a:t>
            </a:r>
          </a:p>
        </p:txBody>
      </p:sp>
    </p:spTree>
    <p:extLst>
      <p:ext uri="{BB962C8B-B14F-4D97-AF65-F5344CB8AC3E}">
        <p14:creationId xmlns:p14="http://schemas.microsoft.com/office/powerpoint/2010/main" val="166045161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0431877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413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フィンランドにおけるロボット介護機器関連の施策（</a:t>
            </a:r>
            <a:r>
              <a:rPr lang="en-US" altLang="ja-JP" dirty="0"/>
              <a:t>3/6</a:t>
            </a:r>
            <a:r>
              <a:rPr lang="ja-JP" altLang="en-US" dirty="0"/>
              <a:t>）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HyteAiro</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プログラムの重点分野の一つ、在宅ケアに位置づけられるものに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KATI</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フレームワークがあり、広範な社会福祉政策にテクノロジーを普及させていくための国の枠組みが開発されている。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KATI</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フレームワークには３つの要素がある。（１）サービスプロセスモデル、（２）テクノロジー・情報システム管理フレームワーク、（３）在宅ケアテクノロジーと医療情報システムの統合である。</a:t>
            </a:r>
          </a:p>
        </p:txBody>
      </p:sp>
      <p:sp>
        <p:nvSpPr>
          <p:cNvPr id="7" name="テキスト ボックス 6">
            <a:extLst>
              <a:ext uri="{FF2B5EF4-FFF2-40B4-BE49-F238E27FC236}">
                <a16:creationId xmlns:a16="http://schemas.microsoft.com/office/drawing/2014/main" id="{254B6178-71CA-44E0-AFDA-2D39C1B6769F}"/>
              </a:ext>
            </a:extLst>
          </p:cNvPr>
          <p:cNvSpPr txBox="1"/>
          <p:nvPr/>
        </p:nvSpPr>
        <p:spPr>
          <a:xfrm>
            <a:off x="477207" y="5013176"/>
            <a:ext cx="8915277" cy="1200329"/>
          </a:xfrm>
          <a:prstGeom prst="rect">
            <a:avLst/>
          </a:prstGeom>
          <a:noFill/>
          <a:ln>
            <a:solidFill>
              <a:srgbClr val="002060"/>
            </a:solidFill>
          </a:ln>
        </p:spPr>
        <p:txBody>
          <a:bodyPr wrap="square" rtlCol="0">
            <a:spAutoFit/>
          </a:bodyPr>
          <a:lstStyle/>
          <a:p>
            <a:pPr marL="285750" indent="-285750">
              <a:buClr>
                <a:srgbClr val="0070C0"/>
              </a:buClr>
              <a:buFont typeface="Wingdings" panose="05000000000000000000" pitchFamily="2" charset="2"/>
              <a:buChar char="ü"/>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在宅ケアに必要なテクノロジーを要介護の段階に合わせてどのように提供していくかを検討する。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Wingdings" panose="05000000000000000000" pitchFamily="2" charset="2"/>
              <a:buChar char="ü"/>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独立した生活からケアサービスを受ける過程（＝既存プロセス）で、</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ＮＰＯ、第三者機関等により、テクノロジー導入のために必要な支援を明らかにしている。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Wingdings" panose="05000000000000000000" pitchFamily="2" charset="2"/>
              <a:buChar char="ü"/>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例えば、自立段階からも一人でテクノロジーを利用できるように支援し、ケアサービスを受けなくてはならなくなった段階では、ニーズ・適性の査定・利用の計画立案を行い、実際のケアサービス提供時にはテクノロジーのメンテナンスやフォローアップの支援を行う。</a:t>
            </a:r>
          </a:p>
        </p:txBody>
      </p:sp>
      <p:sp>
        <p:nvSpPr>
          <p:cNvPr id="9" name="Rectangle 2">
            <a:extLst>
              <a:ext uri="{FF2B5EF4-FFF2-40B4-BE49-F238E27FC236}">
                <a16:creationId xmlns:a16="http://schemas.microsoft.com/office/drawing/2014/main" id="{494B2776-1830-4C13-AC77-8B6687A538A8}"/>
              </a:ext>
            </a:extLst>
          </p:cNvPr>
          <p:cNvSpPr txBox="1">
            <a:spLocks noChangeArrowheads="1"/>
          </p:cNvSpPr>
          <p:nvPr/>
        </p:nvSpPr>
        <p:spPr>
          <a:xfrm>
            <a:off x="584651" y="2276872"/>
            <a:ext cx="5952525" cy="457200"/>
          </a:xfrm>
          <a:prstGeom prst="rect">
            <a:avLst/>
          </a:prstGeom>
        </p:spPr>
        <p:txBody>
          <a:bodyPr/>
          <a:lstStyle/>
          <a:p>
            <a:pPr defTabSz="957263" eaLnBrk="0" fontAlgn="ctr" hangingPunct="0">
              <a:defRPr/>
            </a:pPr>
            <a:r>
              <a:rPr lang="en-US" altLang="ja-JP" kern="0" dirty="0">
                <a:solidFill>
                  <a:srgbClr val="002060"/>
                </a:solidFill>
                <a:latin typeface="メイリオ" panose="020B0604030504040204" pitchFamily="50" charset="-128"/>
                <a:ea typeface="メイリオ" panose="020B0604030504040204" pitchFamily="50" charset="-128"/>
                <a:cs typeface="+mj-cs"/>
                <a:sym typeface="メイリオ" panose="020B0604030504040204" pitchFamily="50" charset="-128"/>
              </a:rPr>
              <a:t>KATI</a:t>
            </a:r>
            <a:r>
              <a:rPr lang="ja-JP" altLang="en-US" sz="1800" b="0" kern="0" dirty="0">
                <a:solidFill>
                  <a:srgbClr val="002060"/>
                </a:solidFill>
                <a:latin typeface="メイリオ" panose="020B0604030504040204" pitchFamily="50" charset="-128"/>
                <a:ea typeface="メイリオ" panose="020B0604030504040204" pitchFamily="50" charset="-128"/>
                <a:cs typeface="+mj-cs"/>
                <a:sym typeface="メイリオ" panose="020B0604030504040204" pitchFamily="50" charset="-128"/>
              </a:rPr>
              <a:t>フレームワーク（１）サービスプロセスモデル</a:t>
            </a:r>
          </a:p>
        </p:txBody>
      </p:sp>
      <p:sp>
        <p:nvSpPr>
          <p:cNvPr id="36" name="正方形/長方形 35">
            <a:extLst>
              <a:ext uri="{FF2B5EF4-FFF2-40B4-BE49-F238E27FC236}">
                <a16:creationId xmlns:a16="http://schemas.microsoft.com/office/drawing/2014/main" id="{47E9A98A-E7C9-428D-AFE0-0521516BC180}"/>
              </a:ext>
            </a:extLst>
          </p:cNvPr>
          <p:cNvSpPr/>
          <p:nvPr/>
        </p:nvSpPr>
        <p:spPr bwMode="auto">
          <a:xfrm>
            <a:off x="416496" y="2288344"/>
            <a:ext cx="13272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2" name="図 1">
            <a:extLst>
              <a:ext uri="{FF2B5EF4-FFF2-40B4-BE49-F238E27FC236}">
                <a16:creationId xmlns:a16="http://schemas.microsoft.com/office/drawing/2014/main" id="{1836CA3F-5421-4B6C-A756-E7CB57089BDC}"/>
              </a:ext>
            </a:extLst>
          </p:cNvPr>
          <p:cNvPicPr>
            <a:picLocks noChangeAspect="1"/>
          </p:cNvPicPr>
          <p:nvPr/>
        </p:nvPicPr>
        <p:blipFill>
          <a:blip r:embed="rId7"/>
          <a:stretch>
            <a:fillRect/>
          </a:stretch>
        </p:blipFill>
        <p:spPr>
          <a:xfrm>
            <a:off x="416496" y="2658049"/>
            <a:ext cx="8594106" cy="2200598"/>
          </a:xfrm>
          <a:prstGeom prst="rect">
            <a:avLst/>
          </a:prstGeom>
        </p:spPr>
      </p:pic>
    </p:spTree>
    <p:extLst>
      <p:ext uri="{BB962C8B-B14F-4D97-AF65-F5344CB8AC3E}">
        <p14:creationId xmlns:p14="http://schemas.microsoft.com/office/powerpoint/2010/main" val="336016176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277289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516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フィンランドにおけるロボット介護機器関連の施策（</a:t>
            </a:r>
            <a:r>
              <a:rPr lang="en-US" altLang="ja-JP" dirty="0"/>
              <a:t>4/6</a:t>
            </a:r>
            <a:r>
              <a:rPr lang="ja-JP" altLang="en-US" dirty="0"/>
              <a:t>）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2004395"/>
          </a:xfrm>
          <a:prstGeom prst="rect">
            <a:avLst/>
          </a:prstGeom>
        </p:spPr>
        <p:txBody>
          <a:bodyPr wrap="square">
            <a:spAutoFit/>
          </a:bodyPr>
          <a:lstStyle/>
          <a:p>
            <a:pPr>
              <a:lnSpc>
                <a:spcPct val="150000"/>
              </a:lnSpc>
            </a:pP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KATI</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フレームワーク（２）テクノロジー・情報システム管理フレームワークは、高齢者が自宅で自立した生活を送るためのテクノロジーという観点で５カテゴリー（アプリケーションとサービス、測定・モニタリング、自動化・ロボット、リハビリ・補助機器、ホームシステム）を設定し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これら５分野のテクノロジーを、介護サービス提供側が管理する様々な情報システム（</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KANTA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等）と統合していくことを目指している。この背景には、地方自治体がどのテクノロジーを利用できるかという意思決定をサポートするという目的がある。今後のステップでは、各地でパイロット事業とそのインパクト評価の実施を想定している。</a:t>
            </a:r>
          </a:p>
        </p:txBody>
      </p:sp>
      <p:sp>
        <p:nvSpPr>
          <p:cNvPr id="7" name="テキスト ボックス 6">
            <a:extLst>
              <a:ext uri="{FF2B5EF4-FFF2-40B4-BE49-F238E27FC236}">
                <a16:creationId xmlns:a16="http://schemas.microsoft.com/office/drawing/2014/main" id="{BC2314B1-C1DA-463D-8E3F-6693A8EBD7C0}"/>
              </a:ext>
            </a:extLst>
          </p:cNvPr>
          <p:cNvSpPr txBox="1"/>
          <p:nvPr/>
        </p:nvSpPr>
        <p:spPr>
          <a:xfrm>
            <a:off x="1208584" y="3171465"/>
            <a:ext cx="7416824" cy="369332"/>
          </a:xfrm>
          <a:prstGeom prst="rect">
            <a:avLst/>
          </a:prstGeom>
          <a:noFill/>
        </p:spPr>
        <p:txBody>
          <a:bodyPr wrap="square" rtlCol="0">
            <a:spAutoFit/>
          </a:bodyPr>
          <a:lstStyle/>
          <a:p>
            <a:pPr algn="ctr"/>
            <a:r>
              <a:rPr kumimoji="1"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在宅ケアを可能とするようなアプリケーション、サービス、機器</a:t>
            </a:r>
            <a:r>
              <a:rPr kumimoji="1"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9" name="表 8">
            <a:extLst>
              <a:ext uri="{FF2B5EF4-FFF2-40B4-BE49-F238E27FC236}">
                <a16:creationId xmlns:a16="http://schemas.microsoft.com/office/drawing/2014/main" id="{74D4EFBB-7083-46AB-856F-D145FBA6BB66}"/>
              </a:ext>
            </a:extLst>
          </p:cNvPr>
          <p:cNvGraphicFramePr>
            <a:graphicFrameLocks noGrp="1"/>
          </p:cNvGraphicFramePr>
          <p:nvPr>
            <p:extLst>
              <p:ext uri="{D42A27DB-BD31-4B8C-83A1-F6EECF244321}">
                <p14:modId xmlns:p14="http://schemas.microsoft.com/office/powerpoint/2010/main" val="1532811537"/>
              </p:ext>
            </p:extLst>
          </p:nvPr>
        </p:nvGraphicFramePr>
        <p:xfrm>
          <a:off x="549222" y="3510635"/>
          <a:ext cx="8868275" cy="2194560"/>
        </p:xfrm>
        <a:graphic>
          <a:graphicData uri="http://schemas.openxmlformats.org/drawingml/2006/table">
            <a:tbl>
              <a:tblPr firstRow="1" bandRow="1">
                <a:tableStyleId>{74C1A8A3-306A-4EB7-A6B1-4F7E0EB9C5D6}</a:tableStyleId>
              </a:tblPr>
              <a:tblGrid>
                <a:gridCol w="1773655">
                  <a:extLst>
                    <a:ext uri="{9D8B030D-6E8A-4147-A177-3AD203B41FA5}">
                      <a16:colId xmlns:a16="http://schemas.microsoft.com/office/drawing/2014/main" val="20000"/>
                    </a:ext>
                  </a:extLst>
                </a:gridCol>
                <a:gridCol w="1773655">
                  <a:extLst>
                    <a:ext uri="{9D8B030D-6E8A-4147-A177-3AD203B41FA5}">
                      <a16:colId xmlns:a16="http://schemas.microsoft.com/office/drawing/2014/main" val="20001"/>
                    </a:ext>
                  </a:extLst>
                </a:gridCol>
                <a:gridCol w="1773655">
                  <a:extLst>
                    <a:ext uri="{9D8B030D-6E8A-4147-A177-3AD203B41FA5}">
                      <a16:colId xmlns:a16="http://schemas.microsoft.com/office/drawing/2014/main" val="20002"/>
                    </a:ext>
                  </a:extLst>
                </a:gridCol>
                <a:gridCol w="1773655">
                  <a:extLst>
                    <a:ext uri="{9D8B030D-6E8A-4147-A177-3AD203B41FA5}">
                      <a16:colId xmlns:a16="http://schemas.microsoft.com/office/drawing/2014/main" val="20003"/>
                    </a:ext>
                  </a:extLst>
                </a:gridCol>
                <a:gridCol w="1773655">
                  <a:extLst>
                    <a:ext uri="{9D8B030D-6E8A-4147-A177-3AD203B41FA5}">
                      <a16:colId xmlns:a16="http://schemas.microsoft.com/office/drawing/2014/main" val="20004"/>
                    </a:ext>
                  </a:extLst>
                </a:gridCol>
              </a:tblGrid>
              <a:tr h="267282">
                <a:tc>
                  <a:txBody>
                    <a:body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１　アプリケーションとサービス</a:t>
                      </a:r>
                      <a:endParaRPr kumimoji="1" lang="ja-JP" altLang="en-US" sz="12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rgbClr val="0070C0"/>
                    </a:solidFill>
                  </a:tcPr>
                </a:tc>
                <a:tc>
                  <a:txBody>
                    <a:body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２　測定・モニタリング</a:t>
                      </a:r>
                      <a:endParaRPr kumimoji="1" lang="en-US" altLang="ja-JP" sz="12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rgbClr val="0070C0"/>
                    </a:solidFill>
                  </a:tcPr>
                </a:tc>
                <a:tc>
                  <a:txBody>
                    <a:body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３　自動化・ロボット</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rgbClr val="0070C0"/>
                    </a:solidFill>
                  </a:tcPr>
                </a:tc>
                <a:tc>
                  <a:txBody>
                    <a:body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４　リハビリ・補助機器</a:t>
                      </a:r>
                      <a:endParaRPr kumimoji="1" lang="en-US" altLang="ja-JP" sz="12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rgbClr val="0070C0"/>
                    </a:solidFill>
                  </a:tcPr>
                </a:tc>
                <a:tc>
                  <a:txBody>
                    <a:body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５　ホームシステム</a:t>
                      </a:r>
                      <a:endParaRPr kumimoji="1" lang="en-US" altLang="ja-JP" sz="12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828301">
                <a:tc>
                  <a:txBody>
                    <a:bodyPr/>
                    <a:lstStyle/>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オンラインコミュニケーション</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食事・買い物等のサービス補助</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症状診断補助</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0">
                    <a:lnR w="12700" cap="flat" cmpd="sng" algn="ctr">
                      <a:solidFill>
                        <a:schemeClr val="bg1">
                          <a:lumMod val="75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自己測定（血糖値等）</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睡眠モニタリング</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ウェアラブル技術</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セーフティリストバンド</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活動モニタリング</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薬ディスペンサー</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buFont typeface="Arial" panose="020B0604020202020204" pitchFamily="34" charset="0"/>
                        <a:buNone/>
                      </a:pPr>
                      <a:r>
                        <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ロボット</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食事自動化</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清掃ロボット</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buFont typeface="Arial" panose="020B0604020202020204" pitchFamily="34" charset="0"/>
                        <a:buNone/>
                      </a:pPr>
                      <a:r>
                        <a:rPr kumimoji="1" lang="en-US" altLang="ja-JP" sz="12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ロボット</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リフトロボット</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ウェアラブルロボット</a:t>
                      </a: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視力</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聴力</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モビリティ</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運動</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認知サポート</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センサー（ドアの開閉）</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スマートフロア</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自動ロック</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火元セーフティ</a:t>
                      </a:r>
                      <a:endParaRPr kumimoji="1"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Font typeface="Arial" panose="020B0604020202020204" pitchFamily="34" charset="0"/>
                        <a:buChar char="•"/>
                      </a:pPr>
                      <a:r>
                        <a:rPr kumimoji="1"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スマートスピーカー</a:t>
                      </a:r>
                    </a:p>
                  </a:txBody>
                  <a:tcPr marR="0">
                    <a:lnL w="12700" cap="flat" cmpd="sng" algn="ctr">
                      <a:solidFill>
                        <a:schemeClr val="bg1">
                          <a:lumMod val="75000"/>
                        </a:schemeClr>
                      </a:solidFill>
                      <a:prstDash val="solid"/>
                      <a:round/>
                      <a:headEnd type="none" w="med" len="med"/>
                      <a:tailEnd type="none" w="med" len="med"/>
                    </a:lnL>
                    <a:lnT w="12700" cap="flat" cmpd="sng" algn="ctr">
                      <a:solidFill>
                        <a:schemeClr val="bg2">
                          <a:lumMod val="40000"/>
                          <a:lumOff val="60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1" name="テキスト ボックス 10">
            <a:extLst>
              <a:ext uri="{FF2B5EF4-FFF2-40B4-BE49-F238E27FC236}">
                <a16:creationId xmlns:a16="http://schemas.microsoft.com/office/drawing/2014/main" id="{2A34A4C1-9ED4-47C4-9BC9-F0564F346FA1}"/>
              </a:ext>
            </a:extLst>
          </p:cNvPr>
          <p:cNvSpPr txBox="1"/>
          <p:nvPr/>
        </p:nvSpPr>
        <p:spPr>
          <a:xfrm>
            <a:off x="549222" y="6176337"/>
            <a:ext cx="8868273" cy="276999"/>
          </a:xfrm>
          <a:prstGeom prst="rect">
            <a:avLst/>
          </a:prstGeom>
          <a:solidFill>
            <a:srgbClr val="CCECFF"/>
          </a:solidFill>
          <a:ln>
            <a:solidFill>
              <a:srgbClr val="003366"/>
            </a:solidFill>
          </a:ln>
        </p:spPr>
        <p:txBody>
          <a:bodyPr wrap="square" rtlCol="0">
            <a:spAutoFit/>
          </a:bodyPr>
          <a:lstStyle/>
          <a:p>
            <a:pPr algn="ct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ＫＡＮＴＡ、患者情報（ホームケア職員）、ホームケア情報、アシスタントサービス情報、その他データプール等</a:t>
            </a:r>
          </a:p>
        </p:txBody>
      </p:sp>
      <p:sp>
        <p:nvSpPr>
          <p:cNvPr id="12" name="テキスト ボックス 11">
            <a:extLst>
              <a:ext uri="{FF2B5EF4-FFF2-40B4-BE49-F238E27FC236}">
                <a16:creationId xmlns:a16="http://schemas.microsoft.com/office/drawing/2014/main" id="{0C0C70A9-7D2D-40FC-911A-91C2CB736480}"/>
              </a:ext>
            </a:extLst>
          </p:cNvPr>
          <p:cNvSpPr txBox="1"/>
          <p:nvPr/>
        </p:nvSpPr>
        <p:spPr>
          <a:xfrm>
            <a:off x="4658779" y="5795972"/>
            <a:ext cx="646331" cy="369332"/>
          </a:xfrm>
          <a:prstGeom prst="rect">
            <a:avLst/>
          </a:prstGeom>
          <a:noFill/>
        </p:spPr>
        <p:txBody>
          <a:bodyPr wrap="none" rtlCol="0">
            <a:spAutoFit/>
          </a:bodyPr>
          <a:lstStyle/>
          <a:p>
            <a:r>
              <a:rPr kumimoji="1" lang="ja-JP" altLang="en-US"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統合</a:t>
            </a:r>
          </a:p>
        </p:txBody>
      </p:sp>
      <p:sp>
        <p:nvSpPr>
          <p:cNvPr id="14" name="上下矢印 5">
            <a:extLst>
              <a:ext uri="{FF2B5EF4-FFF2-40B4-BE49-F238E27FC236}">
                <a16:creationId xmlns:a16="http://schemas.microsoft.com/office/drawing/2014/main" id="{5B740093-4D5A-46E8-9F93-542816C1FEC7}"/>
              </a:ext>
            </a:extLst>
          </p:cNvPr>
          <p:cNvSpPr/>
          <p:nvPr/>
        </p:nvSpPr>
        <p:spPr>
          <a:xfrm>
            <a:off x="4392160" y="5761869"/>
            <a:ext cx="1184076" cy="381060"/>
          </a:xfrm>
          <a:prstGeom prst="upDownArrow">
            <a:avLst>
              <a:gd name="adj1" fmla="val 43659"/>
              <a:gd name="adj2" fmla="val 29743"/>
            </a:avLst>
          </a:prstGeom>
          <a:ln w="12700">
            <a:solidFill>
              <a:srgbClr val="002060"/>
            </a:solidFill>
          </a:ln>
        </p:spPr>
        <p:txBody>
          <a:bodyPr wrap="square" rtlCol="0" anchor="ctr">
            <a:spAutoFit/>
          </a:bodyPr>
          <a:lstStyle/>
          <a:p>
            <a:pPr indent="179388" algn="ctr">
              <a:lnSpc>
                <a:spcPts val="1500"/>
              </a:lnSpc>
            </a:pP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5" name="直線コネクタ 14">
            <a:extLst>
              <a:ext uri="{FF2B5EF4-FFF2-40B4-BE49-F238E27FC236}">
                <a16:creationId xmlns:a16="http://schemas.microsoft.com/office/drawing/2014/main" id="{9FC96B8C-32D5-4A85-85B2-483A5EB5B1D8}"/>
              </a:ext>
            </a:extLst>
          </p:cNvPr>
          <p:cNvCxnSpPr/>
          <p:nvPr/>
        </p:nvCxnSpPr>
        <p:spPr bwMode="auto">
          <a:xfrm>
            <a:off x="579562" y="3072594"/>
            <a:ext cx="7272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6" name="正方形/長方形 15">
            <a:extLst>
              <a:ext uri="{FF2B5EF4-FFF2-40B4-BE49-F238E27FC236}">
                <a16:creationId xmlns:a16="http://schemas.microsoft.com/office/drawing/2014/main" id="{437C5AC8-2F42-42CA-9C14-ABD2B940CE46}"/>
              </a:ext>
            </a:extLst>
          </p:cNvPr>
          <p:cNvSpPr/>
          <p:nvPr/>
        </p:nvSpPr>
        <p:spPr bwMode="auto">
          <a:xfrm>
            <a:off x="579562" y="2743691"/>
            <a:ext cx="13272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Rectangle 2">
            <a:extLst>
              <a:ext uri="{FF2B5EF4-FFF2-40B4-BE49-F238E27FC236}">
                <a16:creationId xmlns:a16="http://schemas.microsoft.com/office/drawing/2014/main" id="{35B72895-0827-48D7-AE0C-CBCEFD1864A9}"/>
              </a:ext>
            </a:extLst>
          </p:cNvPr>
          <p:cNvSpPr txBox="1">
            <a:spLocks noChangeArrowheads="1"/>
          </p:cNvSpPr>
          <p:nvPr/>
        </p:nvSpPr>
        <p:spPr>
          <a:xfrm>
            <a:off x="747717" y="2734010"/>
            <a:ext cx="8578721" cy="457200"/>
          </a:xfrm>
          <a:prstGeom prst="rect">
            <a:avLst/>
          </a:prstGeom>
        </p:spPr>
        <p:txBody>
          <a:bodyPr/>
          <a:lstStyle/>
          <a:p>
            <a:pPr defTabSz="957263" eaLnBrk="0" fontAlgn="ctr" hangingPunct="0">
              <a:defRPr/>
            </a:pPr>
            <a:r>
              <a:rPr lang="ja-JP" altLang="en-US" sz="1800" b="0" kern="0" dirty="0">
                <a:solidFill>
                  <a:srgbClr val="002060"/>
                </a:solidFill>
                <a:latin typeface="メイリオ" panose="020B0604030504040204" pitchFamily="50" charset="-128"/>
                <a:ea typeface="メイリオ" panose="020B0604030504040204" pitchFamily="50" charset="-128"/>
                <a:cs typeface="+mj-cs"/>
                <a:sym typeface="メイリオ" panose="020B0604030504040204" pitchFamily="50" charset="-128"/>
              </a:rPr>
              <a:t>ＫＡＴＩフレームワーク（２）テクノロジー・情報システム管理フレームワーク</a:t>
            </a:r>
          </a:p>
        </p:txBody>
      </p:sp>
    </p:spTree>
    <p:extLst>
      <p:ext uri="{BB962C8B-B14F-4D97-AF65-F5344CB8AC3E}">
        <p14:creationId xmlns:p14="http://schemas.microsoft.com/office/powerpoint/2010/main" val="122621500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5352222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618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フィンランドにおけるロボット介護機器関連の施策（</a:t>
            </a:r>
            <a:r>
              <a:rPr lang="en-US" altLang="ja-JP" dirty="0"/>
              <a:t>5/6</a:t>
            </a:r>
            <a:r>
              <a:rPr lang="ja-JP" altLang="en-US" dirty="0"/>
              <a:t>）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フィンランド政府は国内に３つのテストベッドと３つのリビングラボを設置し、新たな製品・サービスの実証実験の場を提供することで、医療・介護テクノロジーのユーザビリティ向上に努めている。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企業は試したい製品・サービスをオンラインで申請し、どのラボでのテストが適性かをラボ側が判断する仕組みである。</a:t>
            </a:r>
          </a:p>
        </p:txBody>
      </p:sp>
      <p:pic>
        <p:nvPicPr>
          <p:cNvPr id="7" name="図 6">
            <a:extLst>
              <a:ext uri="{FF2B5EF4-FFF2-40B4-BE49-F238E27FC236}">
                <a16:creationId xmlns:a16="http://schemas.microsoft.com/office/drawing/2014/main" id="{2BC975AB-A027-4BB9-9D4F-D5F17B177D39}"/>
              </a:ext>
            </a:extLst>
          </p:cNvPr>
          <p:cNvPicPr>
            <a:picLocks noChangeAspect="1"/>
          </p:cNvPicPr>
          <p:nvPr/>
        </p:nvPicPr>
        <p:blipFill>
          <a:blip r:embed="rId7"/>
          <a:stretch>
            <a:fillRect/>
          </a:stretch>
        </p:blipFill>
        <p:spPr>
          <a:xfrm>
            <a:off x="7285590" y="4143598"/>
            <a:ext cx="2540889" cy="2278380"/>
          </a:xfrm>
          <a:prstGeom prst="rect">
            <a:avLst/>
          </a:prstGeom>
        </p:spPr>
      </p:pic>
      <p:pic>
        <p:nvPicPr>
          <p:cNvPr id="9" name="図 8">
            <a:extLst>
              <a:ext uri="{FF2B5EF4-FFF2-40B4-BE49-F238E27FC236}">
                <a16:creationId xmlns:a16="http://schemas.microsoft.com/office/drawing/2014/main" id="{01B78A67-5BD4-4A35-A42C-9AD00283936B}"/>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8263" t="15350" r="9437" b="5900"/>
          <a:stretch/>
        </p:blipFill>
        <p:spPr>
          <a:xfrm>
            <a:off x="579666" y="4189730"/>
            <a:ext cx="2376263" cy="1872208"/>
          </a:xfrm>
          <a:prstGeom prst="rect">
            <a:avLst/>
          </a:prstGeom>
        </p:spPr>
      </p:pic>
      <p:pic>
        <p:nvPicPr>
          <p:cNvPr id="11" name="図 10">
            <a:extLst>
              <a:ext uri="{FF2B5EF4-FFF2-40B4-BE49-F238E27FC236}">
                <a16:creationId xmlns:a16="http://schemas.microsoft.com/office/drawing/2014/main" id="{7DC26308-5960-4DB0-85BD-EF2124EE70E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21651" t="5200" r="15350"/>
          <a:stretch/>
        </p:blipFill>
        <p:spPr>
          <a:xfrm rot="5400000">
            <a:off x="3285171" y="4019461"/>
            <a:ext cx="1872209" cy="2212747"/>
          </a:xfrm>
          <a:prstGeom prst="rect">
            <a:avLst/>
          </a:prstGeom>
        </p:spPr>
      </p:pic>
      <p:sp>
        <p:nvSpPr>
          <p:cNvPr id="12" name="正方形/長方形 11">
            <a:extLst>
              <a:ext uri="{FF2B5EF4-FFF2-40B4-BE49-F238E27FC236}">
                <a16:creationId xmlns:a16="http://schemas.microsoft.com/office/drawing/2014/main" id="{320C2652-FD7D-4E3A-9620-13317803EF3F}"/>
              </a:ext>
            </a:extLst>
          </p:cNvPr>
          <p:cNvSpPr/>
          <p:nvPr/>
        </p:nvSpPr>
        <p:spPr>
          <a:xfrm>
            <a:off x="560512" y="2445856"/>
            <a:ext cx="7488832" cy="1569660"/>
          </a:xfrm>
          <a:prstGeom prst="rect">
            <a:avLst/>
          </a:prstGeom>
        </p:spPr>
        <p:txBody>
          <a:bodyPr wrap="square">
            <a:spAutoFit/>
          </a:bodyPr>
          <a:lstStyle/>
          <a:p>
            <a:pPr>
              <a:buClr>
                <a:srgbClr val="0070C0"/>
              </a:buCl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① オウルウェルフェアラボ</a:t>
            </a:r>
          </a:p>
          <a:p>
            <a:pPr marL="261938">
              <a:buClr>
                <a:srgbClr val="0070C0"/>
              </a:buClr>
            </a:pP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2008</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年にオープン。各家庭において試験が可能で、ユーザーの声が直接フィードバックされる。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buClr>
                <a:srgbClr val="0070C0"/>
              </a:buCl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② ＯＹＳ </a:t>
            </a: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TestLab</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p>
          <a:p>
            <a:pPr marL="261938">
              <a:buClr>
                <a:srgbClr val="0070C0"/>
              </a:buCl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オウル大学病院内のテストラボ。医療機関の中で実践的な実験に対応可能である。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buClr>
                <a:srgbClr val="0070C0"/>
              </a:buCl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③ ＯＡＭＫ </a:t>
            </a: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SimLab</a:t>
            </a:r>
            <a:endPar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61938">
              <a:buClr>
                <a:srgbClr val="0070C0"/>
              </a:buCl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オウル応用科学大学内に設置されたシミュレーションラボ。</a:t>
            </a: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RehaSim</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という住居環境を模倣したリハビリシミュレーションラボもあり、大学教育現場・ショールームとして利用可能である。企業は実際の住居環境の中で、アシスティブテクノロジーの実証実験が実施できる。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5" name="正方形/長方形 14">
            <a:extLst>
              <a:ext uri="{FF2B5EF4-FFF2-40B4-BE49-F238E27FC236}">
                <a16:creationId xmlns:a16="http://schemas.microsoft.com/office/drawing/2014/main" id="{9F2069EE-C390-47CF-A090-8B4E71E755C1}"/>
              </a:ext>
            </a:extLst>
          </p:cNvPr>
          <p:cNvSpPr/>
          <p:nvPr/>
        </p:nvSpPr>
        <p:spPr>
          <a:xfrm>
            <a:off x="8491471" y="4902716"/>
            <a:ext cx="1328833" cy="284693"/>
          </a:xfrm>
          <a:prstGeom prst="rect">
            <a:avLst/>
          </a:prstGeom>
          <a:ln w="19050">
            <a:solidFill>
              <a:srgbClr val="FF0000"/>
            </a:solidFill>
          </a:ln>
        </p:spPr>
        <p:txBody>
          <a:bodyPr wrap="square" rtlCol="0" anchor="ctr">
            <a:spAutoFit/>
          </a:bodyPr>
          <a:lstStyle/>
          <a:p>
            <a:pPr indent="179388" algn="ctr">
              <a:lnSpc>
                <a:spcPts val="1500"/>
              </a:lnSpc>
            </a:pP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テキスト ボックス 15">
            <a:extLst>
              <a:ext uri="{FF2B5EF4-FFF2-40B4-BE49-F238E27FC236}">
                <a16:creationId xmlns:a16="http://schemas.microsoft.com/office/drawing/2014/main" id="{2BB4F6B1-C0A6-48C0-98D9-02E57C3B1E76}"/>
              </a:ext>
            </a:extLst>
          </p:cNvPr>
          <p:cNvSpPr txBox="1"/>
          <p:nvPr/>
        </p:nvSpPr>
        <p:spPr>
          <a:xfrm>
            <a:off x="492581" y="6072971"/>
            <a:ext cx="2382640" cy="276999"/>
          </a:xfrm>
          <a:prstGeom prst="rect">
            <a:avLst/>
          </a:prstGeom>
          <a:solidFill>
            <a:schemeClr val="bg1"/>
          </a:solidFill>
        </p:spPr>
        <p:txBody>
          <a:bodyPr wrap="none" rtlCol="0">
            <a:spAutoFit/>
          </a:bodyPr>
          <a:lstStyle/>
          <a:p>
            <a:r>
              <a:rPr kumimoji="1"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RehaSim</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の寝室を模倣した空間</a:t>
            </a:r>
          </a:p>
        </p:txBody>
      </p:sp>
      <p:sp>
        <p:nvSpPr>
          <p:cNvPr id="17" name="テキスト ボックス 16">
            <a:extLst>
              <a:ext uri="{FF2B5EF4-FFF2-40B4-BE49-F238E27FC236}">
                <a16:creationId xmlns:a16="http://schemas.microsoft.com/office/drawing/2014/main" id="{07D42660-7F3C-4739-9534-805196408222}"/>
              </a:ext>
            </a:extLst>
          </p:cNvPr>
          <p:cNvSpPr txBox="1"/>
          <p:nvPr/>
        </p:nvSpPr>
        <p:spPr>
          <a:xfrm>
            <a:off x="2955404" y="6061938"/>
            <a:ext cx="2690417" cy="276999"/>
          </a:xfrm>
          <a:prstGeom prst="rect">
            <a:avLst/>
          </a:prstGeom>
          <a:solidFill>
            <a:schemeClr val="bg1"/>
          </a:solidFill>
        </p:spPr>
        <p:txBody>
          <a:bodyPr wrap="none" rtlCol="0">
            <a:spAutoFit/>
          </a:bodyPr>
          <a:lstStyle/>
          <a:p>
            <a:r>
              <a:rPr kumimoji="1"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RehaSim</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のキッチンを模倣した空間</a:t>
            </a:r>
          </a:p>
        </p:txBody>
      </p:sp>
      <p:sp>
        <p:nvSpPr>
          <p:cNvPr id="18" name="テキスト ボックス 17">
            <a:extLst>
              <a:ext uri="{FF2B5EF4-FFF2-40B4-BE49-F238E27FC236}">
                <a16:creationId xmlns:a16="http://schemas.microsoft.com/office/drawing/2014/main" id="{BA1D7030-9E30-40B5-8A12-2AFE8C4A1702}"/>
              </a:ext>
            </a:extLst>
          </p:cNvPr>
          <p:cNvSpPr txBox="1"/>
          <p:nvPr/>
        </p:nvSpPr>
        <p:spPr>
          <a:xfrm>
            <a:off x="5369637" y="6063679"/>
            <a:ext cx="2158163" cy="646331"/>
          </a:xfrm>
          <a:prstGeom prst="rect">
            <a:avLst/>
          </a:prstGeom>
          <a:solidFill>
            <a:schemeClr val="bg1"/>
          </a:solidFill>
        </p:spPr>
        <p:txBody>
          <a:bodyPr wrap="square" rtlCol="0">
            <a:spAutoFit/>
          </a:bodyPr>
          <a:lstStyle/>
          <a:p>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フラワースタンドのような</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転倒検知のモニタリング機器</a:t>
            </a:r>
            <a:endPar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19" name="図 18">
            <a:extLst>
              <a:ext uri="{FF2B5EF4-FFF2-40B4-BE49-F238E27FC236}">
                <a16:creationId xmlns:a16="http://schemas.microsoft.com/office/drawing/2014/main" id="{9437C752-0CF2-4266-9171-EC58B4283B6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20601" t="27600" r="10101"/>
          <a:stretch/>
        </p:blipFill>
        <p:spPr>
          <a:xfrm rot="5400000">
            <a:off x="5384880" y="4261574"/>
            <a:ext cx="1872209" cy="1728524"/>
          </a:xfrm>
          <a:prstGeom prst="rect">
            <a:avLst/>
          </a:prstGeom>
        </p:spPr>
      </p:pic>
      <p:sp>
        <p:nvSpPr>
          <p:cNvPr id="20" name="Rectangle 2">
            <a:extLst>
              <a:ext uri="{FF2B5EF4-FFF2-40B4-BE49-F238E27FC236}">
                <a16:creationId xmlns:a16="http://schemas.microsoft.com/office/drawing/2014/main" id="{18EA18AC-AEEA-4228-BACE-1F9AC7718BE3}"/>
              </a:ext>
            </a:extLst>
          </p:cNvPr>
          <p:cNvSpPr txBox="1">
            <a:spLocks noChangeArrowheads="1"/>
          </p:cNvSpPr>
          <p:nvPr/>
        </p:nvSpPr>
        <p:spPr>
          <a:xfrm>
            <a:off x="711590" y="2004338"/>
            <a:ext cx="522475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オウル大学病院ヘルスラボ</a:t>
            </a:r>
          </a:p>
        </p:txBody>
      </p:sp>
      <p:cxnSp>
        <p:nvCxnSpPr>
          <p:cNvPr id="21" name="直線コネクタ 20">
            <a:extLst>
              <a:ext uri="{FF2B5EF4-FFF2-40B4-BE49-F238E27FC236}">
                <a16:creationId xmlns:a16="http://schemas.microsoft.com/office/drawing/2014/main" id="{981F5E32-6903-4F22-8E00-44A47AF27868}"/>
              </a:ext>
            </a:extLst>
          </p:cNvPr>
          <p:cNvCxnSpPr/>
          <p:nvPr/>
        </p:nvCxnSpPr>
        <p:spPr bwMode="auto">
          <a:xfrm>
            <a:off x="570165" y="2344895"/>
            <a:ext cx="46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2" name="正方形/長方形 21">
            <a:extLst>
              <a:ext uri="{FF2B5EF4-FFF2-40B4-BE49-F238E27FC236}">
                <a16:creationId xmlns:a16="http://schemas.microsoft.com/office/drawing/2014/main" id="{BF0F26B6-8CF4-4AD9-A1B3-EE01A022E886}"/>
              </a:ext>
            </a:extLst>
          </p:cNvPr>
          <p:cNvSpPr/>
          <p:nvPr/>
        </p:nvSpPr>
        <p:spPr bwMode="auto">
          <a:xfrm>
            <a:off x="570165" y="2014019"/>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15858076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3250504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720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フィンランドにおけるロボット介護機器関連の施策（</a:t>
            </a:r>
            <a:r>
              <a:rPr lang="en-US" altLang="ja-JP" dirty="0"/>
              <a:t>6/6</a:t>
            </a:r>
            <a:r>
              <a:rPr lang="ja-JP" altLang="en-US" dirty="0"/>
              <a:t>）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European Social Fund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（ヨーロッパ社会基金）を活用して「ＨＩＰＰＡ－</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Wellbeing and better service housing through </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digitalisation</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」というプログラムを実施している。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ヘルシンキ、オウル、タンペレの応用科学大学、フィンランドの６大都市と共同で、スマートホームを実現するためのサービス・製品開発について、中小企業向けに補助金を提供している。</a:t>
            </a:r>
          </a:p>
        </p:txBody>
      </p:sp>
      <p:pic>
        <p:nvPicPr>
          <p:cNvPr id="7" name="図 6">
            <a:extLst>
              <a:ext uri="{FF2B5EF4-FFF2-40B4-BE49-F238E27FC236}">
                <a16:creationId xmlns:a16="http://schemas.microsoft.com/office/drawing/2014/main" id="{F2C6AC67-F5DC-483D-98B5-BE466BC33753}"/>
              </a:ext>
            </a:extLst>
          </p:cNvPr>
          <p:cNvPicPr>
            <a:picLocks noChangeAspect="1"/>
          </p:cNvPicPr>
          <p:nvPr/>
        </p:nvPicPr>
        <p:blipFill>
          <a:blip r:embed="rId7"/>
          <a:stretch>
            <a:fillRect/>
          </a:stretch>
        </p:blipFill>
        <p:spPr>
          <a:xfrm>
            <a:off x="8295775" y="1704137"/>
            <a:ext cx="1121721" cy="788469"/>
          </a:xfrm>
          <a:prstGeom prst="rect">
            <a:avLst/>
          </a:prstGeom>
        </p:spPr>
      </p:pic>
      <p:pic>
        <p:nvPicPr>
          <p:cNvPr id="9" name="図 8">
            <a:extLst>
              <a:ext uri="{FF2B5EF4-FFF2-40B4-BE49-F238E27FC236}">
                <a16:creationId xmlns:a16="http://schemas.microsoft.com/office/drawing/2014/main" id="{E4D6841D-3D7B-491A-B415-56E2FCF6D210}"/>
              </a:ext>
            </a:extLst>
          </p:cNvPr>
          <p:cNvPicPr>
            <a:picLocks noChangeAspect="1"/>
          </p:cNvPicPr>
          <p:nvPr/>
        </p:nvPicPr>
        <p:blipFill>
          <a:blip r:embed="rId8"/>
          <a:stretch>
            <a:fillRect/>
          </a:stretch>
        </p:blipFill>
        <p:spPr>
          <a:xfrm>
            <a:off x="7118906" y="1706488"/>
            <a:ext cx="1189442" cy="786408"/>
          </a:xfrm>
          <a:prstGeom prst="rect">
            <a:avLst/>
          </a:prstGeom>
        </p:spPr>
      </p:pic>
      <p:grpSp>
        <p:nvGrpSpPr>
          <p:cNvPr id="11" name="グループ化 10">
            <a:extLst>
              <a:ext uri="{FF2B5EF4-FFF2-40B4-BE49-F238E27FC236}">
                <a16:creationId xmlns:a16="http://schemas.microsoft.com/office/drawing/2014/main" id="{862CC47F-2800-46F3-825C-F263E1300188}"/>
              </a:ext>
            </a:extLst>
          </p:cNvPr>
          <p:cNvGrpSpPr/>
          <p:nvPr/>
        </p:nvGrpSpPr>
        <p:grpSpPr>
          <a:xfrm>
            <a:off x="573212" y="2246171"/>
            <a:ext cx="4280420" cy="457200"/>
            <a:chOff x="488504" y="976671"/>
            <a:chExt cx="3600000" cy="457200"/>
          </a:xfrm>
        </p:grpSpPr>
        <p:sp>
          <p:nvSpPr>
            <p:cNvPr id="12" name="Rectangle 2">
              <a:extLst>
                <a:ext uri="{FF2B5EF4-FFF2-40B4-BE49-F238E27FC236}">
                  <a16:creationId xmlns:a16="http://schemas.microsoft.com/office/drawing/2014/main" id="{45F92CAD-F08A-4A2B-B668-FF9C83BB550E}"/>
                </a:ext>
              </a:extLst>
            </p:cNvPr>
            <p:cNvSpPr txBox="1">
              <a:spLocks noChangeArrowheads="1"/>
            </p:cNvSpPr>
            <p:nvPr/>
          </p:nvSpPr>
          <p:spPr>
            <a:xfrm>
              <a:off x="60856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ＥＵの補助金（ＨＩＰＰＡ）　</a:t>
              </a:r>
            </a:p>
          </p:txBody>
        </p:sp>
        <p:cxnSp>
          <p:nvCxnSpPr>
            <p:cNvPr id="14" name="直線コネクタ 13">
              <a:extLst>
                <a:ext uri="{FF2B5EF4-FFF2-40B4-BE49-F238E27FC236}">
                  <a16:creationId xmlns:a16="http://schemas.microsoft.com/office/drawing/2014/main" id="{72D75BF1-AA29-4440-949C-FBEF5DDF9AC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62EB3E8E-864B-4D97-AAE7-623376328116}"/>
                </a:ext>
              </a:extLst>
            </p:cNvPr>
            <p:cNvSpPr/>
            <p:nvPr/>
          </p:nvSpPr>
          <p:spPr bwMode="auto">
            <a:xfrm>
              <a:off x="488504" y="986352"/>
              <a:ext cx="9386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6" name="テキスト ボックス 15">
            <a:extLst>
              <a:ext uri="{FF2B5EF4-FFF2-40B4-BE49-F238E27FC236}">
                <a16:creationId xmlns:a16="http://schemas.microsoft.com/office/drawing/2014/main" id="{05442EAD-D35E-4861-B456-DD989BA210F8}"/>
              </a:ext>
            </a:extLst>
          </p:cNvPr>
          <p:cNvSpPr txBox="1"/>
          <p:nvPr/>
        </p:nvSpPr>
        <p:spPr>
          <a:xfrm>
            <a:off x="573212" y="2654283"/>
            <a:ext cx="8844284" cy="1046440"/>
          </a:xfrm>
          <a:prstGeom prst="rect">
            <a:avLst/>
          </a:prstGeom>
          <a:noFill/>
          <a:ln>
            <a:solidFill>
              <a:srgbClr val="002060"/>
            </a:solidFill>
          </a:ln>
        </p:spPr>
        <p:txBody>
          <a:bodyPr wrap="square" rtlCol="0">
            <a:spAutoFit/>
          </a:bodyPr>
          <a:lstStyle/>
          <a:p>
            <a:pPr marL="285750" indent="-285750">
              <a:buClr>
                <a:srgbClr val="0070C0"/>
              </a:buClr>
              <a:buFont typeface="Wingdings" panose="05000000000000000000" pitchFamily="2" charset="2"/>
              <a:buChar char="ü"/>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のニーズに基づき、テクノロジーの開発が参加型で行われることを目指している。サービス利用者、社会福祉サービス従事者、行政、産業界、大学職員、生徒らが現場のニーズを汲み取ったうえでソリューションを生み出す仕組み。</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Wingdings" panose="05000000000000000000" pitchFamily="2" charset="2"/>
              <a:buChar char="ü"/>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コンセプトは、① 共同開発、② テスト、③ 商業化促進の３つがある。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Wingdings" panose="05000000000000000000" pitchFamily="2" charset="2"/>
              <a:buChar char="ü"/>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期間は</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年１月～</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月。</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Wingdings" panose="05000000000000000000" pitchFamily="2" charset="2"/>
              <a:buChar char="ü"/>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ＥＵによる補助金は７割で、それ以外はフィンランドが負担している。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7" name="表 16">
            <a:extLst>
              <a:ext uri="{FF2B5EF4-FFF2-40B4-BE49-F238E27FC236}">
                <a16:creationId xmlns:a16="http://schemas.microsoft.com/office/drawing/2014/main" id="{B0E02EBE-794B-486F-9D69-246A47B3AB13}"/>
              </a:ext>
            </a:extLst>
          </p:cNvPr>
          <p:cNvGraphicFramePr>
            <a:graphicFrameLocks noGrp="1"/>
          </p:cNvGraphicFramePr>
          <p:nvPr>
            <p:extLst>
              <p:ext uri="{D42A27DB-BD31-4B8C-83A1-F6EECF244321}">
                <p14:modId xmlns:p14="http://schemas.microsoft.com/office/powerpoint/2010/main" val="2528587397"/>
              </p:ext>
            </p:extLst>
          </p:nvPr>
        </p:nvGraphicFramePr>
        <p:xfrm>
          <a:off x="573212" y="4162256"/>
          <a:ext cx="4163764" cy="2291080"/>
        </p:xfrm>
        <a:graphic>
          <a:graphicData uri="http://schemas.openxmlformats.org/drawingml/2006/table">
            <a:tbl>
              <a:tblPr firstRow="1" bandRow="1">
                <a:tableStyleId>{073A0DAA-6AF3-43AB-8588-CEC1D06C72B9}</a:tableStyleId>
              </a:tblPr>
              <a:tblGrid>
                <a:gridCol w="2910214">
                  <a:extLst>
                    <a:ext uri="{9D8B030D-6E8A-4147-A177-3AD203B41FA5}">
                      <a16:colId xmlns:a16="http://schemas.microsoft.com/office/drawing/2014/main" val="20000"/>
                    </a:ext>
                  </a:extLst>
                </a:gridCol>
                <a:gridCol w="1253550">
                  <a:extLst>
                    <a:ext uri="{9D8B030D-6E8A-4147-A177-3AD203B41FA5}">
                      <a16:colId xmlns:a16="http://schemas.microsoft.com/office/drawing/2014/main" val="20001"/>
                    </a:ext>
                  </a:extLst>
                </a:gridCol>
              </a:tblGrid>
              <a:tr h="370840">
                <a:tc>
                  <a:txBody>
                    <a:body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内容</a:t>
                      </a:r>
                    </a:p>
                  </a:txBody>
                  <a:tcPr>
                    <a:lnL w="12700" cmpd="sng">
                      <a:noFill/>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金額</a:t>
                      </a:r>
                    </a:p>
                  </a:txBody>
                  <a:tcPr>
                    <a:lnL w="19050" cap="flat" cmpd="sng" algn="ctr">
                      <a:solidFill>
                        <a:schemeClr val="bg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370840">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ユーザー重視のスマート製品・サービスの共同開発</a:t>
                      </a:r>
                    </a:p>
                  </a:txBody>
                  <a:tcPr>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ユーロ</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110,000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lnL w="12700" cap="flat" cmpd="sng" algn="ctr">
                      <a:solidFill>
                        <a:schemeClr val="bg1">
                          <a:lumMod val="75000"/>
                        </a:schemeClr>
                      </a:solidFill>
                      <a:prstDash val="solid"/>
                      <a:round/>
                      <a:headEnd type="none" w="med" len="med"/>
                      <a:tailEnd type="none" w="med" len="med"/>
                    </a:lnL>
                    <a:lnT w="381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370840">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デジタル環境でのテスト</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ja-JP" altLang="en-US" sz="1200" dirty="0">
                        <a:solidFill>
                          <a:srgbClr val="002060"/>
                        </a:solidFill>
                      </a:endParaRPr>
                    </a:p>
                  </a:txBody>
                  <a:tcP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1,050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ユーロ</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115,500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370840">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スタンダード環境でのテスト</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ja-JP" altLang="en-US" sz="1200" dirty="0">
                        <a:solidFill>
                          <a:srgbClr val="002060"/>
                        </a:solidFill>
                      </a:endParaRPr>
                    </a:p>
                  </a:txBody>
                  <a:tcP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1,050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ユーロ</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115,500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18" name="テキスト ボックス 17">
            <a:extLst>
              <a:ext uri="{FF2B5EF4-FFF2-40B4-BE49-F238E27FC236}">
                <a16:creationId xmlns:a16="http://schemas.microsoft.com/office/drawing/2014/main" id="{FECE2A27-6B70-49CA-8D58-20AF8EFD1CCE}"/>
              </a:ext>
            </a:extLst>
          </p:cNvPr>
          <p:cNvSpPr txBox="1"/>
          <p:nvPr/>
        </p:nvSpPr>
        <p:spPr>
          <a:xfrm>
            <a:off x="3443954" y="3779748"/>
            <a:ext cx="2492990" cy="369332"/>
          </a:xfrm>
          <a:prstGeom prst="rect">
            <a:avLst/>
          </a:prstGeom>
          <a:noFill/>
          <a:ln>
            <a:solidFill>
              <a:schemeClr val="bg1"/>
            </a:solidFill>
          </a:ln>
        </p:spPr>
        <p:txBody>
          <a:bodyPr wrap="none" rtlCol="0">
            <a:spAutoFit/>
          </a:bodyPr>
          <a:lstStyle/>
          <a:p>
            <a:r>
              <a:rPr lang="en-US" altLang="ja-JP"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補助金の内容　</a:t>
            </a:r>
            <a:r>
              <a:rPr lang="en-US" altLang="ja-JP"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9" name="表 18">
            <a:extLst>
              <a:ext uri="{FF2B5EF4-FFF2-40B4-BE49-F238E27FC236}">
                <a16:creationId xmlns:a16="http://schemas.microsoft.com/office/drawing/2014/main" id="{5E7539F3-0ECA-4C1A-8EA9-159F0079F74F}"/>
              </a:ext>
            </a:extLst>
          </p:cNvPr>
          <p:cNvGraphicFramePr>
            <a:graphicFrameLocks noGrp="1"/>
          </p:cNvGraphicFramePr>
          <p:nvPr>
            <p:extLst>
              <p:ext uri="{D42A27DB-BD31-4B8C-83A1-F6EECF244321}">
                <p14:modId xmlns:p14="http://schemas.microsoft.com/office/powerpoint/2010/main" val="393544229"/>
              </p:ext>
            </p:extLst>
          </p:nvPr>
        </p:nvGraphicFramePr>
        <p:xfrm>
          <a:off x="4853632" y="4154705"/>
          <a:ext cx="4563864" cy="2291080"/>
        </p:xfrm>
        <a:graphic>
          <a:graphicData uri="http://schemas.openxmlformats.org/drawingml/2006/table">
            <a:tbl>
              <a:tblPr firstRow="1" bandRow="1">
                <a:tableStyleId>{073A0DAA-6AF3-43AB-8588-CEC1D06C72B9}</a:tableStyleId>
              </a:tblPr>
              <a:tblGrid>
                <a:gridCol w="3339728">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tblGrid>
              <a:tr h="370840">
                <a:tc>
                  <a:txBody>
                    <a:body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内容</a:t>
                      </a:r>
                    </a:p>
                  </a:txBody>
                  <a:tcPr>
                    <a:lnL w="12700" cmpd="sng">
                      <a:noFill/>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金額</a:t>
                      </a:r>
                    </a:p>
                  </a:txBody>
                  <a:tcPr>
                    <a:lnL w="19050" cap="flat" cmpd="sng" algn="ctr">
                      <a:solidFill>
                        <a:schemeClr val="bg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370840">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ネットワーキング・マーケティング・規制面の支援（小規模）</a:t>
                      </a:r>
                    </a:p>
                  </a:txBody>
                  <a:tcPr>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ユーロ</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55,000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lnL w="12700" cap="flat" cmpd="sng" algn="ctr">
                      <a:solidFill>
                        <a:schemeClr val="bg1">
                          <a:lumMod val="75000"/>
                        </a:schemeClr>
                      </a:solidFill>
                      <a:prstDash val="solid"/>
                      <a:round/>
                      <a:headEnd type="none" w="med" len="med"/>
                      <a:tailEnd type="none" w="med" len="med"/>
                    </a:lnL>
                    <a:lnT w="381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ネットワーキング・マーケティング・規制面の支援（大規模）</a:t>
                      </a:r>
                    </a:p>
                  </a:txBody>
                  <a:tcP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ユーロ</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110,000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370840">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ワークショップ、ベンチマーキング、トレーニング</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ja-JP" altLang="en-US" sz="1200" dirty="0">
                        <a:solidFill>
                          <a:srgbClr val="002060"/>
                        </a:solidFill>
                      </a:endParaRPr>
                    </a:p>
                  </a:txBody>
                  <a:tcP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ユーロ</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55.000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09582107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452662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8130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フィンランドにおける医療機器の定義・分類（</a:t>
            </a:r>
            <a:r>
              <a:rPr lang="en-US" altLang="ja-JP" dirty="0"/>
              <a:t>1/4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ＣＥマーキングは、ＥＵ指令に製品が適合していることを示すマークを表示する制度である。ＣＥマークを表示した製品は、適用されるすべてのＥＵ指令の条項に準拠し、適合性評価手続きを完了していると見なさ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医療機器は、医療機器指令（</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93/42/EEC</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）に規定されている。</a:t>
            </a:r>
          </a:p>
        </p:txBody>
      </p:sp>
      <p:graphicFrame>
        <p:nvGraphicFramePr>
          <p:cNvPr id="7" name="表 6">
            <a:extLst>
              <a:ext uri="{FF2B5EF4-FFF2-40B4-BE49-F238E27FC236}">
                <a16:creationId xmlns:a16="http://schemas.microsoft.com/office/drawing/2014/main" id="{00CE1B3F-AFD4-43EF-8364-B16A8B5B7EC1}"/>
              </a:ext>
            </a:extLst>
          </p:cNvPr>
          <p:cNvGraphicFramePr>
            <a:graphicFrameLocks noGrp="1"/>
          </p:cNvGraphicFramePr>
          <p:nvPr>
            <p:extLst>
              <p:ext uri="{D42A27DB-BD31-4B8C-83A1-F6EECF244321}">
                <p14:modId xmlns:p14="http://schemas.microsoft.com/office/powerpoint/2010/main" val="2746294983"/>
              </p:ext>
            </p:extLst>
          </p:nvPr>
        </p:nvGraphicFramePr>
        <p:xfrm>
          <a:off x="560512" y="2024606"/>
          <a:ext cx="8856985" cy="4240914"/>
        </p:xfrm>
        <a:graphic>
          <a:graphicData uri="http://schemas.openxmlformats.org/drawingml/2006/table">
            <a:tbl>
              <a:tblPr firstRow="1" bandRow="1">
                <a:tableStyleId>{F5AB1C69-6EDB-4FF4-983F-18BD219EF322}</a:tableStyleId>
              </a:tblPr>
              <a:tblGrid>
                <a:gridCol w="432048">
                  <a:extLst>
                    <a:ext uri="{9D8B030D-6E8A-4147-A177-3AD203B41FA5}">
                      <a16:colId xmlns:a16="http://schemas.microsoft.com/office/drawing/2014/main" val="20000"/>
                    </a:ext>
                  </a:extLst>
                </a:gridCol>
                <a:gridCol w="4248472">
                  <a:extLst>
                    <a:ext uri="{9D8B030D-6E8A-4147-A177-3AD203B41FA5}">
                      <a16:colId xmlns:a16="http://schemas.microsoft.com/office/drawing/2014/main" val="20001"/>
                    </a:ext>
                  </a:extLst>
                </a:gridCol>
                <a:gridCol w="432048">
                  <a:extLst>
                    <a:ext uri="{9D8B030D-6E8A-4147-A177-3AD203B41FA5}">
                      <a16:colId xmlns:a16="http://schemas.microsoft.com/office/drawing/2014/main" val="20002"/>
                    </a:ext>
                  </a:extLst>
                </a:gridCol>
                <a:gridCol w="3744417">
                  <a:extLst>
                    <a:ext uri="{9D8B030D-6E8A-4147-A177-3AD203B41FA5}">
                      <a16:colId xmlns:a16="http://schemas.microsoft.com/office/drawing/2014/main" val="20003"/>
                    </a:ext>
                  </a:extLst>
                </a:gridCol>
              </a:tblGrid>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電気および電子機器における特定危険物質の使用制限指令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(2011/65/EU</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圧力機器指令 </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(2014/68/EU)</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ja-JP" altLang="en-US" sz="1100" b="0" dirty="0">
                        <a:solidFill>
                          <a:srgbClr val="002060"/>
                        </a:solidFill>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ガス燃焼器具指令 </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(2009/142/EC</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17</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zh-TW"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移動式圧力機器指令 </a:t>
                      </a:r>
                      <a:r>
                        <a:rPr lang="en-US" altLang="zh-TW"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(2010/35/EC)</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エネルギー関連製品のエコデザイン要求指令</a:t>
                      </a:r>
                      <a:r>
                        <a:rPr lang="ja-JP" altLang="en-US"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(2009/125/EC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エアゾールディスペンサー指令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(75/324/EEC)</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単純圧力容器指令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(2014/29/EU</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リフト指令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(2014/33/EU) </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3"/>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玩具安全指令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(2009/48/EC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レジャー用ボート指令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(2013/53/EU)</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特定電圧制限度内で使用する設計された電気機器（低電圧）指令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(2014/35/EU</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防爆機器指令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(2014/34/EU)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5"/>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機械指令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(2006/42/EC)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民需用爆薬指令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(2014/28/EU)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6"/>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EMC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(2014/30/EU)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火工品指令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(2013/29/EU)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7"/>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計量器指令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(2014/32/EU)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24</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タイヤのラベリング規則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((EC)No.1229/2009)</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8"/>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非自動はかり指令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(2014/31/EU)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25</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身体防護用具指令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(89/686/EEC)</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9"/>
                  </a:ext>
                </a:extLst>
              </a:tr>
              <a:tr h="278514">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乗客用ケーブルカー指令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(2009/9/EC)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26</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船舶用機器指令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(2014/90/EU)</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0"/>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無線機器および通信端末機器指令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(2014/53/EU)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27</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屋外用機器の騒音指令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(2000/14/EC)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1"/>
                  </a:ext>
                </a:extLst>
              </a:tr>
              <a:tr h="2430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埋込式能動医療機器指令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(30/385/EEC)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28</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オフロード移動機械の排ガス指令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(97/68/EC(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改正</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2"/>
                  </a:ext>
                </a:extLst>
              </a:tr>
              <a:tr h="2430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14</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29</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エネルギーラベル指令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(2010/30/EU)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3"/>
                  </a:ext>
                </a:extLst>
              </a:tr>
              <a:tr h="2430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インビトロ診断用医療機器指令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(98/79/EC)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gridSpan="2">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BlToTr w="12700" cap="flat" cmpd="sng" algn="ctr">
                      <a:solidFill>
                        <a:srgbClr val="002060"/>
                      </a:solidFill>
                      <a:prstDash val="solid"/>
                      <a:round/>
                      <a:headEnd type="none" w="med" len="med"/>
                      <a:tailEnd type="none" w="med" len="med"/>
                    </a:lnBlToTr>
                  </a:tcPr>
                </a:tc>
                <a:tc hMerge="1">
                  <a:txBody>
                    <a:bodyPr/>
                    <a:lstStyle/>
                    <a:p>
                      <a:endParaRPr kumimoji="1" lang="ja-JP"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2">
            <a:extLst>
              <a:ext uri="{FF2B5EF4-FFF2-40B4-BE49-F238E27FC236}">
                <a16:creationId xmlns:a16="http://schemas.microsoft.com/office/drawing/2014/main" id="{CCDB49E6-A08F-4D95-ADA7-A837F1C2C83F}"/>
              </a:ext>
            </a:extLst>
          </p:cNvPr>
          <p:cNvSpPr txBox="1">
            <a:spLocks noChangeArrowheads="1"/>
          </p:cNvSpPr>
          <p:nvPr/>
        </p:nvSpPr>
        <p:spPr>
          <a:xfrm>
            <a:off x="711590" y="1628800"/>
            <a:ext cx="522475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ＣＥマーキング関連指令一覧</a:t>
            </a:r>
          </a:p>
        </p:txBody>
      </p:sp>
      <p:cxnSp>
        <p:nvCxnSpPr>
          <p:cNvPr id="11" name="直線コネクタ 10">
            <a:extLst>
              <a:ext uri="{FF2B5EF4-FFF2-40B4-BE49-F238E27FC236}">
                <a16:creationId xmlns:a16="http://schemas.microsoft.com/office/drawing/2014/main" id="{39897A10-791A-4AEC-AB94-24982B39E4FB}"/>
              </a:ext>
            </a:extLst>
          </p:cNvPr>
          <p:cNvCxnSpPr/>
          <p:nvPr/>
        </p:nvCxnSpPr>
        <p:spPr bwMode="auto">
          <a:xfrm>
            <a:off x="570165" y="1969357"/>
            <a:ext cx="46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1D177B83-5B43-48CD-8278-8D7A87CC237B}"/>
              </a:ext>
            </a:extLst>
          </p:cNvPr>
          <p:cNvSpPr/>
          <p:nvPr/>
        </p:nvSpPr>
        <p:spPr bwMode="auto">
          <a:xfrm>
            <a:off x="570165" y="1638481"/>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14824793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791769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823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フィンランドにおける医療機器の定義・分類（</a:t>
            </a:r>
            <a:r>
              <a:rPr lang="en-US" altLang="ja-JP" dirty="0"/>
              <a:t>2/4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EU</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で流通する医療機器に関するルールは、「医療機器指令（</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Medical Device Directive: 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）」に規定される。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が改編・厳格化され、「医療機器規則（</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Medical Device Regulation: 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）」が発行された。</a:t>
            </a:r>
          </a:p>
        </p:txBody>
      </p:sp>
      <p:sp>
        <p:nvSpPr>
          <p:cNvPr id="7" name="スライド番号プレースホルダー 3">
            <a:extLst>
              <a:ext uri="{FF2B5EF4-FFF2-40B4-BE49-F238E27FC236}">
                <a16:creationId xmlns:a16="http://schemas.microsoft.com/office/drawing/2014/main" id="{AEF3EA8D-92BA-46BE-9BE5-5395E9E4D351}"/>
              </a:ext>
            </a:extLst>
          </p:cNvPr>
          <p:cNvSpPr txBox="1">
            <a:spLocks/>
          </p:cNvSpPr>
          <p:nvPr/>
        </p:nvSpPr>
        <p:spPr>
          <a:xfrm>
            <a:off x="4416996" y="5224182"/>
            <a:ext cx="842962" cy="671292"/>
          </a:xfrm>
          <a:prstGeom prst="rect">
            <a:avLst/>
          </a:prstGeom>
          <a:blipFill dpi="0" rotWithShape="1">
            <a:blip r:embed="rId7"/>
            <a:srcRect/>
            <a:stretch>
              <a:fillRect/>
            </a:stretch>
          </a:blipFill>
        </p:spPr>
        <p:txBody>
          <a:bodyPr vert="horz" lIns="144000" tIns="324000" rIns="0" bIns="36000" rtlCol="0" anchor="t" anchorCtr="0">
            <a:spAutoFit/>
          </a:bodyPr>
          <a:lstStyle>
            <a:lvl1pPr marL="0" indent="0" algn="l" defTabSz="914400" rtl="0" eaLnBrk="1" fontAlgn="ctr" latinLnBrk="0" hangingPunct="1">
              <a:lnSpc>
                <a:spcPct val="100000"/>
              </a:lnSpc>
              <a:spcBef>
                <a:spcPts val="0"/>
              </a:spcBef>
              <a:buClr>
                <a:srgbClr val="000F78"/>
              </a:buClr>
              <a:buFont typeface="Wingdings" panose="05000000000000000000" pitchFamily="2" charset="2"/>
              <a:buNone/>
              <a:defRPr kumimoji="1" lang="ja-JP" altLang="en-US" sz="2000" b="1" i="0" kern="1200" baseline="0">
                <a:solidFill>
                  <a:srgbClr val="000F78"/>
                </a:solidFill>
                <a:latin typeface="メイリオ" panose="020B0604030504040204" pitchFamily="50" charset="-128"/>
                <a:ea typeface="メイリオ" panose="020B0604030504040204" pitchFamily="50" charset="-128"/>
                <a:cs typeface="+mj-cs"/>
                <a:sym typeface="メイリオ" panose="020B0604030504040204" pitchFamily="50" charset="-128"/>
              </a:defRPr>
            </a:lvl1pPr>
            <a:lvl2pPr marL="609600" indent="-230188" algn="l" defTabSz="914400" rtl="0" eaLnBrk="1" latinLnBrk="0" hangingPunct="1">
              <a:lnSpc>
                <a:spcPct val="100000"/>
              </a:lnSpc>
              <a:spcBef>
                <a:spcPts val="504"/>
              </a:spcBef>
              <a:buClr>
                <a:srgbClr val="000F78"/>
              </a:buClr>
              <a:buFont typeface="Wingdings" panose="05000000000000000000" pitchFamily="2" charset="2"/>
              <a:buChar char="l"/>
              <a:tabLst/>
              <a:defRPr kumimoji="1" sz="14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2pPr>
            <a:lvl3pPr marL="984250" indent="-196850" algn="l" defTabSz="914400" rtl="0" eaLnBrk="1" latinLnBrk="0" hangingPunct="1">
              <a:lnSpc>
                <a:spcPct val="100000"/>
              </a:lnSpc>
              <a:spcBef>
                <a:spcPts val="24"/>
              </a:spcBef>
              <a:buClr>
                <a:srgbClr val="000F78"/>
              </a:buClr>
              <a:buFont typeface="Arial" panose="020B0604020202020204" pitchFamily="34" charset="0"/>
              <a:buChar char="•"/>
              <a:tabLst/>
              <a:defRPr kumimoji="1" sz="14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3pPr>
            <a:lvl4pPr marL="1355725" indent="-190500" algn="l" defTabSz="914400" rtl="0" eaLnBrk="1" latinLnBrk="0" hangingPunct="1">
              <a:lnSpc>
                <a:spcPct val="100000"/>
              </a:lnSpc>
              <a:spcBef>
                <a:spcPts val="216"/>
              </a:spcBef>
              <a:buClr>
                <a:srgbClr val="000F78"/>
              </a:buClr>
              <a:buFont typeface="Yu Gothic UI" panose="020B0500000000000000" pitchFamily="50" charset="-128"/>
              <a:buChar char="•"/>
              <a:tabLst/>
              <a:defRPr kumimoji="1" sz="12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4pPr>
            <a:lvl5pPr marL="1674813" indent="-184150" algn="l" defTabSz="914400" rtl="0" eaLnBrk="1" latinLnBrk="0" hangingPunct="1">
              <a:lnSpc>
                <a:spcPct val="100000"/>
              </a:lnSpc>
              <a:spcBef>
                <a:spcPts val="144"/>
              </a:spcBef>
              <a:buClr>
                <a:srgbClr val="000F78"/>
              </a:buClr>
              <a:buFont typeface="Arial" panose="020B0604020202020204" pitchFamily="34" charset="0"/>
              <a:buChar char="•"/>
              <a:tabLst/>
              <a:defRPr kumimoji="1" sz="12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5pPr>
            <a:lvl6pPr marL="1990725" indent="-190500" algn="l" defTabSz="914400" rtl="0" eaLnBrk="1" latinLnBrk="0" hangingPunct="1">
              <a:lnSpc>
                <a:spcPct val="90000"/>
              </a:lnSpc>
              <a:spcBef>
                <a:spcPts val="500"/>
              </a:spcBef>
              <a:buClr>
                <a:srgbClr val="000F78"/>
              </a:buClr>
              <a:buFont typeface="Arial" panose="020B0604020202020204" pitchFamily="34" charset="0"/>
              <a:buChar char="•"/>
              <a:defRPr kumimoji="1" sz="1200" kern="1200">
                <a:solidFill>
                  <a:schemeClr val="tx1"/>
                </a:solidFill>
                <a:latin typeface="メイリオ" panose="020B0604030504040204" pitchFamily="50" charset="-128"/>
                <a:ea typeface="メイリオ" panose="020B0604030504040204" pitchFamily="50" charset="-128"/>
                <a:cs typeface="+mn-cs"/>
                <a:sym typeface="メイリオ" panose="020B0604030504040204" pitchFamily="50" charset="-128"/>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defRPr/>
            </a:pPr>
            <a:fld id="{24D89494-C0F9-4B4B-9056-222742C79510}" type="slidenum">
              <a:rPr lang="en-US" altLang="ja-JP" smtClean="0"/>
              <a:pPr>
                <a:defRPr/>
              </a:pPr>
              <a:t>104</a:t>
            </a:fld>
            <a:endParaRPr lang="en-US" altLang="ja-JP"/>
          </a:p>
        </p:txBody>
      </p:sp>
      <p:graphicFrame>
        <p:nvGraphicFramePr>
          <p:cNvPr id="9" name="表 8">
            <a:extLst>
              <a:ext uri="{FF2B5EF4-FFF2-40B4-BE49-F238E27FC236}">
                <a16:creationId xmlns:a16="http://schemas.microsoft.com/office/drawing/2014/main" id="{6DAE0634-9B79-42FA-B5AE-169B445D37ED}"/>
              </a:ext>
            </a:extLst>
          </p:cNvPr>
          <p:cNvGraphicFramePr>
            <a:graphicFrameLocks noGrp="1"/>
          </p:cNvGraphicFramePr>
          <p:nvPr>
            <p:extLst>
              <p:ext uri="{D42A27DB-BD31-4B8C-83A1-F6EECF244321}">
                <p14:modId xmlns:p14="http://schemas.microsoft.com/office/powerpoint/2010/main" val="2233715383"/>
              </p:ext>
            </p:extLst>
          </p:nvPr>
        </p:nvGraphicFramePr>
        <p:xfrm>
          <a:off x="578882" y="2015649"/>
          <a:ext cx="8838614" cy="3873560"/>
        </p:xfrm>
        <a:graphic>
          <a:graphicData uri="http://schemas.openxmlformats.org/drawingml/2006/table">
            <a:tbl>
              <a:tblPr firstRow="1" bandRow="1">
                <a:tableStyleId>{5C22544A-7EE6-4342-B048-85BDC9FD1C3A}</a:tableStyleId>
              </a:tblPr>
              <a:tblGrid>
                <a:gridCol w="1115375">
                  <a:extLst>
                    <a:ext uri="{9D8B030D-6E8A-4147-A177-3AD203B41FA5}">
                      <a16:colId xmlns:a16="http://schemas.microsoft.com/office/drawing/2014/main" val="20000"/>
                    </a:ext>
                  </a:extLst>
                </a:gridCol>
                <a:gridCol w="717027">
                  <a:extLst>
                    <a:ext uri="{9D8B030D-6E8A-4147-A177-3AD203B41FA5}">
                      <a16:colId xmlns:a16="http://schemas.microsoft.com/office/drawing/2014/main" val="20001"/>
                    </a:ext>
                  </a:extLst>
                </a:gridCol>
                <a:gridCol w="2335404">
                  <a:extLst>
                    <a:ext uri="{9D8B030D-6E8A-4147-A177-3AD203B41FA5}">
                      <a16:colId xmlns:a16="http://schemas.microsoft.com/office/drawing/2014/main" val="20002"/>
                    </a:ext>
                  </a:extLst>
                </a:gridCol>
                <a:gridCol w="2335404">
                  <a:extLst>
                    <a:ext uri="{9D8B030D-6E8A-4147-A177-3AD203B41FA5}">
                      <a16:colId xmlns:a16="http://schemas.microsoft.com/office/drawing/2014/main" val="20003"/>
                    </a:ext>
                  </a:extLst>
                </a:gridCol>
                <a:gridCol w="2335404">
                  <a:extLst>
                    <a:ext uri="{9D8B030D-6E8A-4147-A177-3AD203B41FA5}">
                      <a16:colId xmlns:a16="http://schemas.microsoft.com/office/drawing/2014/main" val="20004"/>
                    </a:ext>
                  </a:extLst>
                </a:gridCol>
              </a:tblGrid>
              <a:tr h="346164">
                <a:tc>
                  <a:txBody>
                    <a:bodyPr/>
                    <a:lstStyle/>
                    <a:p>
                      <a:pPr algn="ctr"/>
                      <a:r>
                        <a:rPr kumimoji="1" lang="ja-JP" altLang="en-US" sz="1100" b="1"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医療機器分類</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algn="ctr" defTabSz="914400" rtl="0" eaLnBrk="1" latinLnBrk="0" hangingPunct="1"/>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リスク</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該当する医療機器</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例示</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届出／登録申請</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73527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使用上のリスクがなく、低度の侵襲性で、肌に触れても問題が起こりにくい機器。</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メガネフレーム、歩行用杖</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自己宣言によるＣＥマーキング</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73527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滅菌指定、</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計測機能</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危険性は低いが、滅菌指定・計測機能のあるもの。大半が非侵襲型。</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聴診器、体温計、血圧計</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row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品質管理システムなどの認証が必要</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dirty="0">
                        <a:solidFill>
                          <a:srgbClr val="002060"/>
                        </a:solidFill>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6779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66C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B7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使用上のリスクがあり、一定の侵襲性を有する体内で短期間のみ使用する機器。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輸血用機器、注射器、補聴器</a:t>
                      </a:r>
                      <a:endParaRPr kumimoji="1" lang="en-US" altLang="ja-JP"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6779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Ⅱb</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3399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99CC"/>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使用上の高リスクがあり、人体のシステムへの影響が起こり得る、長期間使用する機器。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コンタクトレンズ、レーザー機器、</a:t>
                      </a:r>
                      <a:endParaRPr kumimoji="1" lang="en-US" altLang="ja-JP"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人工呼吸器、人工透析器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6779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2060"/>
                    </a:solidFill>
                  </a:tcPr>
                </a:tc>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最大</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00FF"/>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使用上長期の投薬が必要となるリスクが特に高く、動物由来の含有物質及び体内物質、心臓・中心循環系・中枢神経系に直接使用する機器。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人工血管、人工心臓弁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11" name="グループ化 10">
            <a:extLst>
              <a:ext uri="{FF2B5EF4-FFF2-40B4-BE49-F238E27FC236}">
                <a16:creationId xmlns:a16="http://schemas.microsoft.com/office/drawing/2014/main" id="{D49C5107-08AC-40A1-9196-27DCBB8D75A8}"/>
              </a:ext>
            </a:extLst>
          </p:cNvPr>
          <p:cNvGrpSpPr/>
          <p:nvPr/>
        </p:nvGrpSpPr>
        <p:grpSpPr>
          <a:xfrm>
            <a:off x="578882" y="1628800"/>
            <a:ext cx="3600000" cy="457200"/>
            <a:chOff x="488504" y="976671"/>
            <a:chExt cx="3600000" cy="457200"/>
          </a:xfrm>
        </p:grpSpPr>
        <p:sp>
          <p:nvSpPr>
            <p:cNvPr id="12" name="Rectangle 2">
              <a:extLst>
                <a:ext uri="{FF2B5EF4-FFF2-40B4-BE49-F238E27FC236}">
                  <a16:creationId xmlns:a16="http://schemas.microsoft.com/office/drawing/2014/main" id="{FA247385-97A3-45AF-B284-E91108973417}"/>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分類別の管理項目（</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MDD</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a:t>
              </a:r>
            </a:p>
          </p:txBody>
        </p:sp>
        <p:cxnSp>
          <p:nvCxnSpPr>
            <p:cNvPr id="14" name="直線コネクタ 13">
              <a:extLst>
                <a:ext uri="{FF2B5EF4-FFF2-40B4-BE49-F238E27FC236}">
                  <a16:creationId xmlns:a16="http://schemas.microsoft.com/office/drawing/2014/main" id="{FB4253C7-B055-4625-816B-5B713A2E9C6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8B79231D-F70C-4A54-8127-BB67421012B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13880389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347327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8232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フィンランドにおける医療機器の定義・分類（</a:t>
            </a:r>
            <a:r>
              <a:rPr lang="en-US" altLang="ja-JP" dirty="0"/>
              <a:t>3/4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68122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日、これまで適用されていたＭＤＤと「埋込式能動型医療機器指令（</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AIMDD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）」が統合され、「医療機器規則（</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）」が発行された。</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日までの３年間を移行期間に設定し、翌日５月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日より適用となる。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有効期間内に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認証を受けた製品については４年間有効であるが、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日以降、全市販機器は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に適合させる必要がある。</a:t>
            </a:r>
          </a:p>
        </p:txBody>
      </p:sp>
      <p:grpSp>
        <p:nvGrpSpPr>
          <p:cNvPr id="63" name="グループ化 62">
            <a:extLst>
              <a:ext uri="{FF2B5EF4-FFF2-40B4-BE49-F238E27FC236}">
                <a16:creationId xmlns:a16="http://schemas.microsoft.com/office/drawing/2014/main" id="{5C3D16AD-F3CE-46A2-98EA-C95D2CD3659F}"/>
              </a:ext>
            </a:extLst>
          </p:cNvPr>
          <p:cNvGrpSpPr/>
          <p:nvPr/>
        </p:nvGrpSpPr>
        <p:grpSpPr>
          <a:xfrm>
            <a:off x="560512" y="2361424"/>
            <a:ext cx="4619314" cy="457200"/>
            <a:chOff x="488504" y="976671"/>
            <a:chExt cx="3600000" cy="457200"/>
          </a:xfrm>
        </p:grpSpPr>
        <p:sp>
          <p:nvSpPr>
            <p:cNvPr id="64" name="Rectangle 2">
              <a:extLst>
                <a:ext uri="{FF2B5EF4-FFF2-40B4-BE49-F238E27FC236}">
                  <a16:creationId xmlns:a16="http://schemas.microsoft.com/office/drawing/2014/main" id="{10819FEB-4C36-44EF-8C5B-69E545BE742C}"/>
                </a:ext>
              </a:extLst>
            </p:cNvPr>
            <p:cNvSpPr txBox="1">
              <a:spLocks noChangeArrowheads="1"/>
            </p:cNvSpPr>
            <p:nvPr/>
          </p:nvSpPr>
          <p:spPr>
            <a:xfrm>
              <a:off x="620033" y="976671"/>
              <a:ext cx="3458574" cy="457200"/>
            </a:xfrm>
            <a:prstGeom prst="rect">
              <a:avLst/>
            </a:prstGeom>
          </p:spPr>
          <p:txBody>
            <a:bodyPr/>
            <a:lstStyle/>
            <a:p>
              <a:pPr defTabSz="957263" eaLnBrk="0" fontAlgn="ctr" hangingPunct="0">
                <a:defRPr/>
              </a:pPr>
              <a:r>
                <a:rPr lang="en-US" altLang="ja-JP"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MDD</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から</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MDR</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への移行スケジュール</a:t>
              </a:r>
            </a:p>
          </p:txBody>
        </p:sp>
        <p:cxnSp>
          <p:nvCxnSpPr>
            <p:cNvPr id="65" name="直線コネクタ 64">
              <a:extLst>
                <a:ext uri="{FF2B5EF4-FFF2-40B4-BE49-F238E27FC236}">
                  <a16:creationId xmlns:a16="http://schemas.microsoft.com/office/drawing/2014/main" id="{C7FC7F2A-7A0C-4809-BEFB-04EBCAB4A93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66" name="正方形/長方形 65">
              <a:extLst>
                <a:ext uri="{FF2B5EF4-FFF2-40B4-BE49-F238E27FC236}">
                  <a16:creationId xmlns:a16="http://schemas.microsoft.com/office/drawing/2014/main" id="{1B448F15-7C7C-4EB0-90C0-A0B45B1D392B}"/>
                </a:ext>
              </a:extLst>
            </p:cNvPr>
            <p:cNvSpPr/>
            <p:nvPr/>
          </p:nvSpPr>
          <p:spPr bwMode="auto">
            <a:xfrm>
              <a:off x="488504" y="986352"/>
              <a:ext cx="8697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 name="図 1">
            <a:extLst>
              <a:ext uri="{FF2B5EF4-FFF2-40B4-BE49-F238E27FC236}">
                <a16:creationId xmlns:a16="http://schemas.microsoft.com/office/drawing/2014/main" id="{26E57F5B-0BC8-480A-8A95-104AE1CA2FCC}"/>
              </a:ext>
            </a:extLst>
          </p:cNvPr>
          <p:cNvPicPr>
            <a:picLocks noChangeAspect="1"/>
          </p:cNvPicPr>
          <p:nvPr/>
        </p:nvPicPr>
        <p:blipFill>
          <a:blip r:embed="rId7"/>
          <a:stretch>
            <a:fillRect/>
          </a:stretch>
        </p:blipFill>
        <p:spPr>
          <a:xfrm>
            <a:off x="589729" y="2901749"/>
            <a:ext cx="8733524" cy="3263529"/>
          </a:xfrm>
          <a:prstGeom prst="rect">
            <a:avLst/>
          </a:prstGeom>
        </p:spPr>
      </p:pic>
    </p:spTree>
    <p:extLst>
      <p:ext uri="{BB962C8B-B14F-4D97-AF65-F5344CB8AC3E}">
        <p14:creationId xmlns:p14="http://schemas.microsoft.com/office/powerpoint/2010/main" val="296221450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3863139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8335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フィンランドにおける医療機器の定義・分類（</a:t>
            </a:r>
            <a:r>
              <a:rPr lang="en-US" altLang="ja-JP" dirty="0"/>
              <a:t>4/4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では、クラス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I</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（滅菌指定、計測機能付き）に「再使用が可能な外科器具」が追加となった。</a:t>
            </a:r>
          </a:p>
        </p:txBody>
      </p:sp>
      <p:grpSp>
        <p:nvGrpSpPr>
          <p:cNvPr id="7" name="グループ化 6">
            <a:extLst>
              <a:ext uri="{FF2B5EF4-FFF2-40B4-BE49-F238E27FC236}">
                <a16:creationId xmlns:a16="http://schemas.microsoft.com/office/drawing/2014/main" id="{190271F4-F9FE-46E0-B401-AD1CFA993E91}"/>
              </a:ext>
            </a:extLst>
          </p:cNvPr>
          <p:cNvGrpSpPr/>
          <p:nvPr/>
        </p:nvGrpSpPr>
        <p:grpSpPr>
          <a:xfrm>
            <a:off x="202568" y="1196752"/>
            <a:ext cx="3600000" cy="457200"/>
            <a:chOff x="488504" y="976671"/>
            <a:chExt cx="3600000" cy="457200"/>
          </a:xfrm>
        </p:grpSpPr>
        <p:sp>
          <p:nvSpPr>
            <p:cNvPr id="9" name="Rectangle 2">
              <a:extLst>
                <a:ext uri="{FF2B5EF4-FFF2-40B4-BE49-F238E27FC236}">
                  <a16:creationId xmlns:a16="http://schemas.microsoft.com/office/drawing/2014/main" id="{F9556C31-7446-4A9B-938F-D7798EF08AC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医療機器の定義</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p:txBody>
        </p:sp>
        <p:cxnSp>
          <p:nvCxnSpPr>
            <p:cNvPr id="11" name="直線コネクタ 10">
              <a:extLst>
                <a:ext uri="{FF2B5EF4-FFF2-40B4-BE49-F238E27FC236}">
                  <a16:creationId xmlns:a16="http://schemas.microsoft.com/office/drawing/2014/main" id="{79339A03-F26E-49DF-9810-7B6EBC07149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A1A52EFF-3C88-4EB9-BA09-4D1968C91C6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正方形/長方形 13">
            <a:extLst>
              <a:ext uri="{FF2B5EF4-FFF2-40B4-BE49-F238E27FC236}">
                <a16:creationId xmlns:a16="http://schemas.microsoft.com/office/drawing/2014/main" id="{A3FC62B1-FD1C-4D81-B4CF-D96DF69751DA}"/>
              </a:ext>
            </a:extLst>
          </p:cNvPr>
          <p:cNvSpPr/>
          <p:nvPr/>
        </p:nvSpPr>
        <p:spPr>
          <a:xfrm>
            <a:off x="201975" y="1631760"/>
            <a:ext cx="9503999" cy="861774"/>
          </a:xfrm>
          <a:prstGeom prst="rect">
            <a:avLst/>
          </a:prstGeom>
          <a:solidFill>
            <a:srgbClr val="CCECFF"/>
          </a:solidFill>
          <a:ln w="19050">
            <a:solidFill>
              <a:srgbClr val="0070C0"/>
            </a:solidFill>
          </a:ln>
        </p:spPr>
        <p:txBody>
          <a:bodyPr wrap="square">
            <a:spAutoFit/>
          </a:bodyPr>
          <a:lstStyle/>
          <a:p>
            <a:pPr indent="93663">
              <a:lnSpc>
                <a:spcPts val="1500"/>
              </a:lnSpc>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医療機器とは、以下に示す医療目的を持って製造され、人に使用される機器、装置、器具、ソフトウェア、インプラント、試薬、素材、その他を指す。（１） 病気の診断、予防、モニタリング、予測、予後、治療、緩和（２） けがや障害の診断、モニタリング、治療、緩和、補償</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ts val="1500"/>
              </a:lnSpc>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 解剖学、生理的過程、病理学的過程又は状態における調査、交換、修正 </a:t>
            </a:r>
            <a:b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 臓器、血液、組織を含む人体のサンプルを用いた体外試験による情報収集</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5" name="表 14">
            <a:extLst>
              <a:ext uri="{FF2B5EF4-FFF2-40B4-BE49-F238E27FC236}">
                <a16:creationId xmlns:a16="http://schemas.microsoft.com/office/drawing/2014/main" id="{02257105-6789-4E14-80D2-C5BCEA37C2AE}"/>
              </a:ext>
            </a:extLst>
          </p:cNvPr>
          <p:cNvGraphicFramePr>
            <a:graphicFrameLocks noGrp="1"/>
          </p:cNvGraphicFramePr>
          <p:nvPr>
            <p:extLst>
              <p:ext uri="{D42A27DB-BD31-4B8C-83A1-F6EECF244321}">
                <p14:modId xmlns:p14="http://schemas.microsoft.com/office/powerpoint/2010/main" val="2962706828"/>
              </p:ext>
            </p:extLst>
          </p:nvPr>
        </p:nvGraphicFramePr>
        <p:xfrm>
          <a:off x="202569" y="3010624"/>
          <a:ext cx="9502960" cy="3307080"/>
        </p:xfrm>
        <a:graphic>
          <a:graphicData uri="http://schemas.openxmlformats.org/drawingml/2006/table">
            <a:tbl>
              <a:tblPr firstRow="1" bandRow="1">
                <a:tableStyleId>{5C22544A-7EE6-4342-B048-85BDC9FD1C3A}</a:tableStyleId>
              </a:tblPr>
              <a:tblGrid>
                <a:gridCol w="1199211">
                  <a:extLst>
                    <a:ext uri="{9D8B030D-6E8A-4147-A177-3AD203B41FA5}">
                      <a16:colId xmlns:a16="http://schemas.microsoft.com/office/drawing/2014/main" val="20000"/>
                    </a:ext>
                  </a:extLst>
                </a:gridCol>
                <a:gridCol w="770921">
                  <a:extLst>
                    <a:ext uri="{9D8B030D-6E8A-4147-A177-3AD203B41FA5}">
                      <a16:colId xmlns:a16="http://schemas.microsoft.com/office/drawing/2014/main" val="20001"/>
                    </a:ext>
                  </a:extLst>
                </a:gridCol>
                <a:gridCol w="2795959">
                  <a:extLst>
                    <a:ext uri="{9D8B030D-6E8A-4147-A177-3AD203B41FA5}">
                      <a16:colId xmlns:a16="http://schemas.microsoft.com/office/drawing/2014/main" val="20002"/>
                    </a:ext>
                  </a:extLst>
                </a:gridCol>
                <a:gridCol w="2653915">
                  <a:extLst>
                    <a:ext uri="{9D8B030D-6E8A-4147-A177-3AD203B41FA5}">
                      <a16:colId xmlns:a16="http://schemas.microsoft.com/office/drawing/2014/main" val="20003"/>
                    </a:ext>
                  </a:extLst>
                </a:gridCol>
                <a:gridCol w="2082954">
                  <a:extLst>
                    <a:ext uri="{9D8B030D-6E8A-4147-A177-3AD203B41FA5}">
                      <a16:colId xmlns:a16="http://schemas.microsoft.com/office/drawing/2014/main" val="20004"/>
                    </a:ext>
                  </a:extLst>
                </a:gridCol>
              </a:tblGrid>
              <a:tr h="0">
                <a:tc>
                  <a:txBody>
                    <a:bodyPr/>
                    <a:lstStyle/>
                    <a:p>
                      <a:pPr algn="ctr"/>
                      <a:r>
                        <a:rPr kumimoji="1" lang="ja-JP" altLang="en-US" sz="1100" b="1"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医療機器分類</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algn="ctr" defTabSz="914400" rtl="0" eaLnBrk="1" latinLnBrk="0" hangingPunct="1"/>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リスク</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該当する医療機器</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例示</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届出／登録申請</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28343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使用上のリスクがなく、低度の侵襲性で、</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肌に触れても問題が起こりにくい機器。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バンドエイド、包帯、車いす、耳鏡</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自己宣言によるＣＥマーキング。</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ＵＤＩ（固有機器識別子）とともに、</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ＥＵＤＡＭＥＤ（欧州医療機器情報データベース）に登録。</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8343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Is</a:t>
                      </a:r>
                      <a:r>
                        <a:rPr kumimoji="1" lang="ja-JP" altLang="en-US" sz="11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Im</a:t>
                      </a:r>
                      <a:r>
                        <a:rPr kumimoji="1" lang="ja-JP" altLang="en-US" sz="11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Ir</a:t>
                      </a: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低／中</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製品の中で</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・滅菌された状態で使用する機器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・計測機能を持ち合わせる機器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・再使用が可能な外科器具（追加項目）</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血圧計、尿袋</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row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第三者認証機関による、品質管理システムなどの認証が必要。</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ＵＤＩ（固有機器識別子）とともに、</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ＥＵＤＡＭＥＤ（欧州医療機器情報データベース）に登録。</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dirty="0">
                        <a:solidFill>
                          <a:srgbClr val="002060"/>
                        </a:solidFill>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1602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66C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B7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使用上のリスクがあり、一定の侵襲性を有し、体内で短期間のみ使用する機器。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注射器、気管切開チューブ、</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インプラント（歯）、</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X</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線装置</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1602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Ⅱb</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3399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a:t>
                      </a:r>
                      <a:r>
                        <a:rPr kumimoji="1" lang="en-US" altLang="ja-JP"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99CC"/>
                    </a:solidFill>
                  </a:tcPr>
                </a:tc>
                <a:tc>
                  <a:txBody>
                    <a:bodyPr/>
                    <a:lstStyle/>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使用上の高リスクがあり、人体のシステムへの影響が起こり得る、長期間使用する機器。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埋込型プレート、血液バッグ、</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人工呼吸器、集中治療用モニタリング装置</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28343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2060"/>
                    </a:solidFill>
                  </a:tcPr>
                </a:tc>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00FF"/>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使用上長期の投薬が必要となるリスクが特に高く、動物由来の含有物質及び体内物質、心臓・中心循環系・中枢神経系に直接使用する機器。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バルーンカテーテル、人工心臓弁、</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ペースメーカー、脊椎ディスクケージ</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16" name="グループ化 15">
            <a:extLst>
              <a:ext uri="{FF2B5EF4-FFF2-40B4-BE49-F238E27FC236}">
                <a16:creationId xmlns:a16="http://schemas.microsoft.com/office/drawing/2014/main" id="{26B5BBDB-A0B6-410C-8513-B795D304F170}"/>
              </a:ext>
            </a:extLst>
          </p:cNvPr>
          <p:cNvGrpSpPr/>
          <p:nvPr/>
        </p:nvGrpSpPr>
        <p:grpSpPr>
          <a:xfrm>
            <a:off x="200472" y="2636912"/>
            <a:ext cx="3600000" cy="457200"/>
            <a:chOff x="488504" y="976671"/>
            <a:chExt cx="3600000" cy="457200"/>
          </a:xfrm>
        </p:grpSpPr>
        <p:sp>
          <p:nvSpPr>
            <p:cNvPr id="17" name="Rectangle 2">
              <a:extLst>
                <a:ext uri="{FF2B5EF4-FFF2-40B4-BE49-F238E27FC236}">
                  <a16:creationId xmlns:a16="http://schemas.microsoft.com/office/drawing/2014/main" id="{B059E5AE-D97D-456F-AD0B-CFD5794879FA}"/>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分類別の管理項目</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a:p>
              <a:pPr defTabSz="957263" eaLnBrk="0" fontAlgn="ctr" hangingPunct="0">
                <a:defRPr/>
              </a:pPr>
              <a:endParaRPr lang="ja-JP" altLang="en-US" sz="1800" b="0" kern="0" dirty="0">
                <a:solidFill>
                  <a:srgbClr val="003366"/>
                </a:solidFill>
                <a:latin typeface="+mj-lt"/>
                <a:ea typeface="+mj-ea"/>
                <a:cs typeface="+mj-cs"/>
              </a:endParaRPr>
            </a:p>
          </p:txBody>
        </p:sp>
        <p:cxnSp>
          <p:nvCxnSpPr>
            <p:cNvPr id="18" name="直線コネクタ 17">
              <a:extLst>
                <a:ext uri="{FF2B5EF4-FFF2-40B4-BE49-F238E27FC236}">
                  <a16:creationId xmlns:a16="http://schemas.microsoft.com/office/drawing/2014/main" id="{705A7663-81FE-47AD-8CD4-4B6C694FCA0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FF618F91-6B16-42BB-99DC-EFD8B5EC9A8A}"/>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81487064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260722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8438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フィンランドにおけるロボット介護機器の該当予測（</a:t>
            </a:r>
            <a:r>
              <a:rPr lang="en-US" altLang="ja-JP" dirty="0"/>
              <a:t>1/5</a:t>
            </a:r>
            <a:r>
              <a:rPr lang="ja-JP" altLang="en-US" dirty="0"/>
              <a:t>）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72064"/>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ＥＵにおいて、どのＣＥマーキングに適用させるかは製造業者の判断となり、使用目的により医療機器／医療機器外の認証を取ることができる。</a:t>
            </a:r>
          </a:p>
        </p:txBody>
      </p:sp>
      <p:graphicFrame>
        <p:nvGraphicFramePr>
          <p:cNvPr id="7" name="表 6">
            <a:extLst>
              <a:ext uri="{FF2B5EF4-FFF2-40B4-BE49-F238E27FC236}">
                <a16:creationId xmlns:a16="http://schemas.microsoft.com/office/drawing/2014/main" id="{A3F9CC7F-F335-4ACA-AD13-83491F318E27}"/>
              </a:ext>
            </a:extLst>
          </p:cNvPr>
          <p:cNvGraphicFramePr>
            <a:graphicFrameLocks noGrp="1"/>
          </p:cNvGraphicFramePr>
          <p:nvPr>
            <p:extLst>
              <p:ext uri="{D42A27DB-BD31-4B8C-83A1-F6EECF244321}">
                <p14:modId xmlns:p14="http://schemas.microsoft.com/office/powerpoint/2010/main" val="77094142"/>
              </p:ext>
            </p:extLst>
          </p:nvPr>
        </p:nvGraphicFramePr>
        <p:xfrm>
          <a:off x="201975" y="1241256"/>
          <a:ext cx="9503552" cy="5212080"/>
        </p:xfrm>
        <a:graphic>
          <a:graphicData uri="http://schemas.openxmlformats.org/drawingml/2006/table">
            <a:tbl>
              <a:tblPr firstRow="1" bandRow="1">
                <a:tableStyleId>{5C22544A-7EE6-4342-B048-85BDC9FD1C3A}</a:tableStyleId>
              </a:tblPr>
              <a:tblGrid>
                <a:gridCol w="882450">
                  <a:extLst>
                    <a:ext uri="{9D8B030D-6E8A-4147-A177-3AD203B41FA5}">
                      <a16:colId xmlns:a16="http://schemas.microsoft.com/office/drawing/2014/main" val="20000"/>
                    </a:ext>
                  </a:extLst>
                </a:gridCol>
                <a:gridCol w="1786592">
                  <a:extLst>
                    <a:ext uri="{9D8B030D-6E8A-4147-A177-3AD203B41FA5}">
                      <a16:colId xmlns:a16="http://schemas.microsoft.com/office/drawing/2014/main" val="20001"/>
                    </a:ext>
                  </a:extLst>
                </a:gridCol>
                <a:gridCol w="4011537">
                  <a:extLst>
                    <a:ext uri="{9D8B030D-6E8A-4147-A177-3AD203B41FA5}">
                      <a16:colId xmlns:a16="http://schemas.microsoft.com/office/drawing/2014/main" val="20002"/>
                    </a:ext>
                  </a:extLst>
                </a:gridCol>
                <a:gridCol w="1303067">
                  <a:extLst>
                    <a:ext uri="{9D8B030D-6E8A-4147-A177-3AD203B41FA5}">
                      <a16:colId xmlns:a16="http://schemas.microsoft.com/office/drawing/2014/main" val="20003"/>
                    </a:ext>
                  </a:extLst>
                </a:gridCol>
                <a:gridCol w="1519906">
                  <a:extLst>
                    <a:ext uri="{9D8B030D-6E8A-4147-A177-3AD203B41FA5}">
                      <a16:colId xmlns:a16="http://schemas.microsoft.com/office/drawing/2014/main" val="20004"/>
                    </a:ext>
                  </a:extLst>
                </a:gridCol>
              </a:tblGrid>
              <a:tr h="175980">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403719">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152418">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介助者のパワーアシストを行う装着型の機器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介助者が装着して用い、移乗介助の際の腰の負担を軽減する。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介助者が一人で着脱可能であること。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ベッド、車いす、便器の間の移乗に用いることができる。</a:t>
                      </a: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375522">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介護者が着用するものであり、医療目的では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ないため。</a:t>
                      </a: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介護者が着用するものであり、医療目的では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ないため。</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434774">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介助者による抱え上げ動作のパワーアシストを行う非装着機器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移乗開始から終了まで、介助者が一人で使用することができる。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ベッドと車いすの間の移乗に用いることができる。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要介助者を移乗させる際、介助者の力の全部又は一部のパワーアシストを行うこと。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機器据付けのための土台設置工事等の住宅等への据付け工事を伴わない。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4"/>
                  </a:ext>
                </a:extLst>
              </a:tr>
              <a:tr h="527940">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5"/>
                  </a:ext>
                </a:extLst>
              </a:tr>
              <a:tr h="434774">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高齢者等の外出をサポートし、荷物等を安全に運搬できる歩行支援機器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使用者が一人で用いる手押し車型（歩行者、シルバーカー等）の機器。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モーター等により、移動をアシストする。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４つ以上の車輪を有する。搭乗するものは対象としない。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介助者が持ち上げられる重量（</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30kg</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以下）である。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6"/>
                  </a:ext>
                </a:extLst>
              </a:tr>
              <a:tr h="527940">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7"/>
                  </a:ext>
                </a:extLst>
              </a:tr>
              <a:tr h="434774">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高齢者等の屋内移動や立ち座りをサポートする支援機器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marR="0" lvl="0" indent="-952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椅子からの立ち上がりやベッドからの立ち上がりを主に想定し、使用者が起座位・端座位から立ち上がる動作を支援することができる。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トイレの中での一連の動作（便座への立ち座り、ズボンの上げ下げ、清拭、トイレ内での方向転換）の際の転倒を防ぐことが可能である。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8"/>
                  </a:ext>
                </a:extLst>
              </a:tr>
              <a:tr h="527940">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374393A8-A3AE-4DB8-87B6-83CAD35243DF}"/>
              </a:ext>
            </a:extLst>
          </p:cNvPr>
          <p:cNvPicPr>
            <a:picLocks noChangeAspect="1"/>
          </p:cNvPicPr>
          <p:nvPr/>
        </p:nvPicPr>
        <p:blipFill>
          <a:blip r:embed="rId7"/>
          <a:stretch>
            <a:fillRect/>
          </a:stretch>
        </p:blipFill>
        <p:spPr>
          <a:xfrm>
            <a:off x="2056220" y="1916832"/>
            <a:ext cx="781781" cy="780138"/>
          </a:xfrm>
          <a:prstGeom prst="rect">
            <a:avLst/>
          </a:prstGeom>
        </p:spPr>
      </p:pic>
      <p:pic>
        <p:nvPicPr>
          <p:cNvPr id="11" name="図 10">
            <a:extLst>
              <a:ext uri="{FF2B5EF4-FFF2-40B4-BE49-F238E27FC236}">
                <a16:creationId xmlns:a16="http://schemas.microsoft.com/office/drawing/2014/main" id="{4D6C5033-1E7F-4A5A-8626-72E947F9BCAD}"/>
              </a:ext>
            </a:extLst>
          </p:cNvPr>
          <p:cNvPicPr>
            <a:picLocks noChangeAspect="1"/>
          </p:cNvPicPr>
          <p:nvPr/>
        </p:nvPicPr>
        <p:blipFill>
          <a:blip r:embed="rId8"/>
          <a:stretch>
            <a:fillRect/>
          </a:stretch>
        </p:blipFill>
        <p:spPr>
          <a:xfrm>
            <a:off x="2014818" y="3023432"/>
            <a:ext cx="864096" cy="837616"/>
          </a:xfrm>
          <a:prstGeom prst="rect">
            <a:avLst/>
          </a:prstGeom>
        </p:spPr>
      </p:pic>
      <p:pic>
        <p:nvPicPr>
          <p:cNvPr id="12" name="図 11">
            <a:extLst>
              <a:ext uri="{FF2B5EF4-FFF2-40B4-BE49-F238E27FC236}">
                <a16:creationId xmlns:a16="http://schemas.microsoft.com/office/drawing/2014/main" id="{10E4BAD3-CA99-4D01-A244-D022A7D3F1D7}"/>
              </a:ext>
            </a:extLst>
          </p:cNvPr>
          <p:cNvPicPr>
            <a:picLocks noChangeAspect="1"/>
          </p:cNvPicPr>
          <p:nvPr/>
        </p:nvPicPr>
        <p:blipFill>
          <a:blip r:embed="rId9"/>
          <a:stretch>
            <a:fillRect/>
          </a:stretch>
        </p:blipFill>
        <p:spPr>
          <a:xfrm>
            <a:off x="2010447" y="4263391"/>
            <a:ext cx="868467" cy="821793"/>
          </a:xfrm>
          <a:prstGeom prst="rect">
            <a:avLst/>
          </a:prstGeom>
        </p:spPr>
      </p:pic>
      <p:pic>
        <p:nvPicPr>
          <p:cNvPr id="14" name="図 13">
            <a:extLst>
              <a:ext uri="{FF2B5EF4-FFF2-40B4-BE49-F238E27FC236}">
                <a16:creationId xmlns:a16="http://schemas.microsoft.com/office/drawing/2014/main" id="{55D8DEBF-6A7F-4D52-A1A7-129B8AED4860}"/>
              </a:ext>
            </a:extLst>
          </p:cNvPr>
          <p:cNvPicPr>
            <a:picLocks noChangeAspect="1"/>
          </p:cNvPicPr>
          <p:nvPr/>
        </p:nvPicPr>
        <p:blipFill>
          <a:blip r:embed="rId10"/>
          <a:stretch>
            <a:fillRect/>
          </a:stretch>
        </p:blipFill>
        <p:spPr>
          <a:xfrm>
            <a:off x="2024664" y="5445224"/>
            <a:ext cx="854250" cy="835544"/>
          </a:xfrm>
          <a:prstGeom prst="rect">
            <a:avLst/>
          </a:prstGeom>
        </p:spPr>
      </p:pic>
      <p:grpSp>
        <p:nvGrpSpPr>
          <p:cNvPr id="15" name="グループ化 14">
            <a:extLst>
              <a:ext uri="{FF2B5EF4-FFF2-40B4-BE49-F238E27FC236}">
                <a16:creationId xmlns:a16="http://schemas.microsoft.com/office/drawing/2014/main" id="{1244F589-3300-4768-8537-B75840B80057}"/>
              </a:ext>
            </a:extLst>
          </p:cNvPr>
          <p:cNvGrpSpPr/>
          <p:nvPr/>
        </p:nvGrpSpPr>
        <p:grpSpPr>
          <a:xfrm>
            <a:off x="525852" y="1459632"/>
            <a:ext cx="5555830" cy="457200"/>
            <a:chOff x="488504" y="976671"/>
            <a:chExt cx="3600000" cy="457200"/>
          </a:xfrm>
        </p:grpSpPr>
        <p:sp>
          <p:nvSpPr>
            <p:cNvPr id="16" name="Rectangle 2">
              <a:extLst>
                <a:ext uri="{FF2B5EF4-FFF2-40B4-BE49-F238E27FC236}">
                  <a16:creationId xmlns:a16="http://schemas.microsoft.com/office/drawing/2014/main" id="{14EEDB74-B0CE-4751-9E7A-F51F0B6BE9B4}"/>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7" name="直線コネクタ 16">
              <a:extLst>
                <a:ext uri="{FF2B5EF4-FFF2-40B4-BE49-F238E27FC236}">
                  <a16:creationId xmlns:a16="http://schemas.microsoft.com/office/drawing/2014/main" id="{418290E9-D1FF-4EDA-A95B-93ACCA0145EB}"/>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F57B8E87-D03F-45AD-ACAD-A49C92B5CFD5}"/>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20336422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8291646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8539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フィンランドにおけるロボット介護機器の該当予測（</a:t>
            </a:r>
            <a:r>
              <a:rPr lang="en-US" altLang="ja-JP" dirty="0"/>
              <a:t>2/5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ECE41FC8-A1AD-45B6-82AE-981A5DB8193D}"/>
              </a:ext>
            </a:extLst>
          </p:cNvPr>
          <p:cNvGraphicFramePr>
            <a:graphicFrameLocks noGrp="1"/>
          </p:cNvGraphicFramePr>
          <p:nvPr>
            <p:extLst>
              <p:ext uri="{D42A27DB-BD31-4B8C-83A1-F6EECF244321}">
                <p14:modId xmlns:p14="http://schemas.microsoft.com/office/powerpoint/2010/main" val="3862355208"/>
              </p:ext>
            </p:extLst>
          </p:nvPr>
        </p:nvGraphicFramePr>
        <p:xfrm>
          <a:off x="477290" y="833140"/>
          <a:ext cx="8930574" cy="5606296"/>
        </p:xfrm>
        <a:graphic>
          <a:graphicData uri="http://schemas.openxmlformats.org/drawingml/2006/table">
            <a:tbl>
              <a:tblPr firstRow="1" bandRow="1">
                <a:tableStyleId>{5C22544A-7EE6-4342-B048-85BDC9FD1C3A}</a:tableStyleId>
              </a:tblPr>
              <a:tblGrid>
                <a:gridCol w="803302">
                  <a:extLst>
                    <a:ext uri="{9D8B030D-6E8A-4147-A177-3AD203B41FA5}">
                      <a16:colId xmlns:a16="http://schemas.microsoft.com/office/drawing/2014/main" val="20000"/>
                    </a:ext>
                  </a:extLst>
                </a:gridCol>
                <a:gridCol w="1704821">
                  <a:extLst>
                    <a:ext uri="{9D8B030D-6E8A-4147-A177-3AD203B41FA5}">
                      <a16:colId xmlns:a16="http://schemas.microsoft.com/office/drawing/2014/main" val="20001"/>
                    </a:ext>
                  </a:extLst>
                </a:gridCol>
                <a:gridCol w="3695779">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358520">
                  <a:extLst>
                    <a:ext uri="{9D8B030D-6E8A-4147-A177-3AD203B41FA5}">
                      <a16:colId xmlns:a16="http://schemas.microsoft.com/office/drawing/2014/main" val="20004"/>
                    </a:ext>
                  </a:extLst>
                </a:gridCol>
              </a:tblGrid>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125806">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高齢者の外出等をサポートし、転倒予防や歩行等を補助する装着型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の移動支援機器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自立歩行できる使用者の転倒に繋がるような動作等を検知し、使用者に通知して、転倒を予防することができる。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718571">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3"/>
                  </a:ext>
                </a:extLst>
              </a:tr>
              <a:tr h="308719">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排泄処理にロボット技術を用いた設置位置の調整可能なトイレ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使用者が、居室で用いる便器。排泄物のにおいが室内に広がらないよう、排泄物を室外へ流す、又は、容器や袋に密閉して隔離する。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室内での設置位置を調整可能であること。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4"/>
                  </a:ext>
                </a:extLst>
              </a:tr>
              <a:tr h="667530">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5"/>
                  </a:ext>
                </a:extLst>
              </a:tr>
              <a:tr h="296270">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排泄を予測し、的確なタイミングでトイレへ誘導する機器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使用者が装着する場合には、容易に着脱可能であること。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使用者の生体情報等に基づき排尿又は排便を予測することができる。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予測結果に基づき的確なタイミングで使用者をトイレに誘導することができる。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6"/>
                  </a:ext>
                </a:extLst>
              </a:tr>
              <a:tr h="819784">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7"/>
                  </a:ext>
                </a:extLst>
              </a:tr>
              <a:tr h="286084">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8"/>
                  </a:ext>
                </a:extLst>
              </a:tr>
              <a:tr h="810572">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5FFFEF32-3DFF-4367-AF14-424208C389FB}"/>
              </a:ext>
            </a:extLst>
          </p:cNvPr>
          <p:cNvPicPr>
            <a:picLocks noChangeAspect="1"/>
          </p:cNvPicPr>
          <p:nvPr/>
        </p:nvPicPr>
        <p:blipFill>
          <a:blip r:embed="rId7"/>
          <a:stretch>
            <a:fillRect/>
          </a:stretch>
        </p:blipFill>
        <p:spPr>
          <a:xfrm>
            <a:off x="1996031" y="1701450"/>
            <a:ext cx="864096" cy="853098"/>
          </a:xfrm>
          <a:prstGeom prst="rect">
            <a:avLst/>
          </a:prstGeom>
        </p:spPr>
      </p:pic>
      <p:pic>
        <p:nvPicPr>
          <p:cNvPr id="11" name="図 10">
            <a:extLst>
              <a:ext uri="{FF2B5EF4-FFF2-40B4-BE49-F238E27FC236}">
                <a16:creationId xmlns:a16="http://schemas.microsoft.com/office/drawing/2014/main" id="{97BE11E1-54AD-4C5B-9742-A8EA9505E30C}"/>
              </a:ext>
            </a:extLst>
          </p:cNvPr>
          <p:cNvPicPr>
            <a:picLocks noChangeAspect="1"/>
          </p:cNvPicPr>
          <p:nvPr/>
        </p:nvPicPr>
        <p:blipFill>
          <a:blip r:embed="rId8"/>
          <a:stretch>
            <a:fillRect/>
          </a:stretch>
        </p:blipFill>
        <p:spPr>
          <a:xfrm>
            <a:off x="2000824" y="2780097"/>
            <a:ext cx="868667" cy="815936"/>
          </a:xfrm>
          <a:prstGeom prst="rect">
            <a:avLst/>
          </a:prstGeom>
        </p:spPr>
      </p:pic>
      <p:pic>
        <p:nvPicPr>
          <p:cNvPr id="12" name="図 11">
            <a:extLst>
              <a:ext uri="{FF2B5EF4-FFF2-40B4-BE49-F238E27FC236}">
                <a16:creationId xmlns:a16="http://schemas.microsoft.com/office/drawing/2014/main" id="{D9398B83-FE68-483E-A585-7456FA4F04BB}"/>
              </a:ext>
            </a:extLst>
          </p:cNvPr>
          <p:cNvPicPr>
            <a:picLocks noChangeAspect="1"/>
          </p:cNvPicPr>
          <p:nvPr/>
        </p:nvPicPr>
        <p:blipFill>
          <a:blip r:embed="rId9"/>
          <a:stretch>
            <a:fillRect/>
          </a:stretch>
        </p:blipFill>
        <p:spPr>
          <a:xfrm>
            <a:off x="2000672" y="4951475"/>
            <a:ext cx="859455" cy="775742"/>
          </a:xfrm>
          <a:prstGeom prst="rect">
            <a:avLst/>
          </a:prstGeom>
        </p:spPr>
      </p:pic>
      <p:pic>
        <p:nvPicPr>
          <p:cNvPr id="14" name="図 13">
            <a:extLst>
              <a:ext uri="{FF2B5EF4-FFF2-40B4-BE49-F238E27FC236}">
                <a16:creationId xmlns:a16="http://schemas.microsoft.com/office/drawing/2014/main" id="{0C6AFDAF-9368-47FE-89F0-D26C2B785743}"/>
              </a:ext>
            </a:extLst>
          </p:cNvPr>
          <p:cNvPicPr>
            <a:picLocks noChangeAspect="1"/>
          </p:cNvPicPr>
          <p:nvPr/>
        </p:nvPicPr>
        <p:blipFill>
          <a:blip r:embed="rId10"/>
          <a:stretch>
            <a:fillRect/>
          </a:stretch>
        </p:blipFill>
        <p:spPr>
          <a:xfrm>
            <a:off x="1996031" y="3829907"/>
            <a:ext cx="878255" cy="815936"/>
          </a:xfrm>
          <a:prstGeom prst="rect">
            <a:avLst/>
          </a:prstGeom>
        </p:spPr>
      </p:pic>
      <p:grpSp>
        <p:nvGrpSpPr>
          <p:cNvPr id="15" name="グループ化 14">
            <a:extLst>
              <a:ext uri="{FF2B5EF4-FFF2-40B4-BE49-F238E27FC236}">
                <a16:creationId xmlns:a16="http://schemas.microsoft.com/office/drawing/2014/main" id="{B2E90F8C-0BCE-4C59-99B5-7F45ABE5ECEC}"/>
              </a:ext>
            </a:extLst>
          </p:cNvPr>
          <p:cNvGrpSpPr/>
          <p:nvPr/>
        </p:nvGrpSpPr>
        <p:grpSpPr>
          <a:xfrm>
            <a:off x="530581" y="994963"/>
            <a:ext cx="5555830" cy="457200"/>
            <a:chOff x="488504" y="976671"/>
            <a:chExt cx="3600000" cy="457200"/>
          </a:xfrm>
        </p:grpSpPr>
        <p:sp>
          <p:nvSpPr>
            <p:cNvPr id="16" name="Rectangle 2">
              <a:extLst>
                <a:ext uri="{FF2B5EF4-FFF2-40B4-BE49-F238E27FC236}">
                  <a16:creationId xmlns:a16="http://schemas.microsoft.com/office/drawing/2014/main" id="{148878CB-9FA1-41E6-B71A-B528A157590F}"/>
                </a:ext>
              </a:extLst>
            </p:cNvPr>
            <p:cNvSpPr txBox="1">
              <a:spLocks noChangeArrowheads="1"/>
            </p:cNvSpPr>
            <p:nvPr/>
          </p:nvSpPr>
          <p:spPr>
            <a:xfrm>
              <a:off x="60264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7" name="直線コネクタ 16">
              <a:extLst>
                <a:ext uri="{FF2B5EF4-FFF2-40B4-BE49-F238E27FC236}">
                  <a16:creationId xmlns:a16="http://schemas.microsoft.com/office/drawing/2014/main" id="{8C8A4F3C-EC41-4AC4-A7C2-F04232A1A24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052F8322-3E95-4FEF-A1CA-E7655ED63A4B}"/>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91689597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8572449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252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中国の介護保険制度（</a:t>
            </a:r>
            <a:r>
              <a:rPr lang="en-US" altLang="ja-JP" dirty="0"/>
              <a:t>3/4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試行都市における介護保険は、それぞれ現地の状況に合わせて設計されていることから、具体的な内容（被保険者の対象、適用範囲、給付方法、財源など）は都市によって異なる。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多くの都市で採用されている標準的な内容は、以下のとおりである。</a:t>
            </a:r>
          </a:p>
        </p:txBody>
      </p:sp>
      <p:graphicFrame>
        <p:nvGraphicFramePr>
          <p:cNvPr id="7" name="Table 204">
            <a:extLst>
              <a:ext uri="{FF2B5EF4-FFF2-40B4-BE49-F238E27FC236}">
                <a16:creationId xmlns:a16="http://schemas.microsoft.com/office/drawing/2014/main" id="{05707702-FF3F-45D0-A5B2-9358DF530418}"/>
              </a:ext>
            </a:extLst>
          </p:cNvPr>
          <p:cNvGraphicFramePr>
            <a:graphicFrameLocks noGrp="1"/>
          </p:cNvGraphicFramePr>
          <p:nvPr>
            <p:extLst>
              <p:ext uri="{D42A27DB-BD31-4B8C-83A1-F6EECF244321}">
                <p14:modId xmlns:p14="http://schemas.microsoft.com/office/powerpoint/2010/main" val="2719724495"/>
              </p:ext>
            </p:extLst>
          </p:nvPr>
        </p:nvGraphicFramePr>
        <p:xfrm>
          <a:off x="416496" y="2052859"/>
          <a:ext cx="9001000" cy="4256461"/>
        </p:xfrm>
        <a:graphic>
          <a:graphicData uri="http://schemas.openxmlformats.org/drawingml/2006/table">
            <a:tbl>
              <a:tblPr firstRow="1" bandRow="1" bandCol="1">
                <a:tableStyleId>{5C22544A-7EE6-4342-B048-85BDC9FD1C3A}</a:tableStyleId>
              </a:tblPr>
              <a:tblGrid>
                <a:gridCol w="1008112">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gridCol w="4032448">
                  <a:extLst>
                    <a:ext uri="{9D8B030D-6E8A-4147-A177-3AD203B41FA5}">
                      <a16:colId xmlns:a16="http://schemas.microsoft.com/office/drawing/2014/main" val="20002"/>
                    </a:ext>
                  </a:extLst>
                </a:gridCol>
              </a:tblGrid>
              <a:tr h="358073">
                <a:tc>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中国（標準的な内容）</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日本</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3015257">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の内容</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 </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主に都市従業員基本医療保険加入者</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17780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政府が委託する機関（民間保険会社、</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第三者専門機関、</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労働能力鑑定機関など）</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居宅、社区</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（コミュニティー・通所）、高齢者施設、病院</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基本日常生活、基本介護支援</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05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自己負担額 ：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％前後</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08038" marR="0" lvl="0" indent="0" algn="l" defTabSz="914400" rtl="0" eaLnBrk="1" fontAlgn="auto" latinLnBrk="0" hangingPunct="1">
                        <a:lnSpc>
                          <a:spcPct val="100000"/>
                        </a:lnSpc>
                        <a:spcBef>
                          <a:spcPts val="0"/>
                        </a:spcBef>
                        <a:spcAft>
                          <a:spcPts val="0"/>
                        </a:spcAft>
                        <a:buClrTx/>
                        <a:buSzTx/>
                        <a:buFontTx/>
                        <a:buNone/>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支払限度額を超過する場合は全額自己負担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05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 付 方 式 </a:t>
                      </a:r>
                      <a:r>
                        <a:rPr lang="ja-JP" altLang="en-US" sz="105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サービス給付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96938" marR="0" lvl="0" indent="-88900" algn="l" defTabSz="914400" rtl="0" eaLnBrk="1" fontAlgn="auto" latinLnBrk="0" hangingPunct="1">
                        <a:lnSpc>
                          <a:spcPct val="100000"/>
                        </a:lnSpc>
                        <a:spcBef>
                          <a:spcPts val="0"/>
                        </a:spcBef>
                        <a:spcAft>
                          <a:spcPts val="0"/>
                        </a:spcAft>
                        <a:buClrTx/>
                        <a:buSzTx/>
                        <a:buFontTx/>
                        <a:buNone/>
                        <a:tabLst/>
                        <a:defRP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家族等による介護の提供（＝パーソナル介護）に対する現金給付を行う都市も一部あり</a:t>
                      </a:r>
                      <a:endParaRPr kumimoji="1" lang="en-US" altLang="ja-JP" sz="11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7800" marR="0" lvl="0" indent="-17780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kumimoji="1" lang="en-US" altLang="ja-JP"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給付限度額</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月額</a:t>
                      </a:r>
                      <a:r>
                        <a:rPr kumimoji="1" lang="en-US" altLang="ja-JP"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700</a:t>
                      </a:r>
                      <a:r>
                        <a:rPr kumimoji="1" lang="ja-JP" altLang="en-US"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1,900</a:t>
                      </a:r>
                      <a:r>
                        <a:rPr kumimoji="1" lang="ja-JP" altLang="en-US"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元</a:t>
                      </a:r>
                      <a:endParaRPr kumimoji="1" lang="en-US" altLang="ja-JP"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808038"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1100" b="1"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 ※ </a:t>
                      </a:r>
                      <a:r>
                        <a:rPr kumimoji="1" lang="ja-JP" altLang="en-US" sz="1100" b="1"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日本円換算で、約</a:t>
                      </a:r>
                      <a:r>
                        <a:rPr kumimoji="1" lang="en-US" altLang="ja-JP" sz="1100" b="1"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1.1</a:t>
                      </a:r>
                      <a:r>
                        <a:rPr kumimoji="1" lang="ja-JP" altLang="en-US" sz="1100" b="1"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万円～３万円</a:t>
                      </a:r>
                      <a:endParaRPr kumimoji="1" lang="en-US" altLang="ja-JP" sz="11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第１号被保険者（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719138" indent="0" algn="l">
                        <a:lnSpc>
                          <a:spcPts val="1500"/>
                        </a:lnSpc>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第２号被保険者（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歳の医療保険加入者）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一次判定（コンピュータによる推計）、</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719138" indent="0" algn="l">
                        <a:lnSpc>
                          <a:spcPts val="1500"/>
                        </a:lnSpc>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二次判定（介護認定審査会による審査）</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居宅、高齢者施設、通所</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生活支援、入浴介護、</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リハビリテーション、福祉用具レンタル、特定福祉用品販売、住宅バリアフリー改修など</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自己負担額 ：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96938" marR="0" lvl="0" indent="0" algn="l" defTabSz="914400" rtl="0" eaLnBrk="1" fontAlgn="auto" latinLnBrk="0" hangingPunct="1">
                        <a:lnSpc>
                          <a:spcPct val="100000"/>
                        </a:lnSpc>
                        <a:spcBef>
                          <a:spcPts val="0"/>
                        </a:spcBef>
                        <a:spcAft>
                          <a:spcPts val="0"/>
                        </a:spcAft>
                        <a:buClrTx/>
                        <a:buSzTx/>
                        <a:buFontTx/>
                        <a:buNone/>
                        <a:tabLst/>
                        <a:defRP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支給限度額を超過する部分は全額自己負担</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 付 方 式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サービス給付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給付限度額：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要介護度ごとに異なるが、月額５～</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36</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万円</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100" b="1" dirty="0">
                        <a:solidFill>
                          <a:srgbClr val="003366"/>
                        </a:solidFill>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83131">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財源</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以下の組み合わせ</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医療保険統一基金の転用</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自己負担</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財政補助</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被保険者の保険料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第１号被保険者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23</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％、第２号被保険者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27</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公費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（国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％、都道府県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％、市町村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pic>
        <p:nvPicPr>
          <p:cNvPr id="11" name="図 10">
            <a:extLst>
              <a:ext uri="{FF2B5EF4-FFF2-40B4-BE49-F238E27FC236}">
                <a16:creationId xmlns:a16="http://schemas.microsoft.com/office/drawing/2014/main" id="{F1BB80B9-00B9-48EF-9089-6EE3DE0E1B6A}"/>
              </a:ext>
            </a:extLst>
          </p:cNvPr>
          <p:cNvPicPr>
            <a:picLocks noChangeAspect="1"/>
          </p:cNvPicPr>
          <p:nvPr/>
        </p:nvPicPr>
        <p:blipFill>
          <a:blip r:embed="rId7"/>
          <a:stretch>
            <a:fillRect/>
          </a:stretch>
        </p:blipFill>
        <p:spPr>
          <a:xfrm>
            <a:off x="1496616" y="2079384"/>
            <a:ext cx="432048" cy="288032"/>
          </a:xfrm>
          <a:prstGeom prst="rect">
            <a:avLst/>
          </a:prstGeom>
        </p:spPr>
      </p:pic>
      <p:pic>
        <p:nvPicPr>
          <p:cNvPr id="12" name="図 11">
            <a:extLst>
              <a:ext uri="{FF2B5EF4-FFF2-40B4-BE49-F238E27FC236}">
                <a16:creationId xmlns:a16="http://schemas.microsoft.com/office/drawing/2014/main" id="{788A5998-F19B-4C14-A26D-D8670FAEA4C6}"/>
              </a:ext>
            </a:extLst>
          </p:cNvPr>
          <p:cNvPicPr>
            <a:picLocks noChangeAspect="1"/>
          </p:cNvPicPr>
          <p:nvPr/>
        </p:nvPicPr>
        <p:blipFill>
          <a:blip r:embed="rId8"/>
          <a:stretch>
            <a:fillRect/>
          </a:stretch>
        </p:blipFill>
        <p:spPr>
          <a:xfrm>
            <a:off x="5449002" y="2075488"/>
            <a:ext cx="432048" cy="297713"/>
          </a:xfrm>
          <a:prstGeom prst="rect">
            <a:avLst/>
          </a:prstGeom>
        </p:spPr>
      </p:pic>
      <p:grpSp>
        <p:nvGrpSpPr>
          <p:cNvPr id="14" name="グループ化 13">
            <a:extLst>
              <a:ext uri="{FF2B5EF4-FFF2-40B4-BE49-F238E27FC236}">
                <a16:creationId xmlns:a16="http://schemas.microsoft.com/office/drawing/2014/main" id="{394B6A0B-F7A6-40DD-A22B-DA056E43C727}"/>
              </a:ext>
            </a:extLst>
          </p:cNvPr>
          <p:cNvGrpSpPr/>
          <p:nvPr/>
        </p:nvGrpSpPr>
        <p:grpSpPr>
          <a:xfrm>
            <a:off x="441896" y="1667667"/>
            <a:ext cx="3600000" cy="457200"/>
            <a:chOff x="488504" y="976671"/>
            <a:chExt cx="3600000" cy="457200"/>
          </a:xfrm>
        </p:grpSpPr>
        <p:sp>
          <p:nvSpPr>
            <p:cNvPr id="15" name="Rectangle 2">
              <a:extLst>
                <a:ext uri="{FF2B5EF4-FFF2-40B4-BE49-F238E27FC236}">
                  <a16:creationId xmlns:a16="http://schemas.microsoft.com/office/drawing/2014/main" id="{EFC4FC8F-074D-441E-BFA9-29812DF04BF8}"/>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介護保険制度の日中比較</a:t>
              </a:r>
            </a:p>
          </p:txBody>
        </p:sp>
        <p:cxnSp>
          <p:nvCxnSpPr>
            <p:cNvPr id="16" name="直線コネクタ 15">
              <a:extLst>
                <a:ext uri="{FF2B5EF4-FFF2-40B4-BE49-F238E27FC236}">
                  <a16:creationId xmlns:a16="http://schemas.microsoft.com/office/drawing/2014/main" id="{70F44E30-9907-4331-803D-A541A264C68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B6B4215F-CDC4-4878-82DA-EBA0A7A44B8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35029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9556266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8642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フィンランドにおけるロボット介護機器の該当予測（</a:t>
            </a:r>
            <a:r>
              <a:rPr lang="en-US" altLang="ja-JP" dirty="0"/>
              <a:t>3/5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72064"/>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E5C9E7ED-30CF-416B-9E28-AA3723DD2898}"/>
              </a:ext>
            </a:extLst>
          </p:cNvPr>
          <p:cNvGraphicFramePr>
            <a:graphicFrameLocks noGrp="1"/>
          </p:cNvGraphicFramePr>
          <p:nvPr>
            <p:extLst>
              <p:ext uri="{D42A27DB-BD31-4B8C-83A1-F6EECF244321}">
                <p14:modId xmlns:p14="http://schemas.microsoft.com/office/powerpoint/2010/main" val="3140573519"/>
              </p:ext>
            </p:extLst>
          </p:nvPr>
        </p:nvGraphicFramePr>
        <p:xfrm>
          <a:off x="477290" y="1340768"/>
          <a:ext cx="8939761" cy="5115690"/>
        </p:xfrm>
        <a:graphic>
          <a:graphicData uri="http://schemas.openxmlformats.org/drawingml/2006/table">
            <a:tbl>
              <a:tblPr firstRow="1" bandRow="1">
                <a:tableStyleId>{5C22544A-7EE6-4342-B048-85BDC9FD1C3A}</a:tableStyleId>
              </a:tblPr>
              <a:tblGrid>
                <a:gridCol w="849261">
                  <a:extLst>
                    <a:ext uri="{9D8B030D-6E8A-4147-A177-3AD203B41FA5}">
                      <a16:colId xmlns:a16="http://schemas.microsoft.com/office/drawing/2014/main" val="20000"/>
                    </a:ext>
                  </a:extLst>
                </a:gridCol>
                <a:gridCol w="1661442">
                  <a:extLst>
                    <a:ext uri="{9D8B030D-6E8A-4147-A177-3AD203B41FA5}">
                      <a16:colId xmlns:a16="http://schemas.microsoft.com/office/drawing/2014/main" val="20001"/>
                    </a:ext>
                  </a:extLst>
                </a:gridCol>
                <a:gridCol w="4117486">
                  <a:extLst>
                    <a:ext uri="{9D8B030D-6E8A-4147-A177-3AD203B41FA5}">
                      <a16:colId xmlns:a16="http://schemas.microsoft.com/office/drawing/2014/main" val="20002"/>
                    </a:ext>
                  </a:extLst>
                </a:gridCol>
                <a:gridCol w="1155786">
                  <a:extLst>
                    <a:ext uri="{9D8B030D-6E8A-4147-A177-3AD203B41FA5}">
                      <a16:colId xmlns:a16="http://schemas.microsoft.com/office/drawing/2014/main" val="20003"/>
                    </a:ext>
                  </a:extLst>
                </a:gridCol>
                <a:gridCol w="1155786">
                  <a:extLst>
                    <a:ext uri="{9D8B030D-6E8A-4147-A177-3AD203B41FA5}">
                      <a16:colId xmlns:a16="http://schemas.microsoft.com/office/drawing/2014/main" val="20004"/>
                    </a:ext>
                  </a:extLst>
                </a:gridCol>
              </a:tblGrid>
              <a:tr h="288034">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1828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32221">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介護施設において使用するセンサーや外部通信機能を備えたプラットフォーム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77518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3"/>
                  </a:ext>
                </a:extLst>
              </a:tr>
              <a:tr h="29100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在宅介護において使用する、転倒検知センサーや外部通信機能を備えたプ　</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複数の部屋を同時に見守ることが可能。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浴室での見守りが可能。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暗所でも使用できる。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認知症の方の見守りプラットフォームとして、機能の拡張又は他の機器・ソフトウェアと接続ができる。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361667">
                <a:tc vMerge="1">
                  <a:txBody>
                    <a:bodyPr/>
                    <a:lstStyle/>
                    <a:p>
                      <a:endParaRPr kumimoji="1" lang="ja-JP" altLang="en-US"/>
                    </a:p>
                  </a:txBody>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主な使用目的が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医療用ではない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（例：ウェアラブル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デバイス）</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主な使用目的が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医療用ではない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（例：ウェアラブル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デバイス）</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r h="283593">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介護施設において使用する、センサーや外部通信機能を備えたロボット技術を用いた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6"/>
                  </a:ext>
                </a:extLst>
              </a:tr>
              <a:tr h="891045">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7"/>
                  </a:ext>
                </a:extLst>
              </a:tr>
            </a:tbl>
          </a:graphicData>
        </a:graphic>
      </p:graphicFrame>
      <p:pic>
        <p:nvPicPr>
          <p:cNvPr id="9" name="図 8">
            <a:extLst>
              <a:ext uri="{FF2B5EF4-FFF2-40B4-BE49-F238E27FC236}">
                <a16:creationId xmlns:a16="http://schemas.microsoft.com/office/drawing/2014/main" id="{2A46AE81-67BF-4B17-8557-34675ED916C7}"/>
              </a:ext>
            </a:extLst>
          </p:cNvPr>
          <p:cNvPicPr>
            <a:picLocks noChangeAspect="1"/>
          </p:cNvPicPr>
          <p:nvPr/>
        </p:nvPicPr>
        <p:blipFill>
          <a:blip r:embed="rId7"/>
          <a:stretch>
            <a:fillRect/>
          </a:stretch>
        </p:blipFill>
        <p:spPr>
          <a:xfrm>
            <a:off x="2015134" y="2192270"/>
            <a:ext cx="856404" cy="851602"/>
          </a:xfrm>
          <a:prstGeom prst="rect">
            <a:avLst/>
          </a:prstGeom>
        </p:spPr>
      </p:pic>
      <p:pic>
        <p:nvPicPr>
          <p:cNvPr id="11" name="図 10">
            <a:extLst>
              <a:ext uri="{FF2B5EF4-FFF2-40B4-BE49-F238E27FC236}">
                <a16:creationId xmlns:a16="http://schemas.microsoft.com/office/drawing/2014/main" id="{6843561B-E964-49D0-A315-6220358F76E8}"/>
              </a:ext>
            </a:extLst>
          </p:cNvPr>
          <p:cNvPicPr>
            <a:picLocks noChangeAspect="1"/>
          </p:cNvPicPr>
          <p:nvPr/>
        </p:nvPicPr>
        <p:blipFill>
          <a:blip r:embed="rId8"/>
          <a:stretch>
            <a:fillRect/>
          </a:stretch>
        </p:blipFill>
        <p:spPr>
          <a:xfrm>
            <a:off x="2000780" y="3558039"/>
            <a:ext cx="844886" cy="794819"/>
          </a:xfrm>
          <a:prstGeom prst="rect">
            <a:avLst/>
          </a:prstGeom>
        </p:spPr>
      </p:pic>
      <p:pic>
        <p:nvPicPr>
          <p:cNvPr id="12" name="図 11">
            <a:extLst>
              <a:ext uri="{FF2B5EF4-FFF2-40B4-BE49-F238E27FC236}">
                <a16:creationId xmlns:a16="http://schemas.microsoft.com/office/drawing/2014/main" id="{E8C3ED75-10D2-4741-B3B0-DD648A0F67A4}"/>
              </a:ext>
            </a:extLst>
          </p:cNvPr>
          <p:cNvPicPr>
            <a:picLocks noChangeAspect="1"/>
          </p:cNvPicPr>
          <p:nvPr/>
        </p:nvPicPr>
        <p:blipFill>
          <a:blip r:embed="rId9"/>
          <a:stretch>
            <a:fillRect/>
          </a:stretch>
        </p:blipFill>
        <p:spPr>
          <a:xfrm>
            <a:off x="1978775" y="4990944"/>
            <a:ext cx="888896" cy="813758"/>
          </a:xfrm>
          <a:prstGeom prst="rect">
            <a:avLst/>
          </a:prstGeom>
        </p:spPr>
      </p:pic>
      <p:grpSp>
        <p:nvGrpSpPr>
          <p:cNvPr id="14" name="グループ化 13">
            <a:extLst>
              <a:ext uri="{FF2B5EF4-FFF2-40B4-BE49-F238E27FC236}">
                <a16:creationId xmlns:a16="http://schemas.microsoft.com/office/drawing/2014/main" id="{66C0AAC4-B095-449F-AC60-66DC940409FD}"/>
              </a:ext>
            </a:extLst>
          </p:cNvPr>
          <p:cNvGrpSpPr/>
          <p:nvPr/>
        </p:nvGrpSpPr>
        <p:grpSpPr>
          <a:xfrm>
            <a:off x="530248" y="1473584"/>
            <a:ext cx="5555830" cy="457200"/>
            <a:chOff x="488504" y="976671"/>
            <a:chExt cx="3600000" cy="457200"/>
          </a:xfrm>
        </p:grpSpPr>
        <p:sp>
          <p:nvSpPr>
            <p:cNvPr id="15" name="Rectangle 2">
              <a:extLst>
                <a:ext uri="{FF2B5EF4-FFF2-40B4-BE49-F238E27FC236}">
                  <a16:creationId xmlns:a16="http://schemas.microsoft.com/office/drawing/2014/main" id="{3F0170EE-D0B4-4E29-8077-257902590851}"/>
                </a:ext>
              </a:extLst>
            </p:cNvPr>
            <p:cNvSpPr txBox="1">
              <a:spLocks noChangeArrowheads="1"/>
            </p:cNvSpPr>
            <p:nvPr/>
          </p:nvSpPr>
          <p:spPr>
            <a:xfrm>
              <a:off x="615652"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6" name="直線コネクタ 15">
              <a:extLst>
                <a:ext uri="{FF2B5EF4-FFF2-40B4-BE49-F238E27FC236}">
                  <a16:creationId xmlns:a16="http://schemas.microsoft.com/office/drawing/2014/main" id="{5EC83DA2-FF7C-4158-88B4-57B9418AC0C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1A11E1A8-DC7D-4683-B702-D744DE3BAB3C}"/>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74187693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382029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9871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フィンランドにおけるロボット介護機器の該当予測（</a:t>
            </a:r>
            <a:r>
              <a:rPr lang="en-US" altLang="ja-JP" dirty="0"/>
              <a:t>4/5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14CA201D-105F-4277-B863-C26B02F2B14A}"/>
              </a:ext>
            </a:extLst>
          </p:cNvPr>
          <p:cNvGraphicFramePr>
            <a:graphicFrameLocks noGrp="1"/>
          </p:cNvGraphicFramePr>
          <p:nvPr>
            <p:extLst>
              <p:ext uri="{D42A27DB-BD31-4B8C-83A1-F6EECF244321}">
                <p14:modId xmlns:p14="http://schemas.microsoft.com/office/powerpoint/2010/main" val="3233621697"/>
              </p:ext>
            </p:extLst>
          </p:nvPr>
        </p:nvGraphicFramePr>
        <p:xfrm>
          <a:off x="488504" y="1223110"/>
          <a:ext cx="8928547" cy="3996570"/>
        </p:xfrm>
        <a:graphic>
          <a:graphicData uri="http://schemas.openxmlformats.org/drawingml/2006/table">
            <a:tbl>
              <a:tblPr firstRow="1" bandRow="1">
                <a:tableStyleId>{5C22544A-7EE6-4342-B048-85BDC9FD1C3A}</a:tableStyleId>
              </a:tblPr>
              <a:tblGrid>
                <a:gridCol w="852366">
                  <a:extLst>
                    <a:ext uri="{9D8B030D-6E8A-4147-A177-3AD203B41FA5}">
                      <a16:colId xmlns:a16="http://schemas.microsoft.com/office/drawing/2014/main" val="20000"/>
                    </a:ext>
                  </a:extLst>
                </a:gridCol>
                <a:gridCol w="1655187">
                  <a:extLst>
                    <a:ext uri="{9D8B030D-6E8A-4147-A177-3AD203B41FA5}">
                      <a16:colId xmlns:a16="http://schemas.microsoft.com/office/drawing/2014/main" val="20001"/>
                    </a:ext>
                  </a:extLst>
                </a:gridCol>
                <a:gridCol w="4112322">
                  <a:extLst>
                    <a:ext uri="{9D8B030D-6E8A-4147-A177-3AD203B41FA5}">
                      <a16:colId xmlns:a16="http://schemas.microsoft.com/office/drawing/2014/main" val="20002"/>
                    </a:ext>
                  </a:extLst>
                </a:gridCol>
                <a:gridCol w="1154336">
                  <a:extLst>
                    <a:ext uri="{9D8B030D-6E8A-4147-A177-3AD203B41FA5}">
                      <a16:colId xmlns:a16="http://schemas.microsoft.com/office/drawing/2014/main" val="20003"/>
                    </a:ext>
                  </a:extLst>
                </a:gridCol>
                <a:gridCol w="1154336">
                  <a:extLst>
                    <a:ext uri="{9D8B030D-6E8A-4147-A177-3AD203B41FA5}">
                      <a16:colId xmlns:a16="http://schemas.microsoft.com/office/drawing/2014/main" val="20004"/>
                    </a:ext>
                  </a:extLst>
                </a:gridCol>
              </a:tblGrid>
              <a:tr h="289938">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95190">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浴槽に出入りする際の一連の動作を支援する機器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要介護者の浴室から浴槽への出入り動作、浴槽をまたぎ湯船につかるまでの一連の動作を支援できる。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機器を使用しなくても少なくとも胸部まで湯に浸かることができる。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948313">
                <a:tc vMerge="1">
                  <a:txBody>
                    <a:bodyPr/>
                    <a:lstStyle/>
                    <a:p>
                      <a:endParaRPr kumimoji="1" lang="ja-JP" altLang="en-US"/>
                    </a:p>
                  </a:txBody>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3"/>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見守り、移動支援、排泄支援をはじめとする介護業務に伴う情報を収集・蓄積</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し、それを基に、高齢者等の必要な支援に活用することを可能とする機器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共有する情報は、ロボット介護機器により得られたものとする。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介護サービスの内容を共有することが可能であるとなお良い。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共有した情報を活用して、ロボット介護機器が適切な動作を行うことが可能であればなお良い。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共有した情報を介護記録システムやケアプラン作成システム等に連結することが可能であればなお良い。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208594">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治療・診断に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治療・診断に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bl>
          </a:graphicData>
        </a:graphic>
      </p:graphicFrame>
      <p:pic>
        <p:nvPicPr>
          <p:cNvPr id="9" name="図 8">
            <a:extLst>
              <a:ext uri="{FF2B5EF4-FFF2-40B4-BE49-F238E27FC236}">
                <a16:creationId xmlns:a16="http://schemas.microsoft.com/office/drawing/2014/main" id="{F18F7243-01B4-41C6-AA0E-63370D64877C}"/>
              </a:ext>
            </a:extLst>
          </p:cNvPr>
          <p:cNvPicPr>
            <a:picLocks noChangeAspect="1"/>
          </p:cNvPicPr>
          <p:nvPr/>
        </p:nvPicPr>
        <p:blipFill>
          <a:blip r:embed="rId7"/>
          <a:stretch>
            <a:fillRect/>
          </a:stretch>
        </p:blipFill>
        <p:spPr>
          <a:xfrm>
            <a:off x="1972163" y="2261012"/>
            <a:ext cx="864096" cy="817610"/>
          </a:xfrm>
          <a:prstGeom prst="rect">
            <a:avLst/>
          </a:prstGeom>
        </p:spPr>
      </p:pic>
      <p:pic>
        <p:nvPicPr>
          <p:cNvPr id="11" name="図 10">
            <a:extLst>
              <a:ext uri="{FF2B5EF4-FFF2-40B4-BE49-F238E27FC236}">
                <a16:creationId xmlns:a16="http://schemas.microsoft.com/office/drawing/2014/main" id="{10EDA037-C543-4E0A-B24C-2BF8FFD7BFB4}"/>
              </a:ext>
            </a:extLst>
          </p:cNvPr>
          <p:cNvPicPr>
            <a:picLocks noChangeAspect="1"/>
          </p:cNvPicPr>
          <p:nvPr/>
        </p:nvPicPr>
        <p:blipFill>
          <a:blip r:embed="rId8"/>
          <a:stretch>
            <a:fillRect/>
          </a:stretch>
        </p:blipFill>
        <p:spPr>
          <a:xfrm>
            <a:off x="1985334" y="3717032"/>
            <a:ext cx="850925" cy="749726"/>
          </a:xfrm>
          <a:prstGeom prst="rect">
            <a:avLst/>
          </a:prstGeom>
        </p:spPr>
      </p:pic>
      <p:sp>
        <p:nvSpPr>
          <p:cNvPr id="12" name="Rectangle 2">
            <a:extLst>
              <a:ext uri="{FF2B5EF4-FFF2-40B4-BE49-F238E27FC236}">
                <a16:creationId xmlns:a16="http://schemas.microsoft.com/office/drawing/2014/main" id="{F6A42863-D13A-44AD-B457-63E32A2235A1}"/>
              </a:ext>
            </a:extLst>
          </p:cNvPr>
          <p:cNvSpPr txBox="1">
            <a:spLocks noChangeArrowheads="1"/>
          </p:cNvSpPr>
          <p:nvPr/>
        </p:nvSpPr>
        <p:spPr>
          <a:xfrm>
            <a:off x="674264" y="1340768"/>
            <a:ext cx="533756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4" name="直線コネクタ 13">
            <a:extLst>
              <a:ext uri="{FF2B5EF4-FFF2-40B4-BE49-F238E27FC236}">
                <a16:creationId xmlns:a16="http://schemas.microsoft.com/office/drawing/2014/main" id="{4523D2AE-604D-492A-AA28-F9FF4770E968}"/>
              </a:ext>
            </a:extLst>
          </p:cNvPr>
          <p:cNvCxnSpPr/>
          <p:nvPr/>
        </p:nvCxnSpPr>
        <p:spPr bwMode="auto">
          <a:xfrm>
            <a:off x="530248" y="1681325"/>
            <a:ext cx="555583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52AA1BBA-2E56-4699-B8DB-A6DE5F639D77}"/>
              </a:ext>
            </a:extLst>
          </p:cNvPr>
          <p:cNvSpPr/>
          <p:nvPr/>
        </p:nvSpPr>
        <p:spPr bwMode="auto">
          <a:xfrm>
            <a:off x="530248" y="1350449"/>
            <a:ext cx="1116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Rectangle 3">
            <a:extLst>
              <a:ext uri="{FF2B5EF4-FFF2-40B4-BE49-F238E27FC236}">
                <a16:creationId xmlns:a16="http://schemas.microsoft.com/office/drawing/2014/main" id="{584E7F77-933F-49FE-A5BA-A716CF5519B9}"/>
              </a:ext>
            </a:extLst>
          </p:cNvPr>
          <p:cNvSpPr txBox="1">
            <a:spLocks noChangeArrowheads="1"/>
          </p:cNvSpPr>
          <p:nvPr/>
        </p:nvSpPr>
        <p:spPr bwMode="auto">
          <a:xfrm>
            <a:off x="161794" y="5317679"/>
            <a:ext cx="9279148" cy="87763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indent="-87313">
              <a:lnSpc>
                <a:spcPts val="1500"/>
              </a:lnSpc>
              <a:spcBef>
                <a:spcPts val="0"/>
              </a:spcBef>
              <a:buClr>
                <a:srgbClr val="003366"/>
              </a:buClr>
              <a:buNone/>
            </a:pP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　上述の「医療機器への該当予測」は、上記出典のとおり、</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現地ヒアリング</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を参考に弊社が判断したものであるが、</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同じ</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でも</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製品の機能、使用目的、使用対象者等によって変わりうるため</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、医療機器に該当するか及び該当する場合に適用されるリ</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スク分類</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製造業者の責任において</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判定</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する必要がある。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7313">
              <a:lnSpc>
                <a:spcPts val="1500"/>
              </a:lnSpc>
              <a:spcBef>
                <a:spcPts val="0"/>
              </a:spcBef>
              <a:buClr>
                <a:srgbClr val="003366"/>
              </a:buClr>
              <a:buNone/>
            </a:pP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　介護業務支援機器については、介護業務に関係のない機能（電話のテープ起こし機など）は非該当と判断できる。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7313">
              <a:lnSpc>
                <a:spcPts val="1500"/>
              </a:lnSpc>
              <a:spcBef>
                <a:spcPts val="0"/>
              </a:spcBef>
              <a:buClr>
                <a:srgbClr val="003366"/>
              </a:buClr>
              <a:buNone/>
            </a:pPr>
            <a:endParaRPr lang="en-US" altLang="ja-JP" sz="1000" b="0" dirty="0">
              <a:solidFill>
                <a:srgbClr val="002060"/>
              </a:solidFill>
              <a:latin typeface="+mn-ea"/>
            </a:endParaRPr>
          </a:p>
        </p:txBody>
      </p:sp>
    </p:spTree>
    <p:extLst>
      <p:ext uri="{BB962C8B-B14F-4D97-AF65-F5344CB8AC3E}">
        <p14:creationId xmlns:p14="http://schemas.microsoft.com/office/powerpoint/2010/main" val="23108037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1149021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8744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フィンランドにおけるロボット介護機器の該当予測（</a:t>
            </a:r>
            <a:r>
              <a:rPr lang="en-US" altLang="ja-JP" dirty="0"/>
              <a:t>5/5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フィンランドにおいて医療機器に該当しない重点分野機器は、移乗介護（装着型）、在宅介護見守り、介護業務支援である。</a:t>
            </a:r>
          </a:p>
        </p:txBody>
      </p:sp>
      <p:graphicFrame>
        <p:nvGraphicFramePr>
          <p:cNvPr id="7" name="表 6">
            <a:extLst>
              <a:ext uri="{FF2B5EF4-FFF2-40B4-BE49-F238E27FC236}">
                <a16:creationId xmlns:a16="http://schemas.microsoft.com/office/drawing/2014/main" id="{185D90F1-6E2B-468B-970D-9B47B4E3E5EB}"/>
              </a:ext>
            </a:extLst>
          </p:cNvPr>
          <p:cNvGraphicFramePr>
            <a:graphicFrameLocks noGrp="1"/>
          </p:cNvGraphicFramePr>
          <p:nvPr>
            <p:extLst>
              <p:ext uri="{D42A27DB-BD31-4B8C-83A1-F6EECF244321}">
                <p14:modId xmlns:p14="http://schemas.microsoft.com/office/powerpoint/2010/main" val="354318395"/>
              </p:ext>
            </p:extLst>
          </p:nvPr>
        </p:nvGraphicFramePr>
        <p:xfrm>
          <a:off x="416206" y="2042276"/>
          <a:ext cx="8986430" cy="3839241"/>
        </p:xfrm>
        <a:graphic>
          <a:graphicData uri="http://schemas.openxmlformats.org/drawingml/2006/table">
            <a:tbl>
              <a:tblPr firstRow="1" bandRow="1">
                <a:tableStyleId>{5C22544A-7EE6-4342-B048-85BDC9FD1C3A}</a:tableStyleId>
              </a:tblPr>
              <a:tblGrid>
                <a:gridCol w="273464">
                  <a:extLst>
                    <a:ext uri="{9D8B030D-6E8A-4147-A177-3AD203B41FA5}">
                      <a16:colId xmlns:a16="http://schemas.microsoft.com/office/drawing/2014/main" val="20000"/>
                    </a:ext>
                  </a:extLst>
                </a:gridCol>
                <a:gridCol w="360040">
                  <a:extLst>
                    <a:ext uri="{9D8B030D-6E8A-4147-A177-3AD203B41FA5}">
                      <a16:colId xmlns:a16="http://schemas.microsoft.com/office/drawing/2014/main" val="20001"/>
                    </a:ext>
                  </a:extLst>
                </a:gridCol>
                <a:gridCol w="610713">
                  <a:extLst>
                    <a:ext uri="{9D8B030D-6E8A-4147-A177-3AD203B41FA5}">
                      <a16:colId xmlns:a16="http://schemas.microsoft.com/office/drawing/2014/main" val="20002"/>
                    </a:ext>
                  </a:extLst>
                </a:gridCol>
                <a:gridCol w="822182">
                  <a:extLst>
                    <a:ext uri="{9D8B030D-6E8A-4147-A177-3AD203B41FA5}">
                      <a16:colId xmlns:a16="http://schemas.microsoft.com/office/drawing/2014/main" val="20003"/>
                    </a:ext>
                  </a:extLst>
                </a:gridCol>
                <a:gridCol w="548121">
                  <a:extLst>
                    <a:ext uri="{9D8B030D-6E8A-4147-A177-3AD203B41FA5}">
                      <a16:colId xmlns:a16="http://schemas.microsoft.com/office/drawing/2014/main" val="20004"/>
                    </a:ext>
                  </a:extLst>
                </a:gridCol>
                <a:gridCol w="548121">
                  <a:extLst>
                    <a:ext uri="{9D8B030D-6E8A-4147-A177-3AD203B41FA5}">
                      <a16:colId xmlns:a16="http://schemas.microsoft.com/office/drawing/2014/main" val="20005"/>
                    </a:ext>
                  </a:extLst>
                </a:gridCol>
                <a:gridCol w="479606">
                  <a:extLst>
                    <a:ext uri="{9D8B030D-6E8A-4147-A177-3AD203B41FA5}">
                      <a16:colId xmlns:a16="http://schemas.microsoft.com/office/drawing/2014/main" val="20006"/>
                    </a:ext>
                  </a:extLst>
                </a:gridCol>
                <a:gridCol w="548121">
                  <a:extLst>
                    <a:ext uri="{9D8B030D-6E8A-4147-A177-3AD203B41FA5}">
                      <a16:colId xmlns:a16="http://schemas.microsoft.com/office/drawing/2014/main" val="20007"/>
                    </a:ext>
                  </a:extLst>
                </a:gridCol>
                <a:gridCol w="616636">
                  <a:extLst>
                    <a:ext uri="{9D8B030D-6E8A-4147-A177-3AD203B41FA5}">
                      <a16:colId xmlns:a16="http://schemas.microsoft.com/office/drawing/2014/main" val="20008"/>
                    </a:ext>
                  </a:extLst>
                </a:gridCol>
                <a:gridCol w="548121">
                  <a:extLst>
                    <a:ext uri="{9D8B030D-6E8A-4147-A177-3AD203B41FA5}">
                      <a16:colId xmlns:a16="http://schemas.microsoft.com/office/drawing/2014/main" val="20009"/>
                    </a:ext>
                  </a:extLst>
                </a:gridCol>
                <a:gridCol w="685152">
                  <a:extLst>
                    <a:ext uri="{9D8B030D-6E8A-4147-A177-3AD203B41FA5}">
                      <a16:colId xmlns:a16="http://schemas.microsoft.com/office/drawing/2014/main" val="20010"/>
                    </a:ext>
                  </a:extLst>
                </a:gridCol>
                <a:gridCol w="685152">
                  <a:extLst>
                    <a:ext uri="{9D8B030D-6E8A-4147-A177-3AD203B41FA5}">
                      <a16:colId xmlns:a16="http://schemas.microsoft.com/office/drawing/2014/main" val="20011"/>
                    </a:ext>
                  </a:extLst>
                </a:gridCol>
                <a:gridCol w="685152">
                  <a:extLst>
                    <a:ext uri="{9D8B030D-6E8A-4147-A177-3AD203B41FA5}">
                      <a16:colId xmlns:a16="http://schemas.microsoft.com/office/drawing/2014/main" val="20012"/>
                    </a:ext>
                  </a:extLst>
                </a:gridCol>
                <a:gridCol w="890697">
                  <a:extLst>
                    <a:ext uri="{9D8B030D-6E8A-4147-A177-3AD203B41FA5}">
                      <a16:colId xmlns:a16="http://schemas.microsoft.com/office/drawing/2014/main" val="20013"/>
                    </a:ext>
                  </a:extLst>
                </a:gridCol>
                <a:gridCol w="685152">
                  <a:extLst>
                    <a:ext uri="{9D8B030D-6E8A-4147-A177-3AD203B41FA5}">
                      <a16:colId xmlns:a16="http://schemas.microsoft.com/office/drawing/2014/main" val="20014"/>
                    </a:ext>
                  </a:extLst>
                </a:gridCol>
              </a:tblGrid>
              <a:tr h="450584">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solidFill>
                  </a:tcPr>
                </a:tc>
                <a:tc rowSpan="2" hMerge="1">
                  <a:txBody>
                    <a:bodyPr/>
                    <a:lstStyle/>
                    <a:p>
                      <a:endParaRPr kumimoji="1" lang="ja-JP" altLang="en-US"/>
                    </a:p>
                  </a:txBody>
                  <a:tcPr/>
                </a:tc>
                <a:tc grid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移乗介護</a:t>
                      </a:r>
                    </a:p>
                  </a:txBody>
                  <a:tcPr anchor="ctr">
                    <a:solidFill>
                      <a:srgbClr val="0070C0"/>
                    </a:solidFill>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移動支援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業務</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extLst>
                  <a:ext uri="{0D108BD9-81ED-4DB2-BD59-A6C34878D82A}">
                    <a16:rowId xmlns:a16="http://schemas.microsoft.com/office/drawing/2014/main" val="10000"/>
                  </a:ext>
                </a:extLst>
              </a:tr>
              <a:tr h="1529377">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ー</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ション</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vMerge="1">
                  <a:txBody>
                    <a:bodyPr/>
                    <a:lstStyle/>
                    <a:p>
                      <a:endParaRPr kumimoji="1" lang="ja-JP" altLang="en-US" sz="1100" b="0" dirty="0">
                        <a:solidFill>
                          <a:srgbClr val="002060"/>
                        </a:solidFill>
                      </a:endParaRPr>
                    </a:p>
                  </a:txBody>
                  <a:tcPr/>
                </a:tc>
                <a:tc vMerge="1">
                  <a:txBody>
                    <a:bodyPr/>
                    <a:lstStyle/>
                    <a:p>
                      <a:endParaRPr kumimoji="1" lang="ja-JP" altLang="en-US" sz="1100" b="0" dirty="0">
                        <a:solidFill>
                          <a:srgbClr val="002060"/>
                        </a:solidFill>
                      </a:endParaRPr>
                    </a:p>
                  </a:txBody>
                  <a:tcPr/>
                </a:tc>
                <a:extLst>
                  <a:ext uri="{0D108BD9-81ED-4DB2-BD59-A6C34878D82A}">
                    <a16:rowId xmlns:a16="http://schemas.microsoft.com/office/drawing/2014/main" val="10001"/>
                  </a:ext>
                </a:extLst>
              </a:tr>
              <a:tr h="830608">
                <a:tc rowSpan="2">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フィンランド</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solidFill>
                      <a:schemeClr val="bg1">
                        <a:lumMod val="85000"/>
                      </a:schemeClr>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p>
                  </a:txBody>
                  <a:tcPr vert="eaVert"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l"/>
                      <a:endParaRPr kumimoji="1" lang="ja-JP" altLang="en-US" sz="1100" b="0" dirty="0">
                        <a:solidFill>
                          <a:srgbClr val="002060"/>
                        </a:solidFill>
                      </a:endParaRPr>
                    </a:p>
                  </a:txBody>
                  <a:tcPr marL="0" marR="0" marT="0" marB="0" anchor="ctr">
                    <a:solidFill>
                      <a:schemeClr val="bg1">
                        <a:lumMod val="85000"/>
                      </a:schemeClr>
                    </a:solidFill>
                  </a:tcPr>
                </a:tc>
                <a:tc hMerge="1">
                  <a:txBody>
                    <a:bodyPr/>
                    <a:lstStyle/>
                    <a:p>
                      <a:pPr algn="l"/>
                      <a:endParaRPr kumimoji="1" lang="ja-JP" altLang="en-US" sz="1100" b="0" dirty="0">
                        <a:solidFill>
                          <a:srgbClr val="002060"/>
                        </a:solidFill>
                      </a:endParaRPr>
                    </a:p>
                  </a:txBody>
                  <a:tcPr marL="0" marR="0" marT="0" marB="0"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ctr"/>
                      <a:endParaRPr kumimoji="1" lang="en-US" altLang="ja-JP" sz="1100" b="0" dirty="0">
                        <a:solidFill>
                          <a:srgbClr val="002060"/>
                        </a:solidFill>
                      </a:endParaRPr>
                    </a:p>
                  </a:txBody>
                  <a:tcPr marL="0" marR="0" marT="0" marB="0" anchor="ctr">
                    <a:solidFill>
                      <a:schemeClr val="bg1">
                        <a:lumMod val="85000"/>
                      </a:scheme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2"/>
                  </a:ext>
                </a:extLst>
              </a:tr>
              <a:tr h="830608">
                <a:tc vMerge="1">
                  <a:txBody>
                    <a:bodyPr/>
                    <a:lstStyle/>
                    <a:p>
                      <a:pPr algn="ctr"/>
                      <a:endParaRPr kumimoji="1" lang="en-US" altLang="ja-JP" sz="1100" b="0" dirty="0">
                        <a:solidFill>
                          <a:srgbClr val="002060"/>
                        </a:solidFill>
                      </a:endParaRPr>
                    </a:p>
                  </a:txBody>
                  <a:tcPr vert="eaVert"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vert="eaVert"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l"/>
                      <a:endParaRPr kumimoji="1" lang="ja-JP" altLang="en-US" sz="1100" b="0" dirty="0">
                        <a:solidFill>
                          <a:srgbClr val="002060"/>
                        </a:solidFill>
                      </a:endParaRPr>
                    </a:p>
                  </a:txBody>
                  <a:tcPr marL="0" marR="0" marT="0" marB="0" anchor="ctr"/>
                </a:tc>
                <a:tc hMerge="1">
                  <a:txBody>
                    <a:bodyPr/>
                    <a:lstStyle/>
                    <a:p>
                      <a:pPr algn="l"/>
                      <a:endParaRPr kumimoji="1" lang="ja-JP" altLang="en-US" sz="1100" b="0" dirty="0">
                        <a:solidFill>
                          <a:srgbClr val="002060"/>
                        </a:solidFill>
                      </a:endParaRPr>
                    </a:p>
                  </a:txBody>
                  <a:tcPr marL="0" marR="0" marT="0" marB="0" anchor="ct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ctr"/>
                      <a:endParaRPr kumimoji="1" lang="en-US" altLang="ja-JP" sz="1100" b="0" dirty="0">
                        <a:solidFill>
                          <a:srgbClr val="002060"/>
                        </a:solidFill>
                      </a:endParaRPr>
                    </a:p>
                  </a:txBody>
                  <a:tcPr marL="0" marR="0" marT="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3"/>
                  </a:ext>
                </a:extLst>
              </a:tr>
            </a:tbl>
          </a:graphicData>
        </a:graphic>
      </p:graphicFrame>
      <p:sp>
        <p:nvSpPr>
          <p:cNvPr id="9" name="Rectangle 3">
            <a:extLst>
              <a:ext uri="{FF2B5EF4-FFF2-40B4-BE49-F238E27FC236}">
                <a16:creationId xmlns:a16="http://schemas.microsoft.com/office/drawing/2014/main" id="{FAB3F9C8-7FD7-4E60-9106-B5761B97FF8C}"/>
              </a:ext>
            </a:extLst>
          </p:cNvPr>
          <p:cNvSpPr txBox="1">
            <a:spLocks noChangeArrowheads="1"/>
          </p:cNvSpPr>
          <p:nvPr/>
        </p:nvSpPr>
        <p:spPr bwMode="auto">
          <a:xfrm>
            <a:off x="62159" y="5877272"/>
            <a:ext cx="9402962" cy="71554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indent="-87313">
              <a:lnSpc>
                <a:spcPts val="1500"/>
              </a:lnSpc>
              <a:spcBef>
                <a:spcPts val="0"/>
              </a:spcBef>
              <a:buClr>
                <a:srgbClr val="003366"/>
              </a:buClr>
              <a:buNone/>
            </a:pP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非該当となった移乗介護（装着型）・在宅介護見守りを介護・医療現場において使用する場合は、ＥＵ他国での保険適用の観点などから、医療機器に該当させた方がよい場合もある。ただし、オランダのヒアリングにおいて戦略的にＭＤＲ認証を外してＣＥマークのみの製品設計をしている例を確認した。</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11" name="図 10">
            <a:extLst>
              <a:ext uri="{FF2B5EF4-FFF2-40B4-BE49-F238E27FC236}">
                <a16:creationId xmlns:a16="http://schemas.microsoft.com/office/drawing/2014/main" id="{43E3C4D6-60B2-4BD6-9480-D57465573F23}"/>
              </a:ext>
            </a:extLst>
          </p:cNvPr>
          <p:cNvPicPr>
            <a:picLocks noChangeAspect="1"/>
          </p:cNvPicPr>
          <p:nvPr/>
        </p:nvPicPr>
        <p:blipFill>
          <a:blip r:embed="rId7"/>
          <a:stretch>
            <a:fillRect/>
          </a:stretch>
        </p:blipFill>
        <p:spPr>
          <a:xfrm>
            <a:off x="1088473" y="3212349"/>
            <a:ext cx="576064" cy="574853"/>
          </a:xfrm>
          <a:prstGeom prst="roundRect">
            <a:avLst>
              <a:gd name="adj" fmla="val 8594"/>
            </a:avLst>
          </a:prstGeom>
          <a:solidFill>
            <a:srgbClr val="FFFFFF">
              <a:shade val="85000"/>
            </a:srgbClr>
          </a:solidFill>
          <a:ln>
            <a:noFill/>
          </a:ln>
          <a:effectLst>
            <a:softEdge rad="31750"/>
          </a:effectLst>
        </p:spPr>
      </p:pic>
      <p:pic>
        <p:nvPicPr>
          <p:cNvPr id="12" name="図 11">
            <a:extLst>
              <a:ext uri="{FF2B5EF4-FFF2-40B4-BE49-F238E27FC236}">
                <a16:creationId xmlns:a16="http://schemas.microsoft.com/office/drawing/2014/main" id="{C18C8342-08CC-41FD-9ADB-B4D00C0BD74B}"/>
              </a:ext>
            </a:extLst>
          </p:cNvPr>
          <p:cNvPicPr>
            <a:picLocks noChangeAspect="1"/>
          </p:cNvPicPr>
          <p:nvPr/>
        </p:nvPicPr>
        <p:blipFill>
          <a:blip r:embed="rId8"/>
          <a:stretch>
            <a:fillRect/>
          </a:stretch>
        </p:blipFill>
        <p:spPr>
          <a:xfrm>
            <a:off x="1743727" y="3212349"/>
            <a:ext cx="593027" cy="574853"/>
          </a:xfrm>
          <a:prstGeom prst="roundRect">
            <a:avLst>
              <a:gd name="adj" fmla="val 8594"/>
            </a:avLst>
          </a:prstGeom>
          <a:solidFill>
            <a:srgbClr val="FFFFFF">
              <a:shade val="85000"/>
            </a:srgbClr>
          </a:solidFill>
          <a:ln>
            <a:noFill/>
          </a:ln>
          <a:effectLst>
            <a:softEdge rad="31750"/>
          </a:effectLst>
        </p:spPr>
      </p:pic>
      <p:pic>
        <p:nvPicPr>
          <p:cNvPr id="14" name="図 13">
            <a:extLst>
              <a:ext uri="{FF2B5EF4-FFF2-40B4-BE49-F238E27FC236}">
                <a16:creationId xmlns:a16="http://schemas.microsoft.com/office/drawing/2014/main" id="{263EB88E-3AC8-4DA3-9026-CAB015332997}"/>
              </a:ext>
            </a:extLst>
          </p:cNvPr>
          <p:cNvPicPr>
            <a:picLocks noChangeAspect="1"/>
          </p:cNvPicPr>
          <p:nvPr/>
        </p:nvPicPr>
        <p:blipFill>
          <a:blip r:embed="rId9"/>
          <a:stretch>
            <a:fillRect/>
          </a:stretch>
        </p:blipFill>
        <p:spPr>
          <a:xfrm>
            <a:off x="2449612" y="3212349"/>
            <a:ext cx="607502" cy="574853"/>
          </a:xfrm>
          <a:prstGeom prst="roundRect">
            <a:avLst>
              <a:gd name="adj" fmla="val 8594"/>
            </a:avLst>
          </a:prstGeom>
          <a:solidFill>
            <a:srgbClr val="FFFFFF">
              <a:shade val="85000"/>
            </a:srgbClr>
          </a:solidFill>
          <a:ln>
            <a:noFill/>
          </a:ln>
          <a:effectLst>
            <a:softEdge rad="31750"/>
          </a:effectLst>
        </p:spPr>
      </p:pic>
      <p:pic>
        <p:nvPicPr>
          <p:cNvPr id="15" name="図 14">
            <a:extLst>
              <a:ext uri="{FF2B5EF4-FFF2-40B4-BE49-F238E27FC236}">
                <a16:creationId xmlns:a16="http://schemas.microsoft.com/office/drawing/2014/main" id="{836D2227-588A-4205-821C-935848370640}"/>
              </a:ext>
            </a:extLst>
          </p:cNvPr>
          <p:cNvPicPr>
            <a:picLocks noChangeAspect="1"/>
          </p:cNvPicPr>
          <p:nvPr/>
        </p:nvPicPr>
        <p:blipFill>
          <a:blip r:embed="rId10"/>
          <a:stretch>
            <a:fillRect/>
          </a:stretch>
        </p:blipFill>
        <p:spPr>
          <a:xfrm>
            <a:off x="3007215" y="3212348"/>
            <a:ext cx="587723" cy="574853"/>
          </a:xfrm>
          <a:prstGeom prst="roundRect">
            <a:avLst>
              <a:gd name="adj" fmla="val 8594"/>
            </a:avLst>
          </a:prstGeom>
          <a:solidFill>
            <a:srgbClr val="FFFFFF">
              <a:shade val="85000"/>
            </a:srgbClr>
          </a:solidFill>
          <a:ln>
            <a:noFill/>
          </a:ln>
          <a:effectLst>
            <a:softEdge rad="31750"/>
          </a:effectLst>
        </p:spPr>
      </p:pic>
      <p:pic>
        <p:nvPicPr>
          <p:cNvPr id="16" name="図 15">
            <a:extLst>
              <a:ext uri="{FF2B5EF4-FFF2-40B4-BE49-F238E27FC236}">
                <a16:creationId xmlns:a16="http://schemas.microsoft.com/office/drawing/2014/main" id="{BC8CFCB1-2C75-42DD-9929-F13453286EAD}"/>
              </a:ext>
            </a:extLst>
          </p:cNvPr>
          <p:cNvPicPr>
            <a:picLocks noChangeAspect="1"/>
          </p:cNvPicPr>
          <p:nvPr/>
        </p:nvPicPr>
        <p:blipFill>
          <a:blip r:embed="rId11"/>
          <a:stretch>
            <a:fillRect/>
          </a:stretch>
        </p:blipFill>
        <p:spPr>
          <a:xfrm>
            <a:off x="3517032" y="3212348"/>
            <a:ext cx="582264" cy="574853"/>
          </a:xfrm>
          <a:prstGeom prst="roundRect">
            <a:avLst>
              <a:gd name="adj" fmla="val 8594"/>
            </a:avLst>
          </a:prstGeom>
          <a:solidFill>
            <a:srgbClr val="FFFFFF">
              <a:shade val="85000"/>
            </a:srgbClr>
          </a:solidFill>
          <a:ln>
            <a:noFill/>
          </a:ln>
          <a:effectLst>
            <a:softEdge rad="31750"/>
          </a:effectLst>
        </p:spPr>
      </p:pic>
      <p:pic>
        <p:nvPicPr>
          <p:cNvPr id="17" name="図 16">
            <a:extLst>
              <a:ext uri="{FF2B5EF4-FFF2-40B4-BE49-F238E27FC236}">
                <a16:creationId xmlns:a16="http://schemas.microsoft.com/office/drawing/2014/main" id="{580DAD73-E36A-4D45-A169-8E6B1B39CC8B}"/>
              </a:ext>
            </a:extLst>
          </p:cNvPr>
          <p:cNvPicPr>
            <a:picLocks noChangeAspect="1"/>
          </p:cNvPicPr>
          <p:nvPr/>
        </p:nvPicPr>
        <p:blipFill>
          <a:blip r:embed="rId12"/>
          <a:stretch>
            <a:fillRect/>
          </a:stretch>
        </p:blipFill>
        <p:spPr>
          <a:xfrm>
            <a:off x="4033788" y="3212348"/>
            <a:ext cx="612004" cy="574853"/>
          </a:xfrm>
          <a:prstGeom prst="roundRect">
            <a:avLst>
              <a:gd name="adj" fmla="val 8594"/>
            </a:avLst>
          </a:prstGeom>
          <a:solidFill>
            <a:srgbClr val="FFFFFF">
              <a:shade val="85000"/>
            </a:srgbClr>
          </a:solidFill>
          <a:ln>
            <a:noFill/>
          </a:ln>
          <a:effectLst>
            <a:softEdge rad="31750"/>
          </a:effectLst>
        </p:spPr>
      </p:pic>
      <p:pic>
        <p:nvPicPr>
          <p:cNvPr id="18" name="図 17">
            <a:extLst>
              <a:ext uri="{FF2B5EF4-FFF2-40B4-BE49-F238E27FC236}">
                <a16:creationId xmlns:a16="http://schemas.microsoft.com/office/drawing/2014/main" id="{47C6675E-35BA-458E-9F42-79FB26F69C59}"/>
              </a:ext>
            </a:extLst>
          </p:cNvPr>
          <p:cNvPicPr>
            <a:picLocks noChangeAspect="1"/>
          </p:cNvPicPr>
          <p:nvPr/>
        </p:nvPicPr>
        <p:blipFill>
          <a:blip r:embed="rId13"/>
          <a:stretch>
            <a:fillRect/>
          </a:stretch>
        </p:blipFill>
        <p:spPr>
          <a:xfrm>
            <a:off x="5176715" y="3212348"/>
            <a:ext cx="636887" cy="574853"/>
          </a:xfrm>
          <a:prstGeom prst="roundRect">
            <a:avLst>
              <a:gd name="adj" fmla="val 8594"/>
            </a:avLst>
          </a:prstGeom>
          <a:solidFill>
            <a:srgbClr val="FFFFFF">
              <a:shade val="85000"/>
            </a:srgbClr>
          </a:solidFill>
          <a:ln>
            <a:noFill/>
          </a:ln>
          <a:effectLst>
            <a:softEdge rad="31750"/>
          </a:effectLst>
        </p:spPr>
      </p:pic>
      <p:pic>
        <p:nvPicPr>
          <p:cNvPr id="19" name="図 18">
            <a:extLst>
              <a:ext uri="{FF2B5EF4-FFF2-40B4-BE49-F238E27FC236}">
                <a16:creationId xmlns:a16="http://schemas.microsoft.com/office/drawing/2014/main" id="{C6E4F7CD-37FA-4C1F-9F46-A0418B667DE0}"/>
              </a:ext>
            </a:extLst>
          </p:cNvPr>
          <p:cNvPicPr>
            <a:picLocks noChangeAspect="1"/>
          </p:cNvPicPr>
          <p:nvPr/>
        </p:nvPicPr>
        <p:blipFill>
          <a:blip r:embed="rId14"/>
          <a:stretch>
            <a:fillRect/>
          </a:stretch>
        </p:blipFill>
        <p:spPr>
          <a:xfrm>
            <a:off x="4603502" y="3212348"/>
            <a:ext cx="618759" cy="574853"/>
          </a:xfrm>
          <a:prstGeom prst="roundRect">
            <a:avLst>
              <a:gd name="adj" fmla="val 8594"/>
            </a:avLst>
          </a:prstGeom>
          <a:solidFill>
            <a:srgbClr val="FFFFFF">
              <a:shade val="85000"/>
            </a:srgbClr>
          </a:solidFill>
          <a:ln>
            <a:noFill/>
          </a:ln>
          <a:effectLst>
            <a:softEdge rad="31750"/>
          </a:effectLst>
        </p:spPr>
      </p:pic>
      <p:pic>
        <p:nvPicPr>
          <p:cNvPr id="20" name="図 19">
            <a:extLst>
              <a:ext uri="{FF2B5EF4-FFF2-40B4-BE49-F238E27FC236}">
                <a16:creationId xmlns:a16="http://schemas.microsoft.com/office/drawing/2014/main" id="{5595DB57-E084-416F-9590-284A90AEB26C}"/>
              </a:ext>
            </a:extLst>
          </p:cNvPr>
          <p:cNvPicPr>
            <a:picLocks noChangeAspect="1"/>
          </p:cNvPicPr>
          <p:nvPr/>
        </p:nvPicPr>
        <p:blipFill>
          <a:blip r:embed="rId15"/>
          <a:stretch>
            <a:fillRect/>
          </a:stretch>
        </p:blipFill>
        <p:spPr>
          <a:xfrm>
            <a:off x="5833988" y="3212348"/>
            <a:ext cx="578094" cy="574853"/>
          </a:xfrm>
          <a:prstGeom prst="roundRect">
            <a:avLst>
              <a:gd name="adj" fmla="val 8594"/>
            </a:avLst>
          </a:prstGeom>
          <a:solidFill>
            <a:srgbClr val="FFFFFF">
              <a:shade val="85000"/>
            </a:srgbClr>
          </a:solidFill>
          <a:ln>
            <a:noFill/>
          </a:ln>
          <a:effectLst>
            <a:softEdge rad="31750"/>
          </a:effectLst>
        </p:spPr>
      </p:pic>
      <p:pic>
        <p:nvPicPr>
          <p:cNvPr id="21" name="図 20">
            <a:extLst>
              <a:ext uri="{FF2B5EF4-FFF2-40B4-BE49-F238E27FC236}">
                <a16:creationId xmlns:a16="http://schemas.microsoft.com/office/drawing/2014/main" id="{0DE2FBBA-F202-429A-8F4D-24579D2EB3A4}"/>
              </a:ext>
            </a:extLst>
          </p:cNvPr>
          <p:cNvPicPr>
            <a:picLocks noChangeAspect="1"/>
          </p:cNvPicPr>
          <p:nvPr/>
        </p:nvPicPr>
        <p:blipFill>
          <a:blip r:embed="rId16"/>
          <a:stretch>
            <a:fillRect/>
          </a:stretch>
        </p:blipFill>
        <p:spPr>
          <a:xfrm>
            <a:off x="6495506" y="3212348"/>
            <a:ext cx="611064" cy="574853"/>
          </a:xfrm>
          <a:prstGeom prst="roundRect">
            <a:avLst>
              <a:gd name="adj" fmla="val 8594"/>
            </a:avLst>
          </a:prstGeom>
          <a:solidFill>
            <a:srgbClr val="FFFFFF">
              <a:shade val="85000"/>
            </a:srgbClr>
          </a:solidFill>
          <a:ln>
            <a:noFill/>
          </a:ln>
          <a:effectLst>
            <a:softEdge rad="31750"/>
          </a:effectLst>
        </p:spPr>
      </p:pic>
      <p:pic>
        <p:nvPicPr>
          <p:cNvPr id="22" name="図 21">
            <a:extLst>
              <a:ext uri="{FF2B5EF4-FFF2-40B4-BE49-F238E27FC236}">
                <a16:creationId xmlns:a16="http://schemas.microsoft.com/office/drawing/2014/main" id="{43E10F73-96CA-4F37-A7C0-EA03BE807922}"/>
              </a:ext>
            </a:extLst>
          </p:cNvPr>
          <p:cNvPicPr>
            <a:picLocks noChangeAspect="1"/>
          </p:cNvPicPr>
          <p:nvPr/>
        </p:nvPicPr>
        <p:blipFill>
          <a:blip r:embed="rId17"/>
          <a:stretch>
            <a:fillRect/>
          </a:stretch>
        </p:blipFill>
        <p:spPr>
          <a:xfrm>
            <a:off x="7163749" y="3211084"/>
            <a:ext cx="629313" cy="576117"/>
          </a:xfrm>
          <a:prstGeom prst="roundRect">
            <a:avLst>
              <a:gd name="adj" fmla="val 8594"/>
            </a:avLst>
          </a:prstGeom>
          <a:solidFill>
            <a:srgbClr val="FFFFFF">
              <a:shade val="85000"/>
            </a:srgbClr>
          </a:solidFill>
          <a:ln>
            <a:noFill/>
          </a:ln>
          <a:effectLst>
            <a:softEdge rad="31750"/>
          </a:effectLst>
        </p:spPr>
      </p:pic>
      <p:pic>
        <p:nvPicPr>
          <p:cNvPr id="23" name="図 22">
            <a:extLst>
              <a:ext uri="{FF2B5EF4-FFF2-40B4-BE49-F238E27FC236}">
                <a16:creationId xmlns:a16="http://schemas.microsoft.com/office/drawing/2014/main" id="{C4DD538D-BDC4-4899-99D2-33E741710CA9}"/>
              </a:ext>
            </a:extLst>
          </p:cNvPr>
          <p:cNvPicPr>
            <a:picLocks noChangeAspect="1"/>
          </p:cNvPicPr>
          <p:nvPr/>
        </p:nvPicPr>
        <p:blipFill>
          <a:blip r:embed="rId18"/>
          <a:stretch>
            <a:fillRect/>
          </a:stretch>
        </p:blipFill>
        <p:spPr>
          <a:xfrm>
            <a:off x="7975178" y="3211084"/>
            <a:ext cx="608873" cy="576117"/>
          </a:xfrm>
          <a:prstGeom prst="roundRect">
            <a:avLst>
              <a:gd name="adj" fmla="val 8594"/>
            </a:avLst>
          </a:prstGeom>
          <a:solidFill>
            <a:srgbClr val="FFFFFF">
              <a:shade val="85000"/>
            </a:srgbClr>
          </a:solidFill>
          <a:ln>
            <a:noFill/>
          </a:ln>
          <a:effectLst>
            <a:softEdge rad="31750"/>
          </a:effectLst>
        </p:spPr>
      </p:pic>
      <p:pic>
        <p:nvPicPr>
          <p:cNvPr id="24" name="図 23">
            <a:extLst>
              <a:ext uri="{FF2B5EF4-FFF2-40B4-BE49-F238E27FC236}">
                <a16:creationId xmlns:a16="http://schemas.microsoft.com/office/drawing/2014/main" id="{212D5989-457E-41A4-804A-EB1E0C8642C2}"/>
              </a:ext>
            </a:extLst>
          </p:cNvPr>
          <p:cNvPicPr>
            <a:picLocks noChangeAspect="1"/>
          </p:cNvPicPr>
          <p:nvPr/>
        </p:nvPicPr>
        <p:blipFill>
          <a:blip r:embed="rId19"/>
          <a:stretch>
            <a:fillRect/>
          </a:stretch>
        </p:blipFill>
        <p:spPr>
          <a:xfrm>
            <a:off x="8730370" y="3211084"/>
            <a:ext cx="653882" cy="576117"/>
          </a:xfrm>
          <a:prstGeom prst="roundRect">
            <a:avLst>
              <a:gd name="adj" fmla="val 8594"/>
            </a:avLst>
          </a:prstGeom>
          <a:solidFill>
            <a:srgbClr val="FFFFFF">
              <a:shade val="85000"/>
            </a:srgbClr>
          </a:solidFill>
          <a:ln>
            <a:noFill/>
          </a:ln>
          <a:effectLst>
            <a:softEdge rad="31750"/>
          </a:effectLst>
        </p:spPr>
      </p:pic>
      <p:sp>
        <p:nvSpPr>
          <p:cNvPr id="25" name="Rectangle 2">
            <a:extLst>
              <a:ext uri="{FF2B5EF4-FFF2-40B4-BE49-F238E27FC236}">
                <a16:creationId xmlns:a16="http://schemas.microsoft.com/office/drawing/2014/main" id="{6D63C045-0C3E-444E-AF8A-553E38982563}"/>
              </a:ext>
            </a:extLst>
          </p:cNvPr>
          <p:cNvSpPr txBox="1">
            <a:spLocks noChangeArrowheads="1"/>
          </p:cNvSpPr>
          <p:nvPr/>
        </p:nvSpPr>
        <p:spPr>
          <a:xfrm>
            <a:off x="564704" y="1489316"/>
            <a:ext cx="597442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重点分野機器についての医療機器への該当性のまとめ</a:t>
            </a:r>
          </a:p>
        </p:txBody>
      </p:sp>
      <p:cxnSp>
        <p:nvCxnSpPr>
          <p:cNvPr id="26" name="直線コネクタ 25">
            <a:extLst>
              <a:ext uri="{FF2B5EF4-FFF2-40B4-BE49-F238E27FC236}">
                <a16:creationId xmlns:a16="http://schemas.microsoft.com/office/drawing/2014/main" id="{CD75E305-586A-42D9-BD2E-C32BFD235CDF}"/>
              </a:ext>
            </a:extLst>
          </p:cNvPr>
          <p:cNvCxnSpPr/>
          <p:nvPr/>
        </p:nvCxnSpPr>
        <p:spPr bwMode="auto">
          <a:xfrm>
            <a:off x="420688" y="1829873"/>
            <a:ext cx="5868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7" name="正方形/長方形 26">
            <a:extLst>
              <a:ext uri="{FF2B5EF4-FFF2-40B4-BE49-F238E27FC236}">
                <a16:creationId xmlns:a16="http://schemas.microsoft.com/office/drawing/2014/main" id="{AA1349B2-8796-4AD3-835C-AFF672B039D3}"/>
              </a:ext>
            </a:extLst>
          </p:cNvPr>
          <p:cNvSpPr/>
          <p:nvPr/>
        </p:nvSpPr>
        <p:spPr bwMode="auto">
          <a:xfrm>
            <a:off x="420688" y="1498997"/>
            <a:ext cx="1116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205387906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4575456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9973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フィンランド現地で販売されているロボット介護機器（</a:t>
            </a:r>
            <a:r>
              <a:rPr lang="en-US" altLang="ja-JP" dirty="0"/>
              <a:t>1/6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114098A4-3425-4069-B529-83171A84A6F7}"/>
              </a:ext>
            </a:extLst>
          </p:cNvPr>
          <p:cNvGraphicFramePr>
            <a:graphicFrameLocks noGrp="1"/>
          </p:cNvGraphicFramePr>
          <p:nvPr>
            <p:extLst>
              <p:ext uri="{D42A27DB-BD31-4B8C-83A1-F6EECF244321}">
                <p14:modId xmlns:p14="http://schemas.microsoft.com/office/powerpoint/2010/main" val="1926898707"/>
              </p:ext>
            </p:extLst>
          </p:nvPr>
        </p:nvGraphicFramePr>
        <p:xfrm>
          <a:off x="414914" y="1412776"/>
          <a:ext cx="3081600" cy="4885747"/>
        </p:xfrm>
        <a:graphic>
          <a:graphicData uri="http://schemas.openxmlformats.org/drawingml/2006/table">
            <a:tbl>
              <a:tblPr firstRow="1" bandRow="1">
                <a:tableStyleId>{5C22544A-7EE6-4342-B048-85BDC9FD1C3A}</a:tableStyleId>
              </a:tblPr>
              <a:tblGrid>
                <a:gridCol w="963468">
                  <a:extLst>
                    <a:ext uri="{9D8B030D-6E8A-4147-A177-3AD203B41FA5}">
                      <a16:colId xmlns:a16="http://schemas.microsoft.com/office/drawing/2014/main" val="20000"/>
                    </a:ext>
                  </a:extLst>
                </a:gridCol>
                <a:gridCol w="2118132">
                  <a:extLst>
                    <a:ext uri="{9D8B030D-6E8A-4147-A177-3AD203B41FA5}">
                      <a16:colId xmlns:a16="http://schemas.microsoft.com/office/drawing/2014/main" val="20001"/>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ja-JP"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Minilift</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160</a:t>
                      </a:r>
                      <a:endPar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1670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ja-JP"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Respecta</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移乗介護</a:t>
                      </a:r>
                      <a:endPar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61960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ベッドから車椅子、車椅子からトイレなどの移動を支援する。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電動移動をハンドルで操作することができ、座った状態から立った状態への移動及び立った状態での移動を可能とする。</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https://kuvasto.respecta.fi/p/6451-seisomanojanostin-minilift-160/</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9" name="グループ化 8">
            <a:extLst>
              <a:ext uri="{FF2B5EF4-FFF2-40B4-BE49-F238E27FC236}">
                <a16:creationId xmlns:a16="http://schemas.microsoft.com/office/drawing/2014/main" id="{30E2BC07-0C06-4645-8CAD-BD8BE96A4945}"/>
              </a:ext>
            </a:extLst>
          </p:cNvPr>
          <p:cNvGrpSpPr/>
          <p:nvPr/>
        </p:nvGrpSpPr>
        <p:grpSpPr>
          <a:xfrm>
            <a:off x="439942" y="908720"/>
            <a:ext cx="3384376" cy="457200"/>
            <a:chOff x="488504" y="976671"/>
            <a:chExt cx="3384376" cy="457200"/>
          </a:xfrm>
        </p:grpSpPr>
        <p:sp>
          <p:nvSpPr>
            <p:cNvPr id="11" name="Rectangle 2">
              <a:extLst>
                <a:ext uri="{FF2B5EF4-FFF2-40B4-BE49-F238E27FC236}">
                  <a16:creationId xmlns:a16="http://schemas.microsoft.com/office/drawing/2014/main" id="{252AD981-D3F7-47D6-A925-A20212D98C88}"/>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① 移乗介護</a:t>
              </a:r>
            </a:p>
          </p:txBody>
        </p:sp>
        <p:cxnSp>
          <p:nvCxnSpPr>
            <p:cNvPr id="12" name="直線コネクタ 11">
              <a:extLst>
                <a:ext uri="{FF2B5EF4-FFF2-40B4-BE49-F238E27FC236}">
                  <a16:creationId xmlns:a16="http://schemas.microsoft.com/office/drawing/2014/main" id="{3BD37A65-29C2-4D46-8506-717978A1474F}"/>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5D99C58C-91A6-4DC5-ABE8-46DEE2192A6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Rectangle 3">
            <a:extLst>
              <a:ext uri="{FF2B5EF4-FFF2-40B4-BE49-F238E27FC236}">
                <a16:creationId xmlns:a16="http://schemas.microsoft.com/office/drawing/2014/main" id="{DB709023-F61D-47A5-9A1E-F880BCB30911}"/>
              </a:ext>
            </a:extLst>
          </p:cNvPr>
          <p:cNvSpPr txBox="1">
            <a:spLocks noChangeArrowheads="1"/>
          </p:cNvSpPr>
          <p:nvPr/>
        </p:nvSpPr>
        <p:spPr bwMode="auto">
          <a:xfrm>
            <a:off x="56456" y="6295116"/>
            <a:ext cx="9145016" cy="26930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「非医療機器」と記載されている機器を除き、 いずれの機器も医療機器への該当有無は不明、介護保険の適用は無</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テキスト ボックス 15">
            <a:extLst>
              <a:ext uri="{FF2B5EF4-FFF2-40B4-BE49-F238E27FC236}">
                <a16:creationId xmlns:a16="http://schemas.microsoft.com/office/drawing/2014/main" id="{CE891746-0529-47C2-9134-C03B378D7306}"/>
              </a:ext>
            </a:extLst>
          </p:cNvPr>
          <p:cNvSpPr txBox="1"/>
          <p:nvPr/>
        </p:nvSpPr>
        <p:spPr>
          <a:xfrm>
            <a:off x="2000672"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01718703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5321838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075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フィンランド現地で販売されているロボット介護機器（</a:t>
            </a:r>
            <a:r>
              <a:rPr lang="en-US" altLang="ja-JP" dirty="0"/>
              <a:t>2/6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5C5320AF-9FAF-4988-9B31-372F66C932DF}"/>
              </a:ext>
            </a:extLst>
          </p:cNvPr>
          <p:cNvGraphicFramePr>
            <a:graphicFrameLocks noGrp="1"/>
          </p:cNvGraphicFramePr>
          <p:nvPr>
            <p:extLst>
              <p:ext uri="{D42A27DB-BD31-4B8C-83A1-F6EECF244321}">
                <p14:modId xmlns:p14="http://schemas.microsoft.com/office/powerpoint/2010/main" val="3124823161"/>
              </p:ext>
            </p:extLst>
          </p:nvPr>
        </p:nvGraphicFramePr>
        <p:xfrm>
          <a:off x="414914" y="1412776"/>
          <a:ext cx="2916540" cy="5025666"/>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Klaxon Klick Race Standard</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1670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Respecta</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移動支援</a:t>
                      </a:r>
                      <a:endPar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61960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手動車椅子に装着する電動パワートレイン。屋内外での使用、多様な車椅子の形状に取り付けることが可能である。車椅子の前輪を地面から持ち上げる形にして移動する。</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https://kuvasto.respecta.fi/p/14060-klaxon-klick-race-standard/</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9" name="グループ化 8">
            <a:extLst>
              <a:ext uri="{FF2B5EF4-FFF2-40B4-BE49-F238E27FC236}">
                <a16:creationId xmlns:a16="http://schemas.microsoft.com/office/drawing/2014/main" id="{9194EDA5-0026-45EE-9418-3EE87BFD701C}"/>
              </a:ext>
            </a:extLst>
          </p:cNvPr>
          <p:cNvGrpSpPr/>
          <p:nvPr/>
        </p:nvGrpSpPr>
        <p:grpSpPr>
          <a:xfrm>
            <a:off x="439942" y="908720"/>
            <a:ext cx="3384376" cy="457200"/>
            <a:chOff x="488504" y="976671"/>
            <a:chExt cx="3384376" cy="457200"/>
          </a:xfrm>
        </p:grpSpPr>
        <p:sp>
          <p:nvSpPr>
            <p:cNvPr id="11" name="Rectangle 2">
              <a:extLst>
                <a:ext uri="{FF2B5EF4-FFF2-40B4-BE49-F238E27FC236}">
                  <a16:creationId xmlns:a16="http://schemas.microsoft.com/office/drawing/2014/main" id="{36281E44-64B4-400B-82D4-FFD5B3536D82}"/>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② 移動支援</a:t>
              </a:r>
            </a:p>
          </p:txBody>
        </p:sp>
        <p:cxnSp>
          <p:nvCxnSpPr>
            <p:cNvPr id="12" name="直線コネクタ 11">
              <a:extLst>
                <a:ext uri="{FF2B5EF4-FFF2-40B4-BE49-F238E27FC236}">
                  <a16:creationId xmlns:a16="http://schemas.microsoft.com/office/drawing/2014/main" id="{C7B2EE6D-2865-4068-A173-1A9CA1F95815}"/>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9A50B6AD-6AE3-42A4-98F5-FEA0F3AE8BE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テキスト ボックス 14">
            <a:extLst>
              <a:ext uri="{FF2B5EF4-FFF2-40B4-BE49-F238E27FC236}">
                <a16:creationId xmlns:a16="http://schemas.microsoft.com/office/drawing/2014/main" id="{A60889EB-ABA2-44C8-BEC5-5E3B2BBE2799}"/>
              </a:ext>
            </a:extLst>
          </p:cNvPr>
          <p:cNvSpPr txBox="1"/>
          <p:nvPr/>
        </p:nvSpPr>
        <p:spPr>
          <a:xfrm>
            <a:off x="2000672"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253229011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2243062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178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フィンランド現地で販売されているロボット介護機器（</a:t>
            </a:r>
            <a:r>
              <a:rPr lang="en-US" altLang="ja-JP" dirty="0"/>
              <a:t>3/6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C376A18D-DDB5-489B-B041-2BFA2FB29FD3}"/>
              </a:ext>
            </a:extLst>
          </p:cNvPr>
          <p:cNvGraphicFramePr>
            <a:graphicFrameLocks noGrp="1"/>
          </p:cNvGraphicFramePr>
          <p:nvPr>
            <p:extLst>
              <p:ext uri="{D42A27DB-BD31-4B8C-83A1-F6EECF244321}">
                <p14:modId xmlns:p14="http://schemas.microsoft.com/office/powerpoint/2010/main" val="1491386682"/>
              </p:ext>
            </p:extLst>
          </p:nvPr>
        </p:nvGraphicFramePr>
        <p:xfrm>
          <a:off x="414914" y="1412776"/>
          <a:ext cx="2916540" cy="4885747"/>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バリアフリートイレ</a:t>
                      </a:r>
                      <a:endPar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1670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zh-CN"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PRESSALIT</a:t>
                      </a:r>
                      <a:endPar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61960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左右の手すりが電動で上下に稼働することで、座った状態、立った状態からスムーズに使用できるよう支援する。</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https://pressalit.com/</a:t>
                      </a:r>
                    </a:p>
                    <a:p>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ja-JP" altLang="en-US" sz="1100" dirty="0">
                        <a:solidFill>
                          <a:srgbClr val="002060"/>
                        </a:solidFill>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CC65C721-0E11-4702-AE70-B943028D791C}"/>
              </a:ext>
            </a:extLst>
          </p:cNvPr>
          <p:cNvGrpSpPr/>
          <p:nvPr/>
        </p:nvGrpSpPr>
        <p:grpSpPr>
          <a:xfrm>
            <a:off x="439942" y="908720"/>
            <a:ext cx="3384376" cy="457200"/>
            <a:chOff x="488504" y="976671"/>
            <a:chExt cx="3384376" cy="457200"/>
          </a:xfrm>
        </p:grpSpPr>
        <p:sp>
          <p:nvSpPr>
            <p:cNvPr id="9" name="Rectangle 2">
              <a:extLst>
                <a:ext uri="{FF2B5EF4-FFF2-40B4-BE49-F238E27FC236}">
                  <a16:creationId xmlns:a16="http://schemas.microsoft.com/office/drawing/2014/main" id="{FE205EE4-9E58-40AB-9268-7395D8695A51}"/>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③ 排泄支援</a:t>
              </a:r>
            </a:p>
          </p:txBody>
        </p:sp>
        <p:cxnSp>
          <p:nvCxnSpPr>
            <p:cNvPr id="11" name="直線コネクタ 10">
              <a:extLst>
                <a:ext uri="{FF2B5EF4-FFF2-40B4-BE49-F238E27FC236}">
                  <a16:creationId xmlns:a16="http://schemas.microsoft.com/office/drawing/2014/main" id="{4D0BDCB9-0D5B-4CB2-B141-4F1A215425DF}"/>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8B2250E7-BB7B-45AD-9350-9B7EDFCC806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9ABF8D80-0AE3-4FB4-AE53-A743D83E4100}"/>
              </a:ext>
            </a:extLst>
          </p:cNvPr>
          <p:cNvSpPr txBox="1"/>
          <p:nvPr/>
        </p:nvSpPr>
        <p:spPr>
          <a:xfrm>
            <a:off x="2000672"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99817863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1592168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280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フィンランド現地で販売されているロボット介護機器（</a:t>
            </a:r>
            <a:r>
              <a:rPr lang="en-US" altLang="ja-JP" dirty="0"/>
              <a:t>4/6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F87D1E40-0E71-45A8-AC38-8D98252153BA}"/>
              </a:ext>
            </a:extLst>
          </p:cNvPr>
          <p:cNvGraphicFramePr>
            <a:graphicFrameLocks noGrp="1"/>
          </p:cNvGraphicFramePr>
          <p:nvPr>
            <p:extLst>
              <p:ext uri="{D42A27DB-BD31-4B8C-83A1-F6EECF244321}">
                <p14:modId xmlns:p14="http://schemas.microsoft.com/office/powerpoint/2010/main" val="4028644660"/>
              </p:ext>
            </p:extLst>
          </p:nvPr>
        </p:nvGraphicFramePr>
        <p:xfrm>
          <a:off x="414914" y="1412776"/>
          <a:ext cx="2916540" cy="4885747"/>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Giraff</a:t>
                      </a:r>
                      <a:endPar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1670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Camanio</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Care </a:t>
                      </a: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Inc</a:t>
                      </a:r>
                      <a:endPar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見守り、コミュニケーション</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61960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Skype</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を活用したテレプレゼンスロボット。遠隔で離れた家族とのコミュニケーション、見守りを可能にする。遠隔から操作して部屋の中を移動し、高齢者の変わりにガスの消し忘れやドアの施錠を目視で確認が可能である。</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endParaRPr kumimoji="1" lang="en-US" altLang="ja-JP"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https://www.camanio.com/us/products/giraff/</a:t>
                      </a:r>
                    </a:p>
                    <a:p>
                      <a:endParaRPr kumimoji="1" lang="ja-JP" altLang="en-US" sz="1100" dirty="0">
                        <a:solidFill>
                          <a:srgbClr val="002060"/>
                        </a:solidFill>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43109477-2733-4C5B-B10F-A15057B4AC36}"/>
              </a:ext>
            </a:extLst>
          </p:cNvPr>
          <p:cNvGrpSpPr/>
          <p:nvPr/>
        </p:nvGrpSpPr>
        <p:grpSpPr>
          <a:xfrm>
            <a:off x="439942" y="908720"/>
            <a:ext cx="3864986" cy="457200"/>
            <a:chOff x="488504" y="976671"/>
            <a:chExt cx="3864986" cy="457200"/>
          </a:xfrm>
        </p:grpSpPr>
        <p:sp>
          <p:nvSpPr>
            <p:cNvPr id="9" name="Rectangle 2">
              <a:extLst>
                <a:ext uri="{FF2B5EF4-FFF2-40B4-BE49-F238E27FC236}">
                  <a16:creationId xmlns:a16="http://schemas.microsoft.com/office/drawing/2014/main" id="{0D7A00BF-2290-4259-9349-4420AA54C4AB}"/>
                </a:ext>
              </a:extLst>
            </p:cNvPr>
            <p:cNvSpPr txBox="1">
              <a:spLocks noChangeArrowheads="1"/>
            </p:cNvSpPr>
            <p:nvPr/>
          </p:nvSpPr>
          <p:spPr>
            <a:xfrm>
              <a:off x="629930" y="976671"/>
              <a:ext cx="372356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④ 見守り・コミュニケーション</a:t>
              </a:r>
            </a:p>
          </p:txBody>
        </p:sp>
        <p:cxnSp>
          <p:nvCxnSpPr>
            <p:cNvPr id="11" name="直線コネクタ 10">
              <a:extLst>
                <a:ext uri="{FF2B5EF4-FFF2-40B4-BE49-F238E27FC236}">
                  <a16:creationId xmlns:a16="http://schemas.microsoft.com/office/drawing/2014/main" id="{0179E9A7-6B86-4B13-A4DA-8B667CFFCE83}"/>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BDE22829-1931-4A5D-BDA5-A527C1545D7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38A099F7-EADD-421C-922F-6424D88641AA}"/>
              </a:ext>
            </a:extLst>
          </p:cNvPr>
          <p:cNvSpPr txBox="1"/>
          <p:nvPr/>
        </p:nvSpPr>
        <p:spPr>
          <a:xfrm>
            <a:off x="2000672"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163138997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428644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383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フィンランド現地で販売されているロボット介護機器（</a:t>
            </a:r>
            <a:r>
              <a:rPr lang="en-US" altLang="ja-JP" dirty="0"/>
              <a:t>5/6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0F614220-5337-4773-9395-EBFE532D7781}"/>
              </a:ext>
            </a:extLst>
          </p:cNvPr>
          <p:cNvGraphicFramePr>
            <a:graphicFrameLocks noGrp="1"/>
          </p:cNvGraphicFramePr>
          <p:nvPr>
            <p:extLst>
              <p:ext uri="{D42A27DB-BD31-4B8C-83A1-F6EECF244321}">
                <p14:modId xmlns:p14="http://schemas.microsoft.com/office/powerpoint/2010/main" val="1335561800"/>
              </p:ext>
            </p:extLst>
          </p:nvPr>
        </p:nvGraphicFramePr>
        <p:xfrm>
          <a:off x="414914" y="1412776"/>
          <a:ext cx="4948086" cy="4765355"/>
        </p:xfrm>
        <a:graphic>
          <a:graphicData uri="http://schemas.openxmlformats.org/drawingml/2006/table">
            <a:tbl>
              <a:tblPr firstRow="1" bandRow="1">
                <a:tableStyleId>{5C22544A-7EE6-4342-B048-85BDC9FD1C3A}</a:tableStyleId>
              </a:tblPr>
              <a:tblGrid>
                <a:gridCol w="937686">
                  <a:extLst>
                    <a:ext uri="{9D8B030D-6E8A-4147-A177-3AD203B41FA5}">
                      <a16:colId xmlns:a16="http://schemas.microsoft.com/office/drawing/2014/main" val="20000"/>
                    </a:ext>
                  </a:extLst>
                </a:gridCol>
                <a:gridCol w="2005200">
                  <a:extLst>
                    <a:ext uri="{9D8B030D-6E8A-4147-A177-3AD203B41FA5}">
                      <a16:colId xmlns:a16="http://schemas.microsoft.com/office/drawing/2014/main" val="20001"/>
                    </a:ext>
                  </a:extLst>
                </a:gridCol>
                <a:gridCol w="2005200">
                  <a:extLst>
                    <a:ext uri="{9D8B030D-6E8A-4147-A177-3AD203B41FA5}">
                      <a16:colId xmlns:a16="http://schemas.microsoft.com/office/drawing/2014/main" val="20002"/>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Aquatec®Sorrento</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3327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Invacare Corporation</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p>
                  </a:txBody>
                  <a:tcPr marL="100009" marR="100009" marT="50005" marB="50005"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1500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シャワーを浴びる際は比較的シンプルな構造の「シャワーキャリー」や「シャワー椅子」などを補助用具として使用している。</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（非医療機器）</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洗練されたデザインが特徴の吊り下げ型シャワーチェア。４つのアームにより標準的な浴槽に設置可能。２つのレバーにより簡単に回転が可能で浴室内での移動を容易にする。</a:t>
                      </a:r>
                    </a:p>
                  </a:txBody>
                  <a:tcPr marL="100009" marR="100009" marT="50005" marB="5000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http://www.tocpad.com/product/product-detail?sku=2243</a:t>
                      </a:r>
                    </a:p>
                    <a:p>
                      <a:endParaRPr kumimoji="1" lang="ja-JP" altLang="en-US" sz="1100" dirty="0">
                        <a:solidFill>
                          <a:srgbClr val="002060"/>
                        </a:solidFill>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https://www.invacare.de/de/aquatec-sorrento-wannendrehsitz-ma-70sorseatswide</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D50AAA09-E3FC-44BF-B834-5F1A3A745271}"/>
              </a:ext>
            </a:extLst>
          </p:cNvPr>
          <p:cNvGrpSpPr/>
          <p:nvPr/>
        </p:nvGrpSpPr>
        <p:grpSpPr>
          <a:xfrm>
            <a:off x="439942" y="908720"/>
            <a:ext cx="3384376" cy="457200"/>
            <a:chOff x="488504" y="976671"/>
            <a:chExt cx="3384376" cy="457200"/>
          </a:xfrm>
        </p:grpSpPr>
        <p:sp>
          <p:nvSpPr>
            <p:cNvPr id="9" name="Rectangle 2">
              <a:extLst>
                <a:ext uri="{FF2B5EF4-FFF2-40B4-BE49-F238E27FC236}">
                  <a16:creationId xmlns:a16="http://schemas.microsoft.com/office/drawing/2014/main" id="{67851A4B-64F8-4C60-8D8A-BCA54F75D47F}"/>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⑤ 入浴支援</a:t>
              </a:r>
            </a:p>
          </p:txBody>
        </p:sp>
        <p:cxnSp>
          <p:nvCxnSpPr>
            <p:cNvPr id="11" name="直線コネクタ 10">
              <a:extLst>
                <a:ext uri="{FF2B5EF4-FFF2-40B4-BE49-F238E27FC236}">
                  <a16:creationId xmlns:a16="http://schemas.microsoft.com/office/drawing/2014/main" id="{9F9434C7-07EA-4F74-8653-505F86FDAA3A}"/>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0C29D494-E400-45F1-9DA9-79DA9DBA122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6DC63A47-A6FA-4C5E-8AC4-7EE1E23A4A21}"/>
              </a:ext>
            </a:extLst>
          </p:cNvPr>
          <p:cNvSpPr txBox="1"/>
          <p:nvPr/>
        </p:nvSpPr>
        <p:spPr>
          <a:xfrm>
            <a:off x="2072680" y="4561086"/>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A7F0F944-4F70-4886-AF15-B8C1EB1B3786}"/>
              </a:ext>
            </a:extLst>
          </p:cNvPr>
          <p:cNvSpPr txBox="1"/>
          <p:nvPr/>
        </p:nvSpPr>
        <p:spPr>
          <a:xfrm>
            <a:off x="4088904" y="4557645"/>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232390839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574246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485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フィンランド現地で販売されているロボット介護機器（</a:t>
            </a:r>
            <a:r>
              <a:rPr lang="en-US" altLang="ja-JP" dirty="0"/>
              <a:t>6/6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93CAC269-256F-4D4D-AD5D-D40D60BDBC6C}"/>
              </a:ext>
            </a:extLst>
          </p:cNvPr>
          <p:cNvGraphicFramePr>
            <a:graphicFrameLocks noGrp="1"/>
          </p:cNvGraphicFramePr>
          <p:nvPr>
            <p:extLst>
              <p:ext uri="{D42A27DB-BD31-4B8C-83A1-F6EECF244321}">
                <p14:modId xmlns:p14="http://schemas.microsoft.com/office/powerpoint/2010/main" val="2299139241"/>
              </p:ext>
            </p:extLst>
          </p:nvPr>
        </p:nvGraphicFramePr>
        <p:xfrm>
          <a:off x="414914" y="1412545"/>
          <a:ext cx="4948086" cy="5079461"/>
        </p:xfrm>
        <a:graphic>
          <a:graphicData uri="http://schemas.openxmlformats.org/drawingml/2006/table">
            <a:tbl>
              <a:tblPr firstRow="1" bandRow="1">
                <a:tableStyleId>{5C22544A-7EE6-4342-B048-85BDC9FD1C3A}</a:tableStyleId>
              </a:tblPr>
              <a:tblGrid>
                <a:gridCol w="937686">
                  <a:extLst>
                    <a:ext uri="{9D8B030D-6E8A-4147-A177-3AD203B41FA5}">
                      <a16:colId xmlns:a16="http://schemas.microsoft.com/office/drawing/2014/main" val="20000"/>
                    </a:ext>
                  </a:extLst>
                </a:gridCol>
                <a:gridCol w="2005200">
                  <a:extLst>
                    <a:ext uri="{9D8B030D-6E8A-4147-A177-3AD203B41FA5}">
                      <a16:colId xmlns:a16="http://schemas.microsoft.com/office/drawing/2014/main" val="20001"/>
                    </a:ext>
                  </a:extLst>
                </a:gridCol>
                <a:gridCol w="2005200">
                  <a:extLst>
                    <a:ext uri="{9D8B030D-6E8A-4147-A177-3AD203B41FA5}">
                      <a16:colId xmlns:a16="http://schemas.microsoft.com/office/drawing/2014/main" val="20002"/>
                    </a:ext>
                  </a:extLst>
                </a:gridCol>
              </a:tblGrid>
              <a:tr h="26641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遠隔医療サービス</a:t>
                      </a:r>
                    </a:p>
                  </a:txBody>
                  <a:tcPr marL="100009" marR="100009" marT="50005" marB="50005" anchor="ctr">
                    <a:lnL w="381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自動投薬ディスペンサー</a:t>
                      </a:r>
                    </a:p>
                  </a:txBody>
                  <a:tcPr marL="100009" marR="100009" marT="50005" marB="50005"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26641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Near</a:t>
                      </a:r>
                      <a:r>
                        <a:rPr kumimoji="1" lang="en-US" altLang="ja-JP"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Real</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US" altLang="ja-JP" sz="11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evondos</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40066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zh-TW"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介護業務支援</a:t>
                      </a:r>
                      <a:r>
                        <a:rPr kumimoji="1" lang="ja-JP" altLang="en-US" sz="10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marL="100009" marR="100009" marT="50005" marB="50005" anchor="ctr">
                    <a:lnL w="381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zh-TW"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介護業務支援</a:t>
                      </a:r>
                      <a:endPar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205992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オンライン診療支援サービス。遠隔医療により時間と費用を節約し、効率的な医療の実現を目的としている。既存システムに組み込むことが可能であり、情報安全性の高い、画像・音声・チャット等の機能がある。また、このシステムを活用して遠隔医療機器（電子聴診器等）へのアクセスも可能である。</a:t>
                      </a:r>
                    </a:p>
                    <a:p>
                      <a:pPr algn="l"/>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フィンランド国内</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100</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か所程度で本サービス導入済み。</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（非医療機器）</a:t>
                      </a:r>
                    </a:p>
                  </a:txBody>
                  <a:tcPr marL="100009" marR="100009" marT="50005" marB="50005">
                    <a:lnL w="381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処方箋の自動投薬、摂取タイミングの指示などが可能である。</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2013</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年に臨床試験が開始され、</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年３月にＣＥマークを取得、ヘルシンキ市を含む北欧諸国の</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150</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以上の地方自治体で利用可能となっている。セキュリティ面も強化されており、施錠された薬容器の内容物にアクセスできるのは介護スタッフのみとなっている。</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7086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使用時間に応じた課金形態</a:t>
                      </a:r>
                    </a:p>
                  </a:txBody>
                  <a:tcPr marL="100009" marR="100009" marT="50005" marB="50005" anchor="ctr">
                    <a:lnL w="381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01366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en-US" altLang="ja-JP" sz="1100" dirty="0">
                        <a:solidFill>
                          <a:srgbClr val="002060"/>
                        </a:solidFill>
                      </a:endParaRPr>
                    </a:p>
                  </a:txBody>
                  <a:tcPr marL="100009" marR="100009" marT="50005" marB="50005">
                    <a:lnL w="381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762688">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https://www.near-real.com/index.html</a:t>
                      </a:r>
                    </a:p>
                    <a:p>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en-US" altLang="ja-JP" sz="1100" dirty="0">
                        <a:solidFill>
                          <a:srgbClr val="002060"/>
                        </a:solidFill>
                      </a:endParaRPr>
                    </a:p>
                  </a:txBody>
                  <a:tcPr marL="100009" marR="100009" marT="50005" marB="50005">
                    <a:lnL w="381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https://www.evondos.com/</a:t>
                      </a:r>
                    </a:p>
                  </a:txBody>
                  <a:tcPr marL="100009" marR="100009" marT="50005" marB="50005">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3BF5CE4F-5B1E-4315-B60C-C81EDF403FB5}"/>
              </a:ext>
            </a:extLst>
          </p:cNvPr>
          <p:cNvGrpSpPr/>
          <p:nvPr/>
        </p:nvGrpSpPr>
        <p:grpSpPr>
          <a:xfrm>
            <a:off x="439942" y="908720"/>
            <a:ext cx="3384376" cy="457200"/>
            <a:chOff x="488504" y="976671"/>
            <a:chExt cx="3384376" cy="457200"/>
          </a:xfrm>
        </p:grpSpPr>
        <p:sp>
          <p:nvSpPr>
            <p:cNvPr id="9" name="Rectangle 2">
              <a:extLst>
                <a:ext uri="{FF2B5EF4-FFF2-40B4-BE49-F238E27FC236}">
                  <a16:creationId xmlns:a16="http://schemas.microsoft.com/office/drawing/2014/main" id="{499FDC06-01F8-4DF4-9AED-5A10241F2B6B}"/>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⑥ 介護業務支援</a:t>
              </a:r>
            </a:p>
          </p:txBody>
        </p:sp>
        <p:cxnSp>
          <p:nvCxnSpPr>
            <p:cNvPr id="11" name="直線コネクタ 10">
              <a:extLst>
                <a:ext uri="{FF2B5EF4-FFF2-40B4-BE49-F238E27FC236}">
                  <a16:creationId xmlns:a16="http://schemas.microsoft.com/office/drawing/2014/main" id="{8D8D7739-6C79-4D8E-AE1F-507B357A546B}"/>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9253C20F-BDF9-42F4-B716-0579CD5766C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EF833045-134B-4F2B-88B2-FC8E121E94B3}"/>
              </a:ext>
            </a:extLst>
          </p:cNvPr>
          <p:cNvSpPr txBox="1"/>
          <p:nvPr/>
        </p:nvSpPr>
        <p:spPr>
          <a:xfrm>
            <a:off x="2000672"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326697D6-B5A4-4F21-A62B-894B80172FB1}"/>
              </a:ext>
            </a:extLst>
          </p:cNvPr>
          <p:cNvSpPr txBox="1"/>
          <p:nvPr/>
        </p:nvSpPr>
        <p:spPr>
          <a:xfrm>
            <a:off x="4088904" y="4868229"/>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58053059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5226994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587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フィンランドにおける医療機器の登録手続き（</a:t>
            </a:r>
            <a:r>
              <a:rPr lang="en-US" altLang="ja-JP" dirty="0"/>
              <a:t>1/5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BD21C605-F0AE-42CC-BAF8-3AF1F9A5FC5B}"/>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医療機器をＥＵ場で流通させる際、ＣＥマークを貼付する必要がある。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ＣＥマーク取得のプロセスは、医療機器のリスク等級に応じて異なる。クラス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で滅菌指定・計測機能がない機器は自己宣言が可能で、それ以外の医療機器については、指定機関（第三者認証機関、</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Notified Body</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）による適合性審査を受け、認証されることが必要である。</a:t>
            </a:r>
          </a:p>
        </p:txBody>
      </p:sp>
      <p:grpSp>
        <p:nvGrpSpPr>
          <p:cNvPr id="7" name="グループ化 6">
            <a:extLst>
              <a:ext uri="{FF2B5EF4-FFF2-40B4-BE49-F238E27FC236}">
                <a16:creationId xmlns:a16="http://schemas.microsoft.com/office/drawing/2014/main" id="{5334E240-1384-458C-BB78-31A6AAC027C0}"/>
              </a:ext>
            </a:extLst>
          </p:cNvPr>
          <p:cNvGrpSpPr/>
          <p:nvPr/>
        </p:nvGrpSpPr>
        <p:grpSpPr>
          <a:xfrm>
            <a:off x="1064568" y="2418511"/>
            <a:ext cx="8641406" cy="3976069"/>
            <a:chOff x="1064568" y="2386781"/>
            <a:chExt cx="8641406" cy="3976069"/>
          </a:xfrm>
        </p:grpSpPr>
        <p:cxnSp>
          <p:nvCxnSpPr>
            <p:cNvPr id="9" name="直線矢印コネクタ 8">
              <a:extLst>
                <a:ext uri="{FF2B5EF4-FFF2-40B4-BE49-F238E27FC236}">
                  <a16:creationId xmlns:a16="http://schemas.microsoft.com/office/drawing/2014/main" id="{EEF46119-6419-48C3-B3F6-0F34616755F2}"/>
                </a:ext>
              </a:extLst>
            </p:cNvPr>
            <p:cNvCxnSpPr/>
            <p:nvPr/>
          </p:nvCxnSpPr>
          <p:spPr bwMode="auto">
            <a:xfrm>
              <a:off x="6333852" y="3201856"/>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 name="直線矢印コネクタ 10">
              <a:extLst>
                <a:ext uri="{FF2B5EF4-FFF2-40B4-BE49-F238E27FC236}">
                  <a16:creationId xmlns:a16="http://schemas.microsoft.com/office/drawing/2014/main" id="{368A8563-20E9-4B82-BD5F-BF19F75F1CE8}"/>
                </a:ext>
              </a:extLst>
            </p:cNvPr>
            <p:cNvCxnSpPr/>
            <p:nvPr/>
          </p:nvCxnSpPr>
          <p:spPr bwMode="auto">
            <a:xfrm>
              <a:off x="3337074" y="3709328"/>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2" name="直線矢印コネクタ 11">
              <a:extLst>
                <a:ext uri="{FF2B5EF4-FFF2-40B4-BE49-F238E27FC236}">
                  <a16:creationId xmlns:a16="http://schemas.microsoft.com/office/drawing/2014/main" id="{4DCC264A-CBDD-466D-B5B1-203A3931A7D8}"/>
                </a:ext>
              </a:extLst>
            </p:cNvPr>
            <p:cNvCxnSpPr/>
            <p:nvPr/>
          </p:nvCxnSpPr>
          <p:spPr bwMode="auto">
            <a:xfrm>
              <a:off x="7794274" y="3198687"/>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4" name="直線矢印コネクタ 13">
              <a:extLst>
                <a:ext uri="{FF2B5EF4-FFF2-40B4-BE49-F238E27FC236}">
                  <a16:creationId xmlns:a16="http://schemas.microsoft.com/office/drawing/2014/main" id="{81E60896-E4FA-475E-86EE-B8E2FF7A5777}"/>
                </a:ext>
              </a:extLst>
            </p:cNvPr>
            <p:cNvCxnSpPr/>
            <p:nvPr/>
          </p:nvCxnSpPr>
          <p:spPr bwMode="auto">
            <a:xfrm>
              <a:off x="4874642" y="3201868"/>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5" name="直線矢印コネクタ 14">
              <a:extLst>
                <a:ext uri="{FF2B5EF4-FFF2-40B4-BE49-F238E27FC236}">
                  <a16:creationId xmlns:a16="http://schemas.microsoft.com/office/drawing/2014/main" id="{D90B7C9E-156F-4211-9AFC-D880B92BADFD}"/>
                </a:ext>
              </a:extLst>
            </p:cNvPr>
            <p:cNvCxnSpPr/>
            <p:nvPr/>
          </p:nvCxnSpPr>
          <p:spPr bwMode="auto">
            <a:xfrm>
              <a:off x="1732902" y="3225676"/>
              <a:ext cx="0" cy="599975"/>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6" name="直線矢印コネクタ 15">
              <a:extLst>
                <a:ext uri="{FF2B5EF4-FFF2-40B4-BE49-F238E27FC236}">
                  <a16:creationId xmlns:a16="http://schemas.microsoft.com/office/drawing/2014/main" id="{9AD6A1C2-9C8D-4DB6-B6F7-7C34A7FB2623}"/>
                </a:ext>
              </a:extLst>
            </p:cNvPr>
            <p:cNvCxnSpPr/>
            <p:nvPr/>
          </p:nvCxnSpPr>
          <p:spPr bwMode="auto">
            <a:xfrm>
              <a:off x="3341266" y="3298476"/>
              <a:ext cx="0" cy="143629"/>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7" name="直線矢印コネクタ 16">
              <a:extLst>
                <a:ext uri="{FF2B5EF4-FFF2-40B4-BE49-F238E27FC236}">
                  <a16:creationId xmlns:a16="http://schemas.microsoft.com/office/drawing/2014/main" id="{2AE096F8-ADB2-461D-B8ED-2C649155571E}"/>
                </a:ext>
              </a:extLst>
            </p:cNvPr>
            <p:cNvCxnSpPr/>
            <p:nvPr/>
          </p:nvCxnSpPr>
          <p:spPr bwMode="auto">
            <a:xfrm>
              <a:off x="4880992" y="3709007"/>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8" name="直線矢印コネクタ 17">
              <a:extLst>
                <a:ext uri="{FF2B5EF4-FFF2-40B4-BE49-F238E27FC236}">
                  <a16:creationId xmlns:a16="http://schemas.microsoft.com/office/drawing/2014/main" id="{8081D47A-F29C-4E42-B7F6-4804907F0A0C}"/>
                </a:ext>
              </a:extLst>
            </p:cNvPr>
            <p:cNvCxnSpPr/>
            <p:nvPr/>
          </p:nvCxnSpPr>
          <p:spPr bwMode="auto">
            <a:xfrm>
              <a:off x="6321152" y="370868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9" name="直線矢印コネクタ 18">
              <a:extLst>
                <a:ext uri="{FF2B5EF4-FFF2-40B4-BE49-F238E27FC236}">
                  <a16:creationId xmlns:a16="http://schemas.microsoft.com/office/drawing/2014/main" id="{A6F0E2BD-C244-476E-A09E-7E26560A8A67}"/>
                </a:ext>
              </a:extLst>
            </p:cNvPr>
            <p:cNvCxnSpPr/>
            <p:nvPr/>
          </p:nvCxnSpPr>
          <p:spPr bwMode="auto">
            <a:xfrm>
              <a:off x="7804607" y="3708365"/>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0" name="直線矢印コネクタ 19">
              <a:extLst>
                <a:ext uri="{FF2B5EF4-FFF2-40B4-BE49-F238E27FC236}">
                  <a16:creationId xmlns:a16="http://schemas.microsoft.com/office/drawing/2014/main" id="{7C8A1A92-0CF3-4061-A332-F1DFA9F64E2E}"/>
                </a:ext>
              </a:extLst>
            </p:cNvPr>
            <p:cNvCxnSpPr/>
            <p:nvPr/>
          </p:nvCxnSpPr>
          <p:spPr bwMode="auto">
            <a:xfrm>
              <a:off x="7800624" y="4098280"/>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1" name="直線矢印コネクタ 20">
              <a:extLst>
                <a:ext uri="{FF2B5EF4-FFF2-40B4-BE49-F238E27FC236}">
                  <a16:creationId xmlns:a16="http://schemas.microsoft.com/office/drawing/2014/main" id="{731EFA37-45F6-4CDD-AEF5-4D12016E8D82}"/>
                </a:ext>
              </a:extLst>
            </p:cNvPr>
            <p:cNvCxnSpPr/>
            <p:nvPr/>
          </p:nvCxnSpPr>
          <p:spPr bwMode="auto">
            <a:xfrm>
              <a:off x="6317169" y="4096122"/>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2" name="直線矢印コネクタ 21">
              <a:extLst>
                <a:ext uri="{FF2B5EF4-FFF2-40B4-BE49-F238E27FC236}">
                  <a16:creationId xmlns:a16="http://schemas.microsoft.com/office/drawing/2014/main" id="{DFCF0991-69A6-4DFC-A0AB-09885AA6F57F}"/>
                </a:ext>
              </a:extLst>
            </p:cNvPr>
            <p:cNvCxnSpPr/>
            <p:nvPr/>
          </p:nvCxnSpPr>
          <p:spPr bwMode="auto">
            <a:xfrm>
              <a:off x="4877009" y="4093964"/>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3" name="直線矢印コネクタ 22">
              <a:extLst>
                <a:ext uri="{FF2B5EF4-FFF2-40B4-BE49-F238E27FC236}">
                  <a16:creationId xmlns:a16="http://schemas.microsoft.com/office/drawing/2014/main" id="{BDC81F9C-EC58-463D-B03F-9D3DF8770552}"/>
                </a:ext>
              </a:extLst>
            </p:cNvPr>
            <p:cNvCxnSpPr/>
            <p:nvPr/>
          </p:nvCxnSpPr>
          <p:spPr bwMode="auto">
            <a:xfrm>
              <a:off x="3336822" y="409180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4" name="直線矢印コネクタ 23">
              <a:extLst>
                <a:ext uri="{FF2B5EF4-FFF2-40B4-BE49-F238E27FC236}">
                  <a16:creationId xmlns:a16="http://schemas.microsoft.com/office/drawing/2014/main" id="{F0E16D0E-C76E-439C-A010-2ADE92BA4284}"/>
                </a:ext>
              </a:extLst>
            </p:cNvPr>
            <p:cNvCxnSpPr/>
            <p:nvPr/>
          </p:nvCxnSpPr>
          <p:spPr bwMode="auto">
            <a:xfrm>
              <a:off x="1723674" y="4089648"/>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5" name="直線矢印コネクタ 24">
              <a:extLst>
                <a:ext uri="{FF2B5EF4-FFF2-40B4-BE49-F238E27FC236}">
                  <a16:creationId xmlns:a16="http://schemas.microsoft.com/office/drawing/2014/main" id="{4194B1DF-FE57-4B9C-894D-54DBB604FCCC}"/>
                </a:ext>
              </a:extLst>
            </p:cNvPr>
            <p:cNvCxnSpPr/>
            <p:nvPr/>
          </p:nvCxnSpPr>
          <p:spPr bwMode="auto">
            <a:xfrm>
              <a:off x="1732902" y="4475653"/>
              <a:ext cx="0" cy="839883"/>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6" name="直線矢印コネクタ 25">
              <a:extLst>
                <a:ext uri="{FF2B5EF4-FFF2-40B4-BE49-F238E27FC236}">
                  <a16:creationId xmlns:a16="http://schemas.microsoft.com/office/drawing/2014/main" id="{D5EA881D-A4A9-4F82-A771-59533F387832}"/>
                </a:ext>
              </a:extLst>
            </p:cNvPr>
            <p:cNvCxnSpPr/>
            <p:nvPr/>
          </p:nvCxnSpPr>
          <p:spPr bwMode="auto">
            <a:xfrm>
              <a:off x="6316301" y="447417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7" name="直線矢印コネクタ 26">
              <a:extLst>
                <a:ext uri="{FF2B5EF4-FFF2-40B4-BE49-F238E27FC236}">
                  <a16:creationId xmlns:a16="http://schemas.microsoft.com/office/drawing/2014/main" id="{6CF150AE-0BD0-4D5D-B211-9F88F4CA147D}"/>
                </a:ext>
              </a:extLst>
            </p:cNvPr>
            <p:cNvCxnSpPr/>
            <p:nvPr/>
          </p:nvCxnSpPr>
          <p:spPr bwMode="auto">
            <a:xfrm>
              <a:off x="7800624" y="447321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8" name="直線矢印コネクタ 27">
              <a:extLst>
                <a:ext uri="{FF2B5EF4-FFF2-40B4-BE49-F238E27FC236}">
                  <a16:creationId xmlns:a16="http://schemas.microsoft.com/office/drawing/2014/main" id="{7E7C441F-1D07-4CE1-AF09-3A6D815C5745}"/>
                </a:ext>
              </a:extLst>
            </p:cNvPr>
            <p:cNvCxnSpPr/>
            <p:nvPr/>
          </p:nvCxnSpPr>
          <p:spPr bwMode="auto">
            <a:xfrm>
              <a:off x="4868923" y="447321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9" name="直線矢印コネクタ 28">
              <a:extLst>
                <a:ext uri="{FF2B5EF4-FFF2-40B4-BE49-F238E27FC236}">
                  <a16:creationId xmlns:a16="http://schemas.microsoft.com/office/drawing/2014/main" id="{3C150A7F-8C57-41D2-B96E-F75A7E489B84}"/>
                </a:ext>
              </a:extLst>
            </p:cNvPr>
            <p:cNvCxnSpPr/>
            <p:nvPr/>
          </p:nvCxnSpPr>
          <p:spPr bwMode="auto">
            <a:xfrm>
              <a:off x="3335487" y="447226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0" name="直線矢印コネクタ 29">
              <a:extLst>
                <a:ext uri="{FF2B5EF4-FFF2-40B4-BE49-F238E27FC236}">
                  <a16:creationId xmlns:a16="http://schemas.microsoft.com/office/drawing/2014/main" id="{A5112FB3-0D28-4577-9527-67CF5EA4DC46}"/>
                </a:ext>
              </a:extLst>
            </p:cNvPr>
            <p:cNvCxnSpPr/>
            <p:nvPr/>
          </p:nvCxnSpPr>
          <p:spPr bwMode="auto">
            <a:xfrm>
              <a:off x="7800624" y="484786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1" name="直線矢印コネクタ 30">
              <a:extLst>
                <a:ext uri="{FF2B5EF4-FFF2-40B4-BE49-F238E27FC236}">
                  <a16:creationId xmlns:a16="http://schemas.microsoft.com/office/drawing/2014/main" id="{205516BC-2EB5-4BC6-B0F6-A70E94AF7F73}"/>
                </a:ext>
              </a:extLst>
            </p:cNvPr>
            <p:cNvCxnSpPr/>
            <p:nvPr/>
          </p:nvCxnSpPr>
          <p:spPr bwMode="auto">
            <a:xfrm>
              <a:off x="6310819" y="485430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2" name="直線矢印コネクタ 31">
              <a:extLst>
                <a:ext uri="{FF2B5EF4-FFF2-40B4-BE49-F238E27FC236}">
                  <a16:creationId xmlns:a16="http://schemas.microsoft.com/office/drawing/2014/main" id="{2CF0F11B-0031-4485-964F-B73F7BFD91DE}"/>
                </a:ext>
              </a:extLst>
            </p:cNvPr>
            <p:cNvCxnSpPr/>
            <p:nvPr/>
          </p:nvCxnSpPr>
          <p:spPr bwMode="auto">
            <a:xfrm>
              <a:off x="4864309" y="486073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3" name="直線矢印コネクタ 32">
              <a:extLst>
                <a:ext uri="{FF2B5EF4-FFF2-40B4-BE49-F238E27FC236}">
                  <a16:creationId xmlns:a16="http://schemas.microsoft.com/office/drawing/2014/main" id="{11BAE5E5-A792-4A22-8CC5-74AC32A0D2DE}"/>
                </a:ext>
              </a:extLst>
            </p:cNvPr>
            <p:cNvCxnSpPr/>
            <p:nvPr/>
          </p:nvCxnSpPr>
          <p:spPr bwMode="auto">
            <a:xfrm>
              <a:off x="3338093" y="485447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4" name="直線矢印コネクタ 33">
              <a:extLst>
                <a:ext uri="{FF2B5EF4-FFF2-40B4-BE49-F238E27FC236}">
                  <a16:creationId xmlns:a16="http://schemas.microsoft.com/office/drawing/2014/main" id="{C8141932-CF2C-4DE1-945D-AC64D9796CDE}"/>
                </a:ext>
              </a:extLst>
            </p:cNvPr>
            <p:cNvCxnSpPr/>
            <p:nvPr/>
          </p:nvCxnSpPr>
          <p:spPr bwMode="auto">
            <a:xfrm>
              <a:off x="3331743" y="5224464"/>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5" name="直線矢印コネクタ 34">
              <a:extLst>
                <a:ext uri="{FF2B5EF4-FFF2-40B4-BE49-F238E27FC236}">
                  <a16:creationId xmlns:a16="http://schemas.microsoft.com/office/drawing/2014/main" id="{8B5CC413-E57F-4AED-BC4D-DA26BD36582E}"/>
                </a:ext>
              </a:extLst>
            </p:cNvPr>
            <p:cNvCxnSpPr/>
            <p:nvPr/>
          </p:nvCxnSpPr>
          <p:spPr bwMode="auto">
            <a:xfrm>
              <a:off x="4866765" y="522920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6" name="直線矢印コネクタ 35">
              <a:extLst>
                <a:ext uri="{FF2B5EF4-FFF2-40B4-BE49-F238E27FC236}">
                  <a16:creationId xmlns:a16="http://schemas.microsoft.com/office/drawing/2014/main" id="{BF72E278-2452-4740-9EDE-FEF916FB9C68}"/>
                </a:ext>
              </a:extLst>
            </p:cNvPr>
            <p:cNvCxnSpPr/>
            <p:nvPr/>
          </p:nvCxnSpPr>
          <p:spPr bwMode="auto">
            <a:xfrm>
              <a:off x="6303601" y="522920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7" name="直線矢印コネクタ 36">
              <a:extLst>
                <a:ext uri="{FF2B5EF4-FFF2-40B4-BE49-F238E27FC236}">
                  <a16:creationId xmlns:a16="http://schemas.microsoft.com/office/drawing/2014/main" id="{1414DB7D-760B-4A44-AA2D-F660DDB6387E}"/>
                </a:ext>
              </a:extLst>
            </p:cNvPr>
            <p:cNvCxnSpPr/>
            <p:nvPr/>
          </p:nvCxnSpPr>
          <p:spPr bwMode="auto">
            <a:xfrm>
              <a:off x="7790082" y="522920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8" name="直線矢印コネクタ 37">
              <a:extLst>
                <a:ext uri="{FF2B5EF4-FFF2-40B4-BE49-F238E27FC236}">
                  <a16:creationId xmlns:a16="http://schemas.microsoft.com/office/drawing/2014/main" id="{66353B4B-2A82-44E1-B0C9-E1C0D9E5C57B}"/>
                </a:ext>
              </a:extLst>
            </p:cNvPr>
            <p:cNvCxnSpPr/>
            <p:nvPr/>
          </p:nvCxnSpPr>
          <p:spPr bwMode="auto">
            <a:xfrm>
              <a:off x="7794274" y="559115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9" name="直線矢印コネクタ 38">
              <a:extLst>
                <a:ext uri="{FF2B5EF4-FFF2-40B4-BE49-F238E27FC236}">
                  <a16:creationId xmlns:a16="http://schemas.microsoft.com/office/drawing/2014/main" id="{D0D24EEC-EBE4-4FAF-92FA-F38B8CC09020}"/>
                </a:ext>
              </a:extLst>
            </p:cNvPr>
            <p:cNvCxnSpPr/>
            <p:nvPr/>
          </p:nvCxnSpPr>
          <p:spPr bwMode="auto">
            <a:xfrm>
              <a:off x="6301443" y="558924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0" name="直線矢印コネクタ 39">
              <a:extLst>
                <a:ext uri="{FF2B5EF4-FFF2-40B4-BE49-F238E27FC236}">
                  <a16:creationId xmlns:a16="http://schemas.microsoft.com/office/drawing/2014/main" id="{E6FA07F2-C655-4D68-9BA2-1B543334067C}"/>
                </a:ext>
              </a:extLst>
            </p:cNvPr>
            <p:cNvCxnSpPr/>
            <p:nvPr/>
          </p:nvCxnSpPr>
          <p:spPr bwMode="auto">
            <a:xfrm>
              <a:off x="4870957" y="558733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1" name="直線矢印コネクタ 40">
              <a:extLst>
                <a:ext uri="{FF2B5EF4-FFF2-40B4-BE49-F238E27FC236}">
                  <a16:creationId xmlns:a16="http://schemas.microsoft.com/office/drawing/2014/main" id="{FBF66C5D-3A8F-46E6-A6D2-7062A1761132}"/>
                </a:ext>
              </a:extLst>
            </p:cNvPr>
            <p:cNvCxnSpPr/>
            <p:nvPr/>
          </p:nvCxnSpPr>
          <p:spPr bwMode="auto">
            <a:xfrm>
              <a:off x="3305200" y="558542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2" name="直線矢印コネクタ 41">
              <a:extLst>
                <a:ext uri="{FF2B5EF4-FFF2-40B4-BE49-F238E27FC236}">
                  <a16:creationId xmlns:a16="http://schemas.microsoft.com/office/drawing/2014/main" id="{1F5B050E-9222-4D39-80D7-DFBB9A1E9484}"/>
                </a:ext>
              </a:extLst>
            </p:cNvPr>
            <p:cNvCxnSpPr/>
            <p:nvPr/>
          </p:nvCxnSpPr>
          <p:spPr bwMode="auto">
            <a:xfrm>
              <a:off x="1726552" y="558986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3" name="直線矢印コネクタ 42">
              <a:extLst>
                <a:ext uri="{FF2B5EF4-FFF2-40B4-BE49-F238E27FC236}">
                  <a16:creationId xmlns:a16="http://schemas.microsoft.com/office/drawing/2014/main" id="{1B1CD23C-4B7F-4DB4-B744-07BB694C97D8}"/>
                </a:ext>
              </a:extLst>
            </p:cNvPr>
            <p:cNvCxnSpPr/>
            <p:nvPr/>
          </p:nvCxnSpPr>
          <p:spPr bwMode="auto">
            <a:xfrm>
              <a:off x="7792240" y="597215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4" name="直線矢印コネクタ 43">
              <a:extLst>
                <a:ext uri="{FF2B5EF4-FFF2-40B4-BE49-F238E27FC236}">
                  <a16:creationId xmlns:a16="http://schemas.microsoft.com/office/drawing/2014/main" id="{5251D469-43F4-478A-AE07-E00096727E0F}"/>
                </a:ext>
              </a:extLst>
            </p:cNvPr>
            <p:cNvCxnSpPr/>
            <p:nvPr/>
          </p:nvCxnSpPr>
          <p:spPr bwMode="auto">
            <a:xfrm>
              <a:off x="6308452" y="597024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5" name="直線矢印コネクタ 44">
              <a:extLst>
                <a:ext uri="{FF2B5EF4-FFF2-40B4-BE49-F238E27FC236}">
                  <a16:creationId xmlns:a16="http://schemas.microsoft.com/office/drawing/2014/main" id="{CC1C1427-D87D-463C-BB25-C457F82FC507}"/>
                </a:ext>
              </a:extLst>
            </p:cNvPr>
            <p:cNvCxnSpPr/>
            <p:nvPr/>
          </p:nvCxnSpPr>
          <p:spPr bwMode="auto">
            <a:xfrm>
              <a:off x="4880992" y="596833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6" name="直線矢印コネクタ 45">
              <a:extLst>
                <a:ext uri="{FF2B5EF4-FFF2-40B4-BE49-F238E27FC236}">
                  <a16:creationId xmlns:a16="http://schemas.microsoft.com/office/drawing/2014/main" id="{9CC7CC73-AA8F-4DE6-9773-766CCBEFF092}"/>
                </a:ext>
              </a:extLst>
            </p:cNvPr>
            <p:cNvCxnSpPr/>
            <p:nvPr/>
          </p:nvCxnSpPr>
          <p:spPr bwMode="auto">
            <a:xfrm>
              <a:off x="3303166" y="596642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48" name="テキスト ボックス 47">
              <a:extLst>
                <a:ext uri="{FF2B5EF4-FFF2-40B4-BE49-F238E27FC236}">
                  <a16:creationId xmlns:a16="http://schemas.microsoft.com/office/drawing/2014/main" id="{35562E31-4BE2-4B3E-8A57-B5AD4202EF5A}"/>
                </a:ext>
              </a:extLst>
            </p:cNvPr>
            <p:cNvSpPr txBox="1"/>
            <p:nvPr/>
          </p:nvSpPr>
          <p:spPr>
            <a:xfrm>
              <a:off x="6321151" y="2386781"/>
              <a:ext cx="3384823" cy="292388"/>
            </a:xfrm>
            <a:prstGeom prst="rect">
              <a:avLst/>
            </a:prstGeom>
            <a:noFill/>
            <a:ln>
              <a:noFill/>
            </a:ln>
          </p:spPr>
          <p:txBody>
            <a:bodyPr wrap="square" rtlCol="0">
              <a:spAutoFit/>
            </a:bodyPr>
            <a:lstStyle/>
            <a:p>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適用</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される</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指令は</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 </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（ＭＤＤ</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9" name="テキスト ボックス 48">
              <a:extLst>
                <a:ext uri="{FF2B5EF4-FFF2-40B4-BE49-F238E27FC236}">
                  <a16:creationId xmlns:a16="http://schemas.microsoft.com/office/drawing/2014/main" id="{92550F9F-6FDB-4673-94D6-6690EA242E7A}"/>
                </a:ext>
              </a:extLst>
            </p:cNvPr>
            <p:cNvSpPr txBox="1"/>
            <p:nvPr/>
          </p:nvSpPr>
          <p:spPr>
            <a:xfrm>
              <a:off x="3197066" y="2430015"/>
              <a:ext cx="3052078" cy="461665"/>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クラス分類の選択（</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Ⅱ</a:t>
              </a:r>
              <a:r>
                <a:rPr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0" name="テキスト ボックス 49">
              <a:extLst>
                <a:ext uri="{FF2B5EF4-FFF2-40B4-BE49-F238E27FC236}">
                  <a16:creationId xmlns:a16="http://schemas.microsoft.com/office/drawing/2014/main" id="{36F2C3B3-04F1-4C8C-B924-6DC116B9DE35}"/>
                </a:ext>
              </a:extLst>
            </p:cNvPr>
            <p:cNvSpPr txBox="1"/>
            <p:nvPr/>
          </p:nvSpPr>
          <p:spPr>
            <a:xfrm>
              <a:off x="2584772" y="3433172"/>
              <a:ext cx="5869636"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ISO13485</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の実施・認証</a:t>
              </a:r>
            </a:p>
          </p:txBody>
        </p:sp>
        <p:sp>
          <p:nvSpPr>
            <p:cNvPr id="51" name="テキスト ボックス 50">
              <a:extLst>
                <a:ext uri="{FF2B5EF4-FFF2-40B4-BE49-F238E27FC236}">
                  <a16:creationId xmlns:a16="http://schemas.microsoft.com/office/drawing/2014/main" id="{BE67D7BF-A928-48C4-9873-217F741133BD}"/>
                </a:ext>
              </a:extLst>
            </p:cNvPr>
            <p:cNvSpPr txBox="1"/>
            <p:nvPr/>
          </p:nvSpPr>
          <p:spPr>
            <a:xfrm>
              <a:off x="1064568" y="4198654"/>
              <a:ext cx="738984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ＥＵ代理人の選定（ＥＵに拠点がない場合）</a:t>
              </a:r>
            </a:p>
          </p:txBody>
        </p:sp>
        <p:sp>
          <p:nvSpPr>
            <p:cNvPr id="52" name="テキスト ボックス 51">
              <a:extLst>
                <a:ext uri="{FF2B5EF4-FFF2-40B4-BE49-F238E27FC236}">
                  <a16:creationId xmlns:a16="http://schemas.microsoft.com/office/drawing/2014/main" id="{8EA9098D-B097-4798-AEB1-AD7AB7F7D1F6}"/>
                </a:ext>
              </a:extLst>
            </p:cNvPr>
            <p:cNvSpPr txBox="1"/>
            <p:nvPr/>
          </p:nvSpPr>
          <p:spPr>
            <a:xfrm>
              <a:off x="2584772" y="4577333"/>
              <a:ext cx="5869636"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第三者認証機関による品質管理システム、技術ファイル、</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設計文書</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の審査</a:t>
              </a:r>
            </a:p>
          </p:txBody>
        </p:sp>
        <p:sp>
          <p:nvSpPr>
            <p:cNvPr id="53" name="テキスト ボックス 52">
              <a:extLst>
                <a:ext uri="{FF2B5EF4-FFF2-40B4-BE49-F238E27FC236}">
                  <a16:creationId xmlns:a16="http://schemas.microsoft.com/office/drawing/2014/main" id="{DB3FBE4E-AEE6-49EA-88AB-ADADF1D19EC2}"/>
                </a:ext>
              </a:extLst>
            </p:cNvPr>
            <p:cNvSpPr txBox="1"/>
            <p:nvPr/>
          </p:nvSpPr>
          <p:spPr>
            <a:xfrm>
              <a:off x="2584772" y="4949617"/>
              <a:ext cx="5869636" cy="276999"/>
            </a:xfrm>
            <a:prstGeom prst="rect">
              <a:avLst/>
            </a:prstGeom>
            <a:solidFill>
              <a:srgbClr val="0070C0"/>
            </a:solidFill>
            <a:ln>
              <a:solidFill>
                <a:srgbClr val="002060"/>
              </a:solidFill>
            </a:ln>
          </p:spPr>
          <p:txBody>
            <a:bodyPr wrap="square" rtlCol="0">
              <a:spAutoFit/>
            </a:bodyPr>
            <a:lstStyle/>
            <a:p>
              <a:pPr algn="ct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ＣＥマーキング認証（製品）／ＩＳＯ</a:t>
              </a:r>
              <a:r>
                <a:rPr lang="en-US" altLang="ja-JP" sz="1200" b="0" dirty="0">
                  <a:latin typeface="メイリオ" panose="020B0604030504040204" pitchFamily="50" charset="-128"/>
                  <a:ea typeface="メイリオ" panose="020B0604030504040204" pitchFamily="50" charset="-128"/>
                  <a:sym typeface="メイリオ" panose="020B0604030504040204" pitchFamily="50" charset="-128"/>
                </a:rPr>
                <a:t>13485</a:t>
              </a: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認証（工場）</a:t>
              </a:r>
              <a:endParaRPr kumimoji="1" lang="ja-JP" altLang="en-US" sz="1200" b="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4" name="テキスト ボックス 53">
              <a:extLst>
                <a:ext uri="{FF2B5EF4-FFF2-40B4-BE49-F238E27FC236}">
                  <a16:creationId xmlns:a16="http://schemas.microsoft.com/office/drawing/2014/main" id="{B2F1A3BA-B6E5-4F0A-A6A4-BF54FCBE2FDC}"/>
                </a:ext>
              </a:extLst>
            </p:cNvPr>
            <p:cNvSpPr txBox="1"/>
            <p:nvPr/>
          </p:nvSpPr>
          <p:spPr>
            <a:xfrm>
              <a:off x="1064568" y="5319714"/>
              <a:ext cx="738984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適合宣言／ＣＥマーク貼付</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5" name="テキスト ボックス 54">
              <a:extLst>
                <a:ext uri="{FF2B5EF4-FFF2-40B4-BE49-F238E27FC236}">
                  <a16:creationId xmlns:a16="http://schemas.microsoft.com/office/drawing/2014/main" id="{A67DA55B-66CF-43FA-9B2C-978577DDCF6D}"/>
                </a:ext>
              </a:extLst>
            </p:cNvPr>
            <p:cNvSpPr txBox="1"/>
            <p:nvPr/>
          </p:nvSpPr>
          <p:spPr>
            <a:xfrm>
              <a:off x="2584772" y="6085851"/>
              <a:ext cx="586910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第三者認証機関による毎年の監査（</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準拠状況）</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6" name="テキスト ボックス 55">
              <a:extLst>
                <a:ext uri="{FF2B5EF4-FFF2-40B4-BE49-F238E27FC236}">
                  <a16:creationId xmlns:a16="http://schemas.microsoft.com/office/drawing/2014/main" id="{62E19CF8-E01E-4B2C-9F88-E26FCBAF120C}"/>
                </a:ext>
              </a:extLst>
            </p:cNvPr>
            <p:cNvSpPr txBox="1"/>
            <p:nvPr/>
          </p:nvSpPr>
          <p:spPr>
            <a:xfrm>
              <a:off x="1064568" y="3820258"/>
              <a:ext cx="5865135"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技術ファイルの準備、</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a:t>
              </a:r>
              <a:r>
                <a:rPr kumimoji="1"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への</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適合証明</a:t>
              </a:r>
            </a:p>
          </p:txBody>
        </p:sp>
        <p:sp>
          <p:nvSpPr>
            <p:cNvPr id="57" name="テキスト ボックス 56">
              <a:extLst>
                <a:ext uri="{FF2B5EF4-FFF2-40B4-BE49-F238E27FC236}">
                  <a16:creationId xmlns:a16="http://schemas.microsoft.com/office/drawing/2014/main" id="{9C61CA3A-B4D0-4D18-8C29-A61A5ADF3E6C}"/>
                </a:ext>
              </a:extLst>
            </p:cNvPr>
            <p:cNvSpPr txBox="1"/>
            <p:nvPr/>
          </p:nvSpPr>
          <p:spPr>
            <a:xfrm>
              <a:off x="1078954" y="2945694"/>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8" name="テキスト ボックス 57">
              <a:extLst>
                <a:ext uri="{FF2B5EF4-FFF2-40B4-BE49-F238E27FC236}">
                  <a16:creationId xmlns:a16="http://schemas.microsoft.com/office/drawing/2014/main" id="{9CCA0472-7408-4EB3-B31A-0849D4FA70D1}"/>
                </a:ext>
              </a:extLst>
            </p:cNvPr>
            <p:cNvSpPr txBox="1"/>
            <p:nvPr/>
          </p:nvSpPr>
          <p:spPr>
            <a:xfrm>
              <a:off x="7009807" y="3820258"/>
              <a:ext cx="1444602"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設計文書の</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準備</a:t>
              </a:r>
            </a:p>
          </p:txBody>
        </p:sp>
        <p:sp>
          <p:nvSpPr>
            <p:cNvPr id="59" name="テキスト ボックス 58">
              <a:extLst>
                <a:ext uri="{FF2B5EF4-FFF2-40B4-BE49-F238E27FC236}">
                  <a16:creationId xmlns:a16="http://schemas.microsoft.com/office/drawing/2014/main" id="{105C6AB0-5CF6-47E8-9A80-5FAEDF161C6F}"/>
                </a:ext>
              </a:extLst>
            </p:cNvPr>
            <p:cNvSpPr txBox="1"/>
            <p:nvPr/>
          </p:nvSpPr>
          <p:spPr>
            <a:xfrm>
              <a:off x="1070433" y="5699324"/>
              <a:ext cx="2822709"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各国当局に製品登録</a:t>
              </a:r>
            </a:p>
          </p:txBody>
        </p:sp>
        <p:sp>
          <p:nvSpPr>
            <p:cNvPr id="60" name="テキスト ボックス 59">
              <a:extLst>
                <a:ext uri="{FF2B5EF4-FFF2-40B4-BE49-F238E27FC236}">
                  <a16:creationId xmlns:a16="http://schemas.microsoft.com/office/drawing/2014/main" id="{D37B3366-C4E9-4D6B-A5D6-F18E366B3CBE}"/>
                </a:ext>
              </a:extLst>
            </p:cNvPr>
            <p:cNvSpPr txBox="1"/>
            <p:nvPr/>
          </p:nvSpPr>
          <p:spPr>
            <a:xfrm>
              <a:off x="4096940" y="5692043"/>
              <a:ext cx="4357468"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各国で追加的な規定がある場合、制度に則り登録</a:t>
              </a:r>
            </a:p>
          </p:txBody>
        </p:sp>
        <p:sp>
          <p:nvSpPr>
            <p:cNvPr id="61" name="テキスト ボックス 60">
              <a:extLst>
                <a:ext uri="{FF2B5EF4-FFF2-40B4-BE49-F238E27FC236}">
                  <a16:creationId xmlns:a16="http://schemas.microsoft.com/office/drawing/2014/main" id="{97C26CC5-63FF-49A7-93E5-8D99613C7AB5}"/>
                </a:ext>
              </a:extLst>
            </p:cNvPr>
            <p:cNvSpPr txBox="1"/>
            <p:nvPr/>
          </p:nvSpPr>
          <p:spPr>
            <a:xfrm>
              <a:off x="2584771" y="2847087"/>
              <a:ext cx="1499633" cy="646331"/>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（滅菌指定・計測機能</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付き</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p:txBody>
        </p:sp>
        <p:sp>
          <p:nvSpPr>
            <p:cNvPr id="62" name="テキスト ボックス 61">
              <a:extLst>
                <a:ext uri="{FF2B5EF4-FFF2-40B4-BE49-F238E27FC236}">
                  <a16:creationId xmlns:a16="http://schemas.microsoft.com/office/drawing/2014/main" id="{9FA48BF1-9C32-475B-857E-CD40DCBC6296}"/>
                </a:ext>
              </a:extLst>
            </p:cNvPr>
            <p:cNvSpPr txBox="1"/>
            <p:nvPr/>
          </p:nvSpPr>
          <p:spPr>
            <a:xfrm>
              <a:off x="4220694" y="2939344"/>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p>
          </p:txBody>
        </p:sp>
        <p:sp>
          <p:nvSpPr>
            <p:cNvPr id="63" name="テキスト ボックス 62">
              <a:extLst>
                <a:ext uri="{FF2B5EF4-FFF2-40B4-BE49-F238E27FC236}">
                  <a16:creationId xmlns:a16="http://schemas.microsoft.com/office/drawing/2014/main" id="{D3328D99-4715-4602-B654-5A80D7DEBC54}"/>
                </a:ext>
              </a:extLst>
            </p:cNvPr>
            <p:cNvSpPr txBox="1"/>
            <p:nvPr/>
          </p:nvSpPr>
          <p:spPr>
            <a:xfrm>
              <a:off x="7146038" y="2937560"/>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4" name="テキスト ボックス 63">
              <a:extLst>
                <a:ext uri="{FF2B5EF4-FFF2-40B4-BE49-F238E27FC236}">
                  <a16:creationId xmlns:a16="http://schemas.microsoft.com/office/drawing/2014/main" id="{4E42D92C-E1C4-44C1-A944-B84A6CE77D07}"/>
                </a:ext>
              </a:extLst>
            </p:cNvPr>
            <p:cNvSpPr txBox="1"/>
            <p:nvPr/>
          </p:nvSpPr>
          <p:spPr>
            <a:xfrm>
              <a:off x="5673080" y="2939241"/>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p>
          </p:txBody>
        </p:sp>
      </p:grpSp>
      <p:sp>
        <p:nvSpPr>
          <p:cNvPr id="65" name="Rectangle 2">
            <a:extLst>
              <a:ext uri="{FF2B5EF4-FFF2-40B4-BE49-F238E27FC236}">
                <a16:creationId xmlns:a16="http://schemas.microsoft.com/office/drawing/2014/main" id="{497F5047-A2C6-4ECB-AAB6-95962C003EC2}"/>
              </a:ext>
            </a:extLst>
          </p:cNvPr>
          <p:cNvSpPr txBox="1">
            <a:spLocks noChangeArrowheads="1"/>
          </p:cNvSpPr>
          <p:nvPr/>
        </p:nvSpPr>
        <p:spPr>
          <a:xfrm>
            <a:off x="711590" y="1981466"/>
            <a:ext cx="522475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医療機器登録の申請フロー（ＭＤＤ）</a:t>
            </a:r>
          </a:p>
        </p:txBody>
      </p:sp>
      <p:cxnSp>
        <p:nvCxnSpPr>
          <p:cNvPr id="66" name="直線コネクタ 65">
            <a:extLst>
              <a:ext uri="{FF2B5EF4-FFF2-40B4-BE49-F238E27FC236}">
                <a16:creationId xmlns:a16="http://schemas.microsoft.com/office/drawing/2014/main" id="{48F4E0B2-2866-440D-B523-B51ED5F1968A}"/>
              </a:ext>
            </a:extLst>
          </p:cNvPr>
          <p:cNvCxnSpPr/>
          <p:nvPr/>
        </p:nvCxnSpPr>
        <p:spPr bwMode="auto">
          <a:xfrm>
            <a:off x="570165" y="2322023"/>
            <a:ext cx="46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67" name="正方形/長方形 66">
            <a:extLst>
              <a:ext uri="{FF2B5EF4-FFF2-40B4-BE49-F238E27FC236}">
                <a16:creationId xmlns:a16="http://schemas.microsoft.com/office/drawing/2014/main" id="{42C032B1-4FDF-429E-94EA-FC145D26EEBF}"/>
              </a:ext>
            </a:extLst>
          </p:cNvPr>
          <p:cNvSpPr/>
          <p:nvPr/>
        </p:nvSpPr>
        <p:spPr bwMode="auto">
          <a:xfrm>
            <a:off x="570165" y="1991147"/>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23780926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548327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354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中国の介護保険制度（</a:t>
            </a:r>
            <a:r>
              <a:rPr lang="en-US" altLang="ja-JP" dirty="0"/>
              <a:t>4/4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の試行都市のほか、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の非試行都市でも独自に介護保険制度が施行され、合わせて</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32</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都市で介護保険制度が導入されている。</a:t>
            </a:r>
          </a:p>
        </p:txBody>
      </p:sp>
      <p:grpSp>
        <p:nvGrpSpPr>
          <p:cNvPr id="11" name="グループ化 10">
            <a:extLst>
              <a:ext uri="{FF2B5EF4-FFF2-40B4-BE49-F238E27FC236}">
                <a16:creationId xmlns:a16="http://schemas.microsoft.com/office/drawing/2014/main" id="{E43249A3-80C0-419B-9355-A8325BD1E14C}"/>
              </a:ext>
            </a:extLst>
          </p:cNvPr>
          <p:cNvGrpSpPr/>
          <p:nvPr/>
        </p:nvGrpSpPr>
        <p:grpSpPr>
          <a:xfrm>
            <a:off x="416896" y="1531640"/>
            <a:ext cx="2591888" cy="457200"/>
            <a:chOff x="488504" y="976671"/>
            <a:chExt cx="4514523" cy="457200"/>
          </a:xfrm>
        </p:grpSpPr>
        <p:sp>
          <p:nvSpPr>
            <p:cNvPr id="12" name="Rectangle 2">
              <a:extLst>
                <a:ext uri="{FF2B5EF4-FFF2-40B4-BE49-F238E27FC236}">
                  <a16:creationId xmlns:a16="http://schemas.microsoft.com/office/drawing/2014/main" id="{9646D119-7922-4F05-B6E0-A1A0D660C2BE}"/>
                </a:ext>
              </a:extLst>
            </p:cNvPr>
            <p:cNvSpPr txBox="1">
              <a:spLocks noChangeArrowheads="1"/>
            </p:cNvSpPr>
            <p:nvPr/>
          </p:nvSpPr>
          <p:spPr>
            <a:xfrm>
              <a:off x="755351" y="976671"/>
              <a:ext cx="4247676" cy="457200"/>
            </a:xfrm>
            <a:prstGeom prst="rect">
              <a:avLst/>
            </a:prstGeom>
          </p:spPr>
          <p:txBody>
            <a:bodyPr/>
            <a:lstStyle/>
            <a:p>
              <a:pPr defTabSz="957263" eaLnBrk="0" fontAlgn="ctr" hangingPunct="0">
                <a:defRPr/>
              </a:pPr>
              <a:r>
                <a:rPr lang="ja-JP" altLang="en-US"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非試行都市の一覧</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4" name="直線コネクタ 13">
              <a:extLst>
                <a:ext uri="{FF2B5EF4-FFF2-40B4-BE49-F238E27FC236}">
                  <a16:creationId xmlns:a16="http://schemas.microsoft.com/office/drawing/2014/main" id="{30ABD7B3-4502-44FA-A988-34275C85E2F6}"/>
                </a:ext>
              </a:extLst>
            </p:cNvPr>
            <p:cNvCxnSpPr/>
            <p:nvPr/>
          </p:nvCxnSpPr>
          <p:spPr bwMode="auto">
            <a:xfrm>
              <a:off x="488504" y="1317228"/>
              <a:ext cx="4389101"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7CF1632C-613F-4E3B-A46D-388BDC200B05}"/>
                </a:ext>
              </a:extLst>
            </p:cNvPr>
            <p:cNvSpPr/>
            <p:nvPr/>
          </p:nvSpPr>
          <p:spPr bwMode="auto">
            <a:xfrm>
              <a:off x="488504" y="986352"/>
              <a:ext cx="19438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6" name="表 15">
            <a:extLst>
              <a:ext uri="{FF2B5EF4-FFF2-40B4-BE49-F238E27FC236}">
                <a16:creationId xmlns:a16="http://schemas.microsoft.com/office/drawing/2014/main" id="{6B2D739F-55EA-483A-AD15-0640DBD98A6D}"/>
              </a:ext>
            </a:extLst>
          </p:cNvPr>
          <p:cNvGraphicFramePr>
            <a:graphicFrameLocks noGrp="1"/>
          </p:cNvGraphicFramePr>
          <p:nvPr>
            <p:extLst>
              <p:ext uri="{D42A27DB-BD31-4B8C-83A1-F6EECF244321}">
                <p14:modId xmlns:p14="http://schemas.microsoft.com/office/powerpoint/2010/main" val="3970929268"/>
              </p:ext>
            </p:extLst>
          </p:nvPr>
        </p:nvGraphicFramePr>
        <p:xfrm>
          <a:off x="416495" y="1988840"/>
          <a:ext cx="3561371" cy="4032450"/>
        </p:xfrm>
        <a:graphic>
          <a:graphicData uri="http://schemas.openxmlformats.org/drawingml/2006/table">
            <a:tbl>
              <a:tblPr firstRow="1" bandRow="1">
                <a:tableStyleId>{5C22544A-7EE6-4342-B048-85BDC9FD1C3A}</a:tableStyleId>
              </a:tblPr>
              <a:tblGrid>
                <a:gridCol w="2288920">
                  <a:extLst>
                    <a:ext uri="{9D8B030D-6E8A-4147-A177-3AD203B41FA5}">
                      <a16:colId xmlns:a16="http://schemas.microsoft.com/office/drawing/2014/main" val="20000"/>
                    </a:ext>
                  </a:extLst>
                </a:gridCol>
                <a:gridCol w="1272451">
                  <a:extLst>
                    <a:ext uri="{9D8B030D-6E8A-4147-A177-3AD203B41FA5}">
                      <a16:colId xmlns:a16="http://schemas.microsoft.com/office/drawing/2014/main" val="20001"/>
                    </a:ext>
                  </a:extLst>
                </a:gridCol>
              </a:tblGrid>
              <a:tr h="268830">
                <a:tc>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都市名</a:t>
                      </a:r>
                    </a:p>
                  </a:txBody>
                  <a:tcPr>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solidFill>
                      <a:srgbClr val="0070C0"/>
                    </a:solidFill>
                  </a:tcPr>
                </a:tc>
                <a:tc>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政策の公布時期</a:t>
                      </a:r>
                    </a:p>
                  </a:txBody>
                  <a:tcPr>
                    <a:lnL w="12700" cap="flat" cmpd="sng" algn="ctr">
                      <a:solidFill>
                        <a:schemeClr val="bg1"/>
                      </a:solidFill>
                      <a:prstDash val="solid"/>
                      <a:round/>
                      <a:headEnd type="none" w="med" len="med"/>
                      <a:tailEnd type="none" w="med" len="med"/>
                    </a:lnL>
                    <a:lnB w="12700" cap="flat" cmpd="sng" algn="ctr">
                      <a:no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河北省巨鹿県</a:t>
                      </a:r>
                    </a:p>
                  </a:txBody>
                  <a:tcPr>
                    <a:lnR w="19050" cap="flat" cmpd="sng" algn="ctr">
                      <a:solidFill>
                        <a:schemeClr val="bg1">
                          <a:lumMod val="75000"/>
                        </a:schemeClr>
                      </a:solidFill>
                      <a:prstDash val="solid"/>
                      <a:round/>
                      <a:headEnd type="none" w="med" len="med"/>
                      <a:tailEnd type="none" w="med" len="med"/>
                    </a:lnR>
                    <a:lnT w="12700" cap="flat" cmpd="sng" algn="ctr">
                      <a:no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2016</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年８月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no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浙江省桐廬県 </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年２月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浙江省嘉興市 </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年６月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山西省臨汾市</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年９月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新疆ウイグル自治区昌吉市 </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11</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新疆ウイグル自治区クラマイ市</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12</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6"/>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江蘇省徐州市</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7"/>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広西省賀州市</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2018</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11</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8"/>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山東省済南市</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2018</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11</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9"/>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江蘇省揚州市</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2018</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11</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10"/>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江蘇省無錫市</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2018</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12</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11"/>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江蘇省常州市武進区</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2018</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12</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12"/>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新疆ウイグル自治区ウルムチ市 </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2018</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13"/>
                  </a:ext>
                </a:extLst>
              </a:tr>
              <a:tr h="2688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浙江省温州市</a:t>
                      </a:r>
                    </a:p>
                  </a:txBody>
                  <a:tcPr>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2019</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905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dash"/>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14"/>
                  </a:ext>
                </a:extLst>
              </a:tr>
            </a:tbl>
          </a:graphicData>
        </a:graphic>
      </p:graphicFrame>
      <p:pic>
        <p:nvPicPr>
          <p:cNvPr id="97" name="図 96">
            <a:extLst>
              <a:ext uri="{FF2B5EF4-FFF2-40B4-BE49-F238E27FC236}">
                <a16:creationId xmlns:a16="http://schemas.microsoft.com/office/drawing/2014/main" id="{A6FC0EFC-E9C2-4837-80FE-D7D9D9D2BC7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16896" y="1427085"/>
            <a:ext cx="5143500" cy="5143500"/>
          </a:xfrm>
          <a:prstGeom prst="rect">
            <a:avLst/>
          </a:prstGeom>
        </p:spPr>
      </p:pic>
      <p:sp>
        <p:nvSpPr>
          <p:cNvPr id="98" name="正方形/長方形 97">
            <a:extLst>
              <a:ext uri="{FF2B5EF4-FFF2-40B4-BE49-F238E27FC236}">
                <a16:creationId xmlns:a16="http://schemas.microsoft.com/office/drawing/2014/main" id="{E1EA36B3-DF36-4AE5-A823-217C37E835D3}"/>
              </a:ext>
            </a:extLst>
          </p:cNvPr>
          <p:cNvSpPr/>
          <p:nvPr/>
        </p:nvSpPr>
        <p:spPr>
          <a:xfrm>
            <a:off x="4501340" y="3597820"/>
            <a:ext cx="1191352" cy="230832"/>
          </a:xfrm>
          <a:prstGeom prst="rect">
            <a:avLst/>
          </a:prstGeom>
        </p:spPr>
        <p:txBody>
          <a:bodyPr wrap="none">
            <a:spAutoFit/>
          </a:bodyPr>
          <a:lstStyle/>
          <a:p>
            <a:r>
              <a:rPr lang="ja-JP" altLang="en-US" sz="900" dirty="0">
                <a:solidFill>
                  <a:srgbClr val="003366"/>
                </a:solidFill>
              </a:rPr>
              <a:t>新疆ウイグル自治区</a:t>
            </a:r>
          </a:p>
        </p:txBody>
      </p:sp>
      <p:sp>
        <p:nvSpPr>
          <p:cNvPr id="99" name="正方形/長方形 98">
            <a:extLst>
              <a:ext uri="{FF2B5EF4-FFF2-40B4-BE49-F238E27FC236}">
                <a16:creationId xmlns:a16="http://schemas.microsoft.com/office/drawing/2014/main" id="{B9947D8F-55D2-4334-BC83-D98BD9FBCC65}"/>
              </a:ext>
            </a:extLst>
          </p:cNvPr>
          <p:cNvSpPr/>
          <p:nvPr/>
        </p:nvSpPr>
        <p:spPr>
          <a:xfrm>
            <a:off x="8213700" y="2698362"/>
            <a:ext cx="646331" cy="230832"/>
          </a:xfrm>
          <a:prstGeom prst="rect">
            <a:avLst/>
          </a:prstGeom>
        </p:spPr>
        <p:txBody>
          <a:bodyPr wrap="none">
            <a:spAutoFit/>
          </a:bodyPr>
          <a:lstStyle/>
          <a:p>
            <a:r>
              <a:rPr lang="ja-JP" altLang="en-US" sz="900" dirty="0">
                <a:solidFill>
                  <a:srgbClr val="003366"/>
                </a:solidFill>
              </a:rPr>
              <a:t>黒竜江省</a:t>
            </a:r>
          </a:p>
        </p:txBody>
      </p:sp>
      <p:sp>
        <p:nvSpPr>
          <p:cNvPr id="100" name="正方形/長方形 99">
            <a:extLst>
              <a:ext uri="{FF2B5EF4-FFF2-40B4-BE49-F238E27FC236}">
                <a16:creationId xmlns:a16="http://schemas.microsoft.com/office/drawing/2014/main" id="{A2D03A3F-0E84-416A-AF94-02400193B636}"/>
              </a:ext>
            </a:extLst>
          </p:cNvPr>
          <p:cNvSpPr/>
          <p:nvPr/>
        </p:nvSpPr>
        <p:spPr>
          <a:xfrm>
            <a:off x="8252004" y="3399552"/>
            <a:ext cx="530915" cy="230832"/>
          </a:xfrm>
          <a:prstGeom prst="rect">
            <a:avLst/>
          </a:prstGeom>
        </p:spPr>
        <p:txBody>
          <a:bodyPr wrap="none">
            <a:spAutoFit/>
          </a:bodyPr>
          <a:lstStyle/>
          <a:p>
            <a:r>
              <a:rPr lang="ja-JP" altLang="en-US" sz="900" dirty="0">
                <a:solidFill>
                  <a:srgbClr val="003366"/>
                </a:solidFill>
              </a:rPr>
              <a:t>吉林省</a:t>
            </a:r>
          </a:p>
        </p:txBody>
      </p:sp>
      <p:sp>
        <p:nvSpPr>
          <p:cNvPr id="101" name="正方形/長方形 100">
            <a:extLst>
              <a:ext uri="{FF2B5EF4-FFF2-40B4-BE49-F238E27FC236}">
                <a16:creationId xmlns:a16="http://schemas.microsoft.com/office/drawing/2014/main" id="{B268444F-C5F1-4AEA-8A47-B09DEF659BE0}"/>
              </a:ext>
            </a:extLst>
          </p:cNvPr>
          <p:cNvSpPr/>
          <p:nvPr/>
        </p:nvSpPr>
        <p:spPr>
          <a:xfrm>
            <a:off x="7357394" y="3622155"/>
            <a:ext cx="530915" cy="230832"/>
          </a:xfrm>
          <a:prstGeom prst="rect">
            <a:avLst/>
          </a:prstGeom>
        </p:spPr>
        <p:txBody>
          <a:bodyPr wrap="none">
            <a:spAutoFit/>
          </a:bodyPr>
          <a:lstStyle/>
          <a:p>
            <a:r>
              <a:rPr lang="ja-JP" altLang="en-US" sz="900" dirty="0">
                <a:solidFill>
                  <a:srgbClr val="003366"/>
                </a:solidFill>
              </a:rPr>
              <a:t>北京市</a:t>
            </a:r>
          </a:p>
        </p:txBody>
      </p:sp>
      <p:sp>
        <p:nvSpPr>
          <p:cNvPr id="102" name="正方形/長方形 101">
            <a:extLst>
              <a:ext uri="{FF2B5EF4-FFF2-40B4-BE49-F238E27FC236}">
                <a16:creationId xmlns:a16="http://schemas.microsoft.com/office/drawing/2014/main" id="{A8F74E44-54FD-4141-8874-64EDC74AC586}"/>
              </a:ext>
            </a:extLst>
          </p:cNvPr>
          <p:cNvSpPr/>
          <p:nvPr/>
        </p:nvSpPr>
        <p:spPr>
          <a:xfrm>
            <a:off x="7244570" y="3778307"/>
            <a:ext cx="530915" cy="230832"/>
          </a:xfrm>
          <a:prstGeom prst="rect">
            <a:avLst/>
          </a:prstGeom>
        </p:spPr>
        <p:txBody>
          <a:bodyPr wrap="none">
            <a:spAutoFit/>
          </a:bodyPr>
          <a:lstStyle/>
          <a:p>
            <a:r>
              <a:rPr lang="ja-JP" altLang="en-US" sz="900" dirty="0">
                <a:solidFill>
                  <a:srgbClr val="003366"/>
                </a:solidFill>
              </a:rPr>
              <a:t>河北省</a:t>
            </a:r>
          </a:p>
        </p:txBody>
      </p:sp>
      <p:sp>
        <p:nvSpPr>
          <p:cNvPr id="103" name="正方形/長方形 102">
            <a:extLst>
              <a:ext uri="{FF2B5EF4-FFF2-40B4-BE49-F238E27FC236}">
                <a16:creationId xmlns:a16="http://schemas.microsoft.com/office/drawing/2014/main" id="{A3625B99-D3AA-443E-B98E-33C0A46A50ED}"/>
              </a:ext>
            </a:extLst>
          </p:cNvPr>
          <p:cNvSpPr/>
          <p:nvPr/>
        </p:nvSpPr>
        <p:spPr>
          <a:xfrm>
            <a:off x="7649124" y="4010749"/>
            <a:ext cx="530915" cy="230832"/>
          </a:xfrm>
          <a:prstGeom prst="rect">
            <a:avLst/>
          </a:prstGeom>
        </p:spPr>
        <p:txBody>
          <a:bodyPr wrap="none">
            <a:spAutoFit/>
          </a:bodyPr>
          <a:lstStyle/>
          <a:p>
            <a:r>
              <a:rPr lang="ja-JP" altLang="en-US" sz="900" dirty="0">
                <a:solidFill>
                  <a:srgbClr val="003366"/>
                </a:solidFill>
              </a:rPr>
              <a:t>山東省</a:t>
            </a:r>
          </a:p>
        </p:txBody>
      </p:sp>
      <p:sp>
        <p:nvSpPr>
          <p:cNvPr id="104" name="正方形/長方形 103">
            <a:extLst>
              <a:ext uri="{FF2B5EF4-FFF2-40B4-BE49-F238E27FC236}">
                <a16:creationId xmlns:a16="http://schemas.microsoft.com/office/drawing/2014/main" id="{86D290E4-0662-410D-8F4B-3B8AC8F7CD35}"/>
              </a:ext>
            </a:extLst>
          </p:cNvPr>
          <p:cNvSpPr/>
          <p:nvPr/>
        </p:nvSpPr>
        <p:spPr>
          <a:xfrm>
            <a:off x="8270122" y="4885401"/>
            <a:ext cx="530915" cy="230832"/>
          </a:xfrm>
          <a:prstGeom prst="rect">
            <a:avLst/>
          </a:prstGeom>
        </p:spPr>
        <p:txBody>
          <a:bodyPr wrap="none">
            <a:spAutoFit/>
          </a:bodyPr>
          <a:lstStyle/>
          <a:p>
            <a:r>
              <a:rPr lang="ja-JP" altLang="en-US" sz="900" dirty="0">
                <a:solidFill>
                  <a:srgbClr val="003366"/>
                </a:solidFill>
              </a:rPr>
              <a:t>浙江省</a:t>
            </a:r>
          </a:p>
        </p:txBody>
      </p:sp>
      <p:sp>
        <p:nvSpPr>
          <p:cNvPr id="105" name="正方形/長方形 104">
            <a:extLst>
              <a:ext uri="{FF2B5EF4-FFF2-40B4-BE49-F238E27FC236}">
                <a16:creationId xmlns:a16="http://schemas.microsoft.com/office/drawing/2014/main" id="{FDE03155-73A2-48B8-AF32-995F3DCB0441}"/>
              </a:ext>
            </a:extLst>
          </p:cNvPr>
          <p:cNvSpPr/>
          <p:nvPr/>
        </p:nvSpPr>
        <p:spPr>
          <a:xfrm>
            <a:off x="7258015" y="4971586"/>
            <a:ext cx="530915" cy="230832"/>
          </a:xfrm>
          <a:prstGeom prst="rect">
            <a:avLst/>
          </a:prstGeom>
        </p:spPr>
        <p:txBody>
          <a:bodyPr wrap="none">
            <a:spAutoFit/>
          </a:bodyPr>
          <a:lstStyle/>
          <a:p>
            <a:r>
              <a:rPr lang="ja-JP" altLang="en-US" sz="900" dirty="0">
                <a:solidFill>
                  <a:srgbClr val="003366"/>
                </a:solidFill>
              </a:rPr>
              <a:t>江西省</a:t>
            </a:r>
          </a:p>
        </p:txBody>
      </p:sp>
      <p:sp>
        <p:nvSpPr>
          <p:cNvPr id="106" name="正方形/長方形 105">
            <a:extLst>
              <a:ext uri="{FF2B5EF4-FFF2-40B4-BE49-F238E27FC236}">
                <a16:creationId xmlns:a16="http://schemas.microsoft.com/office/drawing/2014/main" id="{0B88CB8D-DAED-40FF-8B35-1B393E8B6E7F}"/>
              </a:ext>
            </a:extLst>
          </p:cNvPr>
          <p:cNvSpPr/>
          <p:nvPr/>
        </p:nvSpPr>
        <p:spPr>
          <a:xfrm>
            <a:off x="7100164" y="5168330"/>
            <a:ext cx="530915" cy="230832"/>
          </a:xfrm>
          <a:prstGeom prst="rect">
            <a:avLst/>
          </a:prstGeom>
        </p:spPr>
        <p:txBody>
          <a:bodyPr wrap="none">
            <a:spAutoFit/>
          </a:bodyPr>
          <a:lstStyle/>
          <a:p>
            <a:r>
              <a:rPr lang="ja-JP" altLang="en-US" sz="900" dirty="0">
                <a:solidFill>
                  <a:srgbClr val="003366"/>
                </a:solidFill>
              </a:rPr>
              <a:t>広東省</a:t>
            </a:r>
          </a:p>
        </p:txBody>
      </p:sp>
      <p:sp>
        <p:nvSpPr>
          <p:cNvPr id="107" name="正方形/長方形 106">
            <a:extLst>
              <a:ext uri="{FF2B5EF4-FFF2-40B4-BE49-F238E27FC236}">
                <a16:creationId xmlns:a16="http://schemas.microsoft.com/office/drawing/2014/main" id="{05839157-B0CA-4A9E-9A6F-D69CE9B3CEC0}"/>
              </a:ext>
            </a:extLst>
          </p:cNvPr>
          <p:cNvSpPr/>
          <p:nvPr/>
        </p:nvSpPr>
        <p:spPr>
          <a:xfrm>
            <a:off x="7019843" y="4478944"/>
            <a:ext cx="530915" cy="230832"/>
          </a:xfrm>
          <a:prstGeom prst="rect">
            <a:avLst/>
          </a:prstGeom>
        </p:spPr>
        <p:txBody>
          <a:bodyPr wrap="none">
            <a:spAutoFit/>
          </a:bodyPr>
          <a:lstStyle/>
          <a:p>
            <a:r>
              <a:rPr lang="ja-JP" altLang="en-US" sz="900" dirty="0">
                <a:solidFill>
                  <a:srgbClr val="003366"/>
                </a:solidFill>
              </a:rPr>
              <a:t>湖北省</a:t>
            </a:r>
          </a:p>
        </p:txBody>
      </p:sp>
      <p:sp>
        <p:nvSpPr>
          <p:cNvPr id="108" name="正方形/長方形 107">
            <a:extLst>
              <a:ext uri="{FF2B5EF4-FFF2-40B4-BE49-F238E27FC236}">
                <a16:creationId xmlns:a16="http://schemas.microsoft.com/office/drawing/2014/main" id="{B9766F46-EDFA-4C5D-9F0D-FE5BC118D3B8}"/>
              </a:ext>
            </a:extLst>
          </p:cNvPr>
          <p:cNvSpPr/>
          <p:nvPr/>
        </p:nvSpPr>
        <p:spPr>
          <a:xfrm>
            <a:off x="6674758" y="4661974"/>
            <a:ext cx="530915" cy="230832"/>
          </a:xfrm>
          <a:prstGeom prst="rect">
            <a:avLst/>
          </a:prstGeom>
        </p:spPr>
        <p:txBody>
          <a:bodyPr wrap="none">
            <a:spAutoFit/>
          </a:bodyPr>
          <a:lstStyle/>
          <a:p>
            <a:r>
              <a:rPr lang="ja-JP" altLang="en-US" sz="900" dirty="0">
                <a:solidFill>
                  <a:srgbClr val="003366"/>
                </a:solidFill>
              </a:rPr>
              <a:t>重慶市</a:t>
            </a:r>
          </a:p>
        </p:txBody>
      </p:sp>
      <p:sp>
        <p:nvSpPr>
          <p:cNvPr id="109" name="正方形/長方形 108">
            <a:extLst>
              <a:ext uri="{FF2B5EF4-FFF2-40B4-BE49-F238E27FC236}">
                <a16:creationId xmlns:a16="http://schemas.microsoft.com/office/drawing/2014/main" id="{351D70D8-7E4F-4757-ACB8-07A462D2D2DB}"/>
              </a:ext>
            </a:extLst>
          </p:cNvPr>
          <p:cNvSpPr/>
          <p:nvPr/>
        </p:nvSpPr>
        <p:spPr>
          <a:xfrm>
            <a:off x="6256901" y="4526803"/>
            <a:ext cx="530915" cy="230832"/>
          </a:xfrm>
          <a:prstGeom prst="rect">
            <a:avLst/>
          </a:prstGeom>
        </p:spPr>
        <p:txBody>
          <a:bodyPr wrap="none">
            <a:spAutoFit/>
          </a:bodyPr>
          <a:lstStyle/>
          <a:p>
            <a:r>
              <a:rPr lang="ja-JP" altLang="en-US" sz="900" dirty="0">
                <a:solidFill>
                  <a:srgbClr val="003366"/>
                </a:solidFill>
              </a:rPr>
              <a:t>四川省</a:t>
            </a:r>
          </a:p>
        </p:txBody>
      </p:sp>
      <p:sp>
        <p:nvSpPr>
          <p:cNvPr id="110" name="円/楕円 31">
            <a:extLst>
              <a:ext uri="{FF2B5EF4-FFF2-40B4-BE49-F238E27FC236}">
                <a16:creationId xmlns:a16="http://schemas.microsoft.com/office/drawing/2014/main" id="{58A05833-EA2A-4181-8618-94455D0036BE}"/>
              </a:ext>
            </a:extLst>
          </p:cNvPr>
          <p:cNvSpPr/>
          <p:nvPr/>
        </p:nvSpPr>
        <p:spPr bwMode="auto">
          <a:xfrm>
            <a:off x="5187950" y="3216041"/>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11" name="正方形/長方形 110">
            <a:extLst>
              <a:ext uri="{FF2B5EF4-FFF2-40B4-BE49-F238E27FC236}">
                <a16:creationId xmlns:a16="http://schemas.microsoft.com/office/drawing/2014/main" id="{FE846BCB-47A7-4806-81FF-042DAF49DB7F}"/>
              </a:ext>
            </a:extLst>
          </p:cNvPr>
          <p:cNvSpPr/>
          <p:nvPr/>
        </p:nvSpPr>
        <p:spPr>
          <a:xfrm>
            <a:off x="5068959" y="3232047"/>
            <a:ext cx="415498" cy="230832"/>
          </a:xfrm>
          <a:prstGeom prst="rect">
            <a:avLst/>
          </a:prstGeom>
        </p:spPr>
        <p:txBody>
          <a:bodyPr wrap="none">
            <a:spAutoFit/>
          </a:bodyPr>
          <a:lstStyle/>
          <a:p>
            <a:r>
              <a:rPr lang="ja-JP" altLang="en-US" sz="900" b="0" dirty="0">
                <a:solidFill>
                  <a:srgbClr val="C00000"/>
                </a:solidFill>
              </a:rPr>
              <a:t>昌吉</a:t>
            </a:r>
          </a:p>
        </p:txBody>
      </p:sp>
      <p:sp>
        <p:nvSpPr>
          <p:cNvPr id="112" name="円/楕円 35">
            <a:extLst>
              <a:ext uri="{FF2B5EF4-FFF2-40B4-BE49-F238E27FC236}">
                <a16:creationId xmlns:a16="http://schemas.microsoft.com/office/drawing/2014/main" id="{651B4B3F-1050-4ACB-9512-DA4339C7F03B}"/>
              </a:ext>
            </a:extLst>
          </p:cNvPr>
          <p:cNvSpPr/>
          <p:nvPr/>
        </p:nvSpPr>
        <p:spPr bwMode="auto">
          <a:xfrm>
            <a:off x="7231409" y="4698744"/>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13" name="正方形/長方形 112">
            <a:extLst>
              <a:ext uri="{FF2B5EF4-FFF2-40B4-BE49-F238E27FC236}">
                <a16:creationId xmlns:a16="http://schemas.microsoft.com/office/drawing/2014/main" id="{521A387B-5A2E-4CD3-8F62-F9B7029E09BF}"/>
              </a:ext>
            </a:extLst>
          </p:cNvPr>
          <p:cNvSpPr/>
          <p:nvPr/>
        </p:nvSpPr>
        <p:spPr>
          <a:xfrm>
            <a:off x="7437907" y="4135170"/>
            <a:ext cx="415498" cy="230832"/>
          </a:xfrm>
          <a:prstGeom prst="rect">
            <a:avLst/>
          </a:prstGeom>
        </p:spPr>
        <p:txBody>
          <a:bodyPr wrap="none">
            <a:spAutoFit/>
          </a:bodyPr>
          <a:lstStyle/>
          <a:p>
            <a:r>
              <a:rPr lang="ja-JP" altLang="en-US" sz="900" b="0" dirty="0">
                <a:solidFill>
                  <a:srgbClr val="C00000"/>
                </a:solidFill>
              </a:rPr>
              <a:t>徐州</a:t>
            </a:r>
          </a:p>
        </p:txBody>
      </p:sp>
      <p:sp>
        <p:nvSpPr>
          <p:cNvPr id="114" name="円/楕円 37">
            <a:extLst>
              <a:ext uri="{FF2B5EF4-FFF2-40B4-BE49-F238E27FC236}">
                <a16:creationId xmlns:a16="http://schemas.microsoft.com/office/drawing/2014/main" id="{2B444097-47C6-4B92-A9EA-0055CEA313B0}"/>
              </a:ext>
            </a:extLst>
          </p:cNvPr>
          <p:cNvSpPr/>
          <p:nvPr/>
        </p:nvSpPr>
        <p:spPr bwMode="auto">
          <a:xfrm>
            <a:off x="7542043" y="4918935"/>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15" name="正方形/長方形 114">
            <a:extLst>
              <a:ext uri="{FF2B5EF4-FFF2-40B4-BE49-F238E27FC236}">
                <a16:creationId xmlns:a16="http://schemas.microsoft.com/office/drawing/2014/main" id="{91E26D54-A891-4EF3-B1F9-BE1C81866F5F}"/>
              </a:ext>
            </a:extLst>
          </p:cNvPr>
          <p:cNvSpPr/>
          <p:nvPr/>
        </p:nvSpPr>
        <p:spPr>
          <a:xfrm>
            <a:off x="7370797" y="4747267"/>
            <a:ext cx="415498" cy="230832"/>
          </a:xfrm>
          <a:prstGeom prst="rect">
            <a:avLst/>
          </a:prstGeom>
        </p:spPr>
        <p:txBody>
          <a:bodyPr wrap="none">
            <a:spAutoFit/>
          </a:bodyPr>
          <a:lstStyle/>
          <a:p>
            <a:r>
              <a:rPr lang="ja-JP" altLang="en-US" sz="900" b="0" dirty="0">
                <a:solidFill>
                  <a:srgbClr val="003366"/>
                </a:solidFill>
              </a:rPr>
              <a:t>上饶</a:t>
            </a:r>
          </a:p>
        </p:txBody>
      </p:sp>
      <p:sp>
        <p:nvSpPr>
          <p:cNvPr id="116" name="正方形/長方形 115">
            <a:extLst>
              <a:ext uri="{FF2B5EF4-FFF2-40B4-BE49-F238E27FC236}">
                <a16:creationId xmlns:a16="http://schemas.microsoft.com/office/drawing/2014/main" id="{7F6AE846-3E72-41D7-8F53-D29FC725F6AF}"/>
              </a:ext>
            </a:extLst>
          </p:cNvPr>
          <p:cNvSpPr/>
          <p:nvPr/>
        </p:nvSpPr>
        <p:spPr>
          <a:xfrm>
            <a:off x="6880731" y="5099755"/>
            <a:ext cx="415498" cy="230832"/>
          </a:xfrm>
          <a:prstGeom prst="rect">
            <a:avLst/>
          </a:prstGeom>
        </p:spPr>
        <p:txBody>
          <a:bodyPr wrap="none">
            <a:spAutoFit/>
          </a:bodyPr>
          <a:lstStyle/>
          <a:p>
            <a:r>
              <a:rPr lang="ja-JP" altLang="en-US" sz="900" b="0" dirty="0">
                <a:solidFill>
                  <a:srgbClr val="C00000"/>
                </a:solidFill>
              </a:rPr>
              <a:t>賀州</a:t>
            </a:r>
          </a:p>
        </p:txBody>
      </p:sp>
      <p:sp>
        <p:nvSpPr>
          <p:cNvPr id="117" name="正方形/長方形 116">
            <a:extLst>
              <a:ext uri="{FF2B5EF4-FFF2-40B4-BE49-F238E27FC236}">
                <a16:creationId xmlns:a16="http://schemas.microsoft.com/office/drawing/2014/main" id="{DE9F7B79-4A9E-4B23-9BC2-517C920A97FD}"/>
              </a:ext>
            </a:extLst>
          </p:cNvPr>
          <p:cNvSpPr/>
          <p:nvPr/>
        </p:nvSpPr>
        <p:spPr>
          <a:xfrm>
            <a:off x="7293154" y="4383488"/>
            <a:ext cx="530915" cy="230832"/>
          </a:xfrm>
          <a:prstGeom prst="rect">
            <a:avLst/>
          </a:prstGeom>
        </p:spPr>
        <p:txBody>
          <a:bodyPr wrap="none">
            <a:spAutoFit/>
          </a:bodyPr>
          <a:lstStyle/>
          <a:p>
            <a:r>
              <a:rPr lang="ja-JP" altLang="en-US" sz="900" dirty="0">
                <a:solidFill>
                  <a:srgbClr val="003366"/>
                </a:solidFill>
              </a:rPr>
              <a:t>安徽省</a:t>
            </a:r>
          </a:p>
        </p:txBody>
      </p:sp>
      <p:sp>
        <p:nvSpPr>
          <p:cNvPr id="118" name="円/楕円 42">
            <a:extLst>
              <a:ext uri="{FF2B5EF4-FFF2-40B4-BE49-F238E27FC236}">
                <a16:creationId xmlns:a16="http://schemas.microsoft.com/office/drawing/2014/main" id="{B99BBE2D-A221-4050-8325-16EFAA7484B1}"/>
              </a:ext>
            </a:extLst>
          </p:cNvPr>
          <p:cNvSpPr/>
          <p:nvPr/>
        </p:nvSpPr>
        <p:spPr bwMode="auto">
          <a:xfrm>
            <a:off x="7672774" y="4705639"/>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19" name="正方形/長方形 118">
            <a:extLst>
              <a:ext uri="{FF2B5EF4-FFF2-40B4-BE49-F238E27FC236}">
                <a16:creationId xmlns:a16="http://schemas.microsoft.com/office/drawing/2014/main" id="{09FFE587-403A-46A6-8F0C-CB980CE34E34}"/>
              </a:ext>
            </a:extLst>
          </p:cNvPr>
          <p:cNvSpPr/>
          <p:nvPr/>
        </p:nvSpPr>
        <p:spPr>
          <a:xfrm>
            <a:off x="7508168" y="4533976"/>
            <a:ext cx="415498" cy="230832"/>
          </a:xfrm>
          <a:prstGeom prst="rect">
            <a:avLst/>
          </a:prstGeom>
        </p:spPr>
        <p:txBody>
          <a:bodyPr wrap="none">
            <a:spAutoFit/>
          </a:bodyPr>
          <a:lstStyle/>
          <a:p>
            <a:r>
              <a:rPr lang="ja-JP" altLang="en-US" sz="900" b="0" dirty="0">
                <a:solidFill>
                  <a:srgbClr val="003366"/>
                </a:solidFill>
              </a:rPr>
              <a:t>安徽</a:t>
            </a:r>
          </a:p>
        </p:txBody>
      </p:sp>
      <p:sp>
        <p:nvSpPr>
          <p:cNvPr id="120" name="円/楕円 44">
            <a:extLst>
              <a:ext uri="{FF2B5EF4-FFF2-40B4-BE49-F238E27FC236}">
                <a16:creationId xmlns:a16="http://schemas.microsoft.com/office/drawing/2014/main" id="{E443ED37-360E-4327-817F-69B33507F180}"/>
              </a:ext>
            </a:extLst>
          </p:cNvPr>
          <p:cNvSpPr/>
          <p:nvPr/>
        </p:nvSpPr>
        <p:spPr bwMode="auto">
          <a:xfrm>
            <a:off x="7854854" y="4758613"/>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21" name="正方形/長方形 120">
            <a:extLst>
              <a:ext uri="{FF2B5EF4-FFF2-40B4-BE49-F238E27FC236}">
                <a16:creationId xmlns:a16="http://schemas.microsoft.com/office/drawing/2014/main" id="{F6DE3C02-1E55-483E-A39D-F7E7C15904A6}"/>
              </a:ext>
            </a:extLst>
          </p:cNvPr>
          <p:cNvSpPr/>
          <p:nvPr/>
        </p:nvSpPr>
        <p:spPr>
          <a:xfrm>
            <a:off x="7815595" y="4767889"/>
            <a:ext cx="415498" cy="230832"/>
          </a:xfrm>
          <a:prstGeom prst="rect">
            <a:avLst/>
          </a:prstGeom>
        </p:spPr>
        <p:txBody>
          <a:bodyPr wrap="none">
            <a:spAutoFit/>
          </a:bodyPr>
          <a:lstStyle/>
          <a:p>
            <a:r>
              <a:rPr lang="ja-JP" altLang="en-US" sz="900" b="0" dirty="0">
                <a:solidFill>
                  <a:srgbClr val="C00000"/>
                </a:solidFill>
              </a:rPr>
              <a:t>桐廬</a:t>
            </a:r>
          </a:p>
        </p:txBody>
      </p:sp>
      <p:sp>
        <p:nvSpPr>
          <p:cNvPr id="122" name="正方形/長方形 121">
            <a:extLst>
              <a:ext uri="{FF2B5EF4-FFF2-40B4-BE49-F238E27FC236}">
                <a16:creationId xmlns:a16="http://schemas.microsoft.com/office/drawing/2014/main" id="{E6973AEF-A04A-4AAD-8C35-0A7C88B5D3CC}"/>
              </a:ext>
            </a:extLst>
          </p:cNvPr>
          <p:cNvSpPr/>
          <p:nvPr/>
        </p:nvSpPr>
        <p:spPr>
          <a:xfrm>
            <a:off x="8252005" y="4570656"/>
            <a:ext cx="530915" cy="230832"/>
          </a:xfrm>
          <a:prstGeom prst="rect">
            <a:avLst/>
          </a:prstGeom>
        </p:spPr>
        <p:txBody>
          <a:bodyPr wrap="none">
            <a:spAutoFit/>
          </a:bodyPr>
          <a:lstStyle/>
          <a:p>
            <a:r>
              <a:rPr lang="ja-JP" altLang="en-US" sz="900" dirty="0">
                <a:solidFill>
                  <a:srgbClr val="003366"/>
                </a:solidFill>
              </a:rPr>
              <a:t>上海市</a:t>
            </a:r>
          </a:p>
        </p:txBody>
      </p:sp>
      <p:cxnSp>
        <p:nvCxnSpPr>
          <p:cNvPr id="123" name="直線コネクタ 122">
            <a:extLst>
              <a:ext uri="{FF2B5EF4-FFF2-40B4-BE49-F238E27FC236}">
                <a16:creationId xmlns:a16="http://schemas.microsoft.com/office/drawing/2014/main" id="{EBA55D27-E2F5-4C9D-9F3B-645CC926003C}"/>
              </a:ext>
            </a:extLst>
          </p:cNvPr>
          <p:cNvCxnSpPr/>
          <p:nvPr/>
        </p:nvCxnSpPr>
        <p:spPr bwMode="auto">
          <a:xfrm>
            <a:off x="8050020" y="4659085"/>
            <a:ext cx="253230" cy="16164"/>
          </a:xfrm>
          <a:prstGeom prst="line">
            <a:avLst/>
          </a:prstGeom>
          <a:ln>
            <a:solidFill>
              <a:srgbClr val="00206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124" name="円/楕円 54">
            <a:extLst>
              <a:ext uri="{FF2B5EF4-FFF2-40B4-BE49-F238E27FC236}">
                <a16:creationId xmlns:a16="http://schemas.microsoft.com/office/drawing/2014/main" id="{6D6B9AE2-C4A4-4556-8A8C-D4CA4F39CC27}"/>
              </a:ext>
            </a:extLst>
          </p:cNvPr>
          <p:cNvSpPr/>
          <p:nvPr/>
        </p:nvSpPr>
        <p:spPr bwMode="auto">
          <a:xfrm>
            <a:off x="7447105" y="4005064"/>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25" name="正方形/長方形 124">
            <a:extLst>
              <a:ext uri="{FF2B5EF4-FFF2-40B4-BE49-F238E27FC236}">
                <a16:creationId xmlns:a16="http://schemas.microsoft.com/office/drawing/2014/main" id="{6E0235AC-384A-4B64-923F-D9CA9B3918A3}"/>
              </a:ext>
            </a:extLst>
          </p:cNvPr>
          <p:cNvSpPr/>
          <p:nvPr/>
        </p:nvSpPr>
        <p:spPr>
          <a:xfrm>
            <a:off x="7114705" y="3913542"/>
            <a:ext cx="415498" cy="230832"/>
          </a:xfrm>
          <a:prstGeom prst="rect">
            <a:avLst/>
          </a:prstGeom>
        </p:spPr>
        <p:txBody>
          <a:bodyPr wrap="none">
            <a:spAutoFit/>
          </a:bodyPr>
          <a:lstStyle/>
          <a:p>
            <a:r>
              <a:rPr lang="ja-JP" altLang="en-US" sz="900" b="0" dirty="0">
                <a:solidFill>
                  <a:srgbClr val="C00000"/>
                </a:solidFill>
              </a:rPr>
              <a:t>巨鹿</a:t>
            </a:r>
          </a:p>
        </p:txBody>
      </p:sp>
      <p:sp>
        <p:nvSpPr>
          <p:cNvPr id="126" name="円/楕円 56">
            <a:extLst>
              <a:ext uri="{FF2B5EF4-FFF2-40B4-BE49-F238E27FC236}">
                <a16:creationId xmlns:a16="http://schemas.microsoft.com/office/drawing/2014/main" id="{90B3C1F9-2492-43C7-BF2A-60463261973D}"/>
              </a:ext>
            </a:extLst>
          </p:cNvPr>
          <p:cNvSpPr/>
          <p:nvPr/>
        </p:nvSpPr>
        <p:spPr bwMode="auto">
          <a:xfrm>
            <a:off x="8364010" y="3348122"/>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27" name="正方形/長方形 126">
            <a:extLst>
              <a:ext uri="{FF2B5EF4-FFF2-40B4-BE49-F238E27FC236}">
                <a16:creationId xmlns:a16="http://schemas.microsoft.com/office/drawing/2014/main" id="{A0CD3CF3-77B2-4AF3-A60E-BA6C916254E8}"/>
              </a:ext>
            </a:extLst>
          </p:cNvPr>
          <p:cNvSpPr/>
          <p:nvPr/>
        </p:nvSpPr>
        <p:spPr>
          <a:xfrm>
            <a:off x="8033355" y="3260314"/>
            <a:ext cx="415498" cy="230832"/>
          </a:xfrm>
          <a:prstGeom prst="rect">
            <a:avLst/>
          </a:prstGeom>
        </p:spPr>
        <p:txBody>
          <a:bodyPr wrap="none">
            <a:spAutoFit/>
          </a:bodyPr>
          <a:lstStyle/>
          <a:p>
            <a:r>
              <a:rPr lang="ja-JP" altLang="en-US" sz="900" b="0" dirty="0">
                <a:solidFill>
                  <a:srgbClr val="003366"/>
                </a:solidFill>
              </a:rPr>
              <a:t>長春</a:t>
            </a:r>
          </a:p>
        </p:txBody>
      </p:sp>
      <p:sp>
        <p:nvSpPr>
          <p:cNvPr id="128" name="円/楕円 58">
            <a:extLst>
              <a:ext uri="{FF2B5EF4-FFF2-40B4-BE49-F238E27FC236}">
                <a16:creationId xmlns:a16="http://schemas.microsoft.com/office/drawing/2014/main" id="{00BEA1BA-51A9-48DA-84EA-623482A6FCC2}"/>
              </a:ext>
            </a:extLst>
          </p:cNvPr>
          <p:cNvSpPr/>
          <p:nvPr/>
        </p:nvSpPr>
        <p:spPr bwMode="auto">
          <a:xfrm>
            <a:off x="8380449" y="3001046"/>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29" name="正方形/長方形 128">
            <a:extLst>
              <a:ext uri="{FF2B5EF4-FFF2-40B4-BE49-F238E27FC236}">
                <a16:creationId xmlns:a16="http://schemas.microsoft.com/office/drawing/2014/main" id="{4DCF620F-62E5-488C-9B93-F67BA64270AE}"/>
              </a:ext>
            </a:extLst>
          </p:cNvPr>
          <p:cNvSpPr/>
          <p:nvPr/>
        </p:nvSpPr>
        <p:spPr>
          <a:xfrm>
            <a:off x="8433228" y="2896579"/>
            <a:ext cx="627095" cy="230832"/>
          </a:xfrm>
          <a:prstGeom prst="rect">
            <a:avLst/>
          </a:prstGeom>
        </p:spPr>
        <p:txBody>
          <a:bodyPr wrap="none">
            <a:spAutoFit/>
          </a:bodyPr>
          <a:lstStyle/>
          <a:p>
            <a:r>
              <a:rPr lang="ja-JP" altLang="en-US" sz="900" b="0" dirty="0">
                <a:solidFill>
                  <a:srgbClr val="003366"/>
                </a:solidFill>
              </a:rPr>
              <a:t>チチハル</a:t>
            </a:r>
          </a:p>
        </p:txBody>
      </p:sp>
      <p:sp>
        <p:nvSpPr>
          <p:cNvPr id="130" name="円/楕円 60">
            <a:extLst>
              <a:ext uri="{FF2B5EF4-FFF2-40B4-BE49-F238E27FC236}">
                <a16:creationId xmlns:a16="http://schemas.microsoft.com/office/drawing/2014/main" id="{9A8226E0-02CA-4611-8A26-142583E6E912}"/>
              </a:ext>
            </a:extLst>
          </p:cNvPr>
          <p:cNvSpPr/>
          <p:nvPr/>
        </p:nvSpPr>
        <p:spPr bwMode="auto">
          <a:xfrm>
            <a:off x="7933178" y="4686235"/>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31" name="正方形/長方形 130">
            <a:extLst>
              <a:ext uri="{FF2B5EF4-FFF2-40B4-BE49-F238E27FC236}">
                <a16:creationId xmlns:a16="http://schemas.microsoft.com/office/drawing/2014/main" id="{FFCC6CD2-694C-4A0B-BC0B-67E244C29A54}"/>
              </a:ext>
            </a:extLst>
          </p:cNvPr>
          <p:cNvSpPr/>
          <p:nvPr/>
        </p:nvSpPr>
        <p:spPr>
          <a:xfrm>
            <a:off x="7973435" y="4622857"/>
            <a:ext cx="415498" cy="230832"/>
          </a:xfrm>
          <a:prstGeom prst="rect">
            <a:avLst/>
          </a:prstGeom>
        </p:spPr>
        <p:txBody>
          <a:bodyPr wrap="none">
            <a:spAutoFit/>
          </a:bodyPr>
          <a:lstStyle/>
          <a:p>
            <a:r>
              <a:rPr lang="ja-JP" altLang="en-US" sz="900" b="0" dirty="0">
                <a:solidFill>
                  <a:srgbClr val="C00000"/>
                </a:solidFill>
              </a:rPr>
              <a:t>嘉興</a:t>
            </a:r>
          </a:p>
        </p:txBody>
      </p:sp>
      <p:sp>
        <p:nvSpPr>
          <p:cNvPr id="132" name="円/楕円 62">
            <a:extLst>
              <a:ext uri="{FF2B5EF4-FFF2-40B4-BE49-F238E27FC236}">
                <a16:creationId xmlns:a16="http://schemas.microsoft.com/office/drawing/2014/main" id="{093298F8-2E40-4C8B-9ECD-36D67336EB20}"/>
              </a:ext>
            </a:extLst>
          </p:cNvPr>
          <p:cNvSpPr/>
          <p:nvPr/>
        </p:nvSpPr>
        <p:spPr bwMode="auto">
          <a:xfrm>
            <a:off x="7137462" y="4131662"/>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33" name="正方形/長方形 132">
            <a:extLst>
              <a:ext uri="{FF2B5EF4-FFF2-40B4-BE49-F238E27FC236}">
                <a16:creationId xmlns:a16="http://schemas.microsoft.com/office/drawing/2014/main" id="{655DD96B-A1DF-42F5-B08C-D38FF60E6691}"/>
              </a:ext>
            </a:extLst>
          </p:cNvPr>
          <p:cNvSpPr/>
          <p:nvPr/>
        </p:nvSpPr>
        <p:spPr>
          <a:xfrm>
            <a:off x="6842517" y="3917874"/>
            <a:ext cx="415498" cy="230832"/>
          </a:xfrm>
          <a:prstGeom prst="rect">
            <a:avLst/>
          </a:prstGeom>
        </p:spPr>
        <p:txBody>
          <a:bodyPr wrap="none">
            <a:spAutoFit/>
          </a:bodyPr>
          <a:lstStyle/>
          <a:p>
            <a:r>
              <a:rPr lang="ja-JP" altLang="en-US" sz="900" b="0" dirty="0">
                <a:solidFill>
                  <a:srgbClr val="C00000"/>
                </a:solidFill>
              </a:rPr>
              <a:t>臨汾</a:t>
            </a:r>
          </a:p>
        </p:txBody>
      </p:sp>
      <p:sp>
        <p:nvSpPr>
          <p:cNvPr id="134" name="正方形/長方形 133">
            <a:extLst>
              <a:ext uri="{FF2B5EF4-FFF2-40B4-BE49-F238E27FC236}">
                <a16:creationId xmlns:a16="http://schemas.microsoft.com/office/drawing/2014/main" id="{110EB63A-2FED-447C-A6F5-3AD6660352E4}"/>
              </a:ext>
            </a:extLst>
          </p:cNvPr>
          <p:cNvSpPr/>
          <p:nvPr/>
        </p:nvSpPr>
        <p:spPr>
          <a:xfrm>
            <a:off x="4745563" y="2921630"/>
            <a:ext cx="569387" cy="230832"/>
          </a:xfrm>
          <a:prstGeom prst="rect">
            <a:avLst/>
          </a:prstGeom>
        </p:spPr>
        <p:txBody>
          <a:bodyPr wrap="none">
            <a:spAutoFit/>
          </a:bodyPr>
          <a:lstStyle/>
          <a:p>
            <a:r>
              <a:rPr lang="ja-JP" altLang="en-US" sz="900" b="0" dirty="0">
                <a:solidFill>
                  <a:srgbClr val="C00000"/>
                </a:solidFill>
              </a:rPr>
              <a:t>クラマイ</a:t>
            </a:r>
          </a:p>
        </p:txBody>
      </p:sp>
      <p:sp>
        <p:nvSpPr>
          <p:cNvPr id="135" name="円/楕円 66">
            <a:extLst>
              <a:ext uri="{FF2B5EF4-FFF2-40B4-BE49-F238E27FC236}">
                <a16:creationId xmlns:a16="http://schemas.microsoft.com/office/drawing/2014/main" id="{CBFE367B-F087-45C9-A0BF-A92A8087A6E7}"/>
              </a:ext>
            </a:extLst>
          </p:cNvPr>
          <p:cNvSpPr/>
          <p:nvPr/>
        </p:nvSpPr>
        <p:spPr bwMode="auto">
          <a:xfrm>
            <a:off x="7632633" y="4322245"/>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36" name="円/楕円 67">
            <a:extLst>
              <a:ext uri="{FF2B5EF4-FFF2-40B4-BE49-F238E27FC236}">
                <a16:creationId xmlns:a16="http://schemas.microsoft.com/office/drawing/2014/main" id="{D0764514-3BDE-4EBB-A597-57C859DCF1F2}"/>
              </a:ext>
            </a:extLst>
          </p:cNvPr>
          <p:cNvSpPr/>
          <p:nvPr/>
        </p:nvSpPr>
        <p:spPr bwMode="auto">
          <a:xfrm>
            <a:off x="7137462" y="5275973"/>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37" name="正方形/長方形 136">
            <a:extLst>
              <a:ext uri="{FF2B5EF4-FFF2-40B4-BE49-F238E27FC236}">
                <a16:creationId xmlns:a16="http://schemas.microsoft.com/office/drawing/2014/main" id="{E800FE68-88AE-4DD4-8F11-ADA7D4AAD665}"/>
              </a:ext>
            </a:extLst>
          </p:cNvPr>
          <p:cNvSpPr/>
          <p:nvPr/>
        </p:nvSpPr>
        <p:spPr>
          <a:xfrm>
            <a:off x="7476189" y="3920163"/>
            <a:ext cx="415498" cy="230832"/>
          </a:xfrm>
          <a:prstGeom prst="rect">
            <a:avLst/>
          </a:prstGeom>
        </p:spPr>
        <p:txBody>
          <a:bodyPr wrap="none">
            <a:spAutoFit/>
          </a:bodyPr>
          <a:lstStyle/>
          <a:p>
            <a:r>
              <a:rPr lang="ja-JP" altLang="en-US" sz="900" b="0" dirty="0">
                <a:solidFill>
                  <a:srgbClr val="C00000"/>
                </a:solidFill>
              </a:rPr>
              <a:t>済南</a:t>
            </a:r>
          </a:p>
        </p:txBody>
      </p:sp>
      <p:sp>
        <p:nvSpPr>
          <p:cNvPr id="138" name="正方形/長方形 137">
            <a:extLst>
              <a:ext uri="{FF2B5EF4-FFF2-40B4-BE49-F238E27FC236}">
                <a16:creationId xmlns:a16="http://schemas.microsoft.com/office/drawing/2014/main" id="{A1633E1E-B677-4204-B755-9BC8C6898CC8}"/>
              </a:ext>
            </a:extLst>
          </p:cNvPr>
          <p:cNvSpPr/>
          <p:nvPr/>
        </p:nvSpPr>
        <p:spPr>
          <a:xfrm>
            <a:off x="7647371" y="4309152"/>
            <a:ext cx="415498" cy="230832"/>
          </a:xfrm>
          <a:prstGeom prst="rect">
            <a:avLst/>
          </a:prstGeom>
        </p:spPr>
        <p:txBody>
          <a:bodyPr wrap="none">
            <a:spAutoFit/>
          </a:bodyPr>
          <a:lstStyle/>
          <a:p>
            <a:r>
              <a:rPr lang="ja-JP" altLang="en-US" sz="900" b="0" dirty="0">
                <a:solidFill>
                  <a:srgbClr val="C00000"/>
                </a:solidFill>
              </a:rPr>
              <a:t>揚州</a:t>
            </a:r>
          </a:p>
        </p:txBody>
      </p:sp>
      <p:sp>
        <p:nvSpPr>
          <p:cNvPr id="139" name="正方形/長方形 138">
            <a:extLst>
              <a:ext uri="{FF2B5EF4-FFF2-40B4-BE49-F238E27FC236}">
                <a16:creationId xmlns:a16="http://schemas.microsoft.com/office/drawing/2014/main" id="{5D515E7D-4C5F-4B64-9A28-6A54076B1821}"/>
              </a:ext>
            </a:extLst>
          </p:cNvPr>
          <p:cNvSpPr/>
          <p:nvPr/>
        </p:nvSpPr>
        <p:spPr>
          <a:xfrm>
            <a:off x="8079130" y="4412569"/>
            <a:ext cx="413624" cy="230832"/>
          </a:xfrm>
          <a:prstGeom prst="rect">
            <a:avLst/>
          </a:prstGeom>
        </p:spPr>
        <p:txBody>
          <a:bodyPr wrap="square">
            <a:spAutoFit/>
          </a:bodyPr>
          <a:lstStyle/>
          <a:p>
            <a:r>
              <a:rPr lang="ja-JP" altLang="en-US" sz="900" b="0" dirty="0">
                <a:solidFill>
                  <a:srgbClr val="C00000"/>
                </a:solidFill>
              </a:rPr>
              <a:t>無錫</a:t>
            </a:r>
          </a:p>
        </p:txBody>
      </p:sp>
      <p:sp>
        <p:nvSpPr>
          <p:cNvPr id="140" name="円/楕円 71">
            <a:extLst>
              <a:ext uri="{FF2B5EF4-FFF2-40B4-BE49-F238E27FC236}">
                <a16:creationId xmlns:a16="http://schemas.microsoft.com/office/drawing/2014/main" id="{8E83FA32-58C9-4DA7-B87C-1FAC97341BA2}"/>
              </a:ext>
            </a:extLst>
          </p:cNvPr>
          <p:cNvSpPr/>
          <p:nvPr/>
        </p:nvSpPr>
        <p:spPr bwMode="auto">
          <a:xfrm>
            <a:off x="7612577" y="4106936"/>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41" name="円/楕円 72">
            <a:extLst>
              <a:ext uri="{FF2B5EF4-FFF2-40B4-BE49-F238E27FC236}">
                <a16:creationId xmlns:a16="http://schemas.microsoft.com/office/drawing/2014/main" id="{B0C02198-D84A-4B52-8682-E450E48C0361}"/>
              </a:ext>
            </a:extLst>
          </p:cNvPr>
          <p:cNvSpPr/>
          <p:nvPr/>
        </p:nvSpPr>
        <p:spPr bwMode="auto">
          <a:xfrm>
            <a:off x="7838529" y="4490803"/>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cxnSp>
        <p:nvCxnSpPr>
          <p:cNvPr id="142" name="直線コネクタ 141">
            <a:extLst>
              <a:ext uri="{FF2B5EF4-FFF2-40B4-BE49-F238E27FC236}">
                <a16:creationId xmlns:a16="http://schemas.microsoft.com/office/drawing/2014/main" id="{305FDDF2-60CA-4963-8CFC-51E254A481D9}"/>
              </a:ext>
            </a:extLst>
          </p:cNvPr>
          <p:cNvCxnSpPr/>
          <p:nvPr/>
        </p:nvCxnSpPr>
        <p:spPr bwMode="auto">
          <a:xfrm flipV="1">
            <a:off x="7981617" y="4421981"/>
            <a:ext cx="190833" cy="99625"/>
          </a:xfrm>
          <a:prstGeom prst="line">
            <a:avLst/>
          </a:prstGeom>
          <a:solidFill>
            <a:srgbClr val="0000FF"/>
          </a:solidFill>
          <a:ln w="9525" cap="flat" cmpd="sng" algn="ctr">
            <a:solidFill>
              <a:srgbClr val="C00000"/>
            </a:solidFill>
            <a:prstDash val="solid"/>
            <a:round/>
            <a:headEnd type="none" w="med" len="med"/>
            <a:tailEnd type="none" w="med" len="med"/>
          </a:ln>
          <a:effectLst/>
        </p:spPr>
      </p:cxnSp>
      <p:sp>
        <p:nvSpPr>
          <p:cNvPr id="143" name="正方形/長方形 142">
            <a:extLst>
              <a:ext uri="{FF2B5EF4-FFF2-40B4-BE49-F238E27FC236}">
                <a16:creationId xmlns:a16="http://schemas.microsoft.com/office/drawing/2014/main" id="{58866307-83C6-4391-A1A2-4B63459CEC55}"/>
              </a:ext>
            </a:extLst>
          </p:cNvPr>
          <p:cNvSpPr/>
          <p:nvPr/>
        </p:nvSpPr>
        <p:spPr>
          <a:xfrm>
            <a:off x="8080205" y="4303569"/>
            <a:ext cx="564457" cy="230832"/>
          </a:xfrm>
          <a:prstGeom prst="rect">
            <a:avLst/>
          </a:prstGeom>
        </p:spPr>
        <p:txBody>
          <a:bodyPr wrap="square">
            <a:spAutoFit/>
          </a:bodyPr>
          <a:lstStyle/>
          <a:p>
            <a:r>
              <a:rPr lang="ja-JP" altLang="en-US" sz="900" b="0" dirty="0">
                <a:solidFill>
                  <a:srgbClr val="C00000"/>
                </a:solidFill>
              </a:rPr>
              <a:t>武進区</a:t>
            </a:r>
          </a:p>
        </p:txBody>
      </p:sp>
      <p:sp>
        <p:nvSpPr>
          <p:cNvPr id="144" name="円/楕円 80">
            <a:extLst>
              <a:ext uri="{FF2B5EF4-FFF2-40B4-BE49-F238E27FC236}">
                <a16:creationId xmlns:a16="http://schemas.microsoft.com/office/drawing/2014/main" id="{78BAFB99-466E-45B2-9607-E2E9C15DD11E}"/>
              </a:ext>
            </a:extLst>
          </p:cNvPr>
          <p:cNvSpPr/>
          <p:nvPr/>
        </p:nvSpPr>
        <p:spPr bwMode="auto">
          <a:xfrm>
            <a:off x="5187950" y="3096565"/>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cxnSp>
        <p:nvCxnSpPr>
          <p:cNvPr id="145" name="直線コネクタ 144">
            <a:extLst>
              <a:ext uri="{FF2B5EF4-FFF2-40B4-BE49-F238E27FC236}">
                <a16:creationId xmlns:a16="http://schemas.microsoft.com/office/drawing/2014/main" id="{89F6EABE-D02E-4D3B-90A2-72FD4731B2DE}"/>
              </a:ext>
            </a:extLst>
          </p:cNvPr>
          <p:cNvCxnSpPr/>
          <p:nvPr/>
        </p:nvCxnSpPr>
        <p:spPr bwMode="auto">
          <a:xfrm flipV="1">
            <a:off x="5258740" y="3020173"/>
            <a:ext cx="169139" cy="96648"/>
          </a:xfrm>
          <a:prstGeom prst="line">
            <a:avLst/>
          </a:prstGeom>
          <a:solidFill>
            <a:srgbClr val="0000FF"/>
          </a:solidFill>
          <a:ln w="9525" cap="flat" cmpd="sng" algn="ctr">
            <a:solidFill>
              <a:srgbClr val="C00000"/>
            </a:solidFill>
            <a:prstDash val="solid"/>
            <a:round/>
            <a:headEnd type="none" w="med" len="med"/>
            <a:tailEnd type="none" w="med" len="med"/>
          </a:ln>
          <a:effectLst/>
        </p:spPr>
      </p:cxnSp>
      <p:sp>
        <p:nvSpPr>
          <p:cNvPr id="146" name="正方形/長方形 145">
            <a:extLst>
              <a:ext uri="{FF2B5EF4-FFF2-40B4-BE49-F238E27FC236}">
                <a16:creationId xmlns:a16="http://schemas.microsoft.com/office/drawing/2014/main" id="{9D532A01-1237-46A5-BC51-9DC4D0A00D55}"/>
              </a:ext>
            </a:extLst>
          </p:cNvPr>
          <p:cNvSpPr/>
          <p:nvPr/>
        </p:nvSpPr>
        <p:spPr>
          <a:xfrm>
            <a:off x="5329770" y="2838977"/>
            <a:ext cx="627095" cy="230832"/>
          </a:xfrm>
          <a:prstGeom prst="rect">
            <a:avLst/>
          </a:prstGeom>
        </p:spPr>
        <p:txBody>
          <a:bodyPr wrap="none">
            <a:spAutoFit/>
          </a:bodyPr>
          <a:lstStyle/>
          <a:p>
            <a:r>
              <a:rPr lang="ja-JP" altLang="en-US" sz="900" b="0" dirty="0">
                <a:solidFill>
                  <a:srgbClr val="C00000"/>
                </a:solidFill>
              </a:rPr>
              <a:t>ウルチム</a:t>
            </a:r>
          </a:p>
        </p:txBody>
      </p:sp>
      <p:cxnSp>
        <p:nvCxnSpPr>
          <p:cNvPr id="147" name="直線コネクタ 146">
            <a:extLst>
              <a:ext uri="{FF2B5EF4-FFF2-40B4-BE49-F238E27FC236}">
                <a16:creationId xmlns:a16="http://schemas.microsoft.com/office/drawing/2014/main" id="{A4065EED-6D77-436B-B84C-D91297BEF40E}"/>
              </a:ext>
            </a:extLst>
          </p:cNvPr>
          <p:cNvCxnSpPr/>
          <p:nvPr/>
        </p:nvCxnSpPr>
        <p:spPr bwMode="auto">
          <a:xfrm>
            <a:off x="8018518" y="4947197"/>
            <a:ext cx="302205" cy="60389"/>
          </a:xfrm>
          <a:prstGeom prst="line">
            <a:avLst/>
          </a:prstGeom>
          <a:ln>
            <a:solidFill>
              <a:srgbClr val="00206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148" name="円/楕円 85">
            <a:extLst>
              <a:ext uri="{FF2B5EF4-FFF2-40B4-BE49-F238E27FC236}">
                <a16:creationId xmlns:a16="http://schemas.microsoft.com/office/drawing/2014/main" id="{2CDC7372-8D02-4944-B984-86881D476A6D}"/>
              </a:ext>
            </a:extLst>
          </p:cNvPr>
          <p:cNvSpPr/>
          <p:nvPr/>
        </p:nvSpPr>
        <p:spPr bwMode="auto">
          <a:xfrm>
            <a:off x="7905864" y="4935586"/>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49" name="正方形/長方形 148">
            <a:extLst>
              <a:ext uri="{FF2B5EF4-FFF2-40B4-BE49-F238E27FC236}">
                <a16:creationId xmlns:a16="http://schemas.microsoft.com/office/drawing/2014/main" id="{0FADC510-E0AA-444B-B937-B1B85AA34BD6}"/>
              </a:ext>
            </a:extLst>
          </p:cNvPr>
          <p:cNvSpPr/>
          <p:nvPr/>
        </p:nvSpPr>
        <p:spPr>
          <a:xfrm>
            <a:off x="7817522" y="4975729"/>
            <a:ext cx="415498" cy="230832"/>
          </a:xfrm>
          <a:prstGeom prst="rect">
            <a:avLst/>
          </a:prstGeom>
        </p:spPr>
        <p:txBody>
          <a:bodyPr wrap="none">
            <a:spAutoFit/>
          </a:bodyPr>
          <a:lstStyle/>
          <a:p>
            <a:r>
              <a:rPr lang="ja-JP" altLang="en-US" sz="900" b="0" dirty="0">
                <a:solidFill>
                  <a:srgbClr val="C00000"/>
                </a:solidFill>
              </a:rPr>
              <a:t>温州</a:t>
            </a:r>
          </a:p>
        </p:txBody>
      </p:sp>
      <p:sp>
        <p:nvSpPr>
          <p:cNvPr id="150" name="円/楕円 75">
            <a:extLst>
              <a:ext uri="{FF2B5EF4-FFF2-40B4-BE49-F238E27FC236}">
                <a16:creationId xmlns:a16="http://schemas.microsoft.com/office/drawing/2014/main" id="{0036CC63-F06F-4518-8EDC-691F3DF1A7B9}"/>
              </a:ext>
            </a:extLst>
          </p:cNvPr>
          <p:cNvSpPr/>
          <p:nvPr/>
        </p:nvSpPr>
        <p:spPr bwMode="auto">
          <a:xfrm>
            <a:off x="4980201" y="3152038"/>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51" name="正方形/長方形 150">
            <a:extLst>
              <a:ext uri="{FF2B5EF4-FFF2-40B4-BE49-F238E27FC236}">
                <a16:creationId xmlns:a16="http://schemas.microsoft.com/office/drawing/2014/main" id="{DD148AB6-0242-4C37-B29A-56F7A7F5F05C}"/>
              </a:ext>
            </a:extLst>
          </p:cNvPr>
          <p:cNvSpPr/>
          <p:nvPr/>
        </p:nvSpPr>
        <p:spPr>
          <a:xfrm>
            <a:off x="4726721" y="3162676"/>
            <a:ext cx="530915" cy="230832"/>
          </a:xfrm>
          <a:prstGeom prst="rect">
            <a:avLst/>
          </a:prstGeom>
        </p:spPr>
        <p:txBody>
          <a:bodyPr wrap="none">
            <a:spAutoFit/>
          </a:bodyPr>
          <a:lstStyle/>
          <a:p>
            <a:r>
              <a:rPr lang="ja-JP" altLang="en-US" sz="900" b="0" dirty="0">
                <a:solidFill>
                  <a:srgbClr val="003366"/>
                </a:solidFill>
              </a:rPr>
              <a:t>石河子</a:t>
            </a:r>
          </a:p>
        </p:txBody>
      </p:sp>
      <p:sp>
        <p:nvSpPr>
          <p:cNvPr id="152" name="円/楕円 79">
            <a:extLst>
              <a:ext uri="{FF2B5EF4-FFF2-40B4-BE49-F238E27FC236}">
                <a16:creationId xmlns:a16="http://schemas.microsoft.com/office/drawing/2014/main" id="{C6239B98-6450-410B-80C9-08830ACF4289}"/>
              </a:ext>
            </a:extLst>
          </p:cNvPr>
          <p:cNvSpPr/>
          <p:nvPr/>
        </p:nvSpPr>
        <p:spPr bwMode="auto">
          <a:xfrm>
            <a:off x="6504953" y="4693464"/>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53" name="正方形/長方形 152">
            <a:extLst>
              <a:ext uri="{FF2B5EF4-FFF2-40B4-BE49-F238E27FC236}">
                <a16:creationId xmlns:a16="http://schemas.microsoft.com/office/drawing/2014/main" id="{81B1853E-5CD6-4CC2-9CBF-DC2E30D62A83}"/>
              </a:ext>
            </a:extLst>
          </p:cNvPr>
          <p:cNvSpPr/>
          <p:nvPr/>
        </p:nvSpPr>
        <p:spPr>
          <a:xfrm>
            <a:off x="6334760" y="4701206"/>
            <a:ext cx="415498" cy="230832"/>
          </a:xfrm>
          <a:prstGeom prst="rect">
            <a:avLst/>
          </a:prstGeom>
        </p:spPr>
        <p:txBody>
          <a:bodyPr wrap="none">
            <a:spAutoFit/>
          </a:bodyPr>
          <a:lstStyle/>
          <a:p>
            <a:r>
              <a:rPr lang="ja-JP" altLang="en-US" sz="900" b="0" dirty="0">
                <a:solidFill>
                  <a:srgbClr val="003366"/>
                </a:solidFill>
              </a:rPr>
              <a:t>成都</a:t>
            </a:r>
          </a:p>
        </p:txBody>
      </p:sp>
      <p:sp>
        <p:nvSpPr>
          <p:cNvPr id="154" name="正方形/長方形 153">
            <a:extLst>
              <a:ext uri="{FF2B5EF4-FFF2-40B4-BE49-F238E27FC236}">
                <a16:creationId xmlns:a16="http://schemas.microsoft.com/office/drawing/2014/main" id="{47D6B76D-2A23-486B-BB3A-FF311422C14E}"/>
              </a:ext>
            </a:extLst>
          </p:cNvPr>
          <p:cNvSpPr/>
          <p:nvPr/>
        </p:nvSpPr>
        <p:spPr>
          <a:xfrm>
            <a:off x="7068913" y="4712965"/>
            <a:ext cx="415498" cy="230832"/>
          </a:xfrm>
          <a:prstGeom prst="rect">
            <a:avLst/>
          </a:prstGeom>
        </p:spPr>
        <p:txBody>
          <a:bodyPr wrap="none">
            <a:spAutoFit/>
          </a:bodyPr>
          <a:lstStyle/>
          <a:p>
            <a:r>
              <a:rPr lang="ja-JP" altLang="en-US" sz="900" b="0" dirty="0">
                <a:solidFill>
                  <a:srgbClr val="003366"/>
                </a:solidFill>
              </a:rPr>
              <a:t>荆門</a:t>
            </a:r>
          </a:p>
        </p:txBody>
      </p:sp>
      <p:sp>
        <p:nvSpPr>
          <p:cNvPr id="155" name="円/楕円 88">
            <a:extLst>
              <a:ext uri="{FF2B5EF4-FFF2-40B4-BE49-F238E27FC236}">
                <a16:creationId xmlns:a16="http://schemas.microsoft.com/office/drawing/2014/main" id="{7A53DBDD-6464-4051-AD9D-2846C03424ED}"/>
              </a:ext>
            </a:extLst>
          </p:cNvPr>
          <p:cNvSpPr/>
          <p:nvPr/>
        </p:nvSpPr>
        <p:spPr bwMode="auto">
          <a:xfrm>
            <a:off x="7303409" y="5356367"/>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56" name="正方形/長方形 155">
            <a:extLst>
              <a:ext uri="{FF2B5EF4-FFF2-40B4-BE49-F238E27FC236}">
                <a16:creationId xmlns:a16="http://schemas.microsoft.com/office/drawing/2014/main" id="{57651B0A-4DD2-4746-ADD3-ED82E09FCF59}"/>
              </a:ext>
            </a:extLst>
          </p:cNvPr>
          <p:cNvSpPr/>
          <p:nvPr/>
        </p:nvSpPr>
        <p:spPr>
          <a:xfrm>
            <a:off x="7130271" y="5373216"/>
            <a:ext cx="415498" cy="230832"/>
          </a:xfrm>
          <a:prstGeom prst="rect">
            <a:avLst/>
          </a:prstGeom>
        </p:spPr>
        <p:txBody>
          <a:bodyPr wrap="none">
            <a:spAutoFit/>
          </a:bodyPr>
          <a:lstStyle/>
          <a:p>
            <a:r>
              <a:rPr lang="ja-JP" altLang="en-US" sz="900" b="0" dirty="0">
                <a:solidFill>
                  <a:srgbClr val="003366"/>
                </a:solidFill>
              </a:rPr>
              <a:t>広州</a:t>
            </a:r>
          </a:p>
        </p:txBody>
      </p:sp>
      <p:sp>
        <p:nvSpPr>
          <p:cNvPr id="157" name="円/楕円 90">
            <a:extLst>
              <a:ext uri="{FF2B5EF4-FFF2-40B4-BE49-F238E27FC236}">
                <a16:creationId xmlns:a16="http://schemas.microsoft.com/office/drawing/2014/main" id="{595F43D8-FE6C-44BC-9643-3B6598D60CBF}"/>
              </a:ext>
            </a:extLst>
          </p:cNvPr>
          <p:cNvSpPr/>
          <p:nvPr/>
        </p:nvSpPr>
        <p:spPr bwMode="auto">
          <a:xfrm>
            <a:off x="7967539" y="4767514"/>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58" name="正方形/長方形 157">
            <a:extLst>
              <a:ext uri="{FF2B5EF4-FFF2-40B4-BE49-F238E27FC236}">
                <a16:creationId xmlns:a16="http://schemas.microsoft.com/office/drawing/2014/main" id="{78D398C6-1ED5-46BA-A9A3-C14C615B89A8}"/>
              </a:ext>
            </a:extLst>
          </p:cNvPr>
          <p:cNvSpPr/>
          <p:nvPr/>
        </p:nvSpPr>
        <p:spPr>
          <a:xfrm>
            <a:off x="8257277" y="4729799"/>
            <a:ext cx="415498" cy="230832"/>
          </a:xfrm>
          <a:prstGeom prst="rect">
            <a:avLst/>
          </a:prstGeom>
        </p:spPr>
        <p:txBody>
          <a:bodyPr wrap="none">
            <a:spAutoFit/>
          </a:bodyPr>
          <a:lstStyle/>
          <a:p>
            <a:r>
              <a:rPr lang="ja-JP" altLang="en-US" sz="900" b="0" dirty="0">
                <a:solidFill>
                  <a:srgbClr val="003366"/>
                </a:solidFill>
              </a:rPr>
              <a:t>寧波</a:t>
            </a:r>
          </a:p>
        </p:txBody>
      </p:sp>
      <p:cxnSp>
        <p:nvCxnSpPr>
          <p:cNvPr id="159" name="直線コネクタ 158">
            <a:extLst>
              <a:ext uri="{FF2B5EF4-FFF2-40B4-BE49-F238E27FC236}">
                <a16:creationId xmlns:a16="http://schemas.microsoft.com/office/drawing/2014/main" id="{0714EDC5-F8B0-4FFA-B98E-E6B23AB292AF}"/>
              </a:ext>
            </a:extLst>
          </p:cNvPr>
          <p:cNvCxnSpPr>
            <a:stCxn id="157" idx="6"/>
          </p:cNvCxnSpPr>
          <p:nvPr/>
        </p:nvCxnSpPr>
        <p:spPr bwMode="auto">
          <a:xfrm>
            <a:off x="8039539" y="4803514"/>
            <a:ext cx="299756" cy="44165"/>
          </a:xfrm>
          <a:prstGeom prst="line">
            <a:avLst/>
          </a:prstGeom>
          <a:ln>
            <a:solidFill>
              <a:srgbClr val="00206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160" name="円/楕円 93">
            <a:extLst>
              <a:ext uri="{FF2B5EF4-FFF2-40B4-BE49-F238E27FC236}">
                <a16:creationId xmlns:a16="http://schemas.microsoft.com/office/drawing/2014/main" id="{7C00A637-67A5-446B-AEF4-819A942A45AE}"/>
              </a:ext>
            </a:extLst>
          </p:cNvPr>
          <p:cNvSpPr/>
          <p:nvPr/>
        </p:nvSpPr>
        <p:spPr bwMode="auto">
          <a:xfrm>
            <a:off x="7466129" y="3960785"/>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61" name="正方形/長方形 160">
            <a:extLst>
              <a:ext uri="{FF2B5EF4-FFF2-40B4-BE49-F238E27FC236}">
                <a16:creationId xmlns:a16="http://schemas.microsoft.com/office/drawing/2014/main" id="{839EEF89-60D6-4940-91C1-B38D54E9B9E9}"/>
              </a:ext>
            </a:extLst>
          </p:cNvPr>
          <p:cNvSpPr/>
          <p:nvPr/>
        </p:nvSpPr>
        <p:spPr>
          <a:xfrm>
            <a:off x="7713483" y="3816598"/>
            <a:ext cx="415498" cy="230832"/>
          </a:xfrm>
          <a:prstGeom prst="rect">
            <a:avLst/>
          </a:prstGeom>
        </p:spPr>
        <p:txBody>
          <a:bodyPr wrap="none">
            <a:spAutoFit/>
          </a:bodyPr>
          <a:lstStyle/>
          <a:p>
            <a:r>
              <a:rPr lang="ja-JP" altLang="en-US" sz="900" b="0" dirty="0">
                <a:solidFill>
                  <a:srgbClr val="003366"/>
                </a:solidFill>
              </a:rPr>
              <a:t>承徳</a:t>
            </a:r>
          </a:p>
        </p:txBody>
      </p:sp>
      <p:cxnSp>
        <p:nvCxnSpPr>
          <p:cNvPr id="162" name="直線コネクタ 161">
            <a:extLst>
              <a:ext uri="{FF2B5EF4-FFF2-40B4-BE49-F238E27FC236}">
                <a16:creationId xmlns:a16="http://schemas.microsoft.com/office/drawing/2014/main" id="{887E83FB-F941-43BA-A817-86B14B6665D3}"/>
              </a:ext>
            </a:extLst>
          </p:cNvPr>
          <p:cNvCxnSpPr/>
          <p:nvPr/>
        </p:nvCxnSpPr>
        <p:spPr bwMode="auto">
          <a:xfrm flipV="1">
            <a:off x="7517766" y="3940040"/>
            <a:ext cx="284643" cy="37365"/>
          </a:xfrm>
          <a:prstGeom prst="line">
            <a:avLst/>
          </a:prstGeom>
          <a:ln>
            <a:solidFill>
              <a:srgbClr val="00206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163" name="円/楕円 96">
            <a:extLst>
              <a:ext uri="{FF2B5EF4-FFF2-40B4-BE49-F238E27FC236}">
                <a16:creationId xmlns:a16="http://schemas.microsoft.com/office/drawing/2014/main" id="{79CDCDDB-827F-41C8-B710-0A5F72CD2795}"/>
              </a:ext>
            </a:extLst>
          </p:cNvPr>
          <p:cNvSpPr/>
          <p:nvPr/>
        </p:nvSpPr>
        <p:spPr bwMode="auto">
          <a:xfrm>
            <a:off x="7798914" y="4223378"/>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64" name="正方形/長方形 163">
            <a:extLst>
              <a:ext uri="{FF2B5EF4-FFF2-40B4-BE49-F238E27FC236}">
                <a16:creationId xmlns:a16="http://schemas.microsoft.com/office/drawing/2014/main" id="{B14C5998-1430-4836-85BA-9EB4435B6E84}"/>
              </a:ext>
            </a:extLst>
          </p:cNvPr>
          <p:cNvSpPr/>
          <p:nvPr/>
        </p:nvSpPr>
        <p:spPr>
          <a:xfrm>
            <a:off x="7825548" y="4151370"/>
            <a:ext cx="415498" cy="230832"/>
          </a:xfrm>
          <a:prstGeom prst="rect">
            <a:avLst/>
          </a:prstGeom>
        </p:spPr>
        <p:txBody>
          <a:bodyPr wrap="none">
            <a:spAutoFit/>
          </a:bodyPr>
          <a:lstStyle/>
          <a:p>
            <a:r>
              <a:rPr lang="ja-JP" altLang="en-US" sz="900" b="0" dirty="0">
                <a:solidFill>
                  <a:srgbClr val="003366"/>
                </a:solidFill>
              </a:rPr>
              <a:t>青島</a:t>
            </a:r>
          </a:p>
        </p:txBody>
      </p:sp>
      <p:sp>
        <p:nvSpPr>
          <p:cNvPr id="165" name="円/楕円 98">
            <a:extLst>
              <a:ext uri="{FF2B5EF4-FFF2-40B4-BE49-F238E27FC236}">
                <a16:creationId xmlns:a16="http://schemas.microsoft.com/office/drawing/2014/main" id="{9809D0D3-2998-453E-91F3-41A4AE90A272}"/>
              </a:ext>
            </a:extLst>
          </p:cNvPr>
          <p:cNvSpPr/>
          <p:nvPr/>
        </p:nvSpPr>
        <p:spPr bwMode="auto">
          <a:xfrm>
            <a:off x="7836489" y="4565063"/>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66" name="円/楕円 99">
            <a:extLst>
              <a:ext uri="{FF2B5EF4-FFF2-40B4-BE49-F238E27FC236}">
                <a16:creationId xmlns:a16="http://schemas.microsoft.com/office/drawing/2014/main" id="{49E38B4B-FDF3-4688-B20A-0282BA8DFC06}"/>
              </a:ext>
            </a:extLst>
          </p:cNvPr>
          <p:cNvSpPr/>
          <p:nvPr/>
        </p:nvSpPr>
        <p:spPr bwMode="auto">
          <a:xfrm>
            <a:off x="7917864" y="4480346"/>
            <a:ext cx="72000" cy="72000"/>
          </a:xfrm>
          <a:prstGeom prst="ellipse">
            <a:avLst/>
          </a:prstGeom>
          <a:solidFill>
            <a:srgbClr val="003366"/>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67" name="正方形/長方形 166">
            <a:extLst>
              <a:ext uri="{FF2B5EF4-FFF2-40B4-BE49-F238E27FC236}">
                <a16:creationId xmlns:a16="http://schemas.microsoft.com/office/drawing/2014/main" id="{9273024D-E22A-49A0-81D8-F7B3E5A90F8B}"/>
              </a:ext>
            </a:extLst>
          </p:cNvPr>
          <p:cNvSpPr/>
          <p:nvPr/>
        </p:nvSpPr>
        <p:spPr>
          <a:xfrm>
            <a:off x="8081118" y="4182832"/>
            <a:ext cx="415498" cy="230832"/>
          </a:xfrm>
          <a:prstGeom prst="rect">
            <a:avLst/>
          </a:prstGeom>
        </p:spPr>
        <p:txBody>
          <a:bodyPr wrap="none">
            <a:spAutoFit/>
          </a:bodyPr>
          <a:lstStyle/>
          <a:p>
            <a:r>
              <a:rPr lang="ja-JP" altLang="en-US" sz="900" b="0" dirty="0">
                <a:solidFill>
                  <a:srgbClr val="003366"/>
                </a:solidFill>
              </a:rPr>
              <a:t>南通</a:t>
            </a:r>
          </a:p>
        </p:txBody>
      </p:sp>
      <p:cxnSp>
        <p:nvCxnSpPr>
          <p:cNvPr id="168" name="直線コネクタ 167">
            <a:extLst>
              <a:ext uri="{FF2B5EF4-FFF2-40B4-BE49-F238E27FC236}">
                <a16:creationId xmlns:a16="http://schemas.microsoft.com/office/drawing/2014/main" id="{9DC23670-6BFC-4AD9-A25E-BCF2FE1DE01B}"/>
              </a:ext>
            </a:extLst>
          </p:cNvPr>
          <p:cNvCxnSpPr/>
          <p:nvPr/>
        </p:nvCxnSpPr>
        <p:spPr bwMode="auto">
          <a:xfrm>
            <a:off x="7861174" y="4605451"/>
            <a:ext cx="546583" cy="0"/>
          </a:xfrm>
          <a:prstGeom prst="line">
            <a:avLst/>
          </a:prstGeom>
          <a:ln>
            <a:solidFill>
              <a:srgbClr val="00206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169" name="正方形/長方形 168">
            <a:extLst>
              <a:ext uri="{FF2B5EF4-FFF2-40B4-BE49-F238E27FC236}">
                <a16:creationId xmlns:a16="http://schemas.microsoft.com/office/drawing/2014/main" id="{C5AF747F-CC4F-4E24-A29C-AE4B5C808542}"/>
              </a:ext>
            </a:extLst>
          </p:cNvPr>
          <p:cNvSpPr/>
          <p:nvPr/>
        </p:nvSpPr>
        <p:spPr>
          <a:xfrm>
            <a:off x="8324083" y="4452571"/>
            <a:ext cx="415498" cy="230832"/>
          </a:xfrm>
          <a:prstGeom prst="rect">
            <a:avLst/>
          </a:prstGeom>
        </p:spPr>
        <p:txBody>
          <a:bodyPr wrap="none">
            <a:spAutoFit/>
          </a:bodyPr>
          <a:lstStyle/>
          <a:p>
            <a:r>
              <a:rPr lang="ja-JP" altLang="en-US" sz="900" b="0" dirty="0">
                <a:solidFill>
                  <a:srgbClr val="003366"/>
                </a:solidFill>
              </a:rPr>
              <a:t>蘇州</a:t>
            </a:r>
          </a:p>
        </p:txBody>
      </p:sp>
      <p:cxnSp>
        <p:nvCxnSpPr>
          <p:cNvPr id="170" name="直線コネクタ 169">
            <a:extLst>
              <a:ext uri="{FF2B5EF4-FFF2-40B4-BE49-F238E27FC236}">
                <a16:creationId xmlns:a16="http://schemas.microsoft.com/office/drawing/2014/main" id="{2CC44658-2203-4DD5-BCB9-81CC540527C5}"/>
              </a:ext>
            </a:extLst>
          </p:cNvPr>
          <p:cNvCxnSpPr/>
          <p:nvPr/>
        </p:nvCxnSpPr>
        <p:spPr bwMode="auto">
          <a:xfrm flipV="1">
            <a:off x="7964169" y="4310063"/>
            <a:ext cx="215425" cy="191793"/>
          </a:xfrm>
          <a:prstGeom prst="line">
            <a:avLst/>
          </a:prstGeom>
          <a:ln>
            <a:solidFill>
              <a:srgbClr val="00206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171" name="円/楕円 73">
            <a:extLst>
              <a:ext uri="{FF2B5EF4-FFF2-40B4-BE49-F238E27FC236}">
                <a16:creationId xmlns:a16="http://schemas.microsoft.com/office/drawing/2014/main" id="{033CF59E-D36E-4DE8-89BC-A2CA33AB8B1A}"/>
              </a:ext>
            </a:extLst>
          </p:cNvPr>
          <p:cNvSpPr/>
          <p:nvPr/>
        </p:nvSpPr>
        <p:spPr bwMode="auto">
          <a:xfrm>
            <a:off x="7866125" y="4569451"/>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sp>
        <p:nvSpPr>
          <p:cNvPr id="172" name="円/楕円 74">
            <a:extLst>
              <a:ext uri="{FF2B5EF4-FFF2-40B4-BE49-F238E27FC236}">
                <a16:creationId xmlns:a16="http://schemas.microsoft.com/office/drawing/2014/main" id="{3C0B9049-EF83-4A26-A835-AB13FD60EBC2}"/>
              </a:ext>
            </a:extLst>
          </p:cNvPr>
          <p:cNvSpPr/>
          <p:nvPr/>
        </p:nvSpPr>
        <p:spPr bwMode="auto">
          <a:xfrm>
            <a:off x="7912061" y="4513523"/>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p>
        </p:txBody>
      </p:sp>
      <p:cxnSp>
        <p:nvCxnSpPr>
          <p:cNvPr id="173" name="直線コネクタ 172">
            <a:extLst>
              <a:ext uri="{FF2B5EF4-FFF2-40B4-BE49-F238E27FC236}">
                <a16:creationId xmlns:a16="http://schemas.microsoft.com/office/drawing/2014/main" id="{7FBFC6AB-D23E-430F-8044-8E8D8FAC9721}"/>
              </a:ext>
            </a:extLst>
          </p:cNvPr>
          <p:cNvCxnSpPr>
            <a:stCxn id="171" idx="3"/>
          </p:cNvCxnSpPr>
          <p:nvPr/>
        </p:nvCxnSpPr>
        <p:spPr bwMode="auto">
          <a:xfrm flipV="1">
            <a:off x="7876669" y="4538663"/>
            <a:ext cx="288637" cy="92244"/>
          </a:xfrm>
          <a:prstGeom prst="line">
            <a:avLst/>
          </a:prstGeom>
          <a:solidFill>
            <a:srgbClr val="0000FF"/>
          </a:solidFill>
          <a:ln w="9525" cap="flat" cmpd="sng" algn="ctr">
            <a:solidFill>
              <a:srgbClr val="C00000"/>
            </a:solidFill>
            <a:prstDash val="solid"/>
            <a:round/>
            <a:headEnd type="none" w="med" len="med"/>
            <a:tailEnd type="none" w="med" len="med"/>
          </a:ln>
          <a:effectLst/>
        </p:spPr>
      </p:cxnSp>
      <p:sp>
        <p:nvSpPr>
          <p:cNvPr id="174" name="正方形/長方形 173">
            <a:extLst>
              <a:ext uri="{FF2B5EF4-FFF2-40B4-BE49-F238E27FC236}">
                <a16:creationId xmlns:a16="http://schemas.microsoft.com/office/drawing/2014/main" id="{B5D984D1-C21D-4473-8D88-8D254EF72104}"/>
              </a:ext>
            </a:extLst>
          </p:cNvPr>
          <p:cNvSpPr/>
          <p:nvPr/>
        </p:nvSpPr>
        <p:spPr>
          <a:xfrm>
            <a:off x="6705968" y="5289742"/>
            <a:ext cx="530915" cy="230832"/>
          </a:xfrm>
          <a:prstGeom prst="rect">
            <a:avLst/>
          </a:prstGeom>
        </p:spPr>
        <p:txBody>
          <a:bodyPr wrap="none">
            <a:spAutoFit/>
          </a:bodyPr>
          <a:lstStyle/>
          <a:p>
            <a:r>
              <a:rPr lang="ja-JP" altLang="en-US" sz="900" dirty="0">
                <a:solidFill>
                  <a:srgbClr val="C00000"/>
                </a:solidFill>
              </a:rPr>
              <a:t>広西省</a:t>
            </a:r>
          </a:p>
        </p:txBody>
      </p:sp>
      <p:sp>
        <p:nvSpPr>
          <p:cNvPr id="175" name="正方形/長方形 174">
            <a:extLst>
              <a:ext uri="{FF2B5EF4-FFF2-40B4-BE49-F238E27FC236}">
                <a16:creationId xmlns:a16="http://schemas.microsoft.com/office/drawing/2014/main" id="{62BE17F1-4907-4EF5-96FD-B198680FE11F}"/>
              </a:ext>
            </a:extLst>
          </p:cNvPr>
          <p:cNvSpPr/>
          <p:nvPr/>
        </p:nvSpPr>
        <p:spPr>
          <a:xfrm>
            <a:off x="6901180" y="3799129"/>
            <a:ext cx="530915" cy="230832"/>
          </a:xfrm>
          <a:prstGeom prst="rect">
            <a:avLst/>
          </a:prstGeom>
        </p:spPr>
        <p:txBody>
          <a:bodyPr wrap="none">
            <a:spAutoFit/>
          </a:bodyPr>
          <a:lstStyle/>
          <a:p>
            <a:r>
              <a:rPr lang="ja-JP" altLang="en-US" sz="900" dirty="0">
                <a:solidFill>
                  <a:srgbClr val="C00000"/>
                </a:solidFill>
              </a:rPr>
              <a:t>山西省</a:t>
            </a:r>
          </a:p>
        </p:txBody>
      </p:sp>
      <p:sp>
        <p:nvSpPr>
          <p:cNvPr id="176" name="円/楕円 64">
            <a:extLst>
              <a:ext uri="{FF2B5EF4-FFF2-40B4-BE49-F238E27FC236}">
                <a16:creationId xmlns:a16="http://schemas.microsoft.com/office/drawing/2014/main" id="{98BD03B6-D180-4F91-AB3E-51710238657C}"/>
              </a:ext>
            </a:extLst>
          </p:cNvPr>
          <p:cNvSpPr/>
          <p:nvPr/>
        </p:nvSpPr>
        <p:spPr bwMode="auto">
          <a:xfrm>
            <a:off x="4995211" y="3108574"/>
            <a:ext cx="72000" cy="72000"/>
          </a:xfrm>
          <a:prstGeom prst="ellipse">
            <a:avLst/>
          </a:prstGeom>
          <a:solidFill>
            <a:srgbClr val="C00000"/>
          </a:solidFill>
          <a:ln w="9525" cap="flat" cmpd="sng" algn="ctr">
            <a:noFill/>
            <a:prstDash val="solid"/>
            <a:round/>
            <a:headEnd type="none" w="med" len="med"/>
            <a:tailEnd type="none" w="med" len="med"/>
          </a:ln>
          <a:effectLst/>
        </p:spPr>
        <p:txBody>
          <a:bodyPr wrap="square" lIns="95785" tIns="47893" rIns="95785" bIns="47893" rtlCol="0" anchor="ctr">
            <a:spAutoFit/>
          </a:bodyPr>
          <a:lstStyle/>
          <a:p>
            <a:pPr algn="ctr" defTabSz="957263"/>
            <a:endParaRPr kumimoji="1" lang="ja-JP" altLang="en-US" dirty="0"/>
          </a:p>
        </p:txBody>
      </p:sp>
    </p:spTree>
    <p:extLst>
      <p:ext uri="{BB962C8B-B14F-4D97-AF65-F5344CB8AC3E}">
        <p14:creationId xmlns:p14="http://schemas.microsoft.com/office/powerpoint/2010/main" val="395683731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8079344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690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フィンランドにおける医療機器の登録手続き（</a:t>
            </a:r>
            <a:r>
              <a:rPr lang="en-US" altLang="ja-JP" dirty="0"/>
              <a:t>2/5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BD21C605-F0AE-42CC-BAF8-3AF1F9A5FC5B}"/>
              </a:ext>
            </a:extLst>
          </p:cNvPr>
          <p:cNvSpPr/>
          <p:nvPr/>
        </p:nvSpPr>
        <p:spPr>
          <a:xfrm>
            <a:off x="200025" y="692696"/>
            <a:ext cx="9505950" cy="388568"/>
          </a:xfrm>
          <a:prstGeom prst="rect">
            <a:avLst/>
          </a:prstGeom>
        </p:spPr>
        <p:txBody>
          <a:bodyPr wrap="square">
            <a:spAutoFit/>
          </a:bodyPr>
          <a:lstStyle/>
          <a:p>
            <a:pPr>
              <a:lnSpc>
                <a:spcPct val="150000"/>
              </a:lnSpc>
            </a:pP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移行後の許可申請フローは、以下のとおりである。</a:t>
            </a:r>
          </a:p>
        </p:txBody>
      </p:sp>
      <p:sp>
        <p:nvSpPr>
          <p:cNvPr id="68" name="テキスト ボックス 67">
            <a:extLst>
              <a:ext uri="{FF2B5EF4-FFF2-40B4-BE49-F238E27FC236}">
                <a16:creationId xmlns:a16="http://schemas.microsoft.com/office/drawing/2014/main" id="{D3FF7AFC-FA91-465F-8461-6BDD33E48B96}"/>
              </a:ext>
            </a:extLst>
          </p:cNvPr>
          <p:cNvSpPr txBox="1"/>
          <p:nvPr/>
        </p:nvSpPr>
        <p:spPr>
          <a:xfrm>
            <a:off x="6393160" y="1912476"/>
            <a:ext cx="3446165" cy="492443"/>
          </a:xfrm>
          <a:prstGeom prst="rect">
            <a:avLst/>
          </a:prstGeom>
          <a:noFill/>
        </p:spPr>
        <p:txBody>
          <a:bodyPr wrap="square" rtlCol="0">
            <a:spAutoFit/>
          </a:bodyPr>
          <a:lstStyle/>
          <a:p>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適用</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される規則</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は（ＥＵ）</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2017/745 </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（ＭＤＲ</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69" name="グループ化 68">
            <a:extLst>
              <a:ext uri="{FF2B5EF4-FFF2-40B4-BE49-F238E27FC236}">
                <a16:creationId xmlns:a16="http://schemas.microsoft.com/office/drawing/2014/main" id="{3E58A164-8071-4822-B59F-7D367B0CE48E}"/>
              </a:ext>
            </a:extLst>
          </p:cNvPr>
          <p:cNvGrpSpPr/>
          <p:nvPr/>
        </p:nvGrpSpPr>
        <p:grpSpPr>
          <a:xfrm>
            <a:off x="570165" y="1916832"/>
            <a:ext cx="7884243" cy="4474422"/>
            <a:chOff x="570165" y="1916832"/>
            <a:chExt cx="7884243" cy="4474422"/>
          </a:xfrm>
        </p:grpSpPr>
        <p:cxnSp>
          <p:nvCxnSpPr>
            <p:cNvPr id="70" name="直線矢印コネクタ 69">
              <a:extLst>
                <a:ext uri="{FF2B5EF4-FFF2-40B4-BE49-F238E27FC236}">
                  <a16:creationId xmlns:a16="http://schemas.microsoft.com/office/drawing/2014/main" id="{0B3153C7-91E7-42A2-A069-2F8869870D9A}"/>
                </a:ext>
              </a:extLst>
            </p:cNvPr>
            <p:cNvCxnSpPr/>
            <p:nvPr/>
          </p:nvCxnSpPr>
          <p:spPr bwMode="auto">
            <a:xfrm>
              <a:off x="7866661" y="3363630"/>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1" name="直線矢印コネクタ 70">
              <a:extLst>
                <a:ext uri="{FF2B5EF4-FFF2-40B4-BE49-F238E27FC236}">
                  <a16:creationId xmlns:a16="http://schemas.microsoft.com/office/drawing/2014/main" id="{A9304D76-673C-4585-95DF-FD41D7EAB7B0}"/>
                </a:ext>
              </a:extLst>
            </p:cNvPr>
            <p:cNvCxnSpPr/>
            <p:nvPr/>
          </p:nvCxnSpPr>
          <p:spPr bwMode="auto">
            <a:xfrm>
              <a:off x="6594898" y="3362363"/>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2" name="直線矢印コネクタ 71">
              <a:extLst>
                <a:ext uri="{FF2B5EF4-FFF2-40B4-BE49-F238E27FC236}">
                  <a16:creationId xmlns:a16="http://schemas.microsoft.com/office/drawing/2014/main" id="{E54F0EA5-B9FE-4E2B-88CC-C02E79EB2291}"/>
                </a:ext>
              </a:extLst>
            </p:cNvPr>
            <p:cNvCxnSpPr/>
            <p:nvPr/>
          </p:nvCxnSpPr>
          <p:spPr bwMode="auto">
            <a:xfrm>
              <a:off x="7870022" y="450630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3" name="直線矢印コネクタ 72">
              <a:extLst>
                <a:ext uri="{FF2B5EF4-FFF2-40B4-BE49-F238E27FC236}">
                  <a16:creationId xmlns:a16="http://schemas.microsoft.com/office/drawing/2014/main" id="{BE2A522E-C31C-4CB7-9962-9D3C21B11276}"/>
                </a:ext>
              </a:extLst>
            </p:cNvPr>
            <p:cNvCxnSpPr/>
            <p:nvPr/>
          </p:nvCxnSpPr>
          <p:spPr bwMode="auto">
            <a:xfrm>
              <a:off x="6593292" y="4503214"/>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4" name="直線矢印コネクタ 73">
              <a:extLst>
                <a:ext uri="{FF2B5EF4-FFF2-40B4-BE49-F238E27FC236}">
                  <a16:creationId xmlns:a16="http://schemas.microsoft.com/office/drawing/2014/main" id="{6AD20D5E-AFB4-403A-97DE-7496ECCA3DDB}"/>
                </a:ext>
              </a:extLst>
            </p:cNvPr>
            <p:cNvCxnSpPr/>
            <p:nvPr/>
          </p:nvCxnSpPr>
          <p:spPr bwMode="auto">
            <a:xfrm>
              <a:off x="5270060" y="3361098"/>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5" name="直線矢印コネクタ 74">
              <a:extLst>
                <a:ext uri="{FF2B5EF4-FFF2-40B4-BE49-F238E27FC236}">
                  <a16:creationId xmlns:a16="http://schemas.microsoft.com/office/drawing/2014/main" id="{C301359A-8DE3-47D2-991B-0F5CB75D140F}"/>
                </a:ext>
              </a:extLst>
            </p:cNvPr>
            <p:cNvCxnSpPr/>
            <p:nvPr/>
          </p:nvCxnSpPr>
          <p:spPr bwMode="auto">
            <a:xfrm>
              <a:off x="5270839" y="373811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6" name="直線矢印コネクタ 75">
              <a:extLst>
                <a:ext uri="{FF2B5EF4-FFF2-40B4-BE49-F238E27FC236}">
                  <a16:creationId xmlns:a16="http://schemas.microsoft.com/office/drawing/2014/main" id="{CA68A39F-6003-4A50-9719-FC6AA598886F}"/>
                </a:ext>
              </a:extLst>
            </p:cNvPr>
            <p:cNvCxnSpPr/>
            <p:nvPr/>
          </p:nvCxnSpPr>
          <p:spPr bwMode="auto">
            <a:xfrm>
              <a:off x="5262903" y="4504889"/>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7" name="直線矢印コネクタ 76">
              <a:extLst>
                <a:ext uri="{FF2B5EF4-FFF2-40B4-BE49-F238E27FC236}">
                  <a16:creationId xmlns:a16="http://schemas.microsoft.com/office/drawing/2014/main" id="{99FB4DD4-DCAA-4D42-8070-ADAF4747CF59}"/>
                </a:ext>
              </a:extLst>
            </p:cNvPr>
            <p:cNvCxnSpPr/>
            <p:nvPr/>
          </p:nvCxnSpPr>
          <p:spPr bwMode="auto">
            <a:xfrm>
              <a:off x="5265357" y="487335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8" name="直線矢印コネクタ 77">
              <a:extLst>
                <a:ext uri="{FF2B5EF4-FFF2-40B4-BE49-F238E27FC236}">
                  <a16:creationId xmlns:a16="http://schemas.microsoft.com/office/drawing/2014/main" id="{C6FEEA63-8325-48F3-8DBD-E774ABB8EFC6}"/>
                </a:ext>
              </a:extLst>
            </p:cNvPr>
            <p:cNvCxnSpPr/>
            <p:nvPr/>
          </p:nvCxnSpPr>
          <p:spPr bwMode="auto">
            <a:xfrm>
              <a:off x="3549366" y="3356655"/>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9" name="直線矢印コネクタ 78">
              <a:extLst>
                <a:ext uri="{FF2B5EF4-FFF2-40B4-BE49-F238E27FC236}">
                  <a16:creationId xmlns:a16="http://schemas.microsoft.com/office/drawing/2014/main" id="{A50D6831-F873-4755-B80B-B37492BB9748}"/>
                </a:ext>
              </a:extLst>
            </p:cNvPr>
            <p:cNvCxnSpPr/>
            <p:nvPr/>
          </p:nvCxnSpPr>
          <p:spPr bwMode="auto">
            <a:xfrm>
              <a:off x="3553098" y="2774182"/>
              <a:ext cx="0" cy="143629"/>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0" name="直線矢印コネクタ 79">
              <a:extLst>
                <a:ext uri="{FF2B5EF4-FFF2-40B4-BE49-F238E27FC236}">
                  <a16:creationId xmlns:a16="http://schemas.microsoft.com/office/drawing/2014/main" id="{9F5E73D2-4BCA-470E-B3D7-C77F0CF95526}"/>
                </a:ext>
              </a:extLst>
            </p:cNvPr>
            <p:cNvCxnSpPr/>
            <p:nvPr/>
          </p:nvCxnSpPr>
          <p:spPr bwMode="auto">
            <a:xfrm>
              <a:off x="3550145" y="3742307"/>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1" name="直線矢印コネクタ 80">
              <a:extLst>
                <a:ext uri="{FF2B5EF4-FFF2-40B4-BE49-F238E27FC236}">
                  <a16:creationId xmlns:a16="http://schemas.microsoft.com/office/drawing/2014/main" id="{000331A5-2B7D-4E12-8A42-B436DFAAB99D}"/>
                </a:ext>
              </a:extLst>
            </p:cNvPr>
            <p:cNvCxnSpPr/>
            <p:nvPr/>
          </p:nvCxnSpPr>
          <p:spPr bwMode="auto">
            <a:xfrm>
              <a:off x="3549922" y="4128319"/>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2" name="直線矢印コネクタ 81">
              <a:extLst>
                <a:ext uri="{FF2B5EF4-FFF2-40B4-BE49-F238E27FC236}">
                  <a16:creationId xmlns:a16="http://schemas.microsoft.com/office/drawing/2014/main" id="{8A6AA528-3B45-47A2-ADA8-88A151765D45}"/>
                </a:ext>
              </a:extLst>
            </p:cNvPr>
            <p:cNvCxnSpPr/>
            <p:nvPr/>
          </p:nvCxnSpPr>
          <p:spPr bwMode="auto">
            <a:xfrm>
              <a:off x="3550143" y="450100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3" name="直線矢印コネクタ 82">
              <a:extLst>
                <a:ext uri="{FF2B5EF4-FFF2-40B4-BE49-F238E27FC236}">
                  <a16:creationId xmlns:a16="http://schemas.microsoft.com/office/drawing/2014/main" id="{7756FDAE-AD86-4D3C-ADAE-A86B218B531F}"/>
                </a:ext>
              </a:extLst>
            </p:cNvPr>
            <p:cNvCxnSpPr/>
            <p:nvPr/>
          </p:nvCxnSpPr>
          <p:spPr bwMode="auto">
            <a:xfrm>
              <a:off x="3553322" y="487337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4" name="直線矢印コネクタ 83">
              <a:extLst>
                <a:ext uri="{FF2B5EF4-FFF2-40B4-BE49-F238E27FC236}">
                  <a16:creationId xmlns:a16="http://schemas.microsoft.com/office/drawing/2014/main" id="{4040D4C8-B210-4993-AC62-8268E5F8790E}"/>
                </a:ext>
              </a:extLst>
            </p:cNvPr>
            <p:cNvCxnSpPr/>
            <p:nvPr/>
          </p:nvCxnSpPr>
          <p:spPr bwMode="auto">
            <a:xfrm>
              <a:off x="3514874" y="5248621"/>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5" name="直線矢印コネクタ 84">
              <a:extLst>
                <a:ext uri="{FF2B5EF4-FFF2-40B4-BE49-F238E27FC236}">
                  <a16:creationId xmlns:a16="http://schemas.microsoft.com/office/drawing/2014/main" id="{D3FDA521-37E9-4FB7-88F6-52D073E9D49A}"/>
                </a:ext>
              </a:extLst>
            </p:cNvPr>
            <p:cNvCxnSpPr/>
            <p:nvPr/>
          </p:nvCxnSpPr>
          <p:spPr bwMode="auto">
            <a:xfrm>
              <a:off x="3512840" y="563501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86" name="テキスト ボックス 85">
              <a:extLst>
                <a:ext uri="{FF2B5EF4-FFF2-40B4-BE49-F238E27FC236}">
                  <a16:creationId xmlns:a16="http://schemas.microsoft.com/office/drawing/2014/main" id="{6CDDFA47-4A97-4A02-9634-03085DB2D610}"/>
                </a:ext>
              </a:extLst>
            </p:cNvPr>
            <p:cNvSpPr txBox="1"/>
            <p:nvPr/>
          </p:nvSpPr>
          <p:spPr>
            <a:xfrm>
              <a:off x="3197066" y="1916832"/>
              <a:ext cx="3052078" cy="461665"/>
            </a:xfrm>
            <a:prstGeom prst="rect">
              <a:avLst/>
            </a:prstGeom>
            <a:no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クラス分類の選択（</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Ⅱ</a:t>
              </a:r>
              <a:r>
                <a:rPr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87" name="テキスト ボックス 86">
              <a:extLst>
                <a:ext uri="{FF2B5EF4-FFF2-40B4-BE49-F238E27FC236}">
                  <a16:creationId xmlns:a16="http://schemas.microsoft.com/office/drawing/2014/main" id="{65DC6FCF-596B-4ED3-960F-B3FC5BABBAF2}"/>
                </a:ext>
              </a:extLst>
            </p:cNvPr>
            <p:cNvSpPr txBox="1"/>
            <p:nvPr/>
          </p:nvSpPr>
          <p:spPr>
            <a:xfrm>
              <a:off x="2584772" y="2308504"/>
              <a:ext cx="1936180" cy="461665"/>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（滅菌指定・計測機能付き、再利用可）</a:t>
              </a:r>
            </a:p>
          </p:txBody>
        </p:sp>
        <p:sp>
          <p:nvSpPr>
            <p:cNvPr id="88" name="テキスト ボックス 87">
              <a:extLst>
                <a:ext uri="{FF2B5EF4-FFF2-40B4-BE49-F238E27FC236}">
                  <a16:creationId xmlns:a16="http://schemas.microsoft.com/office/drawing/2014/main" id="{35B8F564-EB5B-4F3C-883D-C6D91183B83E}"/>
                </a:ext>
              </a:extLst>
            </p:cNvPr>
            <p:cNvSpPr txBox="1"/>
            <p:nvPr/>
          </p:nvSpPr>
          <p:spPr>
            <a:xfrm>
              <a:off x="2584772" y="2908878"/>
              <a:ext cx="5869636" cy="646331"/>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ＭＤＲ</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に則り</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品質管理システム（ＩＳＯ</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13485</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）実行（</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）／抜き打ち監査の設定</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臨床試験、市販後調査（ＰＭＳ）、市販後臨床フォローアップ（ＰＭＣＦ）を含むこと</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89" name="テキスト ボックス 88">
              <a:extLst>
                <a:ext uri="{FF2B5EF4-FFF2-40B4-BE49-F238E27FC236}">
                  <a16:creationId xmlns:a16="http://schemas.microsoft.com/office/drawing/2014/main" id="{50D6BFF8-DF98-4291-84F9-389EFFA034FB}"/>
                </a:ext>
              </a:extLst>
            </p:cNvPr>
            <p:cNvSpPr txBox="1"/>
            <p:nvPr/>
          </p:nvSpPr>
          <p:spPr>
            <a:xfrm>
              <a:off x="1064568" y="3857092"/>
              <a:ext cx="7389840" cy="276999"/>
            </a:xfrm>
            <a:prstGeom prst="rect">
              <a:avLst/>
            </a:prstGeom>
            <a:no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ＥＵ代理人の選定（ＥＵに拠点がない場合）</a:t>
              </a:r>
            </a:p>
          </p:txBody>
        </p:sp>
        <p:sp>
          <p:nvSpPr>
            <p:cNvPr id="90" name="テキスト ボックス 89">
              <a:extLst>
                <a:ext uri="{FF2B5EF4-FFF2-40B4-BE49-F238E27FC236}">
                  <a16:creationId xmlns:a16="http://schemas.microsoft.com/office/drawing/2014/main" id="{DED769BD-B112-402E-893A-B7E5FE83872F}"/>
                </a:ext>
              </a:extLst>
            </p:cNvPr>
            <p:cNvSpPr txBox="1"/>
            <p:nvPr/>
          </p:nvSpPr>
          <p:spPr>
            <a:xfrm>
              <a:off x="2584772" y="4235771"/>
              <a:ext cx="5869636"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第三者認証機関による品質管理システム、技術ファイル、設計文書の審査</a:t>
              </a:r>
            </a:p>
          </p:txBody>
        </p:sp>
        <p:sp>
          <p:nvSpPr>
            <p:cNvPr id="91" name="テキスト ボックス 90">
              <a:extLst>
                <a:ext uri="{FF2B5EF4-FFF2-40B4-BE49-F238E27FC236}">
                  <a16:creationId xmlns:a16="http://schemas.microsoft.com/office/drawing/2014/main" id="{76EB3BC8-789E-434B-BDDC-B1FCB8B11F6F}"/>
                </a:ext>
              </a:extLst>
            </p:cNvPr>
            <p:cNvSpPr txBox="1"/>
            <p:nvPr/>
          </p:nvSpPr>
          <p:spPr>
            <a:xfrm>
              <a:off x="2584772" y="5744289"/>
              <a:ext cx="5869100" cy="461665"/>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第三者認証機関による毎年の監査（ＭＤＲ準拠状況）</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臨床試験、ＰＭＳ、ＰＭＣＦ要実施</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92" name="直線矢印コネクタ 91">
              <a:extLst>
                <a:ext uri="{FF2B5EF4-FFF2-40B4-BE49-F238E27FC236}">
                  <a16:creationId xmlns:a16="http://schemas.microsoft.com/office/drawing/2014/main" id="{5D7BA1A5-A616-4C7D-BBEC-2EBA36331AC2}"/>
                </a:ext>
              </a:extLst>
            </p:cNvPr>
            <p:cNvCxnSpPr/>
            <p:nvPr/>
          </p:nvCxnSpPr>
          <p:spPr bwMode="auto">
            <a:xfrm>
              <a:off x="6594670" y="2677562"/>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93" name="テキスト ボックス 92">
              <a:extLst>
                <a:ext uri="{FF2B5EF4-FFF2-40B4-BE49-F238E27FC236}">
                  <a16:creationId xmlns:a16="http://schemas.microsoft.com/office/drawing/2014/main" id="{907722EF-62D1-4505-B6CB-0F759637CC39}"/>
                </a:ext>
              </a:extLst>
            </p:cNvPr>
            <p:cNvSpPr txBox="1"/>
            <p:nvPr/>
          </p:nvSpPr>
          <p:spPr>
            <a:xfrm>
              <a:off x="1072604" y="2400761"/>
              <a:ext cx="130837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4" name="テキスト ボックス 93">
              <a:extLst>
                <a:ext uri="{FF2B5EF4-FFF2-40B4-BE49-F238E27FC236}">
                  <a16:creationId xmlns:a16="http://schemas.microsoft.com/office/drawing/2014/main" id="{5691FA80-A96E-48A6-8418-94B04E0BE780}"/>
                </a:ext>
              </a:extLst>
            </p:cNvPr>
            <p:cNvSpPr txBox="1"/>
            <p:nvPr/>
          </p:nvSpPr>
          <p:spPr>
            <a:xfrm>
              <a:off x="4693554" y="2400761"/>
              <a:ext cx="115200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p>
          </p:txBody>
        </p:sp>
        <p:sp>
          <p:nvSpPr>
            <p:cNvPr id="95" name="テキスト ボックス 94">
              <a:extLst>
                <a:ext uri="{FF2B5EF4-FFF2-40B4-BE49-F238E27FC236}">
                  <a16:creationId xmlns:a16="http://schemas.microsoft.com/office/drawing/2014/main" id="{E7F48399-CB72-4192-A9B7-CC40E61B3937}"/>
                </a:ext>
              </a:extLst>
            </p:cNvPr>
            <p:cNvSpPr txBox="1"/>
            <p:nvPr/>
          </p:nvSpPr>
          <p:spPr>
            <a:xfrm>
              <a:off x="7300918" y="2398977"/>
              <a:ext cx="115200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6" name="テキスト ボックス 95">
              <a:extLst>
                <a:ext uri="{FF2B5EF4-FFF2-40B4-BE49-F238E27FC236}">
                  <a16:creationId xmlns:a16="http://schemas.microsoft.com/office/drawing/2014/main" id="{1BB9439B-2B29-465A-B2E8-D4A75EADBA48}"/>
                </a:ext>
              </a:extLst>
            </p:cNvPr>
            <p:cNvSpPr txBox="1"/>
            <p:nvPr/>
          </p:nvSpPr>
          <p:spPr>
            <a:xfrm>
              <a:off x="6018734" y="2400658"/>
              <a:ext cx="115200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p>
          </p:txBody>
        </p:sp>
        <p:cxnSp>
          <p:nvCxnSpPr>
            <p:cNvPr id="97" name="直線矢印コネクタ 96">
              <a:extLst>
                <a:ext uri="{FF2B5EF4-FFF2-40B4-BE49-F238E27FC236}">
                  <a16:creationId xmlns:a16="http://schemas.microsoft.com/office/drawing/2014/main" id="{857ADB4D-857E-401C-AB62-B4CA913A1571}"/>
                </a:ext>
              </a:extLst>
            </p:cNvPr>
            <p:cNvCxnSpPr/>
            <p:nvPr/>
          </p:nvCxnSpPr>
          <p:spPr bwMode="auto">
            <a:xfrm>
              <a:off x="7873196" y="2674393"/>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98" name="直線矢印コネクタ 97">
              <a:extLst>
                <a:ext uri="{FF2B5EF4-FFF2-40B4-BE49-F238E27FC236}">
                  <a16:creationId xmlns:a16="http://schemas.microsoft.com/office/drawing/2014/main" id="{53DBFCC3-F331-4214-A1C0-3EBECED82D02}"/>
                </a:ext>
              </a:extLst>
            </p:cNvPr>
            <p:cNvCxnSpPr/>
            <p:nvPr/>
          </p:nvCxnSpPr>
          <p:spPr bwMode="auto">
            <a:xfrm>
              <a:off x="5268334" y="2677574"/>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99" name="直線矢印コネクタ 98">
              <a:extLst>
                <a:ext uri="{FF2B5EF4-FFF2-40B4-BE49-F238E27FC236}">
                  <a16:creationId xmlns:a16="http://schemas.microsoft.com/office/drawing/2014/main" id="{D3BDCF11-72DD-4542-B605-5D6744B21BA2}"/>
                </a:ext>
              </a:extLst>
            </p:cNvPr>
            <p:cNvCxnSpPr/>
            <p:nvPr/>
          </p:nvCxnSpPr>
          <p:spPr bwMode="auto">
            <a:xfrm>
              <a:off x="6595676" y="374503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0" name="直線矢印コネクタ 99">
              <a:extLst>
                <a:ext uri="{FF2B5EF4-FFF2-40B4-BE49-F238E27FC236}">
                  <a16:creationId xmlns:a16="http://schemas.microsoft.com/office/drawing/2014/main" id="{07143E75-4135-4940-97F2-14FA77DA48D6}"/>
                </a:ext>
              </a:extLst>
            </p:cNvPr>
            <p:cNvCxnSpPr/>
            <p:nvPr/>
          </p:nvCxnSpPr>
          <p:spPr bwMode="auto">
            <a:xfrm>
              <a:off x="7870022" y="3742431"/>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1" name="直線矢印コネクタ 100">
              <a:extLst>
                <a:ext uri="{FF2B5EF4-FFF2-40B4-BE49-F238E27FC236}">
                  <a16:creationId xmlns:a16="http://schemas.microsoft.com/office/drawing/2014/main" id="{0D27D67C-5EC3-4066-AB23-7F4B090BC3E0}"/>
                </a:ext>
              </a:extLst>
            </p:cNvPr>
            <p:cNvCxnSpPr/>
            <p:nvPr/>
          </p:nvCxnSpPr>
          <p:spPr bwMode="auto">
            <a:xfrm>
              <a:off x="1723674" y="374808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2" name="直線矢印コネクタ 101">
              <a:extLst>
                <a:ext uri="{FF2B5EF4-FFF2-40B4-BE49-F238E27FC236}">
                  <a16:creationId xmlns:a16="http://schemas.microsoft.com/office/drawing/2014/main" id="{66749330-CD09-4780-B8DA-EE087A1D8DF7}"/>
                </a:ext>
              </a:extLst>
            </p:cNvPr>
            <p:cNvCxnSpPr/>
            <p:nvPr/>
          </p:nvCxnSpPr>
          <p:spPr bwMode="auto">
            <a:xfrm>
              <a:off x="1725282" y="4134091"/>
              <a:ext cx="0" cy="839883"/>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3" name="直線矢印コネクタ 102">
              <a:extLst>
                <a:ext uri="{FF2B5EF4-FFF2-40B4-BE49-F238E27FC236}">
                  <a16:creationId xmlns:a16="http://schemas.microsoft.com/office/drawing/2014/main" id="{F6C1CD4D-4312-42D2-A669-6A7FFAD615DC}"/>
                </a:ext>
              </a:extLst>
            </p:cNvPr>
            <p:cNvCxnSpPr/>
            <p:nvPr/>
          </p:nvCxnSpPr>
          <p:spPr bwMode="auto">
            <a:xfrm>
              <a:off x="6594808" y="413261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4" name="直線矢印コネクタ 103">
              <a:extLst>
                <a:ext uri="{FF2B5EF4-FFF2-40B4-BE49-F238E27FC236}">
                  <a16:creationId xmlns:a16="http://schemas.microsoft.com/office/drawing/2014/main" id="{95DBA987-5E89-45A2-AD6E-066A37AC27E2}"/>
                </a:ext>
              </a:extLst>
            </p:cNvPr>
            <p:cNvCxnSpPr/>
            <p:nvPr/>
          </p:nvCxnSpPr>
          <p:spPr bwMode="auto">
            <a:xfrm>
              <a:off x="7874784" y="413165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5" name="直線矢印コネクタ 104">
              <a:extLst>
                <a:ext uri="{FF2B5EF4-FFF2-40B4-BE49-F238E27FC236}">
                  <a16:creationId xmlns:a16="http://schemas.microsoft.com/office/drawing/2014/main" id="{421C9413-7772-4C62-AA70-5E0034D38B40}"/>
                </a:ext>
              </a:extLst>
            </p:cNvPr>
            <p:cNvCxnSpPr/>
            <p:nvPr/>
          </p:nvCxnSpPr>
          <p:spPr bwMode="auto">
            <a:xfrm>
              <a:off x="5267515" y="413165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6" name="直線矢印コネクタ 105">
              <a:extLst>
                <a:ext uri="{FF2B5EF4-FFF2-40B4-BE49-F238E27FC236}">
                  <a16:creationId xmlns:a16="http://schemas.microsoft.com/office/drawing/2014/main" id="{4622E7E5-D774-4C24-B423-265CF5A2439B}"/>
                </a:ext>
              </a:extLst>
            </p:cNvPr>
            <p:cNvCxnSpPr/>
            <p:nvPr/>
          </p:nvCxnSpPr>
          <p:spPr bwMode="auto">
            <a:xfrm>
              <a:off x="6594013" y="487097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7" name="直線矢印コネクタ 106">
              <a:extLst>
                <a:ext uri="{FF2B5EF4-FFF2-40B4-BE49-F238E27FC236}">
                  <a16:creationId xmlns:a16="http://schemas.microsoft.com/office/drawing/2014/main" id="{E0901746-95F0-4A18-B0C4-1AB4C6876851}"/>
                </a:ext>
              </a:extLst>
            </p:cNvPr>
            <p:cNvCxnSpPr/>
            <p:nvPr/>
          </p:nvCxnSpPr>
          <p:spPr bwMode="auto">
            <a:xfrm>
              <a:off x="7867419" y="488287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8" name="直線矢印コネクタ 107">
              <a:extLst>
                <a:ext uri="{FF2B5EF4-FFF2-40B4-BE49-F238E27FC236}">
                  <a16:creationId xmlns:a16="http://schemas.microsoft.com/office/drawing/2014/main" id="{9A634AEF-EA0F-4936-8312-538B76A7C0E4}"/>
                </a:ext>
              </a:extLst>
            </p:cNvPr>
            <p:cNvCxnSpPr/>
            <p:nvPr/>
          </p:nvCxnSpPr>
          <p:spPr bwMode="auto">
            <a:xfrm>
              <a:off x="7873200" y="524958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9" name="直線矢印コネクタ 108">
              <a:extLst>
                <a:ext uri="{FF2B5EF4-FFF2-40B4-BE49-F238E27FC236}">
                  <a16:creationId xmlns:a16="http://schemas.microsoft.com/office/drawing/2014/main" id="{7912FEA6-FBCC-4B28-974C-D269F0017A60}"/>
                </a:ext>
              </a:extLst>
            </p:cNvPr>
            <p:cNvCxnSpPr/>
            <p:nvPr/>
          </p:nvCxnSpPr>
          <p:spPr bwMode="auto">
            <a:xfrm>
              <a:off x="6594236" y="524767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0" name="直線矢印コネクタ 109">
              <a:extLst>
                <a:ext uri="{FF2B5EF4-FFF2-40B4-BE49-F238E27FC236}">
                  <a16:creationId xmlns:a16="http://schemas.microsoft.com/office/drawing/2014/main" id="{00CB9574-03E5-4E86-9E83-DD06BCBDC435}"/>
                </a:ext>
              </a:extLst>
            </p:cNvPr>
            <p:cNvCxnSpPr/>
            <p:nvPr/>
          </p:nvCxnSpPr>
          <p:spPr bwMode="auto">
            <a:xfrm>
              <a:off x="5269549" y="5250531"/>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1" name="直線矢印コネクタ 110">
              <a:extLst>
                <a:ext uri="{FF2B5EF4-FFF2-40B4-BE49-F238E27FC236}">
                  <a16:creationId xmlns:a16="http://schemas.microsoft.com/office/drawing/2014/main" id="{BD334231-3FBD-44A4-AA1C-42CDAAB03885}"/>
                </a:ext>
              </a:extLst>
            </p:cNvPr>
            <p:cNvCxnSpPr/>
            <p:nvPr/>
          </p:nvCxnSpPr>
          <p:spPr bwMode="auto">
            <a:xfrm>
              <a:off x="1711312" y="524829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2" name="直線矢印コネクタ 111">
              <a:extLst>
                <a:ext uri="{FF2B5EF4-FFF2-40B4-BE49-F238E27FC236}">
                  <a16:creationId xmlns:a16="http://schemas.microsoft.com/office/drawing/2014/main" id="{FEEF1597-6981-4A04-8773-18C344DAA739}"/>
                </a:ext>
              </a:extLst>
            </p:cNvPr>
            <p:cNvCxnSpPr/>
            <p:nvPr/>
          </p:nvCxnSpPr>
          <p:spPr bwMode="auto">
            <a:xfrm>
              <a:off x="7875927" y="563058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3" name="直線矢印コネクタ 112">
              <a:extLst>
                <a:ext uri="{FF2B5EF4-FFF2-40B4-BE49-F238E27FC236}">
                  <a16:creationId xmlns:a16="http://schemas.microsoft.com/office/drawing/2014/main" id="{F69A1AAD-9B5F-4EF8-836B-E33702F639A1}"/>
                </a:ext>
              </a:extLst>
            </p:cNvPr>
            <p:cNvCxnSpPr/>
            <p:nvPr/>
          </p:nvCxnSpPr>
          <p:spPr bwMode="auto">
            <a:xfrm>
              <a:off x="6592517" y="562867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4" name="直線矢印コネクタ 113">
              <a:extLst>
                <a:ext uri="{FF2B5EF4-FFF2-40B4-BE49-F238E27FC236}">
                  <a16:creationId xmlns:a16="http://schemas.microsoft.com/office/drawing/2014/main" id="{7CD275B9-A0CE-4B87-B210-479CB54C37FB}"/>
                </a:ext>
              </a:extLst>
            </p:cNvPr>
            <p:cNvCxnSpPr/>
            <p:nvPr/>
          </p:nvCxnSpPr>
          <p:spPr bwMode="auto">
            <a:xfrm>
              <a:off x="5267515" y="5631531"/>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5" name="直線矢印コネクタ 114">
              <a:extLst>
                <a:ext uri="{FF2B5EF4-FFF2-40B4-BE49-F238E27FC236}">
                  <a16:creationId xmlns:a16="http://schemas.microsoft.com/office/drawing/2014/main" id="{7842D7D9-EF95-4469-A586-4CCA21C5613F}"/>
                </a:ext>
              </a:extLst>
            </p:cNvPr>
            <p:cNvCxnSpPr/>
            <p:nvPr/>
          </p:nvCxnSpPr>
          <p:spPr bwMode="auto">
            <a:xfrm>
              <a:off x="1725340" y="2677170"/>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116" name="テキスト ボックス 115">
              <a:extLst>
                <a:ext uri="{FF2B5EF4-FFF2-40B4-BE49-F238E27FC236}">
                  <a16:creationId xmlns:a16="http://schemas.microsoft.com/office/drawing/2014/main" id="{0894C3E5-C36E-4B84-9A91-522D6963AA49}"/>
                </a:ext>
              </a:extLst>
            </p:cNvPr>
            <p:cNvSpPr txBox="1"/>
            <p:nvPr/>
          </p:nvSpPr>
          <p:spPr>
            <a:xfrm>
              <a:off x="1045518" y="2905894"/>
              <a:ext cx="1368152" cy="461665"/>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品質管理システム実行</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7" name="テキスト ボックス 116">
              <a:extLst>
                <a:ext uri="{FF2B5EF4-FFF2-40B4-BE49-F238E27FC236}">
                  <a16:creationId xmlns:a16="http://schemas.microsoft.com/office/drawing/2014/main" id="{2DACB622-9147-470E-A3E9-B834679E3529}"/>
                </a:ext>
              </a:extLst>
            </p:cNvPr>
            <p:cNvSpPr txBox="1"/>
            <p:nvPr/>
          </p:nvSpPr>
          <p:spPr>
            <a:xfrm>
              <a:off x="570165" y="5744923"/>
              <a:ext cx="1901554" cy="646331"/>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ＣＥＲ、技術ファイル、</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ＰＭＳ記録のアップデート</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18" name="直線矢印コネクタ 117">
              <a:extLst>
                <a:ext uri="{FF2B5EF4-FFF2-40B4-BE49-F238E27FC236}">
                  <a16:creationId xmlns:a16="http://schemas.microsoft.com/office/drawing/2014/main" id="{A383A6BB-9FA0-4655-BD49-C5568716DC2B}"/>
                </a:ext>
              </a:extLst>
            </p:cNvPr>
            <p:cNvCxnSpPr/>
            <p:nvPr/>
          </p:nvCxnSpPr>
          <p:spPr bwMode="auto">
            <a:xfrm>
              <a:off x="1718990" y="5630109"/>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9" name="直線矢印コネクタ 118">
              <a:extLst>
                <a:ext uri="{FF2B5EF4-FFF2-40B4-BE49-F238E27FC236}">
                  <a16:creationId xmlns:a16="http://schemas.microsoft.com/office/drawing/2014/main" id="{70078C16-2915-4BCF-8D2D-48B60EC74386}"/>
                </a:ext>
              </a:extLst>
            </p:cNvPr>
            <p:cNvCxnSpPr/>
            <p:nvPr/>
          </p:nvCxnSpPr>
          <p:spPr bwMode="auto">
            <a:xfrm>
              <a:off x="1722800" y="336960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120" name="テキスト ボックス 119">
              <a:extLst>
                <a:ext uri="{FF2B5EF4-FFF2-40B4-BE49-F238E27FC236}">
                  <a16:creationId xmlns:a16="http://schemas.microsoft.com/office/drawing/2014/main" id="{AD5BE8F1-3B95-4F9E-8A29-37B928911A14}"/>
                </a:ext>
              </a:extLst>
            </p:cNvPr>
            <p:cNvSpPr txBox="1"/>
            <p:nvPr/>
          </p:nvSpPr>
          <p:spPr>
            <a:xfrm>
              <a:off x="1064568" y="4978152"/>
              <a:ext cx="738984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適合宣言（Ａｎｎｅｘ ＩＶに規定）／ＣＥマーク貼付</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1" name="テキスト ボックス 120">
              <a:extLst>
                <a:ext uri="{FF2B5EF4-FFF2-40B4-BE49-F238E27FC236}">
                  <a16:creationId xmlns:a16="http://schemas.microsoft.com/office/drawing/2014/main" id="{3A63EF40-3281-4C38-825D-ECBCAF09BA1A}"/>
                </a:ext>
              </a:extLst>
            </p:cNvPr>
            <p:cNvSpPr txBox="1"/>
            <p:nvPr/>
          </p:nvSpPr>
          <p:spPr>
            <a:xfrm>
              <a:off x="1070433" y="5357762"/>
              <a:ext cx="7383439"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製品登録、及び</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ＥＵＤＡＭＥＤデータベースにＵＤＩ</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を登録</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2" name="テキスト ボックス 121">
              <a:extLst>
                <a:ext uri="{FF2B5EF4-FFF2-40B4-BE49-F238E27FC236}">
                  <a16:creationId xmlns:a16="http://schemas.microsoft.com/office/drawing/2014/main" id="{4F719525-98DA-44C1-8EBD-C7C5CABED56D}"/>
                </a:ext>
              </a:extLst>
            </p:cNvPr>
            <p:cNvSpPr txBox="1"/>
            <p:nvPr/>
          </p:nvSpPr>
          <p:spPr>
            <a:xfrm>
              <a:off x="1064568" y="3478696"/>
              <a:ext cx="7389304"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技術ファイル又は</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設計文書</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の準備（Ａｎｎｅｘ ＩＩ、ＩＩＩに規定）／</a:t>
              </a:r>
              <a:r>
                <a:rPr lang="zh-TW"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機器固有識別子</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（ＵＤＩ）取得</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3" name="テキスト ボックス 122">
              <a:extLst>
                <a:ext uri="{FF2B5EF4-FFF2-40B4-BE49-F238E27FC236}">
                  <a16:creationId xmlns:a16="http://schemas.microsoft.com/office/drawing/2014/main" id="{918AB384-F0DE-4103-BC68-4682A5C0C455}"/>
                </a:ext>
              </a:extLst>
            </p:cNvPr>
            <p:cNvSpPr txBox="1"/>
            <p:nvPr/>
          </p:nvSpPr>
          <p:spPr>
            <a:xfrm>
              <a:off x="2584772" y="4608055"/>
              <a:ext cx="5869636" cy="276999"/>
            </a:xfrm>
            <a:prstGeom prst="rect">
              <a:avLst/>
            </a:prstGeom>
            <a:solidFill>
              <a:srgbClr val="0070C0"/>
            </a:solidFill>
            <a:ln>
              <a:solidFill>
                <a:srgbClr val="002060"/>
              </a:solidFill>
            </a:ln>
          </p:spPr>
          <p:txBody>
            <a:bodyPr wrap="square" rtlCol="0">
              <a:spAutoFit/>
            </a:bodyPr>
            <a:lstStyle/>
            <a:p>
              <a:pPr algn="ct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ＣＥマーキング認証（製品）／ＩＳＯ</a:t>
              </a:r>
              <a:r>
                <a:rPr lang="en-US" altLang="ja-JP" sz="1200" b="0" dirty="0">
                  <a:latin typeface="メイリオ" panose="020B0604030504040204" pitchFamily="50" charset="-128"/>
                  <a:ea typeface="メイリオ" panose="020B0604030504040204" pitchFamily="50" charset="-128"/>
                  <a:sym typeface="メイリオ" panose="020B0604030504040204" pitchFamily="50" charset="-128"/>
                </a:rPr>
                <a:t>13485</a:t>
              </a: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認証（工場）</a:t>
              </a:r>
              <a:endParaRPr kumimoji="1" lang="ja-JP" altLang="en-US" sz="1200" b="0"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24" name="Rectangle 2">
            <a:extLst>
              <a:ext uri="{FF2B5EF4-FFF2-40B4-BE49-F238E27FC236}">
                <a16:creationId xmlns:a16="http://schemas.microsoft.com/office/drawing/2014/main" id="{68647136-0861-4D57-9B2D-019B9BC75584}"/>
              </a:ext>
            </a:extLst>
          </p:cNvPr>
          <p:cNvSpPr txBox="1">
            <a:spLocks noChangeArrowheads="1"/>
          </p:cNvSpPr>
          <p:nvPr/>
        </p:nvSpPr>
        <p:spPr>
          <a:xfrm>
            <a:off x="711588" y="1315616"/>
            <a:ext cx="6459146"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医療機器登録の申請フロー（</a:t>
            </a:r>
            <a:r>
              <a:rPr lang="en-US" altLang="ja-JP"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26</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a:t>
            </a:r>
          </a:p>
        </p:txBody>
      </p:sp>
      <p:cxnSp>
        <p:nvCxnSpPr>
          <p:cNvPr id="125" name="直線コネクタ 124">
            <a:extLst>
              <a:ext uri="{FF2B5EF4-FFF2-40B4-BE49-F238E27FC236}">
                <a16:creationId xmlns:a16="http://schemas.microsoft.com/office/drawing/2014/main" id="{ED342ABB-46F7-4D2A-B637-67D71C4A8936}"/>
              </a:ext>
            </a:extLst>
          </p:cNvPr>
          <p:cNvCxnSpPr/>
          <p:nvPr/>
        </p:nvCxnSpPr>
        <p:spPr bwMode="auto">
          <a:xfrm>
            <a:off x="570165" y="1656173"/>
            <a:ext cx="5724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6" name="正方形/長方形 125">
            <a:extLst>
              <a:ext uri="{FF2B5EF4-FFF2-40B4-BE49-F238E27FC236}">
                <a16:creationId xmlns:a16="http://schemas.microsoft.com/office/drawing/2014/main" id="{AA4DB554-9577-48FB-B7E0-92F5654132D6}"/>
              </a:ext>
            </a:extLst>
          </p:cNvPr>
          <p:cNvSpPr/>
          <p:nvPr/>
        </p:nvSpPr>
        <p:spPr bwMode="auto">
          <a:xfrm>
            <a:off x="570165" y="1325297"/>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22451261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1147084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792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フィンランドにおける医療機器の登録手続き（</a:t>
            </a:r>
            <a:r>
              <a:rPr lang="en-US" altLang="ja-JP" dirty="0"/>
              <a:t>3/5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BD21C605-F0AE-42CC-BAF8-3AF1F9A5FC5B}"/>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製造業者は、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に定められた手順に則り、医療機器のクラス分類、技術ファイルの準備、第三者認証機関による監査を行う。</a:t>
            </a:r>
          </a:p>
        </p:txBody>
      </p:sp>
      <p:grpSp>
        <p:nvGrpSpPr>
          <p:cNvPr id="7" name="グループ化 6">
            <a:extLst>
              <a:ext uri="{FF2B5EF4-FFF2-40B4-BE49-F238E27FC236}">
                <a16:creationId xmlns:a16="http://schemas.microsoft.com/office/drawing/2014/main" id="{8D74BFFE-90A4-4D3B-B0FD-52DB7B9631F3}"/>
              </a:ext>
            </a:extLst>
          </p:cNvPr>
          <p:cNvGrpSpPr/>
          <p:nvPr/>
        </p:nvGrpSpPr>
        <p:grpSpPr>
          <a:xfrm>
            <a:off x="429196" y="1484784"/>
            <a:ext cx="4523804" cy="457200"/>
            <a:chOff x="488504" y="976671"/>
            <a:chExt cx="4101426" cy="457200"/>
          </a:xfrm>
        </p:grpSpPr>
        <p:sp>
          <p:nvSpPr>
            <p:cNvPr id="9" name="Rectangle 2">
              <a:extLst>
                <a:ext uri="{FF2B5EF4-FFF2-40B4-BE49-F238E27FC236}">
                  <a16:creationId xmlns:a16="http://schemas.microsoft.com/office/drawing/2014/main" id="{7766C654-4F69-4A0E-B09E-6A5E29E31F6F}"/>
                </a:ext>
              </a:extLst>
            </p:cNvPr>
            <p:cNvSpPr txBox="1">
              <a:spLocks noChangeArrowheads="1"/>
            </p:cNvSpPr>
            <p:nvPr/>
          </p:nvSpPr>
          <p:spPr>
            <a:xfrm>
              <a:off x="629930" y="976671"/>
              <a:ext cx="396000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リスク分類別の手続きの概要（</a:t>
              </a:r>
              <a:r>
                <a:rPr lang="en-US" altLang="ja-JP"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p:txBody>
        </p:sp>
        <p:cxnSp>
          <p:nvCxnSpPr>
            <p:cNvPr id="11" name="直線コネクタ 10">
              <a:extLst>
                <a:ext uri="{FF2B5EF4-FFF2-40B4-BE49-F238E27FC236}">
                  <a16:creationId xmlns:a16="http://schemas.microsoft.com/office/drawing/2014/main" id="{E9E71F7D-038A-4265-90F4-23EEF1576BFD}"/>
                </a:ext>
              </a:extLst>
            </p:cNvPr>
            <p:cNvCxnSpPr/>
            <p:nvPr/>
          </p:nvCxnSpPr>
          <p:spPr bwMode="auto">
            <a:xfrm>
              <a:off x="488504" y="1317228"/>
              <a:ext cx="396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E32E2204-6B1F-4031-8ABC-33EC8D468D8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64C5F54D-B254-48E8-9B41-2713B259D1FB}"/>
              </a:ext>
            </a:extLst>
          </p:cNvPr>
          <p:cNvGraphicFramePr>
            <a:graphicFrameLocks noGrp="1"/>
          </p:cNvGraphicFramePr>
          <p:nvPr>
            <p:extLst>
              <p:ext uri="{D42A27DB-BD31-4B8C-83A1-F6EECF244321}">
                <p14:modId xmlns:p14="http://schemas.microsoft.com/office/powerpoint/2010/main" val="3664205383"/>
              </p:ext>
            </p:extLst>
          </p:nvPr>
        </p:nvGraphicFramePr>
        <p:xfrm>
          <a:off x="416495" y="1944838"/>
          <a:ext cx="8924168" cy="3968952"/>
        </p:xfrm>
        <a:graphic>
          <a:graphicData uri="http://schemas.openxmlformats.org/drawingml/2006/table">
            <a:tbl>
              <a:tblPr firstRow="1" bandRow="1" bandCol="1">
                <a:tableStyleId>{5C22544A-7EE6-4342-B048-85BDC9FD1C3A}</a:tableStyleId>
              </a:tblPr>
              <a:tblGrid>
                <a:gridCol w="864097">
                  <a:extLst>
                    <a:ext uri="{9D8B030D-6E8A-4147-A177-3AD203B41FA5}">
                      <a16:colId xmlns:a16="http://schemas.microsoft.com/office/drawing/2014/main" val="20000"/>
                    </a:ext>
                  </a:extLst>
                </a:gridCol>
                <a:gridCol w="1591989">
                  <a:extLst>
                    <a:ext uri="{9D8B030D-6E8A-4147-A177-3AD203B41FA5}">
                      <a16:colId xmlns:a16="http://schemas.microsoft.com/office/drawing/2014/main" val="20001"/>
                    </a:ext>
                  </a:extLst>
                </a:gridCol>
                <a:gridCol w="1535250">
                  <a:extLst>
                    <a:ext uri="{9D8B030D-6E8A-4147-A177-3AD203B41FA5}">
                      <a16:colId xmlns:a16="http://schemas.microsoft.com/office/drawing/2014/main" val="20002"/>
                    </a:ext>
                  </a:extLst>
                </a:gridCol>
                <a:gridCol w="1527438">
                  <a:extLst>
                    <a:ext uri="{9D8B030D-6E8A-4147-A177-3AD203B41FA5}">
                      <a16:colId xmlns:a16="http://schemas.microsoft.com/office/drawing/2014/main" val="20003"/>
                    </a:ext>
                  </a:extLst>
                </a:gridCol>
                <a:gridCol w="116840">
                  <a:extLst>
                    <a:ext uri="{9D8B030D-6E8A-4147-A177-3AD203B41FA5}">
                      <a16:colId xmlns:a16="http://schemas.microsoft.com/office/drawing/2014/main" val="20004"/>
                    </a:ext>
                  </a:extLst>
                </a:gridCol>
                <a:gridCol w="1644277">
                  <a:extLst>
                    <a:ext uri="{9D8B030D-6E8A-4147-A177-3AD203B41FA5}">
                      <a16:colId xmlns:a16="http://schemas.microsoft.com/office/drawing/2014/main" val="20005"/>
                    </a:ext>
                  </a:extLst>
                </a:gridCol>
                <a:gridCol w="1644277">
                  <a:extLst>
                    <a:ext uri="{9D8B030D-6E8A-4147-A177-3AD203B41FA5}">
                      <a16:colId xmlns:a16="http://schemas.microsoft.com/office/drawing/2014/main" val="20006"/>
                    </a:ext>
                  </a:extLst>
                </a:gridCol>
              </a:tblGrid>
              <a:tr h="212133">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p>
                  </a:txBody>
                  <a:tcPr marL="0" marR="0" marT="0" marB="0"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p>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Is</a:t>
                      </a:r>
                      <a:r>
                        <a:rPr kumimoji="1" lang="ja-JP" altLang="en-US"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Im</a:t>
                      </a:r>
                      <a:r>
                        <a:rPr kumimoji="1" lang="ja-JP" altLang="en-US"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Ir</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Ⅱa</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Ⅱb</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p>
                  </a:txBody>
                  <a:tcPr marL="0" marR="0" marT="0" marB="0" anchor="ctr">
                    <a:lnL w="190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18428">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届出／登録</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l">
                        <a:lnSpc>
                          <a:spcPts val="1500"/>
                        </a:lnSpc>
                        <a:buFont typeface="Arial" panose="020B0604020202020204" pitchFamily="34" charset="0"/>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a:txBody>
                    <a:bodyPr/>
                    <a:lstStyle/>
                    <a:p>
                      <a:pPr marL="0" indent="0" algn="l">
                        <a:lnSpc>
                          <a:spcPts val="1500"/>
                        </a:lnSpc>
                        <a:buFont typeface="Arial" panose="020B0604020202020204" pitchFamily="34" charset="0"/>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gridSpan="2">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73595">
                <a:tc row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提出資料</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6">
                  <a:txBody>
                    <a:bodyPr/>
                    <a:lstStyle/>
                    <a:p>
                      <a:pPr marL="171450" indent="-171450" algn="l">
                        <a:lnSpc>
                          <a:spcPts val="1500"/>
                        </a:lnSpc>
                        <a:spcAft>
                          <a:spcPts val="600"/>
                        </a:spcAft>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以下の情報を含む技術ファイル／設計文書（クラス</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のみ）</a:t>
                      </a:r>
                      <a:endParaRPr lang="en-US" altLang="ja-JP"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kumimoji="1" lang="ja-JP" altLang="en-US"/>
                    </a:p>
                  </a:txBody>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lvl="0" indent="-171450" algn="l">
                        <a:lnSpc>
                          <a:spcPts val="1200"/>
                        </a:lnSpc>
                        <a:buFont typeface="Arial" panose="020B0604020202020204" pitchFamily="34" charset="0"/>
                        <a:buChar char="•"/>
                      </a:pPr>
                      <a:endParaRPr lang="en-US" altLang="ja-JP" sz="105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779270">
                <a:tc vMerge="1">
                  <a:txBody>
                    <a:bodyPr/>
                    <a:lstStyle/>
                    <a:p>
                      <a:endParaRPr kumimoji="1" lang="ja-JP" altLang="en-US"/>
                    </a:p>
                  </a:txBody>
                  <a:tcPr/>
                </a:tc>
                <a:tc gridSpan="3">
                  <a:txBody>
                    <a:bodyPr/>
                    <a:lstStyle/>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製品グループ及びそれぞれの製品がその製品グループに入る理由</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医療機器の機能／用途／使用箇所／同時に使用される物／使用する人を含む機器の使用目的の詳細評価</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部品／仕様／包装／印刷物に関する説明</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製造プロセス</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アクセサリーのリスト</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設計責任及び製造施設の所在地</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機器のクラス分類とクラス分類の理論的根拠</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該当する指令に沿ったコンプライアンスまでの選択肢</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製造業者が該当する指令へのコンプライアンスを記載する適合宣言書</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製品寿命及び環境制限</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gridSpan="3">
                  <a:txBody>
                    <a:bodyPr/>
                    <a:lstStyle/>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品質保証／監督当局および通知機関記録保持</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ビジランス報告及び医療機器報告手順</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監督当局への連絡時期及び方法</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ＥＵ代理人の名称及び契約</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契約業者名及び住所（該当する場合）</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基本的要求事項</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デザインインプット仕様</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標準およびガイドラインの適用及び参照</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試験結果及び臨床評価</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リスク解析</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使用説明書及びラベリング</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3"/>
                  </a:ext>
                </a:extLst>
              </a:tr>
              <a:tr h="336781">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提出先</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gridSpan="5">
                  <a:txBody>
                    <a:bodyPr/>
                    <a:lstStyle/>
                    <a:p>
                      <a:pPr marL="171450" indent="-171450" algn="l">
                        <a:lnSpc>
                          <a:spcPts val="1500"/>
                        </a:lnSpc>
                        <a:buFont typeface="Wingdings" panose="05000000000000000000" pitchFamily="2" charset="2"/>
                        <a:buChar char="l"/>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第三者認証機関</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546071">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審査機関</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自己宣言のため、</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製造業者による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gridSpan="5">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現在、ＭＤＲの第三者認証機関は</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機関のみで需要に追い付いていないため、第三者認証機関によっては認証までに１年半かかる。（</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年末までに</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機関まで増える予定）</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5367807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6313119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895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フィンランドにおける医療機器の登録手続き（</a:t>
            </a:r>
            <a:r>
              <a:rPr lang="en-US" altLang="ja-JP" dirty="0"/>
              <a:t>4/5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a:t>
            </a:r>
            <a:r>
              <a:rPr lang="en-US" altLang="ja-JP" dirty="0"/>
              <a:t>5.</a:t>
            </a:r>
            <a:r>
              <a:rPr lang="ja-JP" altLang="en-US" dirty="0"/>
              <a:t>キーパーソン・協力先</a:t>
            </a:r>
            <a:r>
              <a:rPr lang="en-US" altLang="ja-JP" dirty="0"/>
              <a:t>&gt;</a:t>
            </a:r>
            <a:r>
              <a:rPr lang="ja-JP" altLang="en-US" dirty="0"/>
              <a:t>その他のキーパーソン・協力先等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BD21C605-F0AE-42CC-BAF8-3AF1F9A5FC5B}"/>
              </a:ext>
            </a:extLst>
          </p:cNvPr>
          <p:cNvSpPr/>
          <p:nvPr/>
        </p:nvSpPr>
        <p:spPr>
          <a:xfrm>
            <a:off x="200025" y="692696"/>
            <a:ext cx="9505950" cy="1034899"/>
          </a:xfrm>
          <a:prstGeom prst="rect">
            <a:avLst/>
          </a:prstGeom>
        </p:spPr>
        <p:txBody>
          <a:bodyPr wrap="square">
            <a:spAutoFit/>
          </a:bodyPr>
          <a:lstStyle/>
          <a:p>
            <a:pPr>
              <a:lnSpc>
                <a:spcPct val="150000"/>
              </a:lnSpc>
            </a:pP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において、クラス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（滅菌指定・計測機能なし、再利用可能な外科器具以外のもの）以外で認証を受ける場合、第三者認証機関による適合性評価が必要となる。</a:t>
            </a:r>
          </a:p>
          <a:p>
            <a:pPr>
              <a:lnSpc>
                <a:spcPct val="150000"/>
              </a:lnSpc>
            </a:pP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認証を行える第三者認証機関は、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EU</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内に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機関のみ存在する。（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年２月時点）</a:t>
            </a:r>
          </a:p>
        </p:txBody>
      </p:sp>
      <p:graphicFrame>
        <p:nvGraphicFramePr>
          <p:cNvPr id="7" name="Table 204">
            <a:extLst>
              <a:ext uri="{FF2B5EF4-FFF2-40B4-BE49-F238E27FC236}">
                <a16:creationId xmlns:a16="http://schemas.microsoft.com/office/drawing/2014/main" id="{7F9B7A41-1748-48E8-8145-F8EF6DF50B03}"/>
              </a:ext>
            </a:extLst>
          </p:cNvPr>
          <p:cNvGraphicFramePr>
            <a:graphicFrameLocks noGrp="1"/>
          </p:cNvGraphicFramePr>
          <p:nvPr>
            <p:extLst>
              <p:ext uri="{D42A27DB-BD31-4B8C-83A1-F6EECF244321}">
                <p14:modId xmlns:p14="http://schemas.microsoft.com/office/powerpoint/2010/main" val="396151067"/>
              </p:ext>
            </p:extLst>
          </p:nvPr>
        </p:nvGraphicFramePr>
        <p:xfrm>
          <a:off x="603825" y="2132857"/>
          <a:ext cx="8677333" cy="3586361"/>
        </p:xfrm>
        <a:graphic>
          <a:graphicData uri="http://schemas.openxmlformats.org/drawingml/2006/table">
            <a:tbl>
              <a:tblPr firstRow="1" bandRow="1" bandCol="1">
                <a:tableStyleId>{5C22544A-7EE6-4342-B048-85BDC9FD1C3A}</a:tableStyleId>
              </a:tblPr>
              <a:tblGrid>
                <a:gridCol w="2274034">
                  <a:extLst>
                    <a:ext uri="{9D8B030D-6E8A-4147-A177-3AD203B41FA5}">
                      <a16:colId xmlns:a16="http://schemas.microsoft.com/office/drawing/2014/main" val="20000"/>
                    </a:ext>
                  </a:extLst>
                </a:gridCol>
                <a:gridCol w="6403299">
                  <a:extLst>
                    <a:ext uri="{9D8B030D-6E8A-4147-A177-3AD203B41FA5}">
                      <a16:colId xmlns:a16="http://schemas.microsoft.com/office/drawing/2014/main" val="20001"/>
                    </a:ext>
                  </a:extLst>
                </a:gridCol>
              </a:tblGrid>
              <a:tr h="342988">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機関の概要</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512754">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欧州委員会</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European Commission</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MDR</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により</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EU</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における医療機器を規制している。　</a:t>
                      </a: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300731">
                <a:tc>
                  <a:txBody>
                    <a:bodyPr/>
                    <a:lstStyle/>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フィンランド医療機器規制・監督機関</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Finnish Medicines Agency </a:t>
                      </a:r>
                      <a:r>
                        <a:rPr lang="en-US" altLang="ja-JP" sz="1100" b="1" baseline="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1" dirty="0" err="1">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Fimea</a:t>
                      </a: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0" marR="0" marT="0" marB="0" anchor="ctr">
                    <a:lnL w="12700" cmpd="sng">
                      <a:noFill/>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社会保健省の下で医療機器、血液及び組織製品、バイオバンクの規制を行う中央行政機関。</a:t>
                      </a:r>
                      <a:endPar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年１月１日以降、</a:t>
                      </a:r>
                      <a:r>
                        <a:rPr kumimoji="1" lang="ja-JP"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医療機器の認証標準に関するところが</a:t>
                      </a:r>
                      <a:r>
                        <a:rPr kumimoji="1" lang="en-US" altLang="ja-JP" sz="1100" kern="1200" dirty="0" err="1">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Valvira</a:t>
                      </a: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（国家衛生管理監督局）</a:t>
                      </a:r>
                      <a:r>
                        <a:rPr kumimoji="1" lang="ja-JP"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から</a:t>
                      </a:r>
                      <a:r>
                        <a:rPr kumimoji="1" lang="en-US" altLang="ja-JP" sz="1100" kern="1200" dirty="0" err="1">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Fimea</a:t>
                      </a: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（フィンランド医療機器規制・監督機関）</a:t>
                      </a:r>
                      <a:r>
                        <a:rPr kumimoji="1" lang="ja-JP"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に移管され</a:t>
                      </a: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ている。</a:t>
                      </a:r>
                      <a:endPar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本庁が</a:t>
                      </a:r>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クオピオ</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、その他にも</a:t>
                      </a:r>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ヘルシンキ、トゥルク、タンペレにもオフィスを</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有する。　</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規制動向についてニュートラルな立場で個社への助言も行っている。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86946">
                <a:tc>
                  <a:txBody>
                    <a:bodyPr/>
                    <a:lstStyle/>
                    <a:p>
                      <a:pPr algn="ctr"/>
                      <a:r>
                        <a:rPr lang="en-US" altLang="ja-JP" sz="1100" b="1" dirty="0" err="1">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Eufofins</a:t>
                      </a:r>
                      <a:r>
                        <a:rPr lang="en-US" altLang="ja-JP" sz="1100" b="1" baseline="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Expert Services Oy</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1987</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年に設立。ルクセンブルクに本社を置く第三者認証機関。</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9429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SGS FIMKO</a:t>
                      </a:r>
                      <a:r>
                        <a:rPr lang="en-US" altLang="ja-JP" sz="1100" b="1" baseline="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Oy</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1878</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年に設立。</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スイスに本社を置く第三者認証機関。認証を行う企業としては世界最大規模。</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1987</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年に日本法人</a:t>
                      </a: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SGS</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ジャパン株式会社を設立。</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pSp>
        <p:nvGrpSpPr>
          <p:cNvPr id="9" name="グループ化 8">
            <a:extLst>
              <a:ext uri="{FF2B5EF4-FFF2-40B4-BE49-F238E27FC236}">
                <a16:creationId xmlns:a16="http://schemas.microsoft.com/office/drawing/2014/main" id="{1F2F271D-571B-42CF-88BD-4A08C46F8517}"/>
              </a:ext>
            </a:extLst>
          </p:cNvPr>
          <p:cNvGrpSpPr/>
          <p:nvPr/>
        </p:nvGrpSpPr>
        <p:grpSpPr>
          <a:xfrm>
            <a:off x="616525" y="1692080"/>
            <a:ext cx="3993426" cy="457200"/>
            <a:chOff x="488504" y="976671"/>
            <a:chExt cx="3993426" cy="457200"/>
          </a:xfrm>
        </p:grpSpPr>
        <p:sp>
          <p:nvSpPr>
            <p:cNvPr id="11" name="Rectangle 2">
              <a:extLst>
                <a:ext uri="{FF2B5EF4-FFF2-40B4-BE49-F238E27FC236}">
                  <a16:creationId xmlns:a16="http://schemas.microsoft.com/office/drawing/2014/main" id="{4A9FB1FC-63A5-45DF-8F12-C36FE6F64DBA}"/>
                </a:ext>
              </a:extLst>
            </p:cNvPr>
            <p:cNvSpPr txBox="1">
              <a:spLocks noChangeArrowheads="1"/>
            </p:cNvSpPr>
            <p:nvPr/>
          </p:nvSpPr>
          <p:spPr>
            <a:xfrm>
              <a:off x="629930" y="976671"/>
              <a:ext cx="385200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医療機器等に関する主な関係機関</a:t>
              </a:r>
            </a:p>
          </p:txBody>
        </p:sp>
        <p:cxnSp>
          <p:nvCxnSpPr>
            <p:cNvPr id="12" name="直線コネクタ 11">
              <a:extLst>
                <a:ext uri="{FF2B5EF4-FFF2-40B4-BE49-F238E27FC236}">
                  <a16:creationId xmlns:a16="http://schemas.microsoft.com/office/drawing/2014/main" id="{AEEBF9AC-3F8F-4BFD-9875-1E8E4F4475C9}"/>
                </a:ext>
              </a:extLst>
            </p:cNvPr>
            <p:cNvCxnSpPr/>
            <p:nvPr/>
          </p:nvCxnSpPr>
          <p:spPr bwMode="auto">
            <a:xfrm>
              <a:off x="488504" y="1317228"/>
              <a:ext cx="396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51A014B-6009-4BE5-A49D-124CBF2182D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571898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2293623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0997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フィンランドにおける医療機器の登録手続き（</a:t>
            </a:r>
            <a:r>
              <a:rPr lang="en-US" altLang="ja-JP" dirty="0"/>
              <a:t>5/5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BD21C605-F0AE-42CC-BAF8-3AF1F9A5FC5B}"/>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ＭＤＲを含むＣＥマーキングにおいて、求められた法的責任を果たさなかった場合の罰則としては、以下のようなものがある。</a:t>
            </a:r>
          </a:p>
        </p:txBody>
      </p:sp>
      <p:sp>
        <p:nvSpPr>
          <p:cNvPr id="7" name="正方形/長方形 6">
            <a:extLst>
              <a:ext uri="{FF2B5EF4-FFF2-40B4-BE49-F238E27FC236}">
                <a16:creationId xmlns:a16="http://schemas.microsoft.com/office/drawing/2014/main" id="{94B27C60-3379-438F-A90D-5FA6160D8C03}"/>
              </a:ext>
            </a:extLst>
          </p:cNvPr>
          <p:cNvSpPr/>
          <p:nvPr/>
        </p:nvSpPr>
        <p:spPr>
          <a:xfrm>
            <a:off x="508534" y="1872568"/>
            <a:ext cx="8980970" cy="2462213"/>
          </a:xfrm>
          <a:prstGeom prst="rect">
            <a:avLst/>
          </a:prstGeom>
        </p:spPr>
        <p:txBody>
          <a:bodyPr wrap="square">
            <a:spAutoFit/>
          </a:bodyPr>
          <a:lstStyle/>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ＥＵ指令の目的は、一定の安全水準が整った製品の市場流通であり、各国において指令が製品に正しく適用されているかのチェックが行われている。監視内容は、以下のとおりである。</a:t>
            </a:r>
          </a:p>
          <a:p>
            <a:pPr marL="742950" lvl="1" indent="-285750">
              <a:buClr>
                <a:srgbClr val="0070C0"/>
              </a:buClr>
              <a:buFont typeface="Wingdings" panose="05000000000000000000" pitchFamily="2" charset="2"/>
              <a:buChar char="ü"/>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適合宣言書に関係情報がすべて含まれているか。</a:t>
            </a:r>
          </a:p>
          <a:p>
            <a:pPr marL="742950" lvl="1" indent="-285750">
              <a:buClr>
                <a:srgbClr val="0070C0"/>
              </a:buClr>
              <a:buFont typeface="Wingdings" panose="05000000000000000000" pitchFamily="2" charset="2"/>
              <a:buChar char="ü"/>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製品に関して誤解を招く情報がないか。</a:t>
            </a:r>
          </a:p>
          <a:p>
            <a:pPr marL="742950" lvl="1" indent="-285750">
              <a:buClr>
                <a:srgbClr val="0070C0"/>
              </a:buClr>
              <a:buFont typeface="Wingdings" panose="05000000000000000000" pitchFamily="2" charset="2"/>
              <a:buChar char="ü"/>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製品が本当に関係技術基準に適合しているか。</a:t>
            </a:r>
            <a:endParaRPr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指令に適さない事実が発覚した場合には処罰の対象となる。</a:t>
            </a:r>
          </a:p>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域外からの輸入に際しては、製品に重大なリスクがあるとみなされた場合やＣＥマーキングの要件を満たしていない場合は、通関が保留されたり、調査の結果、ＥＵ市場での自由流通が禁止され、製品が破棄処分されたりするケースもある。</a:t>
            </a:r>
          </a:p>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製品の設計上の欠陥によって人体への障害や物損などが生じた場合には、その製品にＣＥマークが表示されているか否かに関わらず、製造物責任法（ＰＬ法）の問題が発生する可能性がある。</a:t>
            </a:r>
          </a:p>
        </p:txBody>
      </p:sp>
      <p:grpSp>
        <p:nvGrpSpPr>
          <p:cNvPr id="9" name="グループ化 8">
            <a:extLst>
              <a:ext uri="{FF2B5EF4-FFF2-40B4-BE49-F238E27FC236}">
                <a16:creationId xmlns:a16="http://schemas.microsoft.com/office/drawing/2014/main" id="{056B7D94-9C53-4B4C-98FB-1931CF83830B}"/>
              </a:ext>
            </a:extLst>
          </p:cNvPr>
          <p:cNvGrpSpPr/>
          <p:nvPr/>
        </p:nvGrpSpPr>
        <p:grpSpPr>
          <a:xfrm>
            <a:off x="603825" y="1492032"/>
            <a:ext cx="3993426" cy="457200"/>
            <a:chOff x="488504" y="976671"/>
            <a:chExt cx="3993426" cy="457200"/>
          </a:xfrm>
        </p:grpSpPr>
        <p:sp>
          <p:nvSpPr>
            <p:cNvPr id="11" name="Rectangle 2">
              <a:extLst>
                <a:ext uri="{FF2B5EF4-FFF2-40B4-BE49-F238E27FC236}">
                  <a16:creationId xmlns:a16="http://schemas.microsoft.com/office/drawing/2014/main" id="{21C155C3-21BF-41C9-8C5D-AE97E9A416FE}"/>
                </a:ext>
              </a:extLst>
            </p:cNvPr>
            <p:cNvSpPr txBox="1">
              <a:spLocks noChangeArrowheads="1"/>
            </p:cNvSpPr>
            <p:nvPr/>
          </p:nvSpPr>
          <p:spPr>
            <a:xfrm>
              <a:off x="629930" y="976671"/>
              <a:ext cx="385200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罰則規定</a:t>
              </a:r>
            </a:p>
          </p:txBody>
        </p:sp>
        <p:cxnSp>
          <p:nvCxnSpPr>
            <p:cNvPr id="12" name="直線コネクタ 11">
              <a:extLst>
                <a:ext uri="{FF2B5EF4-FFF2-40B4-BE49-F238E27FC236}">
                  <a16:creationId xmlns:a16="http://schemas.microsoft.com/office/drawing/2014/main" id="{E0D169BD-9BB9-4D98-821A-DECEC00C3FA2}"/>
                </a:ext>
              </a:extLst>
            </p:cNvPr>
            <p:cNvCxnSpPr/>
            <p:nvPr/>
          </p:nvCxnSpPr>
          <p:spPr bwMode="auto">
            <a:xfrm>
              <a:off x="488504" y="1317228"/>
              <a:ext cx="1944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8AFCB487-4E26-452A-95FD-E4D598C4B05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5" name="表 14">
            <a:extLst>
              <a:ext uri="{FF2B5EF4-FFF2-40B4-BE49-F238E27FC236}">
                <a16:creationId xmlns:a16="http://schemas.microsoft.com/office/drawing/2014/main" id="{06B8C1F8-ED7F-4497-8400-85884A3B87FC}"/>
              </a:ext>
            </a:extLst>
          </p:cNvPr>
          <p:cNvGraphicFramePr>
            <a:graphicFrameLocks noGrp="1"/>
          </p:cNvGraphicFramePr>
          <p:nvPr>
            <p:extLst>
              <p:ext uri="{D42A27DB-BD31-4B8C-83A1-F6EECF244321}">
                <p14:modId xmlns:p14="http://schemas.microsoft.com/office/powerpoint/2010/main" val="587530372"/>
              </p:ext>
            </p:extLst>
          </p:nvPr>
        </p:nvGraphicFramePr>
        <p:xfrm>
          <a:off x="560512" y="4437112"/>
          <a:ext cx="8787566" cy="1730666"/>
        </p:xfrm>
        <a:graphic>
          <a:graphicData uri="http://schemas.openxmlformats.org/drawingml/2006/table">
            <a:tbl>
              <a:tblPr firstRow="1" bandRow="1">
                <a:tableStyleId>{F5AB1C69-6EDB-4FF4-983F-18BD219EF322}</a:tableStyleId>
              </a:tblPr>
              <a:tblGrid>
                <a:gridCol w="1154718">
                  <a:extLst>
                    <a:ext uri="{9D8B030D-6E8A-4147-A177-3AD203B41FA5}">
                      <a16:colId xmlns:a16="http://schemas.microsoft.com/office/drawing/2014/main" val="20000"/>
                    </a:ext>
                  </a:extLst>
                </a:gridCol>
                <a:gridCol w="7632848">
                  <a:extLst>
                    <a:ext uri="{9D8B030D-6E8A-4147-A177-3AD203B41FA5}">
                      <a16:colId xmlns:a16="http://schemas.microsoft.com/office/drawing/2014/main" val="20001"/>
                    </a:ext>
                  </a:extLst>
                </a:gridCol>
              </a:tblGrid>
              <a:tr h="35479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取締り当局</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各国の政府取締当局、労働保険組合、保安局による市場監視</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5479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チェック場所</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通関、工場据付け、初期稼働、保安査察、事故、外部通告</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5479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違反行為</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適合宣言書、ＣＥマーク、取扱説明書のない状態での市場流通、ＣＥマークの不正使用、構造・性能上での明らかな不備</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58436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罰則</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違反等級による分類</a:t>
                      </a:r>
                    </a:p>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改善通告、機械の稼働禁止通告、出荷制限、販売停止、市場回収作業（リコール）、不正企業の公開、罰金、拘留、起訴量刑</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9624943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7527689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407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フィンランドにおける医療機器を輸出する場合の留意事項</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1.</a:t>
            </a:r>
            <a:r>
              <a:rPr lang="ja-JP" altLang="en-US" dirty="0"/>
              <a:t>法人設立関連規制（医療法人含む）</a:t>
            </a:r>
            <a:r>
              <a:rPr lang="en-US" altLang="ja-JP" dirty="0"/>
              <a:t>&gt;</a:t>
            </a:r>
            <a:r>
              <a:rPr lang="ja-JP" altLang="en-US" dirty="0"/>
              <a:t>外資規制・法人設立の手続き／</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pSp>
        <p:nvGrpSpPr>
          <p:cNvPr id="7" name="グループ化 6">
            <a:extLst>
              <a:ext uri="{FF2B5EF4-FFF2-40B4-BE49-F238E27FC236}">
                <a16:creationId xmlns:a16="http://schemas.microsoft.com/office/drawing/2014/main" id="{0B912961-92DA-4B59-80EC-5AA444187EA0}"/>
              </a:ext>
            </a:extLst>
          </p:cNvPr>
          <p:cNvGrpSpPr/>
          <p:nvPr/>
        </p:nvGrpSpPr>
        <p:grpSpPr>
          <a:xfrm>
            <a:off x="488504" y="1195885"/>
            <a:ext cx="4320479" cy="457200"/>
            <a:chOff x="488504" y="976671"/>
            <a:chExt cx="3724494" cy="457200"/>
          </a:xfrm>
        </p:grpSpPr>
        <p:sp>
          <p:nvSpPr>
            <p:cNvPr id="9" name="Rectangle 2">
              <a:extLst>
                <a:ext uri="{FF2B5EF4-FFF2-40B4-BE49-F238E27FC236}">
                  <a16:creationId xmlns:a16="http://schemas.microsoft.com/office/drawing/2014/main" id="{509C8E1B-D389-4460-8AE2-3141757958A8}"/>
                </a:ext>
              </a:extLst>
            </p:cNvPr>
            <p:cNvSpPr txBox="1">
              <a:spLocks noChangeArrowheads="1"/>
            </p:cNvSpPr>
            <p:nvPr/>
          </p:nvSpPr>
          <p:spPr>
            <a:xfrm>
              <a:off x="629930" y="976671"/>
              <a:ext cx="358306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フィンランドにおける輸出入関連法規</a:t>
              </a:r>
            </a:p>
          </p:txBody>
        </p:sp>
        <p:cxnSp>
          <p:nvCxnSpPr>
            <p:cNvPr id="11" name="直線コネクタ 10">
              <a:extLst>
                <a:ext uri="{FF2B5EF4-FFF2-40B4-BE49-F238E27FC236}">
                  <a16:creationId xmlns:a16="http://schemas.microsoft.com/office/drawing/2014/main" id="{C5FDB6B7-8933-4F2D-8FAA-D55A11CCB3E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2B3F5F29-A4B8-4086-AC21-C99DB5F2B7D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1B74DBC6-80E4-4D63-9C9B-8D2AD2CE97DC}"/>
              </a:ext>
            </a:extLst>
          </p:cNvPr>
          <p:cNvSpPr txBox="1"/>
          <p:nvPr/>
        </p:nvSpPr>
        <p:spPr>
          <a:xfrm>
            <a:off x="503018" y="1698536"/>
            <a:ext cx="8986486" cy="923330"/>
          </a:xfrm>
          <a:prstGeom prst="rect">
            <a:avLst/>
          </a:prstGeom>
          <a:noFill/>
        </p:spPr>
        <p:txBody>
          <a:bodyPr wrap="square" rtlCol="0">
            <a:spAutoFit/>
          </a:bodyPr>
          <a:lstStyle/>
          <a:p>
            <a:pPr marL="285750" indent="-285750">
              <a:buClr>
                <a:srgbClr val="0070C0"/>
              </a:buClr>
              <a:buFont typeface="Wingdings" panose="05000000000000000000" pitchFamily="2" charset="2"/>
              <a:buChar char="l"/>
            </a:pPr>
            <a:r>
              <a:rPr lang="ja-JP" altLang="en-US"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フィンランドにおいては、医療機器に対する輸入規制は見当たらない。医療関連製品の流通に必要なＣＥマークが付加されていれば、欧州経済圏内ではどこでも販売することができる。 </a:t>
            </a:r>
          </a:p>
        </p:txBody>
      </p:sp>
    </p:spTree>
    <p:extLst>
      <p:ext uri="{BB962C8B-B14F-4D97-AF65-F5344CB8AC3E}">
        <p14:creationId xmlns:p14="http://schemas.microsoft.com/office/powerpoint/2010/main" val="157966615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0428561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099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フィンランドにおける医療機器がユーザーに届くまでの流通ルート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BD21C605-F0AE-42CC-BAF8-3AF1F9A5FC5B}"/>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医療機器・非医療機器に関わらず、ロボット介護機器の多くは介護サービスの提供者である行政が調達する。</a:t>
            </a:r>
          </a:p>
        </p:txBody>
      </p:sp>
      <p:graphicFrame>
        <p:nvGraphicFramePr>
          <p:cNvPr id="7" name="Table 204">
            <a:extLst>
              <a:ext uri="{FF2B5EF4-FFF2-40B4-BE49-F238E27FC236}">
                <a16:creationId xmlns:a16="http://schemas.microsoft.com/office/drawing/2014/main" id="{C9C1EEE5-BF6E-4E74-A782-776FF91DD0FC}"/>
              </a:ext>
            </a:extLst>
          </p:cNvPr>
          <p:cNvGraphicFramePr>
            <a:graphicFrameLocks noGrp="1"/>
          </p:cNvGraphicFramePr>
          <p:nvPr>
            <p:extLst>
              <p:ext uri="{D42A27DB-BD31-4B8C-83A1-F6EECF244321}">
                <p14:modId xmlns:p14="http://schemas.microsoft.com/office/powerpoint/2010/main" val="939952852"/>
              </p:ext>
            </p:extLst>
          </p:nvPr>
        </p:nvGraphicFramePr>
        <p:xfrm>
          <a:off x="504092" y="1988841"/>
          <a:ext cx="8913402" cy="4248431"/>
        </p:xfrm>
        <a:graphic>
          <a:graphicData uri="http://schemas.openxmlformats.org/drawingml/2006/table">
            <a:tbl>
              <a:tblPr firstRow="1" bandRow="1" bandCol="1">
                <a:tableStyleId>{5C22544A-7EE6-4342-B048-85BDC9FD1C3A}</a:tableStyleId>
              </a:tblPr>
              <a:tblGrid>
                <a:gridCol w="499150">
                  <a:extLst>
                    <a:ext uri="{9D8B030D-6E8A-4147-A177-3AD203B41FA5}">
                      <a16:colId xmlns:a16="http://schemas.microsoft.com/office/drawing/2014/main" val="20000"/>
                    </a:ext>
                  </a:extLst>
                </a:gridCol>
                <a:gridCol w="499150">
                  <a:extLst>
                    <a:ext uri="{9D8B030D-6E8A-4147-A177-3AD203B41FA5}">
                      <a16:colId xmlns:a16="http://schemas.microsoft.com/office/drawing/2014/main" val="20001"/>
                    </a:ext>
                  </a:extLst>
                </a:gridCol>
                <a:gridCol w="3957551">
                  <a:extLst>
                    <a:ext uri="{9D8B030D-6E8A-4147-A177-3AD203B41FA5}">
                      <a16:colId xmlns:a16="http://schemas.microsoft.com/office/drawing/2014/main" val="20002"/>
                    </a:ext>
                  </a:extLst>
                </a:gridCol>
                <a:gridCol w="3957551">
                  <a:extLst>
                    <a:ext uri="{9D8B030D-6E8A-4147-A177-3AD203B41FA5}">
                      <a16:colId xmlns:a16="http://schemas.microsoft.com/office/drawing/2014/main" val="20003"/>
                    </a:ext>
                  </a:extLst>
                </a:gridCol>
              </a:tblGrid>
              <a:tr h="304004">
                <a:tc rowSpan="2" gridSpan="2">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R w="76200" cap="flat" cmpd="sng" algn="ctr">
                      <a:noFill/>
                      <a:prstDash val="solid"/>
                      <a:round/>
                      <a:headEnd type="none" w="med" len="med"/>
                      <a:tailEnd type="none" w="med" len="med"/>
                    </a:lnR>
                    <a:lnB w="38100" cmpd="sng">
                      <a:noFill/>
                    </a:lnB>
                    <a:noFill/>
                  </a:tcPr>
                </a:tc>
                <a:tc rowSpan="2" hMerge="1">
                  <a:txBody>
                    <a:bodyPr/>
                    <a:lstStyle/>
                    <a:p>
                      <a:endParaRPr kumimoji="1" lang="ja-JP" altLang="en-US"/>
                    </a:p>
                  </a:txBody>
                  <a:tcPr/>
                </a:tc>
                <a:tc grid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algn="ctr"/>
                      <a:endParaRPr lang="en-US" altLang="ja-JP" sz="1400" b="1" dirty="0">
                        <a:solidFill>
                          <a:schemeClr val="bg1"/>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304004">
                <a:tc gridSpan="2" vMerge="1">
                  <a:txBody>
                    <a:bodyPr/>
                    <a:lstStyle/>
                    <a:p>
                      <a:endParaRPr kumimoji="1" lang="ja-JP" altLang="en-US"/>
                    </a:p>
                  </a:txBody>
                  <a:tcPr/>
                </a:tc>
                <a:tc hMerge="1" vMerge="1">
                  <a:txBody>
                    <a:bodyPr/>
                    <a:lstStyle/>
                    <a:p>
                      <a:endParaRPr kumimoji="1" lang="ja-JP" altLang="en-US"/>
                    </a:p>
                  </a:txBody>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対象外</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2683243">
                <a:tc row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医療機器の認証</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lnL w="12700" cmpd="sng">
                      <a:noFill/>
                    </a:lnL>
                    <a:lnR w="28575" cap="flat" cmpd="sng" algn="ctr">
                      <a:solidFill>
                        <a:schemeClr val="bg1"/>
                      </a:solidFill>
                      <a:prstDash val="solid"/>
                      <a:round/>
                      <a:headEnd type="none" w="med" len="med"/>
                      <a:tailEnd type="none" w="med" len="med"/>
                    </a:lnR>
                    <a:lnT w="38100" cmpd="sng">
                      <a:noFill/>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必要</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mpd="sng">
                      <a:noFill/>
                    </a:lnR>
                    <a:lnT w="381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（フィンランドでは介護サービスの提供の中で</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貸与されているロボット介護機器は見当たらない。）</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50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lumMod val="9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フィンランドにおける介護サービスの提供は行政の役割のため、ロボット介護機器の導入は行政の調達によって行われる。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行政の財政状況等が地域によって異なるため、地域によってロボット機器の導入意欲・状況は異なっている。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介護機器の民間販売を行う代理店も存在しており、オンラインで購入も可能である。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957180">
                <a:tc vMerge="1">
                  <a:txBody>
                    <a:bodyPr/>
                    <a:lstStyle/>
                    <a:p>
                      <a:pPr algn="ctr"/>
                      <a:endParaRPr lang="en-US" sz="1400" b="1" dirty="0">
                        <a:solidFill>
                          <a:schemeClr val="bg1"/>
                        </a:solidFill>
                        <a:latin typeface="+mn-ea"/>
                        <a:ea typeface="+mn-ea"/>
                      </a:endParaRPr>
                    </a:p>
                  </a:txBody>
                  <a:tcPr anchor="ct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不要</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（フィンランドでは介護サービスの提供の中で</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貸与されているロボット介護機器は見当たらない。）</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50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50000"/>
                        </a:schemeClr>
                      </a:solidFill>
                      <a:prstDash val="solid"/>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lumMod val="95000"/>
                      </a:schemeClr>
                    </a:solidFill>
                  </a:tcPr>
                </a:tc>
                <a:tc>
                  <a:txBody>
                    <a:bodyPr/>
                    <a:lstStyle/>
                    <a:p>
                      <a:pPr marL="171450" indent="-171450" algn="l">
                        <a:buFont typeface="Wingdings" panose="05000000000000000000" pitchFamily="2" charset="2"/>
                        <a:buChar char="l"/>
                      </a:pP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認証の有無に関わらず、上記と同じである。　</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pSp>
        <p:nvGrpSpPr>
          <p:cNvPr id="9" name="グループ化 8">
            <a:extLst>
              <a:ext uri="{FF2B5EF4-FFF2-40B4-BE49-F238E27FC236}">
                <a16:creationId xmlns:a16="http://schemas.microsoft.com/office/drawing/2014/main" id="{0C23E74C-89D4-4AE4-9993-2333CBFED1E5}"/>
              </a:ext>
            </a:extLst>
          </p:cNvPr>
          <p:cNvGrpSpPr/>
          <p:nvPr/>
        </p:nvGrpSpPr>
        <p:grpSpPr>
          <a:xfrm>
            <a:off x="488504" y="1484784"/>
            <a:ext cx="3600000" cy="457200"/>
            <a:chOff x="488504" y="976671"/>
            <a:chExt cx="3600000" cy="457200"/>
          </a:xfrm>
        </p:grpSpPr>
        <p:sp>
          <p:nvSpPr>
            <p:cNvPr id="11" name="Rectangle 2">
              <a:extLst>
                <a:ext uri="{FF2B5EF4-FFF2-40B4-BE49-F238E27FC236}">
                  <a16:creationId xmlns:a16="http://schemas.microsoft.com/office/drawing/2014/main" id="{945C5B12-FF2D-4EAA-8641-C21F84941638}"/>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流通ルートの比較</a:t>
              </a:r>
            </a:p>
          </p:txBody>
        </p:sp>
        <p:cxnSp>
          <p:nvCxnSpPr>
            <p:cNvPr id="12" name="直線コネクタ 11">
              <a:extLst>
                <a:ext uri="{FF2B5EF4-FFF2-40B4-BE49-F238E27FC236}">
                  <a16:creationId xmlns:a16="http://schemas.microsoft.com/office/drawing/2014/main" id="{2EE66799-CDDB-4D95-BA46-76D3DF3BE23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B4E610DC-C82A-4DA1-930E-12C9F2C7B1B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56947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1194674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509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フィンランドにおけるロボット介護機器の今後の展望</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その他の制度・規制／</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018CF014-100D-4121-92AC-89A2CA0FFD43}"/>
              </a:ext>
            </a:extLst>
          </p:cNvPr>
          <p:cNvGraphicFramePr>
            <a:graphicFrameLocks noGrp="1"/>
          </p:cNvGraphicFramePr>
          <p:nvPr>
            <p:extLst>
              <p:ext uri="{D42A27DB-BD31-4B8C-83A1-F6EECF244321}">
                <p14:modId xmlns:p14="http://schemas.microsoft.com/office/powerpoint/2010/main" val="3393021472"/>
              </p:ext>
            </p:extLst>
          </p:nvPr>
        </p:nvGraphicFramePr>
        <p:xfrm>
          <a:off x="201975" y="897591"/>
          <a:ext cx="9503552" cy="5429322"/>
        </p:xfrm>
        <a:graphic>
          <a:graphicData uri="http://schemas.openxmlformats.org/drawingml/2006/table">
            <a:tbl>
              <a:tblPr firstCol="1" bandRow="1"/>
              <a:tblGrid>
                <a:gridCol w="407673">
                  <a:extLst>
                    <a:ext uri="{9D8B030D-6E8A-4147-A177-3AD203B41FA5}">
                      <a16:colId xmlns:a16="http://schemas.microsoft.com/office/drawing/2014/main" val="20000"/>
                    </a:ext>
                  </a:extLst>
                </a:gridCol>
                <a:gridCol w="1855441">
                  <a:extLst>
                    <a:ext uri="{9D8B030D-6E8A-4147-A177-3AD203B41FA5}">
                      <a16:colId xmlns:a16="http://schemas.microsoft.com/office/drawing/2014/main" val="20001"/>
                    </a:ext>
                  </a:extLst>
                </a:gridCol>
                <a:gridCol w="7240438">
                  <a:extLst>
                    <a:ext uri="{9D8B030D-6E8A-4147-A177-3AD203B41FA5}">
                      <a16:colId xmlns:a16="http://schemas.microsoft.com/office/drawing/2014/main" val="20002"/>
                    </a:ext>
                  </a:extLst>
                </a:gridCol>
              </a:tblGrid>
              <a:tr h="525571">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介護市場の現状</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高齢者を取り巻く環境</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65</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歳以上が人口に占める割合である高齢化率（</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2020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年で</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23</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2050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年には</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28</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％になる見込み。</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高齢化のスピードは他の北欧諸国よりも速い</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01835">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介護保険制度はない</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が、国民保険が介護保険領域もカバーしている。</a:t>
                      </a: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03058">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介護サービスの提供</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高齢者向け住宅（サービス付き）も含めた在宅ケアへの転換が進められ</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、在宅ケアの割合は９割以上とするという整備目標が掲げられている。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4454">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l">
                        <a:lnSpc>
                          <a:spcPts val="600"/>
                        </a:lnSpc>
                        <a:spcBef>
                          <a:spcPts val="0"/>
                        </a:spcBef>
                      </a:pPr>
                      <a:endParaRPr kumimoji="1" lang="ja-JP" altLang="en-US" sz="600" b="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503058">
                <a:tc rowSpan="6">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ロボット介護機器を巡る動向</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ロボット介護機器関連の施策</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285750" indent="-285750">
                        <a:buClr>
                          <a:srgbClr val="002060"/>
                        </a:buClr>
                        <a:buFont typeface="Wingdings" panose="05000000000000000000" pitchFamily="2" charset="2"/>
                        <a:buChar char="ü"/>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ロボット介護機器の関する政策はないが、より広範なデジタルヘルス分野の政策がある。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905504">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医療機器の定義・分類とロボット介護機器の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移乗介助（装着型）、在宅介護見守り、介護業務支援は非該当になる可能性がある。</a:t>
                      </a:r>
                      <a:endParaRPr kumimoji="1" lang="en-US" altLang="ja-JP"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ただし、医療機器の該否及び該当するクラスの判定は製造業者に委ねられている。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なお、製造業者の判断により医療機器に非該当とした場合も、ＥＵで製造物を販売するにはＣＥマークが必須であり、該当するＥＵ指令に適合させる必要がある。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905504">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現地で販売されている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価格が高いこともあり、ハイテクなロボット介護機器は普及していない。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地方の医療センターと医者を繋ぐ遠隔医療は２～３年前から導入されている。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ヘルシンキ市は医療・介護サービスのデジタル化を積極的に推進し、セーフティリストバンド、リモートケア、薬ディスペンサー等を導入している。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5407">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医療機器の登録手続き</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ＣＥマークへの適合宣言後、ＥＵＤＡＭＥＤデータベースに登録を行う必要がある（ＭＤＲのみ）。</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フィンランドで製品を販売するにあたり、現地拠点又は代理人が必要である。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製造場所に関わらず、フィンランド国内で医療機器を販売する際はＭＤＤ又はＭＤＲの規制を受ける。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94593">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医療機器を輸出する場合の留意点</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ＣＥマークを取得してさえいれば、特にない。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503058">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ユーザーに届くまでの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流通ルート</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在宅ケア（高齢者向け施設を含む。）で使用する介護機器は、行政が公共調達している。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テクノロジーの導入具合は、それぞれの地方自治体の財源と戦略に大きく影響される。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855691074"/>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6558613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611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フィンランドにおけるロボット介護機器の将来の市場予測</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市場規模／その他の市場・投資環境情報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11" name="表 10">
            <a:extLst>
              <a:ext uri="{FF2B5EF4-FFF2-40B4-BE49-F238E27FC236}">
                <a16:creationId xmlns:a16="http://schemas.microsoft.com/office/drawing/2014/main" id="{3147D531-CFA9-4EFC-839E-5BAD36F92069}"/>
              </a:ext>
            </a:extLst>
          </p:cNvPr>
          <p:cNvGraphicFramePr>
            <a:graphicFrameLocks noGrp="1"/>
          </p:cNvGraphicFramePr>
          <p:nvPr>
            <p:extLst>
              <p:ext uri="{D42A27DB-BD31-4B8C-83A1-F6EECF244321}">
                <p14:modId xmlns:p14="http://schemas.microsoft.com/office/powerpoint/2010/main" val="4250151075"/>
              </p:ext>
            </p:extLst>
          </p:nvPr>
        </p:nvGraphicFramePr>
        <p:xfrm>
          <a:off x="201976" y="836712"/>
          <a:ext cx="9503999" cy="5206238"/>
        </p:xfrm>
        <a:graphic>
          <a:graphicData uri="http://schemas.openxmlformats.org/drawingml/2006/table">
            <a:tbl>
              <a:tblPr firstCol="1" bandRow="1"/>
              <a:tblGrid>
                <a:gridCol w="339427">
                  <a:extLst>
                    <a:ext uri="{9D8B030D-6E8A-4147-A177-3AD203B41FA5}">
                      <a16:colId xmlns:a16="http://schemas.microsoft.com/office/drawing/2014/main" val="20000"/>
                    </a:ext>
                  </a:extLst>
                </a:gridCol>
                <a:gridCol w="442419">
                  <a:extLst>
                    <a:ext uri="{9D8B030D-6E8A-4147-A177-3AD203B41FA5}">
                      <a16:colId xmlns:a16="http://schemas.microsoft.com/office/drawing/2014/main" val="20001"/>
                    </a:ext>
                  </a:extLst>
                </a:gridCol>
                <a:gridCol w="1779206">
                  <a:extLst>
                    <a:ext uri="{9D8B030D-6E8A-4147-A177-3AD203B41FA5}">
                      <a16:colId xmlns:a16="http://schemas.microsoft.com/office/drawing/2014/main" val="20002"/>
                    </a:ext>
                  </a:extLst>
                </a:gridCol>
                <a:gridCol w="6942947">
                  <a:extLst>
                    <a:ext uri="{9D8B030D-6E8A-4147-A177-3AD203B41FA5}">
                      <a16:colId xmlns:a16="http://schemas.microsoft.com/office/drawing/2014/main" val="20003"/>
                    </a:ext>
                  </a:extLst>
                </a:gridCol>
              </a:tblGrid>
              <a:tr h="364267">
                <a:tc rowSpan="2">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①</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移乗介助</a:t>
                      </a:r>
                    </a:p>
                  </a:txBody>
                  <a:tcPr vert="eaVert"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コストが下がれば、普及の可能性はある。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4267">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移乗介助（非装着型）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同上</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51585">
                <a:tc rowSpan="3">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②</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移動支援（屋外移動）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在宅ケアへの転換、自立を重視する観点からニーズは高い。</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4267">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移動支援（屋内移動）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indent="-171450">
                        <a:buFont typeface="Wingdings" panose="05000000000000000000" pitchFamily="2" charset="2"/>
                        <a:buChar char="ü"/>
                      </a:pPr>
                      <a:r>
                        <a:rPr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同上</a:t>
                      </a: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4267">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在宅ケアへの転換、自立を重視する観点からニーズは高まる。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64267">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③</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排泄支援（トイレ）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簡易的な機器では対応できない臭いの封じ込めなどに関心があれば普及の可能性はある。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39713">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排泄における自立支援の需要が高まれば、普及の可能性はある。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64267">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排泄支援（動作支援）</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設備コストが下がれば、普及の可能性はある。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5352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④</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在宅ケアに大きく重点を移しているため、介護施設を対象とした機器のニーズは低下すると見込まれる。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54331">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在宅ケアの推進や、在宅サービスの効率化のため、遠隔見守りのニーズは高まる。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450104">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在宅への導入が可能な価格までコストが下がれば、普及の可能性はある。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38277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⑤</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湯船につかる習慣がないため、将来においてもニーズは低い。</a:t>
                      </a: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4849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⑥</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介護業務支援</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遠隔での医療・介護は今後も拡大すると見込まれる。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243833700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699064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714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フィンランドのロボット介護機器における今後の有望進出領域（</a:t>
            </a:r>
            <a:r>
              <a:rPr lang="en-US" altLang="ja-JP" dirty="0"/>
              <a:t>1/4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テキスト ボックス 8">
            <a:extLst>
              <a:ext uri="{FF2B5EF4-FFF2-40B4-BE49-F238E27FC236}">
                <a16:creationId xmlns:a16="http://schemas.microsoft.com/office/drawing/2014/main" id="{9AD96AF7-5412-4B92-ACE5-8D76B989F421}"/>
              </a:ext>
            </a:extLst>
          </p:cNvPr>
          <p:cNvSpPr txBox="1"/>
          <p:nvPr/>
        </p:nvSpPr>
        <p:spPr>
          <a:xfrm>
            <a:off x="6484049" y="1713820"/>
            <a:ext cx="336550" cy="107722"/>
          </a:xfrm>
          <a:prstGeom prst="rect">
            <a:avLst/>
          </a:prstGeom>
          <a:solidFill>
            <a:srgbClr val="70AD47">
              <a:lumMod val="40000"/>
              <a:lumOff val="60000"/>
            </a:srgbClr>
          </a:solidFill>
        </p:spPr>
        <p:txBody>
          <a:bodyPr wrap="square" lIns="0" tIns="0" rIns="0" bIns="0" rtlCol="0">
            <a:spAutoFit/>
          </a:bodyPr>
          <a:lstStyle/>
          <a:p>
            <a:pPr marL="0" marR="0" lvl="0" indent="0" defTabSz="1075334" eaLnBrk="1" fontAlgn="auto" latinLnBrk="0" hangingPunct="1">
              <a:lnSpc>
                <a:spcPct val="100000"/>
              </a:lnSpc>
              <a:spcBef>
                <a:spcPts val="0"/>
              </a:spcBef>
              <a:spcAft>
                <a:spcPts val="0"/>
              </a:spcAft>
              <a:buClrTx/>
              <a:buSzTx/>
              <a:buFontTx/>
              <a:buNone/>
              <a:tabLst/>
              <a:defRPr/>
            </a:pPr>
            <a:endPar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 name="テキスト ボックス 10">
            <a:extLst>
              <a:ext uri="{FF2B5EF4-FFF2-40B4-BE49-F238E27FC236}">
                <a16:creationId xmlns:a16="http://schemas.microsoft.com/office/drawing/2014/main" id="{705EC9E7-A2B0-4368-B85A-492752A5719C}"/>
              </a:ext>
            </a:extLst>
          </p:cNvPr>
          <p:cNvSpPr txBox="1"/>
          <p:nvPr/>
        </p:nvSpPr>
        <p:spPr>
          <a:xfrm>
            <a:off x="6484049" y="1545373"/>
            <a:ext cx="336550" cy="107722"/>
          </a:xfrm>
          <a:prstGeom prst="rect">
            <a:avLst/>
          </a:prstGeom>
          <a:solidFill>
            <a:srgbClr val="CCECFF"/>
          </a:solidFill>
        </p:spPr>
        <p:txBody>
          <a:bodyPr wrap="square" lIns="0" tIns="0" rIns="0" bIns="0" rtlCol="0">
            <a:spAutoFit/>
          </a:bodyPr>
          <a:lstStyle/>
          <a:p>
            <a:pPr defTabSz="1075334" fontAlgn="auto">
              <a:spcBef>
                <a:spcPts val="0"/>
              </a:spcBef>
              <a:spcAft>
                <a:spcPts val="0"/>
              </a:spcAft>
            </a:pPr>
            <a:endParaRPr lang="ja-JP" altLang="en-US" sz="700" b="0"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 name="テキスト ボックス 11">
            <a:extLst>
              <a:ext uri="{FF2B5EF4-FFF2-40B4-BE49-F238E27FC236}">
                <a16:creationId xmlns:a16="http://schemas.microsoft.com/office/drawing/2014/main" id="{6F8F6B83-DFAF-4AAC-A029-36F79A56DDA1}"/>
              </a:ext>
            </a:extLst>
          </p:cNvPr>
          <p:cNvSpPr txBox="1"/>
          <p:nvPr/>
        </p:nvSpPr>
        <p:spPr>
          <a:xfrm>
            <a:off x="6820599" y="1485255"/>
            <a:ext cx="2482850" cy="492443"/>
          </a:xfrm>
          <a:prstGeom prst="rect">
            <a:avLst/>
          </a:prstGeom>
          <a:noFill/>
        </p:spPr>
        <p:txBody>
          <a:bodyPr wrap="square" rtlCol="0">
            <a:spAutoFit/>
          </a:bodyPr>
          <a:lstStyle/>
          <a:p>
            <a:r>
              <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医療機器承認を取る必要がなく、市場に展開が可能な機器</a:t>
            </a:r>
            <a:endParaRPr kumimoji="1" lang="en-US" altLang="ja-JP"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spcBef>
                <a:spcPts val="600"/>
              </a:spcBef>
            </a:pPr>
            <a:r>
              <a:rPr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市場に展開するには医療機器承認を得る必要がある機器</a:t>
            </a:r>
            <a:endPar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4" name="表 13">
            <a:extLst>
              <a:ext uri="{FF2B5EF4-FFF2-40B4-BE49-F238E27FC236}">
                <a16:creationId xmlns:a16="http://schemas.microsoft.com/office/drawing/2014/main" id="{4B9E7663-1E95-4266-8E39-C06AD0A546D1}"/>
              </a:ext>
            </a:extLst>
          </p:cNvPr>
          <p:cNvGraphicFramePr>
            <a:graphicFrameLocks noGrp="1"/>
          </p:cNvGraphicFramePr>
          <p:nvPr>
            <p:extLst>
              <p:ext uri="{D42A27DB-BD31-4B8C-83A1-F6EECF244321}">
                <p14:modId xmlns:p14="http://schemas.microsoft.com/office/powerpoint/2010/main" val="2260843673"/>
              </p:ext>
            </p:extLst>
          </p:nvPr>
        </p:nvGraphicFramePr>
        <p:xfrm>
          <a:off x="344488" y="1941984"/>
          <a:ext cx="9235906" cy="4511040"/>
        </p:xfrm>
        <a:graphic>
          <a:graphicData uri="http://schemas.openxmlformats.org/drawingml/2006/table">
            <a:tbl>
              <a:tblPr firstRow="1" bandRow="1">
                <a:tableStyleId>{5C22544A-7EE6-4342-B048-85BDC9FD1C3A}</a:tableStyleId>
              </a:tblPr>
              <a:tblGrid>
                <a:gridCol w="842412">
                  <a:extLst>
                    <a:ext uri="{9D8B030D-6E8A-4147-A177-3AD203B41FA5}">
                      <a16:colId xmlns:a16="http://schemas.microsoft.com/office/drawing/2014/main" val="20000"/>
                    </a:ext>
                  </a:extLst>
                </a:gridCol>
                <a:gridCol w="1553717">
                  <a:extLst>
                    <a:ext uri="{9D8B030D-6E8A-4147-A177-3AD203B41FA5}">
                      <a16:colId xmlns:a16="http://schemas.microsoft.com/office/drawing/2014/main" val="20001"/>
                    </a:ext>
                  </a:extLst>
                </a:gridCol>
                <a:gridCol w="847153">
                  <a:extLst>
                    <a:ext uri="{9D8B030D-6E8A-4147-A177-3AD203B41FA5}">
                      <a16:colId xmlns:a16="http://schemas.microsoft.com/office/drawing/2014/main" val="20002"/>
                    </a:ext>
                  </a:extLst>
                </a:gridCol>
                <a:gridCol w="895326">
                  <a:extLst>
                    <a:ext uri="{9D8B030D-6E8A-4147-A177-3AD203B41FA5}">
                      <a16:colId xmlns:a16="http://schemas.microsoft.com/office/drawing/2014/main" val="20003"/>
                    </a:ext>
                  </a:extLst>
                </a:gridCol>
                <a:gridCol w="2548650">
                  <a:extLst>
                    <a:ext uri="{9D8B030D-6E8A-4147-A177-3AD203B41FA5}">
                      <a16:colId xmlns:a16="http://schemas.microsoft.com/office/drawing/2014/main" val="20004"/>
                    </a:ext>
                  </a:extLst>
                </a:gridCol>
                <a:gridCol w="2548648">
                  <a:extLst>
                    <a:ext uri="{9D8B030D-6E8A-4147-A177-3AD203B41FA5}">
                      <a16:colId xmlns:a16="http://schemas.microsoft.com/office/drawing/2014/main" val="20005"/>
                    </a:ext>
                  </a:extLst>
                </a:gridCol>
              </a:tblGrid>
              <a:tr h="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388338">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marL="90000" marR="90000" marT="46800" marB="0">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高額であるため、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あまり普及していない。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コストが下がれば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0">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388338">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高額であるため、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あまり普及していない。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コストが下がれば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164297">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391259">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自立を支援するため、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手動で簡易なものが普及している。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在宅介護への転換、自立を重視する観点から</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引き続きニーズは高い。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r h="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5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8"/>
                  </a:ext>
                </a:extLst>
              </a:tr>
              <a:tr h="340261">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自立を支援するため、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手動で簡易なものが普及している。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在宅介護への転換、自立を重視する観点から</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引き続きニーズは高い。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bl>
          </a:graphicData>
        </a:graphic>
      </p:graphicFrame>
      <p:pic>
        <p:nvPicPr>
          <p:cNvPr id="15" name="図 14">
            <a:extLst>
              <a:ext uri="{FF2B5EF4-FFF2-40B4-BE49-F238E27FC236}">
                <a16:creationId xmlns:a16="http://schemas.microsoft.com/office/drawing/2014/main" id="{8960A666-5DF6-409A-9750-2A9D4C8B329F}"/>
              </a:ext>
            </a:extLst>
          </p:cNvPr>
          <p:cNvPicPr>
            <a:picLocks noChangeAspect="1"/>
          </p:cNvPicPr>
          <p:nvPr/>
        </p:nvPicPr>
        <p:blipFill rotWithShape="1">
          <a:blip r:embed="rId7"/>
          <a:srcRect t="5522" b="1"/>
          <a:stretch/>
        </p:blipFill>
        <p:spPr>
          <a:xfrm>
            <a:off x="1875537" y="2911930"/>
            <a:ext cx="720080" cy="678886"/>
          </a:xfrm>
          <a:prstGeom prst="rect">
            <a:avLst/>
          </a:prstGeom>
        </p:spPr>
      </p:pic>
      <p:pic>
        <p:nvPicPr>
          <p:cNvPr id="16" name="図 15">
            <a:extLst>
              <a:ext uri="{FF2B5EF4-FFF2-40B4-BE49-F238E27FC236}">
                <a16:creationId xmlns:a16="http://schemas.microsoft.com/office/drawing/2014/main" id="{23942DFB-4C92-4544-B8DA-A43BCE1EAFC3}"/>
              </a:ext>
            </a:extLst>
          </p:cNvPr>
          <p:cNvPicPr>
            <a:picLocks noChangeAspect="1"/>
          </p:cNvPicPr>
          <p:nvPr/>
        </p:nvPicPr>
        <p:blipFill>
          <a:blip r:embed="rId8"/>
          <a:stretch>
            <a:fillRect/>
          </a:stretch>
        </p:blipFill>
        <p:spPr>
          <a:xfrm>
            <a:off x="1875537" y="3822851"/>
            <a:ext cx="720080" cy="698013"/>
          </a:xfrm>
          <a:prstGeom prst="rect">
            <a:avLst/>
          </a:prstGeom>
        </p:spPr>
      </p:pic>
      <p:pic>
        <p:nvPicPr>
          <p:cNvPr id="17" name="図 16">
            <a:extLst>
              <a:ext uri="{FF2B5EF4-FFF2-40B4-BE49-F238E27FC236}">
                <a16:creationId xmlns:a16="http://schemas.microsoft.com/office/drawing/2014/main" id="{1B3EC95C-3ED0-4E69-B9BF-9B28CC70E9AA}"/>
              </a:ext>
            </a:extLst>
          </p:cNvPr>
          <p:cNvPicPr>
            <a:picLocks noChangeAspect="1"/>
          </p:cNvPicPr>
          <p:nvPr/>
        </p:nvPicPr>
        <p:blipFill>
          <a:blip r:embed="rId9"/>
          <a:stretch>
            <a:fillRect/>
          </a:stretch>
        </p:blipFill>
        <p:spPr>
          <a:xfrm>
            <a:off x="1871894" y="4750795"/>
            <a:ext cx="723723" cy="684828"/>
          </a:xfrm>
          <a:prstGeom prst="rect">
            <a:avLst/>
          </a:prstGeom>
        </p:spPr>
      </p:pic>
      <p:pic>
        <p:nvPicPr>
          <p:cNvPr id="18" name="図 17">
            <a:extLst>
              <a:ext uri="{FF2B5EF4-FFF2-40B4-BE49-F238E27FC236}">
                <a16:creationId xmlns:a16="http://schemas.microsoft.com/office/drawing/2014/main" id="{7FAA7F2C-8050-4806-B048-E19FFB871606}"/>
              </a:ext>
            </a:extLst>
          </p:cNvPr>
          <p:cNvPicPr>
            <a:picLocks noChangeAspect="1"/>
          </p:cNvPicPr>
          <p:nvPr/>
        </p:nvPicPr>
        <p:blipFill>
          <a:blip r:embed="rId10"/>
          <a:stretch>
            <a:fillRect/>
          </a:stretch>
        </p:blipFill>
        <p:spPr>
          <a:xfrm>
            <a:off x="1869524" y="5638185"/>
            <a:ext cx="711875" cy="696287"/>
          </a:xfrm>
          <a:prstGeom prst="rect">
            <a:avLst/>
          </a:prstGeom>
        </p:spPr>
      </p:pic>
      <p:grpSp>
        <p:nvGrpSpPr>
          <p:cNvPr id="19" name="グループ化 18">
            <a:extLst>
              <a:ext uri="{FF2B5EF4-FFF2-40B4-BE49-F238E27FC236}">
                <a16:creationId xmlns:a16="http://schemas.microsoft.com/office/drawing/2014/main" id="{2EC4D53B-FF40-4076-BBC3-1D4613183490}"/>
              </a:ext>
            </a:extLst>
          </p:cNvPr>
          <p:cNvGrpSpPr/>
          <p:nvPr/>
        </p:nvGrpSpPr>
        <p:grpSpPr>
          <a:xfrm>
            <a:off x="352155" y="1484784"/>
            <a:ext cx="3251574" cy="457200"/>
            <a:chOff x="488504" y="976671"/>
            <a:chExt cx="3600000" cy="457200"/>
          </a:xfrm>
        </p:grpSpPr>
        <p:sp>
          <p:nvSpPr>
            <p:cNvPr id="20" name="Rectangle 2">
              <a:extLst>
                <a:ext uri="{FF2B5EF4-FFF2-40B4-BE49-F238E27FC236}">
                  <a16:creationId xmlns:a16="http://schemas.microsoft.com/office/drawing/2014/main" id="{ABE66629-2201-4A41-90ED-8C7A1EC0EE8B}"/>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21" name="直線コネクタ 20">
              <a:extLst>
                <a:ext uri="{FF2B5EF4-FFF2-40B4-BE49-F238E27FC236}">
                  <a16:creationId xmlns:a16="http://schemas.microsoft.com/office/drawing/2014/main" id="{DC392D01-25AB-48FF-A4AD-7692EAB0FDA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2" name="正方形/長方形 21">
              <a:extLst>
                <a:ext uri="{FF2B5EF4-FFF2-40B4-BE49-F238E27FC236}">
                  <a16:creationId xmlns:a16="http://schemas.microsoft.com/office/drawing/2014/main" id="{5026F922-5112-4888-AB2E-5F58ED15C23D}"/>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フィンランドにおいて、「医療機器の非該当性」と「現状のニーズ」を基に、さらに「将来の市場予測（需要、競合状況）」を加味し、今後の有望進出領域を整理すれば、以下のとおりである。</a:t>
            </a:r>
          </a:p>
        </p:txBody>
      </p:sp>
    </p:spTree>
    <p:extLst>
      <p:ext uri="{BB962C8B-B14F-4D97-AF65-F5344CB8AC3E}">
        <p14:creationId xmlns:p14="http://schemas.microsoft.com/office/powerpoint/2010/main" val="56327804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663519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124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フィンランドのロボット介護機器における今後の有望進出領域（</a:t>
            </a:r>
            <a:r>
              <a:rPr lang="en-US" altLang="ja-JP" dirty="0"/>
              <a:t>2/4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B6B169A3-BADD-4157-80EB-C1FB0B1BBF5C}"/>
              </a:ext>
            </a:extLst>
          </p:cNvPr>
          <p:cNvGraphicFramePr>
            <a:graphicFrameLocks noGrp="1"/>
          </p:cNvGraphicFramePr>
          <p:nvPr>
            <p:extLst>
              <p:ext uri="{D42A27DB-BD31-4B8C-83A1-F6EECF244321}">
                <p14:modId xmlns:p14="http://schemas.microsoft.com/office/powerpoint/2010/main" val="3652744554"/>
              </p:ext>
            </p:extLst>
          </p:nvPr>
        </p:nvGraphicFramePr>
        <p:xfrm>
          <a:off x="469623" y="1988840"/>
          <a:ext cx="9019881" cy="4465320"/>
        </p:xfrm>
        <a:graphic>
          <a:graphicData uri="http://schemas.openxmlformats.org/drawingml/2006/table">
            <a:tbl>
              <a:tblPr firstRow="1" bandRow="1">
                <a:tableStyleId>{5C22544A-7EE6-4342-B048-85BDC9FD1C3A}</a:tableStyleId>
              </a:tblPr>
              <a:tblGrid>
                <a:gridCol w="822708">
                  <a:extLst>
                    <a:ext uri="{9D8B030D-6E8A-4147-A177-3AD203B41FA5}">
                      <a16:colId xmlns:a16="http://schemas.microsoft.com/office/drawing/2014/main" val="20000"/>
                    </a:ext>
                  </a:extLst>
                </a:gridCol>
                <a:gridCol w="1517376">
                  <a:extLst>
                    <a:ext uri="{9D8B030D-6E8A-4147-A177-3AD203B41FA5}">
                      <a16:colId xmlns:a16="http://schemas.microsoft.com/office/drawing/2014/main" val="20001"/>
                    </a:ext>
                  </a:extLst>
                </a:gridCol>
                <a:gridCol w="827338">
                  <a:extLst>
                    <a:ext uri="{9D8B030D-6E8A-4147-A177-3AD203B41FA5}">
                      <a16:colId xmlns:a16="http://schemas.microsoft.com/office/drawing/2014/main" val="20002"/>
                    </a:ext>
                  </a:extLst>
                </a:gridCol>
                <a:gridCol w="874385">
                  <a:extLst>
                    <a:ext uri="{9D8B030D-6E8A-4147-A177-3AD203B41FA5}">
                      <a16:colId xmlns:a16="http://schemas.microsoft.com/office/drawing/2014/main" val="20003"/>
                    </a:ext>
                  </a:extLst>
                </a:gridCol>
                <a:gridCol w="2489038">
                  <a:extLst>
                    <a:ext uri="{9D8B030D-6E8A-4147-A177-3AD203B41FA5}">
                      <a16:colId xmlns:a16="http://schemas.microsoft.com/office/drawing/2014/main" val="20004"/>
                    </a:ext>
                  </a:extLst>
                </a:gridCol>
                <a:gridCol w="2489036">
                  <a:extLst>
                    <a:ext uri="{9D8B030D-6E8A-4147-A177-3AD203B41FA5}">
                      <a16:colId xmlns:a16="http://schemas.microsoft.com/office/drawing/2014/main" val="20005"/>
                    </a:ext>
                  </a:extLst>
                </a:gridCol>
              </a:tblGrid>
              <a:tr h="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274320">
                <a:tc rowSpan="2">
                  <a:txBody>
                    <a:bodyPr/>
                    <a:lstStyle/>
                    <a:p>
                      <a:pPr algn="ctr"/>
                      <a:endPar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268849">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高額であるため、普及していない。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自立を重視する観点からニーズは高まる。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0">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134425">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トイレのかさあげ等の簡易なものが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利用されている。</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かさ上げ等の簡易的なものでは対応できない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臭いの封じ込めなどに関心があれば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6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134425">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134425">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市場に出回っておらず、関心も低い。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排泄における自立支援の需要が高まれば、</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普及の可能性はあるが、確定的ではない。</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endParaRPr kumimoji="1" lang="en-US" altLang="ja-JP" sz="900" kern="1200" dirty="0">
                        <a:solidFill>
                          <a:srgbClr val="002060"/>
                        </a:solidFill>
                        <a:latin typeface="+mn-lt"/>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r h="13442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8"/>
                  </a:ext>
                </a:extLst>
              </a:tr>
              <a:tr h="134425">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dirty="0"/>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設備コストが高額なため、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普及していない。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設備コストが下がれば、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bl>
          </a:graphicData>
        </a:graphic>
      </p:graphicFrame>
      <p:grpSp>
        <p:nvGrpSpPr>
          <p:cNvPr id="9" name="グループ化 8">
            <a:extLst>
              <a:ext uri="{FF2B5EF4-FFF2-40B4-BE49-F238E27FC236}">
                <a16:creationId xmlns:a16="http://schemas.microsoft.com/office/drawing/2014/main" id="{BEE24F16-8A6A-49CF-B8BA-3760B2626363}"/>
              </a:ext>
            </a:extLst>
          </p:cNvPr>
          <p:cNvGrpSpPr/>
          <p:nvPr/>
        </p:nvGrpSpPr>
        <p:grpSpPr>
          <a:xfrm>
            <a:off x="477290" y="1531640"/>
            <a:ext cx="3251574" cy="457200"/>
            <a:chOff x="488504" y="976671"/>
            <a:chExt cx="3600000" cy="457200"/>
          </a:xfrm>
        </p:grpSpPr>
        <p:sp>
          <p:nvSpPr>
            <p:cNvPr id="11" name="Rectangle 2">
              <a:extLst>
                <a:ext uri="{FF2B5EF4-FFF2-40B4-BE49-F238E27FC236}">
                  <a16:creationId xmlns:a16="http://schemas.microsoft.com/office/drawing/2014/main" id="{F1D6F981-9FE4-434A-BBF5-55EDF010EFA7}"/>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2" name="直線コネクタ 11">
              <a:extLst>
                <a:ext uri="{FF2B5EF4-FFF2-40B4-BE49-F238E27FC236}">
                  <a16:creationId xmlns:a16="http://schemas.microsoft.com/office/drawing/2014/main" id="{4F6F5775-127B-4AC5-92B8-3F91469F7720}"/>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C49A9009-9215-4B74-A371-DBA5C583F59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5" name="図 14">
            <a:extLst>
              <a:ext uri="{FF2B5EF4-FFF2-40B4-BE49-F238E27FC236}">
                <a16:creationId xmlns:a16="http://schemas.microsoft.com/office/drawing/2014/main" id="{337ED073-09BF-4AA7-AD56-FAD7000D77BE}"/>
              </a:ext>
            </a:extLst>
          </p:cNvPr>
          <p:cNvPicPr>
            <a:picLocks noChangeAspect="1"/>
          </p:cNvPicPr>
          <p:nvPr/>
        </p:nvPicPr>
        <p:blipFill>
          <a:blip r:embed="rId7"/>
          <a:stretch>
            <a:fillRect/>
          </a:stretch>
        </p:blipFill>
        <p:spPr>
          <a:xfrm>
            <a:off x="2000672" y="2927092"/>
            <a:ext cx="714329" cy="705237"/>
          </a:xfrm>
          <a:prstGeom prst="rect">
            <a:avLst/>
          </a:prstGeom>
        </p:spPr>
      </p:pic>
      <p:pic>
        <p:nvPicPr>
          <p:cNvPr id="16" name="図 15">
            <a:extLst>
              <a:ext uri="{FF2B5EF4-FFF2-40B4-BE49-F238E27FC236}">
                <a16:creationId xmlns:a16="http://schemas.microsoft.com/office/drawing/2014/main" id="{68FFE4D8-B95E-4150-B904-49E342D632B6}"/>
              </a:ext>
            </a:extLst>
          </p:cNvPr>
          <p:cNvPicPr>
            <a:picLocks noChangeAspect="1"/>
          </p:cNvPicPr>
          <p:nvPr/>
        </p:nvPicPr>
        <p:blipFill>
          <a:blip r:embed="rId8"/>
          <a:stretch>
            <a:fillRect/>
          </a:stretch>
        </p:blipFill>
        <p:spPr>
          <a:xfrm>
            <a:off x="2005313" y="3841868"/>
            <a:ext cx="718107" cy="674515"/>
          </a:xfrm>
          <a:prstGeom prst="rect">
            <a:avLst/>
          </a:prstGeom>
        </p:spPr>
      </p:pic>
      <p:pic>
        <p:nvPicPr>
          <p:cNvPr id="17" name="図 16">
            <a:extLst>
              <a:ext uri="{FF2B5EF4-FFF2-40B4-BE49-F238E27FC236}">
                <a16:creationId xmlns:a16="http://schemas.microsoft.com/office/drawing/2014/main" id="{A93F89D9-8267-4982-936F-ED41D491F4C8}"/>
              </a:ext>
            </a:extLst>
          </p:cNvPr>
          <p:cNvPicPr>
            <a:picLocks noChangeAspect="1"/>
          </p:cNvPicPr>
          <p:nvPr/>
        </p:nvPicPr>
        <p:blipFill>
          <a:blip r:embed="rId9"/>
          <a:stretch>
            <a:fillRect/>
          </a:stretch>
        </p:blipFill>
        <p:spPr>
          <a:xfrm>
            <a:off x="2005314" y="5668032"/>
            <a:ext cx="710492" cy="641288"/>
          </a:xfrm>
          <a:prstGeom prst="rect">
            <a:avLst/>
          </a:prstGeom>
        </p:spPr>
      </p:pic>
      <p:pic>
        <p:nvPicPr>
          <p:cNvPr id="18" name="図 17">
            <a:extLst>
              <a:ext uri="{FF2B5EF4-FFF2-40B4-BE49-F238E27FC236}">
                <a16:creationId xmlns:a16="http://schemas.microsoft.com/office/drawing/2014/main" id="{2FD7F5D0-EBEF-4DEB-BCBC-3F52DE942349}"/>
              </a:ext>
            </a:extLst>
          </p:cNvPr>
          <p:cNvPicPr>
            <a:picLocks noChangeAspect="1"/>
          </p:cNvPicPr>
          <p:nvPr/>
        </p:nvPicPr>
        <p:blipFill>
          <a:blip r:embed="rId10"/>
          <a:stretch>
            <a:fillRect/>
          </a:stretch>
        </p:blipFill>
        <p:spPr>
          <a:xfrm>
            <a:off x="1995726" y="4754385"/>
            <a:ext cx="726034" cy="674516"/>
          </a:xfrm>
          <a:prstGeom prst="rect">
            <a:avLst/>
          </a:prstGeom>
        </p:spPr>
      </p:pic>
    </p:spTree>
    <p:extLst>
      <p:ext uri="{BB962C8B-B14F-4D97-AF65-F5344CB8AC3E}">
        <p14:creationId xmlns:p14="http://schemas.microsoft.com/office/powerpoint/2010/main" val="34391445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3810353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559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中国の介護サービスの提供（</a:t>
            </a:r>
            <a:r>
              <a:rPr lang="en-US" altLang="ja-JP" dirty="0"/>
              <a:t>1/4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年までを対象とした第</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13</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次五カ年計画において、社会保障制度の整備や高齢者サービス体系の整備に関する高齢者事業の重点目標が設定されているが、高齢者サービスについては、居宅での介護が基本とされている。</a:t>
            </a:r>
          </a:p>
        </p:txBody>
      </p:sp>
      <p:grpSp>
        <p:nvGrpSpPr>
          <p:cNvPr id="7" name="グループ化 6">
            <a:extLst>
              <a:ext uri="{FF2B5EF4-FFF2-40B4-BE49-F238E27FC236}">
                <a16:creationId xmlns:a16="http://schemas.microsoft.com/office/drawing/2014/main" id="{43521C34-313A-49DF-9441-694738D99890}"/>
              </a:ext>
            </a:extLst>
          </p:cNvPr>
          <p:cNvGrpSpPr/>
          <p:nvPr/>
        </p:nvGrpSpPr>
        <p:grpSpPr>
          <a:xfrm>
            <a:off x="560512" y="1531640"/>
            <a:ext cx="8559128" cy="457200"/>
            <a:chOff x="476090" y="976671"/>
            <a:chExt cx="8559128" cy="457200"/>
          </a:xfrm>
        </p:grpSpPr>
        <p:sp>
          <p:nvSpPr>
            <p:cNvPr id="11" name="Rectangle 2">
              <a:extLst>
                <a:ext uri="{FF2B5EF4-FFF2-40B4-BE49-F238E27FC236}">
                  <a16:creationId xmlns:a16="http://schemas.microsoft.com/office/drawing/2014/main" id="{34A9168A-F898-4280-BE9E-38D0E6199DB8}"/>
                </a:ext>
              </a:extLst>
            </p:cNvPr>
            <p:cNvSpPr txBox="1">
              <a:spLocks noChangeArrowheads="1"/>
            </p:cNvSpPr>
            <p:nvPr/>
          </p:nvSpPr>
          <p:spPr>
            <a:xfrm>
              <a:off x="476090" y="976671"/>
              <a:ext cx="855912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　「第</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13</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次五カ年計画」国家高齢者事業発展及び養老体系の構築計画　</a:t>
              </a:r>
            </a:p>
          </p:txBody>
        </p:sp>
        <p:cxnSp>
          <p:nvCxnSpPr>
            <p:cNvPr id="12" name="直線コネクタ 11">
              <a:extLst>
                <a:ext uri="{FF2B5EF4-FFF2-40B4-BE49-F238E27FC236}">
                  <a16:creationId xmlns:a16="http://schemas.microsoft.com/office/drawing/2014/main" id="{9850D6D3-4AFD-4027-9BB0-56F0617FF32B}"/>
                </a:ext>
              </a:extLst>
            </p:cNvPr>
            <p:cNvCxnSpPr/>
            <p:nvPr/>
          </p:nvCxnSpPr>
          <p:spPr bwMode="auto">
            <a:xfrm>
              <a:off x="488504" y="1317228"/>
              <a:ext cx="8455757"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504F57DD-4633-4E65-9D5A-0BC92BC8CCA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5" name="表 14">
            <a:extLst>
              <a:ext uri="{FF2B5EF4-FFF2-40B4-BE49-F238E27FC236}">
                <a16:creationId xmlns:a16="http://schemas.microsoft.com/office/drawing/2014/main" id="{BC24CE1B-71E9-4E0B-9B6E-27076DCF3C96}"/>
              </a:ext>
            </a:extLst>
          </p:cNvPr>
          <p:cNvGraphicFramePr>
            <a:graphicFrameLocks noGrp="1"/>
          </p:cNvGraphicFramePr>
          <p:nvPr>
            <p:extLst>
              <p:ext uri="{D42A27DB-BD31-4B8C-83A1-F6EECF244321}">
                <p14:modId xmlns:p14="http://schemas.microsoft.com/office/powerpoint/2010/main" val="4098238920"/>
              </p:ext>
            </p:extLst>
          </p:nvPr>
        </p:nvGraphicFramePr>
        <p:xfrm>
          <a:off x="572926" y="1988840"/>
          <a:ext cx="8700554" cy="4368841"/>
        </p:xfrm>
        <a:graphic>
          <a:graphicData uri="http://schemas.openxmlformats.org/drawingml/2006/table">
            <a:tbl>
              <a:tblPr/>
              <a:tblGrid>
                <a:gridCol w="2196130">
                  <a:extLst>
                    <a:ext uri="{9D8B030D-6E8A-4147-A177-3AD203B41FA5}">
                      <a16:colId xmlns:a16="http://schemas.microsoft.com/office/drawing/2014/main" val="20000"/>
                    </a:ext>
                  </a:extLst>
                </a:gridCol>
                <a:gridCol w="6504424">
                  <a:extLst>
                    <a:ext uri="{9D8B030D-6E8A-4147-A177-3AD203B41FA5}">
                      <a16:colId xmlns:a16="http://schemas.microsoft.com/office/drawing/2014/main" val="20001"/>
                    </a:ext>
                  </a:extLst>
                </a:gridCol>
              </a:tblGrid>
              <a:tr h="496954">
                <a:tc>
                  <a:txBody>
                    <a:bodyPr/>
                    <a:lstStyle/>
                    <a:p>
                      <a:pPr algn="ctr" fontAlgn="ct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発展目標</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marL="266700" indent="-177800">
                        <a:buFont typeface="Wingdings" panose="05000000000000000000" pitchFamily="2" charset="2"/>
                        <a:buChar char="l"/>
                      </a:pPr>
                      <a:r>
                        <a:rPr kumimoji="1" lang="en-US" altLang="ja-JP"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年までに高齢者事業の全体的発展レベルを大幅に引き上げ、養老体系を改善、充実させ、人口高齢化に適時に科学的かつ総合的に対応するための社会的基盤をより堅固なものとする。 </a:t>
                      </a:r>
                      <a:r>
                        <a:rPr kumimoji="1" lang="ja-JP" altLang="en-US" sz="1100" b="0" i="0" u="none" strike="noStrike" kern="1200" baseline="0" dirty="0">
                          <a:solidFill>
                            <a:srgbClr val="0070C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tcPr>
                </a:tc>
                <a:extLst>
                  <a:ext uri="{0D108BD9-81ED-4DB2-BD59-A6C34878D82A}">
                    <a16:rowId xmlns:a16="http://schemas.microsoft.com/office/drawing/2014/main" val="10000"/>
                  </a:ext>
                </a:extLst>
              </a:tr>
              <a:tr h="1632849">
                <a:tc>
                  <a:txBody>
                    <a:bodyPr/>
                    <a:lstStyle/>
                    <a:p>
                      <a:pPr algn="ctr" fontAlgn="ct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高齢者サービス体系の整備</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marL="266700" indent="-177800" algn="l" fontAlgn="ctr">
                        <a:buFont typeface="Wingdings" panose="05000000000000000000" pitchFamily="2" charset="2"/>
                        <a:buChar char="l"/>
                      </a:pPr>
                      <a:r>
                        <a:rPr lang="ja-JP" altLang="en-US" sz="1100" b="0" i="0" u="sng"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i="0" u="sng" strike="noStrike" dirty="0">
                          <a:solidFill>
                            <a:srgbClr val="C00000"/>
                          </a:solidFill>
                          <a:effectLst/>
                          <a:latin typeface="メイリオ" panose="020B0604030504040204" pitchFamily="50" charset="-128"/>
                          <a:ea typeface="メイリオ" panose="020B0604030504040204" pitchFamily="50" charset="-128"/>
                          <a:sym typeface="メイリオ" panose="020B0604030504040204" pitchFamily="50" charset="-128"/>
                        </a:rPr>
                        <a:t>在宅を基礎に、社区（コミュニティ）を拠り所にし、介護施設を補助とし</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、医療と結合した養老サービス体系の充実化」が基本方針</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fontAlgn="ctr">
                        <a:buFont typeface="Wingdings" panose="05000000000000000000" pitchFamily="2" charset="2"/>
                        <a:buNone/>
                      </a:pPr>
                      <a:br>
                        <a:rPr lang="ja-JP" altLang="en-US" sz="1100" b="1" i="0" u="sng"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 在宅社区養老の強化方針を提示し、介護施設の位置づけを相対的に引き下げ</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355600" indent="0" algn="l" fontAlgn="ctr">
                        <a:buFont typeface="Wingdings" panose="05000000000000000000" pitchFamily="2" charset="2"/>
                        <a:buNone/>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i="0" u="none" strike="noStrike" baseline="0"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公設介護施設の民営化の加速化させ、</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政府運営の介護施設ベッド数は介護ベッド全体数量の</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％を</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355600" indent="0" algn="l" fontAlgn="ctr">
                        <a:buFont typeface="Wingdings" panose="05000000000000000000" pitchFamily="2" charset="2"/>
                        <a:buNone/>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上回らないという指標を設定</a:t>
                      </a:r>
                      <a:b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介護施設における介護機能の強化を目指し、要介護高齢者向けのベッド数は介護ベッド全体数量の　　</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355600" indent="0" algn="l" fontAlgn="ctr">
                        <a:buFont typeface="Wingdings" panose="05000000000000000000" pitchFamily="2" charset="2"/>
                        <a:buNone/>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％以上を下回らないという指標を設定</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355600" indent="0" algn="l" fontAlgn="ctr">
                        <a:buFont typeface="Wingdings" panose="05000000000000000000" pitchFamily="2" charset="2"/>
                        <a:buNone/>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社区公共サービス総合情報プラットフォームを軸に、サービスモデルをイノベーション</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tcPr>
                </a:tc>
                <a:extLst>
                  <a:ext uri="{0D108BD9-81ED-4DB2-BD59-A6C34878D82A}">
                    <a16:rowId xmlns:a16="http://schemas.microsoft.com/office/drawing/2014/main" val="10001"/>
                  </a:ext>
                </a:extLst>
              </a:tr>
              <a:tr h="534493">
                <a:tc>
                  <a:txBody>
                    <a:bodyPr/>
                    <a:lstStyle/>
                    <a:p>
                      <a:pPr algn="ctr" fontAlgn="ct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制度・体系の機能強化</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marL="171450" indent="-82550" algn="l" fontAlgn="ctr">
                        <a:buFont typeface="Wingdings" panose="05000000000000000000" pitchFamily="2" charset="2"/>
                        <a:buChar char="l"/>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高齢者事業、高齢者サービス制度の法制化、情報化、標準化、規範化レベルの向上</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171450" indent="-82550" algn="l" fontAlgn="ctr">
                        <a:buFont typeface="Wingdings" panose="05000000000000000000" pitchFamily="2" charset="2"/>
                        <a:buChar char="l"/>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政府機能を「権限の地方行政への譲渡」、「監督管理の適正化」、「サービス水準の向上」中心に転換</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tcPr>
                </a:tc>
                <a:extLst>
                  <a:ext uri="{0D108BD9-81ED-4DB2-BD59-A6C34878D82A}">
                    <a16:rowId xmlns:a16="http://schemas.microsoft.com/office/drawing/2014/main" val="10002"/>
                  </a:ext>
                </a:extLst>
              </a:tr>
              <a:tr h="685611">
                <a:tc>
                  <a:txBody>
                    <a:bodyPr/>
                    <a:lstStyle/>
                    <a:p>
                      <a:pPr algn="ctr" fontAlgn="ct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高齢者消費市場の繁栄</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marL="266700" indent="-177800" algn="l" fontAlgn="ctr">
                        <a:buFont typeface="Wingdings" panose="05000000000000000000" pitchFamily="2" charset="2"/>
                        <a:buChar char="l"/>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高齢者向け用品の供給の増加： 健康促進・健康モニタリング用ウェアラブル機器、慢性疾患の治療、</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fontAlgn="ctr">
                        <a:buFont typeface="Wingdings" panose="05000000000000000000" pitchFamily="2" charset="2"/>
                        <a:buNone/>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リハビリテーション・介護、補助器具及びスマート介護等の重点分野を中心に、高齢者の使用に適した</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fontAlgn="ctr">
                        <a:buFont typeface="Wingdings" panose="05000000000000000000" pitchFamily="2" charset="2"/>
                        <a:buNone/>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製品、技術の研究開発及び応用を推進するよう、関連業種・企業を導く。</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tcPr>
                </a:tc>
                <a:extLst>
                  <a:ext uri="{0D108BD9-81ED-4DB2-BD59-A6C34878D82A}">
                    <a16:rowId xmlns:a16="http://schemas.microsoft.com/office/drawing/2014/main" val="10003"/>
                  </a:ext>
                </a:extLst>
              </a:tr>
              <a:tr h="798218">
                <a:tc>
                  <a:txBody>
                    <a:bodyPr/>
                    <a:lstStyle/>
                    <a:p>
                      <a:pPr algn="ctr" fontAlgn="ct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高齢者が住みやすい環境づくり</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solidFill>
                      <a:srgbClr val="0070C0"/>
                    </a:solidFill>
                  </a:tcPr>
                </a:tc>
                <a:tc>
                  <a:txBody>
                    <a:bodyPr/>
                    <a:lstStyle/>
                    <a:p>
                      <a:pPr marL="171450" indent="-82550" algn="l" fontAlgn="ctr">
                        <a:buFont typeface="Wingdings" panose="05000000000000000000" pitchFamily="2" charset="2"/>
                        <a:buChar char="l"/>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安全で便利な生活環境づくり</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171450" indent="-82550" algn="l" fontAlgn="ctr">
                        <a:buFont typeface="Wingdings" panose="05000000000000000000" pitchFamily="2" charset="2"/>
                        <a:buChar char="l"/>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高齢者の学びの場（老年大学等）、文化・娯楽の場（文化娯楽施設等）の整備</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171450" indent="-82550" algn="l" fontAlgn="ctr">
                        <a:buFont typeface="Wingdings" panose="05000000000000000000" pitchFamily="2" charset="2"/>
                        <a:buChar char="l"/>
                      </a:pPr>
                      <a:r>
                        <a:rPr lang="ja-JP" altLang="en-US" sz="1100" b="0" i="0" u="none" strike="noStrike" baseline="0"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高齢者の合法的権利の保障・社会参画の拡大</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89132167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209060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816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フィンランドのロボット介護機器における今後の有望進出領域（</a:t>
            </a:r>
            <a:r>
              <a:rPr lang="en-US" altLang="ja-JP" dirty="0"/>
              <a:t>3/4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24" name="表 23">
            <a:extLst>
              <a:ext uri="{FF2B5EF4-FFF2-40B4-BE49-F238E27FC236}">
                <a16:creationId xmlns:a16="http://schemas.microsoft.com/office/drawing/2014/main" id="{2DA9F68D-E51B-4C17-B3DC-327B25DC8BCC}"/>
              </a:ext>
            </a:extLst>
          </p:cNvPr>
          <p:cNvGraphicFramePr>
            <a:graphicFrameLocks noGrp="1"/>
          </p:cNvGraphicFramePr>
          <p:nvPr>
            <p:extLst>
              <p:ext uri="{D42A27DB-BD31-4B8C-83A1-F6EECF244321}">
                <p14:modId xmlns:p14="http://schemas.microsoft.com/office/powerpoint/2010/main" val="4148788344"/>
              </p:ext>
            </p:extLst>
          </p:nvPr>
        </p:nvGraphicFramePr>
        <p:xfrm>
          <a:off x="469623" y="1988840"/>
          <a:ext cx="9019881" cy="3870960"/>
        </p:xfrm>
        <a:graphic>
          <a:graphicData uri="http://schemas.openxmlformats.org/drawingml/2006/table">
            <a:tbl>
              <a:tblPr firstRow="1" bandRow="1">
                <a:tableStyleId>{5C22544A-7EE6-4342-B048-85BDC9FD1C3A}</a:tableStyleId>
              </a:tblPr>
              <a:tblGrid>
                <a:gridCol w="822708">
                  <a:extLst>
                    <a:ext uri="{9D8B030D-6E8A-4147-A177-3AD203B41FA5}">
                      <a16:colId xmlns:a16="http://schemas.microsoft.com/office/drawing/2014/main" val="20000"/>
                    </a:ext>
                  </a:extLst>
                </a:gridCol>
                <a:gridCol w="1517376">
                  <a:extLst>
                    <a:ext uri="{9D8B030D-6E8A-4147-A177-3AD203B41FA5}">
                      <a16:colId xmlns:a16="http://schemas.microsoft.com/office/drawing/2014/main" val="20001"/>
                    </a:ext>
                  </a:extLst>
                </a:gridCol>
                <a:gridCol w="827338">
                  <a:extLst>
                    <a:ext uri="{9D8B030D-6E8A-4147-A177-3AD203B41FA5}">
                      <a16:colId xmlns:a16="http://schemas.microsoft.com/office/drawing/2014/main" val="20002"/>
                    </a:ext>
                  </a:extLst>
                </a:gridCol>
                <a:gridCol w="874385">
                  <a:extLst>
                    <a:ext uri="{9D8B030D-6E8A-4147-A177-3AD203B41FA5}">
                      <a16:colId xmlns:a16="http://schemas.microsoft.com/office/drawing/2014/main" val="20003"/>
                    </a:ext>
                  </a:extLst>
                </a:gridCol>
                <a:gridCol w="2489038">
                  <a:extLst>
                    <a:ext uri="{9D8B030D-6E8A-4147-A177-3AD203B41FA5}">
                      <a16:colId xmlns:a16="http://schemas.microsoft.com/office/drawing/2014/main" val="20004"/>
                    </a:ext>
                  </a:extLst>
                </a:gridCol>
                <a:gridCol w="2489036">
                  <a:extLst>
                    <a:ext uri="{9D8B030D-6E8A-4147-A177-3AD203B41FA5}">
                      <a16:colId xmlns:a16="http://schemas.microsoft.com/office/drawing/2014/main" val="20005"/>
                    </a:ext>
                  </a:extLst>
                </a:gridCol>
              </a:tblGrid>
              <a:tr h="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83451">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0">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ケアサービスの大部分を</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在宅に切り替えているため、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ニーズは減少傾向にある。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在宅介護に大きく重点を移しているため、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介護施設を対象とした機器のニーズは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低下すると見込まれる。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mn-ea"/>
                        <a:ea typeface="+mn-ea"/>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0">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extLst>
                  <a:ext uri="{0D108BD9-81ED-4DB2-BD59-A6C34878D82A}">
                    <a16:rowId xmlns:a16="http://schemas.microsoft.com/office/drawing/2014/main" val="10004"/>
                  </a:ext>
                </a:extLst>
              </a:tr>
              <a:tr h="0">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ローテクのものは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既に多く利用されており、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在宅介護見守りへの関心は高い。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在宅介護の推進や、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介護サービスの効率化のため、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遠隔見守りのニーズは高まる。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mn-ea"/>
                        <a:ea typeface="+mn-ea"/>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extLst>
                  <a:ext uri="{0D108BD9-81ED-4DB2-BD59-A6C34878D82A}">
                    <a16:rowId xmlns:a16="http://schemas.microsoft.com/office/drawing/2014/main" val="10005"/>
                  </a:ext>
                </a:extLst>
              </a:tr>
              <a:tr h="0">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0">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一部の高齢者住宅では利用されているが、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高額のため、まだ普及しているとは言い難い。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在宅での導入が可能な価格まで</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コストが下がれば、普及の可能性はある。</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endParaRPr kumimoji="1" lang="en-US" altLang="ja-JP" sz="900" kern="1200" dirty="0">
                        <a:solidFill>
                          <a:srgbClr val="002060"/>
                        </a:solidFill>
                        <a:latin typeface="+mn-lt"/>
                        <a:ea typeface="+mn-ea"/>
                        <a:cs typeface="+mn-cs"/>
                      </a:endParaRPr>
                    </a:p>
                  </a:txBody>
                  <a:tcPr marL="0" marR="0">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bl>
          </a:graphicData>
        </a:graphic>
      </p:graphicFrame>
      <p:grpSp>
        <p:nvGrpSpPr>
          <p:cNvPr id="25" name="グループ化 24">
            <a:extLst>
              <a:ext uri="{FF2B5EF4-FFF2-40B4-BE49-F238E27FC236}">
                <a16:creationId xmlns:a16="http://schemas.microsoft.com/office/drawing/2014/main" id="{A5610C09-2EF9-4EF8-B713-08A00C53500D}"/>
              </a:ext>
            </a:extLst>
          </p:cNvPr>
          <p:cNvGrpSpPr/>
          <p:nvPr/>
        </p:nvGrpSpPr>
        <p:grpSpPr>
          <a:xfrm>
            <a:off x="477290" y="1531640"/>
            <a:ext cx="3251574" cy="457200"/>
            <a:chOff x="488504" y="976671"/>
            <a:chExt cx="3600000" cy="457200"/>
          </a:xfrm>
        </p:grpSpPr>
        <p:sp>
          <p:nvSpPr>
            <p:cNvPr id="26" name="Rectangle 2">
              <a:extLst>
                <a:ext uri="{FF2B5EF4-FFF2-40B4-BE49-F238E27FC236}">
                  <a16:creationId xmlns:a16="http://schemas.microsoft.com/office/drawing/2014/main" id="{0FF356BE-95F2-40BB-A828-D32DF570149F}"/>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27" name="直線コネクタ 26">
              <a:extLst>
                <a:ext uri="{FF2B5EF4-FFF2-40B4-BE49-F238E27FC236}">
                  <a16:creationId xmlns:a16="http://schemas.microsoft.com/office/drawing/2014/main" id="{421342BA-128D-4BB4-B4A3-879676B9E2A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8" name="正方形/長方形 27">
              <a:extLst>
                <a:ext uri="{FF2B5EF4-FFF2-40B4-BE49-F238E27FC236}">
                  <a16:creationId xmlns:a16="http://schemas.microsoft.com/office/drawing/2014/main" id="{BF50B82B-A52C-4E05-A169-746EFC7A809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9" name="図 28">
            <a:extLst>
              <a:ext uri="{FF2B5EF4-FFF2-40B4-BE49-F238E27FC236}">
                <a16:creationId xmlns:a16="http://schemas.microsoft.com/office/drawing/2014/main" id="{35D82E4F-E744-4479-9BDF-8342D00E7BF6}"/>
              </a:ext>
            </a:extLst>
          </p:cNvPr>
          <p:cNvPicPr>
            <a:picLocks noChangeAspect="1"/>
          </p:cNvPicPr>
          <p:nvPr/>
        </p:nvPicPr>
        <p:blipFill>
          <a:blip r:embed="rId7"/>
          <a:stretch>
            <a:fillRect/>
          </a:stretch>
        </p:blipFill>
        <p:spPr>
          <a:xfrm>
            <a:off x="1960473" y="2983738"/>
            <a:ext cx="739979" cy="735830"/>
          </a:xfrm>
          <a:prstGeom prst="rect">
            <a:avLst/>
          </a:prstGeom>
        </p:spPr>
      </p:pic>
      <p:pic>
        <p:nvPicPr>
          <p:cNvPr id="30" name="図 29">
            <a:extLst>
              <a:ext uri="{FF2B5EF4-FFF2-40B4-BE49-F238E27FC236}">
                <a16:creationId xmlns:a16="http://schemas.microsoft.com/office/drawing/2014/main" id="{6211A2B4-3DEE-42B3-B891-CC0E58F961E9}"/>
              </a:ext>
            </a:extLst>
          </p:cNvPr>
          <p:cNvPicPr>
            <a:picLocks noChangeAspect="1"/>
          </p:cNvPicPr>
          <p:nvPr/>
        </p:nvPicPr>
        <p:blipFill>
          <a:blip r:embed="rId8"/>
          <a:stretch>
            <a:fillRect/>
          </a:stretch>
        </p:blipFill>
        <p:spPr>
          <a:xfrm>
            <a:off x="1954064" y="4062126"/>
            <a:ext cx="745287" cy="701122"/>
          </a:xfrm>
          <a:prstGeom prst="rect">
            <a:avLst/>
          </a:prstGeom>
        </p:spPr>
      </p:pic>
      <p:pic>
        <p:nvPicPr>
          <p:cNvPr id="31" name="図 30">
            <a:extLst>
              <a:ext uri="{FF2B5EF4-FFF2-40B4-BE49-F238E27FC236}">
                <a16:creationId xmlns:a16="http://schemas.microsoft.com/office/drawing/2014/main" id="{29AC57FD-C83C-437A-BB67-4AE64BC27DC9}"/>
              </a:ext>
            </a:extLst>
          </p:cNvPr>
          <p:cNvPicPr>
            <a:picLocks noChangeAspect="1"/>
          </p:cNvPicPr>
          <p:nvPr/>
        </p:nvPicPr>
        <p:blipFill>
          <a:blip r:embed="rId9"/>
          <a:stretch>
            <a:fillRect/>
          </a:stretch>
        </p:blipFill>
        <p:spPr>
          <a:xfrm>
            <a:off x="1964958" y="5059228"/>
            <a:ext cx="736264" cy="674028"/>
          </a:xfrm>
          <a:prstGeom prst="rect">
            <a:avLst/>
          </a:prstGeom>
        </p:spPr>
      </p:pic>
    </p:spTree>
    <p:extLst>
      <p:ext uri="{BB962C8B-B14F-4D97-AF65-F5344CB8AC3E}">
        <p14:creationId xmlns:p14="http://schemas.microsoft.com/office/powerpoint/2010/main" val="281549387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7566689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919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フィンランドのロボット介護機器における今後の有望進出領域（</a:t>
            </a:r>
            <a:r>
              <a:rPr lang="en-US" altLang="ja-JP" dirty="0"/>
              <a:t>4/4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E2B50003-626D-44E0-B02E-FD7C63694A1B}"/>
              </a:ext>
            </a:extLst>
          </p:cNvPr>
          <p:cNvGraphicFramePr>
            <a:graphicFrameLocks noGrp="1"/>
          </p:cNvGraphicFramePr>
          <p:nvPr>
            <p:extLst>
              <p:ext uri="{D42A27DB-BD31-4B8C-83A1-F6EECF244321}">
                <p14:modId xmlns:p14="http://schemas.microsoft.com/office/powerpoint/2010/main" val="935511154"/>
              </p:ext>
            </p:extLst>
          </p:nvPr>
        </p:nvGraphicFramePr>
        <p:xfrm>
          <a:off x="469623" y="1988840"/>
          <a:ext cx="9019881" cy="2956560"/>
        </p:xfrm>
        <a:graphic>
          <a:graphicData uri="http://schemas.openxmlformats.org/drawingml/2006/table">
            <a:tbl>
              <a:tblPr firstRow="1" bandRow="1">
                <a:tableStyleId>{5C22544A-7EE6-4342-B048-85BDC9FD1C3A}</a:tableStyleId>
              </a:tblPr>
              <a:tblGrid>
                <a:gridCol w="822708">
                  <a:extLst>
                    <a:ext uri="{9D8B030D-6E8A-4147-A177-3AD203B41FA5}">
                      <a16:colId xmlns:a16="http://schemas.microsoft.com/office/drawing/2014/main" val="20000"/>
                    </a:ext>
                  </a:extLst>
                </a:gridCol>
                <a:gridCol w="1517376">
                  <a:extLst>
                    <a:ext uri="{9D8B030D-6E8A-4147-A177-3AD203B41FA5}">
                      <a16:colId xmlns:a16="http://schemas.microsoft.com/office/drawing/2014/main" val="20001"/>
                    </a:ext>
                  </a:extLst>
                </a:gridCol>
                <a:gridCol w="827338">
                  <a:extLst>
                    <a:ext uri="{9D8B030D-6E8A-4147-A177-3AD203B41FA5}">
                      <a16:colId xmlns:a16="http://schemas.microsoft.com/office/drawing/2014/main" val="20002"/>
                    </a:ext>
                  </a:extLst>
                </a:gridCol>
                <a:gridCol w="874385">
                  <a:extLst>
                    <a:ext uri="{9D8B030D-6E8A-4147-A177-3AD203B41FA5}">
                      <a16:colId xmlns:a16="http://schemas.microsoft.com/office/drawing/2014/main" val="20003"/>
                    </a:ext>
                  </a:extLst>
                </a:gridCol>
                <a:gridCol w="2489038">
                  <a:extLst>
                    <a:ext uri="{9D8B030D-6E8A-4147-A177-3AD203B41FA5}">
                      <a16:colId xmlns:a16="http://schemas.microsoft.com/office/drawing/2014/main" val="20004"/>
                    </a:ext>
                  </a:extLst>
                </a:gridCol>
                <a:gridCol w="2489036">
                  <a:extLst>
                    <a:ext uri="{9D8B030D-6E8A-4147-A177-3AD203B41FA5}">
                      <a16:colId xmlns:a16="http://schemas.microsoft.com/office/drawing/2014/main" val="20005"/>
                    </a:ext>
                  </a:extLst>
                </a:gridCol>
              </a:tblGrid>
              <a:tr h="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0">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入浴の習慣がなく、ニーズが低い。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入浴の習慣がないため、今後もニーズは低い。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mn-ea"/>
                        <a:ea typeface="+mn-ea"/>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0">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extLst>
                  <a:ext uri="{0D108BD9-81ED-4DB2-BD59-A6C34878D82A}">
                    <a16:rowId xmlns:a16="http://schemas.microsoft.com/office/drawing/2014/main" val="10004"/>
                  </a:ext>
                </a:extLst>
              </a:tr>
              <a:tr h="0">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介護サービスの効率化の観点から</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ニーズが高い。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遠隔での医療・介護は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今後も拡大すると見込まれる。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9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extLst>
                  <a:ext uri="{0D108BD9-81ED-4DB2-BD59-A6C34878D82A}">
                    <a16:rowId xmlns:a16="http://schemas.microsoft.com/office/drawing/2014/main" val="10005"/>
                  </a:ext>
                </a:extLst>
              </a:tr>
            </a:tbl>
          </a:graphicData>
        </a:graphic>
      </p:graphicFrame>
      <p:grpSp>
        <p:nvGrpSpPr>
          <p:cNvPr id="9" name="グループ化 8">
            <a:extLst>
              <a:ext uri="{FF2B5EF4-FFF2-40B4-BE49-F238E27FC236}">
                <a16:creationId xmlns:a16="http://schemas.microsoft.com/office/drawing/2014/main" id="{7A0DB625-5458-4241-BDFB-0EFBC70296E6}"/>
              </a:ext>
            </a:extLst>
          </p:cNvPr>
          <p:cNvGrpSpPr/>
          <p:nvPr/>
        </p:nvGrpSpPr>
        <p:grpSpPr>
          <a:xfrm>
            <a:off x="477290" y="1531640"/>
            <a:ext cx="3251574" cy="457200"/>
            <a:chOff x="488504" y="976671"/>
            <a:chExt cx="3600000" cy="457200"/>
          </a:xfrm>
        </p:grpSpPr>
        <p:sp>
          <p:nvSpPr>
            <p:cNvPr id="11" name="Rectangle 2">
              <a:extLst>
                <a:ext uri="{FF2B5EF4-FFF2-40B4-BE49-F238E27FC236}">
                  <a16:creationId xmlns:a16="http://schemas.microsoft.com/office/drawing/2014/main" id="{91C6BFC9-00DA-4D47-88A6-2A522BAFB84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2" name="直線コネクタ 11">
              <a:extLst>
                <a:ext uri="{FF2B5EF4-FFF2-40B4-BE49-F238E27FC236}">
                  <a16:creationId xmlns:a16="http://schemas.microsoft.com/office/drawing/2014/main" id="{D2D317A6-19A3-4749-BF7F-DF0E8A138EE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A89732F4-8625-452C-A782-DAE7463F00C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5" name="図 14">
            <a:extLst>
              <a:ext uri="{FF2B5EF4-FFF2-40B4-BE49-F238E27FC236}">
                <a16:creationId xmlns:a16="http://schemas.microsoft.com/office/drawing/2014/main" id="{BF9BE52C-6E6D-45E0-A7F0-D0FDC529FB4C}"/>
              </a:ext>
            </a:extLst>
          </p:cNvPr>
          <p:cNvPicPr>
            <a:picLocks noChangeAspect="1"/>
          </p:cNvPicPr>
          <p:nvPr/>
        </p:nvPicPr>
        <p:blipFill>
          <a:blip r:embed="rId7"/>
          <a:stretch>
            <a:fillRect/>
          </a:stretch>
        </p:blipFill>
        <p:spPr>
          <a:xfrm>
            <a:off x="1928664" y="2965110"/>
            <a:ext cx="790973" cy="748421"/>
          </a:xfrm>
          <a:prstGeom prst="rect">
            <a:avLst/>
          </a:prstGeom>
        </p:spPr>
      </p:pic>
      <p:pic>
        <p:nvPicPr>
          <p:cNvPr id="16" name="図 15">
            <a:extLst>
              <a:ext uri="{FF2B5EF4-FFF2-40B4-BE49-F238E27FC236}">
                <a16:creationId xmlns:a16="http://schemas.microsoft.com/office/drawing/2014/main" id="{7454DA29-CD9C-4431-A46D-5A2EF7BA4544}"/>
              </a:ext>
            </a:extLst>
          </p:cNvPr>
          <p:cNvPicPr>
            <a:picLocks noChangeAspect="1"/>
          </p:cNvPicPr>
          <p:nvPr/>
        </p:nvPicPr>
        <p:blipFill>
          <a:blip r:embed="rId8"/>
          <a:stretch>
            <a:fillRect/>
          </a:stretch>
        </p:blipFill>
        <p:spPr>
          <a:xfrm>
            <a:off x="1941835" y="4038862"/>
            <a:ext cx="778917" cy="686282"/>
          </a:xfrm>
          <a:prstGeom prst="rect">
            <a:avLst/>
          </a:prstGeom>
        </p:spPr>
      </p:pic>
    </p:spTree>
    <p:extLst>
      <p:ext uri="{BB962C8B-B14F-4D97-AF65-F5344CB8AC3E}">
        <p14:creationId xmlns:p14="http://schemas.microsoft.com/office/powerpoint/2010/main" val="12493521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8035544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226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フィンランドのロボット介護機器におけるビジネスの方向性</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FA3D2903-AC31-4E4D-87C9-162E9857D085}"/>
              </a:ext>
            </a:extLst>
          </p:cNvPr>
          <p:cNvGraphicFramePr>
            <a:graphicFrameLocks noGrp="1"/>
          </p:cNvGraphicFramePr>
          <p:nvPr>
            <p:extLst>
              <p:ext uri="{D42A27DB-BD31-4B8C-83A1-F6EECF244321}">
                <p14:modId xmlns:p14="http://schemas.microsoft.com/office/powerpoint/2010/main" val="4227427070"/>
              </p:ext>
            </p:extLst>
          </p:nvPr>
        </p:nvGraphicFramePr>
        <p:xfrm>
          <a:off x="416496" y="1211643"/>
          <a:ext cx="9001000" cy="5195653"/>
        </p:xfrm>
        <a:graphic>
          <a:graphicData uri="http://schemas.openxmlformats.org/drawingml/2006/table">
            <a:tbl>
              <a:tblPr firstRow="1" bandRow="1">
                <a:tableStyleId>{5C22544A-7EE6-4342-B048-85BDC9FD1C3A}</a:tableStyleId>
              </a:tblPr>
              <a:tblGrid>
                <a:gridCol w="2448272">
                  <a:extLst>
                    <a:ext uri="{9D8B030D-6E8A-4147-A177-3AD203B41FA5}">
                      <a16:colId xmlns:a16="http://schemas.microsoft.com/office/drawing/2014/main" val="20000"/>
                    </a:ext>
                  </a:extLst>
                </a:gridCol>
                <a:gridCol w="144016">
                  <a:extLst>
                    <a:ext uri="{9D8B030D-6E8A-4147-A177-3AD203B41FA5}">
                      <a16:colId xmlns:a16="http://schemas.microsoft.com/office/drawing/2014/main" val="20001"/>
                    </a:ext>
                  </a:extLst>
                </a:gridCol>
                <a:gridCol w="6408712">
                  <a:extLst>
                    <a:ext uri="{9D8B030D-6E8A-4147-A177-3AD203B41FA5}">
                      <a16:colId xmlns:a16="http://schemas.microsoft.com/office/drawing/2014/main" val="20002"/>
                    </a:ext>
                  </a:extLst>
                </a:gridCol>
              </a:tblGrid>
              <a:tr h="2721413">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800" b="0"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有望進出領域</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800" b="0" dirty="0">
                        <a:solidFill>
                          <a:srgbClr val="002060"/>
                        </a:solidFill>
                        <a:latin typeface="+mn-ea"/>
                        <a:ea typeface="+mn-ea"/>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0">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101720">
                <a:tc>
                  <a:txBody>
                    <a:bodyPr/>
                    <a:lstStyle/>
                    <a:p>
                      <a:pPr algn="l"/>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800"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対象顧客</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indent="-285750" algn="l">
                        <a:buClr>
                          <a:srgbClr val="002060"/>
                        </a:buClr>
                        <a:buFont typeface="Wingdings" panose="05000000000000000000" pitchFamily="2" charset="2"/>
                        <a:buChar char="l"/>
                      </a:pPr>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見守り・コミュニケーション機器については、介護サービスの提供者や離れて暮らす高齢者の家族</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lgn="l">
                        <a:buClr>
                          <a:srgbClr val="002060"/>
                        </a:buClr>
                        <a:buFont typeface="Wingdings" panose="05000000000000000000" pitchFamily="2" charset="2"/>
                        <a:buChar char="l"/>
                      </a:pPr>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介護業務支援については、介護サービスの提供者</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92360">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150932">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800" b="0"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進出形態</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フィンランド企業と協業体制を構築し、医療・介護データへのアクセスを活かした研究開発やテストベッドを利用した実証実験などを行い、他のＥＵ諸国への進出の足がかりとする。</a:t>
                      </a:r>
                      <a:endParaRPr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9" name="表 8">
            <a:extLst>
              <a:ext uri="{FF2B5EF4-FFF2-40B4-BE49-F238E27FC236}">
                <a16:creationId xmlns:a16="http://schemas.microsoft.com/office/drawing/2014/main" id="{A6226A2D-44E2-4932-978C-10B5417BF1D6}"/>
              </a:ext>
            </a:extLst>
          </p:cNvPr>
          <p:cNvGraphicFramePr>
            <a:graphicFrameLocks noGrp="1"/>
          </p:cNvGraphicFramePr>
          <p:nvPr>
            <p:extLst>
              <p:ext uri="{D42A27DB-BD31-4B8C-83A1-F6EECF244321}">
                <p14:modId xmlns:p14="http://schemas.microsoft.com/office/powerpoint/2010/main" val="49902909"/>
              </p:ext>
            </p:extLst>
          </p:nvPr>
        </p:nvGraphicFramePr>
        <p:xfrm>
          <a:off x="3692860" y="1268760"/>
          <a:ext cx="4788533" cy="2644442"/>
        </p:xfrm>
        <a:graphic>
          <a:graphicData uri="http://schemas.openxmlformats.org/drawingml/2006/table">
            <a:tbl>
              <a:tblPr firstRow="1" bandRow="1">
                <a:tableStyleId>{5C22544A-7EE6-4342-B048-85BDC9FD1C3A}</a:tableStyleId>
              </a:tblPr>
              <a:tblGrid>
                <a:gridCol w="778623">
                  <a:extLst>
                    <a:ext uri="{9D8B030D-6E8A-4147-A177-3AD203B41FA5}">
                      <a16:colId xmlns:a16="http://schemas.microsoft.com/office/drawing/2014/main" val="20000"/>
                    </a:ext>
                  </a:extLst>
                </a:gridCol>
                <a:gridCol w="817554">
                  <a:extLst>
                    <a:ext uri="{9D8B030D-6E8A-4147-A177-3AD203B41FA5}">
                      <a16:colId xmlns:a16="http://schemas.microsoft.com/office/drawing/2014/main" val="20001"/>
                    </a:ext>
                  </a:extLst>
                </a:gridCol>
                <a:gridCol w="1596178">
                  <a:extLst>
                    <a:ext uri="{9D8B030D-6E8A-4147-A177-3AD203B41FA5}">
                      <a16:colId xmlns:a16="http://schemas.microsoft.com/office/drawing/2014/main" val="20002"/>
                    </a:ext>
                  </a:extLst>
                </a:gridCol>
                <a:gridCol w="1596178">
                  <a:extLst>
                    <a:ext uri="{9D8B030D-6E8A-4147-A177-3AD203B41FA5}">
                      <a16:colId xmlns:a16="http://schemas.microsoft.com/office/drawing/2014/main" val="20003"/>
                    </a:ext>
                  </a:extLst>
                </a:gridCol>
              </a:tblGrid>
              <a:tr h="480060">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R w="12700" cap="flat" cmpd="sng" algn="ctr">
                      <a:solidFill>
                        <a:srgbClr val="0070C0"/>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chemeClr val="bg1"/>
                    </a:solidFill>
                  </a:tcPr>
                </a:tc>
                <a:tc rowSpan="2" hMerge="1">
                  <a:txBody>
                    <a:bodyPr/>
                    <a:lstStyle/>
                    <a:p>
                      <a:endParaRPr kumimoji="1" lang="ja-JP" altLang="en-US"/>
                    </a:p>
                  </a:txBody>
                  <a:tcPr/>
                </a:tc>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12700" cap="flat" cmpd="sng" algn="ctr">
                      <a:solidFill>
                        <a:srgbClr val="0070C0"/>
                      </a:solidFill>
                      <a:prstDash val="solid"/>
                      <a:round/>
                      <a:headEnd type="none" w="med" len="med"/>
                      <a:tailEnd type="none" w="med" len="med"/>
                    </a:lnL>
                    <a:lnR w="19050" cap="flat" cmpd="sng" algn="ctr">
                      <a:solidFill>
                        <a:schemeClr val="bg1"/>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rgbClr val="0070C0"/>
                    </a:solidFill>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⑥ 介護業務支援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lnL w="1905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1224445">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見守り</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1" dirty="0">
                        <a:solidFill>
                          <a:srgbClr val="002060"/>
                        </a:solidFill>
                        <a:latin typeface="+mn-ea"/>
                        <a:ea typeface="+mn-ea"/>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sz="1100" b="0" dirty="0">
                        <a:solidFill>
                          <a:srgbClr val="002060"/>
                        </a:solidFill>
                      </a:endParaRPr>
                    </a:p>
                  </a:txBody>
                  <a:tcPr/>
                </a:tc>
                <a:extLst>
                  <a:ext uri="{0D108BD9-81ED-4DB2-BD59-A6C34878D82A}">
                    <a16:rowId xmlns:a16="http://schemas.microsoft.com/office/drawing/2014/main" val="10001"/>
                  </a:ext>
                </a:extLst>
              </a:tr>
              <a:tr h="482737">
                <a:tc rowSpan="2">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医療機器への</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p>
                  </a:txBody>
                  <a:tcPr anchor="ctr">
                    <a:lnT w="12700" cap="flat" cmpd="sng" algn="ctr">
                      <a:solidFill>
                        <a:schemeClr val="bg1">
                          <a:lumMod val="75000"/>
                        </a:schemeClr>
                      </a:solidFill>
                      <a:prstDash val="solid"/>
                      <a:round/>
                      <a:headEnd type="none" w="med" len="med"/>
                      <a:tailEnd type="none" w="med" len="med"/>
                    </a:lnT>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T w="12700" cap="flat" cmpd="sng" algn="ctr">
                      <a:solidFill>
                        <a:schemeClr val="bg1">
                          <a:lumMod val="75000"/>
                        </a:schemeClr>
                      </a:solidFill>
                      <a:prstDash val="solid"/>
                      <a:round/>
                      <a:headEnd type="none" w="med" len="med"/>
                      <a:tailEnd type="none" w="med" len="med"/>
                    </a:lnT>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T w="12700" cap="flat" cmpd="sng" algn="ctr">
                      <a:solidFill>
                        <a:schemeClr val="bg1">
                          <a:lumMod val="75000"/>
                        </a:schemeClr>
                      </a:solidFill>
                      <a:prstDash val="solid"/>
                      <a:round/>
                      <a:headEnd type="none" w="med" len="med"/>
                      <a:tailEnd type="none" w="med" len="med"/>
                    </a:lnT>
                    <a:solidFill>
                      <a:srgbClr val="FF9900"/>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T w="12700" cap="flat" cmpd="sng" algn="ctr">
                      <a:solidFill>
                        <a:schemeClr val="bg1"/>
                      </a:solidFill>
                      <a:prstDash val="solid"/>
                      <a:round/>
                      <a:headEnd type="none" w="med" len="med"/>
                      <a:tailEnd type="none" w="med" len="med"/>
                    </a:lnT>
                    <a:solidFill>
                      <a:srgbClr val="FF9900"/>
                    </a:solidFill>
                  </a:tcPr>
                </a:tc>
                <a:extLst>
                  <a:ext uri="{0D108BD9-81ED-4DB2-BD59-A6C34878D82A}">
                    <a16:rowId xmlns:a16="http://schemas.microsoft.com/office/drawing/2014/main" val="10002"/>
                  </a:ext>
                </a:extLst>
              </a:tr>
              <a:tr h="405045">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0" marR="0" marT="0" marB="0" anchor="ctr">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3"/>
                  </a:ext>
                </a:extLst>
              </a:tr>
            </a:tbl>
          </a:graphicData>
        </a:graphic>
      </p:graphicFrame>
      <p:pic>
        <p:nvPicPr>
          <p:cNvPr id="11" name="図 10">
            <a:extLst>
              <a:ext uri="{FF2B5EF4-FFF2-40B4-BE49-F238E27FC236}">
                <a16:creationId xmlns:a16="http://schemas.microsoft.com/office/drawing/2014/main" id="{336C7D42-F458-4F8E-8359-C3B9C4EECE46}"/>
              </a:ext>
            </a:extLst>
          </p:cNvPr>
          <p:cNvPicPr>
            <a:picLocks noChangeAspect="1"/>
          </p:cNvPicPr>
          <p:nvPr/>
        </p:nvPicPr>
        <p:blipFill>
          <a:blip r:embed="rId7"/>
          <a:stretch>
            <a:fillRect/>
          </a:stretch>
        </p:blipFill>
        <p:spPr>
          <a:xfrm>
            <a:off x="7272155" y="2213375"/>
            <a:ext cx="725890" cy="639561"/>
          </a:xfrm>
          <a:prstGeom prst="roundRect">
            <a:avLst>
              <a:gd name="adj" fmla="val 8594"/>
            </a:avLst>
          </a:prstGeom>
          <a:solidFill>
            <a:srgbClr val="FFFFFF">
              <a:shade val="85000"/>
            </a:srgbClr>
          </a:solidFill>
          <a:ln>
            <a:noFill/>
          </a:ln>
          <a:effectLst>
            <a:softEdge rad="31750"/>
          </a:effectLst>
        </p:spPr>
      </p:pic>
      <p:pic>
        <p:nvPicPr>
          <p:cNvPr id="12" name="図 11">
            <a:extLst>
              <a:ext uri="{FF2B5EF4-FFF2-40B4-BE49-F238E27FC236}">
                <a16:creationId xmlns:a16="http://schemas.microsoft.com/office/drawing/2014/main" id="{9063849E-0895-4711-BB43-6EBEC4C590F6}"/>
              </a:ext>
            </a:extLst>
          </p:cNvPr>
          <p:cNvPicPr>
            <a:picLocks noChangeAspect="1"/>
          </p:cNvPicPr>
          <p:nvPr/>
        </p:nvPicPr>
        <p:blipFill>
          <a:blip r:embed="rId8"/>
          <a:stretch>
            <a:fillRect/>
          </a:stretch>
        </p:blipFill>
        <p:spPr>
          <a:xfrm>
            <a:off x="5817096" y="2231242"/>
            <a:ext cx="641865" cy="603828"/>
          </a:xfrm>
          <a:prstGeom prst="rect">
            <a:avLst/>
          </a:prstGeom>
        </p:spPr>
      </p:pic>
    </p:spTree>
    <p:extLst>
      <p:ext uri="{BB962C8B-B14F-4D97-AF65-F5344CB8AC3E}">
        <p14:creationId xmlns:p14="http://schemas.microsoft.com/office/powerpoint/2010/main" val="298482452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1766085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021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オランダの介護市場の現状（</a:t>
            </a:r>
            <a:r>
              <a:rPr lang="en-US" altLang="ja-JP" dirty="0"/>
              <a:t>1/7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年をピークに減少に転じ、高齢化率は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2050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28</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％となる。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平均寿命及び健康寿命も共に伸長しており、想定される介護期間（平均寿命－健康寿命）は、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年となっている。</a:t>
            </a:r>
          </a:p>
        </p:txBody>
      </p:sp>
      <p:grpSp>
        <p:nvGrpSpPr>
          <p:cNvPr id="7" name="グループ化 6">
            <a:extLst>
              <a:ext uri="{FF2B5EF4-FFF2-40B4-BE49-F238E27FC236}">
                <a16:creationId xmlns:a16="http://schemas.microsoft.com/office/drawing/2014/main" id="{C67FD83A-B337-461A-8310-92B77DDDBA1A}"/>
              </a:ext>
            </a:extLst>
          </p:cNvPr>
          <p:cNvGrpSpPr/>
          <p:nvPr/>
        </p:nvGrpSpPr>
        <p:grpSpPr>
          <a:xfrm>
            <a:off x="200472" y="2061328"/>
            <a:ext cx="4680000" cy="4320000"/>
            <a:chOff x="0" y="0"/>
            <a:chExt cx="4680000" cy="4320000"/>
          </a:xfrm>
        </p:grpSpPr>
        <p:graphicFrame>
          <p:nvGraphicFramePr>
            <p:cNvPr id="9" name="グラフ 8">
              <a:extLst>
                <a:ext uri="{FF2B5EF4-FFF2-40B4-BE49-F238E27FC236}">
                  <a16:creationId xmlns:a16="http://schemas.microsoft.com/office/drawing/2014/main" id="{8149576D-6E07-46F7-9290-2C7D80079F1B}"/>
                </a:ext>
              </a:extLst>
            </p:cNvPr>
            <p:cNvGraphicFramePr/>
            <p:nvPr>
              <p:extLst>
                <p:ext uri="{D42A27DB-BD31-4B8C-83A1-F6EECF244321}">
                  <p14:modId xmlns:p14="http://schemas.microsoft.com/office/powerpoint/2010/main" val="1475723315"/>
                </p:ext>
              </p:extLst>
            </p:nvPr>
          </p:nvGraphicFramePr>
          <p:xfrm>
            <a:off x="0" y="0"/>
            <a:ext cx="4680000" cy="4320000"/>
          </p:xfrm>
          <a:graphic>
            <a:graphicData uri="http://schemas.openxmlformats.org/drawingml/2006/chart">
              <c:chart xmlns:c="http://schemas.openxmlformats.org/drawingml/2006/chart" xmlns:r="http://schemas.openxmlformats.org/officeDocument/2006/relationships" r:id="rId7"/>
            </a:graphicData>
          </a:graphic>
        </p:graphicFrame>
        <p:sp>
          <p:nvSpPr>
            <p:cNvPr id="11" name="右矢印 54">
              <a:extLst>
                <a:ext uri="{FF2B5EF4-FFF2-40B4-BE49-F238E27FC236}">
                  <a16:creationId xmlns:a16="http://schemas.microsoft.com/office/drawing/2014/main" id="{77E33BC4-5C5E-4BB0-923E-4E019A625544}"/>
                </a:ext>
              </a:extLst>
            </p:cNvPr>
            <p:cNvSpPr/>
            <p:nvPr/>
          </p:nvSpPr>
          <p:spPr>
            <a:xfrm>
              <a:off x="2771775" y="123825"/>
              <a:ext cx="190500" cy="180975"/>
            </a:xfrm>
            <a:prstGeom prst="rightArrow">
              <a:avLst/>
            </a:prstGeom>
            <a:solidFill>
              <a:srgbClr val="70AD47">
                <a:lumMod val="40000"/>
                <a:lumOff val="60000"/>
              </a:srgbClr>
            </a:solidFill>
            <a:ln w="12700" cap="flat" cmpd="sng" algn="ctr">
              <a:solidFill>
                <a:srgbClr val="385723"/>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fontAlgn="auto">
                <a:spcBef>
                  <a:spcPts val="0"/>
                </a:spcBef>
                <a:spcAft>
                  <a:spcPts val="0"/>
                </a:spcAft>
                <a:defRPr/>
              </a:pPr>
              <a:endParaRPr lang="ja-JP" altLang="en-US" b="0" kern="0">
                <a:solidFill>
                  <a:sysClr val="window" lastClr="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 name="テキスト ボックス 4">
              <a:extLst>
                <a:ext uri="{FF2B5EF4-FFF2-40B4-BE49-F238E27FC236}">
                  <a16:creationId xmlns:a16="http://schemas.microsoft.com/office/drawing/2014/main" id="{2EC7184E-C08F-43A4-8F6B-0C99C410F01F}"/>
                </a:ext>
              </a:extLst>
            </p:cNvPr>
            <p:cNvSpPr txBox="1"/>
            <p:nvPr/>
          </p:nvSpPr>
          <p:spPr>
            <a:xfrm>
              <a:off x="2928571" y="85726"/>
              <a:ext cx="825867" cy="246221"/>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（推計値）</a:t>
              </a:r>
            </a:p>
          </p:txBody>
        </p:sp>
      </p:grpSp>
      <p:grpSp>
        <p:nvGrpSpPr>
          <p:cNvPr id="14" name="グループ化 13">
            <a:extLst>
              <a:ext uri="{FF2B5EF4-FFF2-40B4-BE49-F238E27FC236}">
                <a16:creationId xmlns:a16="http://schemas.microsoft.com/office/drawing/2014/main" id="{DC91453A-59E4-4BED-8A7A-73AB99BC3B29}"/>
              </a:ext>
            </a:extLst>
          </p:cNvPr>
          <p:cNvGrpSpPr/>
          <p:nvPr/>
        </p:nvGrpSpPr>
        <p:grpSpPr>
          <a:xfrm>
            <a:off x="4889583" y="2001043"/>
            <a:ext cx="4680000" cy="4320000"/>
            <a:chOff x="0" y="0"/>
            <a:chExt cx="4680000" cy="4320000"/>
          </a:xfrm>
        </p:grpSpPr>
        <p:graphicFrame>
          <p:nvGraphicFramePr>
            <p:cNvPr id="15" name="グラフ 14">
              <a:extLst>
                <a:ext uri="{FF2B5EF4-FFF2-40B4-BE49-F238E27FC236}">
                  <a16:creationId xmlns:a16="http://schemas.microsoft.com/office/drawing/2014/main" id="{7CCFFCC3-DD45-40B1-A028-42C4D5B61E6F}"/>
                </a:ext>
              </a:extLst>
            </p:cNvPr>
            <p:cNvGraphicFramePr/>
            <p:nvPr/>
          </p:nvGraphicFramePr>
          <p:xfrm>
            <a:off x="0" y="0"/>
            <a:ext cx="4680000" cy="4320000"/>
          </p:xfrm>
          <a:graphic>
            <a:graphicData uri="http://schemas.openxmlformats.org/drawingml/2006/chart">
              <c:chart xmlns:c="http://schemas.openxmlformats.org/drawingml/2006/chart" xmlns:r="http://schemas.openxmlformats.org/officeDocument/2006/relationships" r:id="rId8"/>
            </a:graphicData>
          </a:graphic>
        </p:graphicFrame>
        <p:cxnSp>
          <p:nvCxnSpPr>
            <p:cNvPr id="16" name="直線コネクタ 15">
              <a:extLst>
                <a:ext uri="{FF2B5EF4-FFF2-40B4-BE49-F238E27FC236}">
                  <a16:creationId xmlns:a16="http://schemas.microsoft.com/office/drawing/2014/main" id="{00F74441-7AFA-4309-8BD8-8780D57A6A9F}"/>
                </a:ext>
              </a:extLst>
            </p:cNvPr>
            <p:cNvCxnSpPr/>
            <p:nvPr/>
          </p:nvCxnSpPr>
          <p:spPr>
            <a:xfrm>
              <a:off x="3951849" y="98994"/>
              <a:ext cx="0" cy="3600000"/>
            </a:xfrm>
            <a:prstGeom prst="line">
              <a:avLst/>
            </a:prstGeom>
            <a:noFill/>
            <a:ln w="19050" cap="flat" cmpd="sng" algn="ctr">
              <a:solidFill>
                <a:sysClr val="window" lastClr="FFFFFF">
                  <a:lumMod val="50000"/>
                </a:sysClr>
              </a:solidFill>
              <a:prstDash val="sysDash"/>
              <a:miter lim="800000"/>
            </a:ln>
            <a:effectLst/>
          </p:spPr>
        </p:cxnSp>
      </p:grpSp>
      <p:grpSp>
        <p:nvGrpSpPr>
          <p:cNvPr id="17" name="グループ化 16">
            <a:extLst>
              <a:ext uri="{FF2B5EF4-FFF2-40B4-BE49-F238E27FC236}">
                <a16:creationId xmlns:a16="http://schemas.microsoft.com/office/drawing/2014/main" id="{639C43C3-5D5F-45A3-9F3B-F420089BA8C6}"/>
              </a:ext>
            </a:extLst>
          </p:cNvPr>
          <p:cNvGrpSpPr/>
          <p:nvPr/>
        </p:nvGrpSpPr>
        <p:grpSpPr>
          <a:xfrm>
            <a:off x="5169024" y="1654348"/>
            <a:ext cx="3600000" cy="457200"/>
            <a:chOff x="488504" y="976671"/>
            <a:chExt cx="3600000" cy="457200"/>
          </a:xfrm>
        </p:grpSpPr>
        <p:sp>
          <p:nvSpPr>
            <p:cNvPr id="18" name="Rectangle 2">
              <a:extLst>
                <a:ext uri="{FF2B5EF4-FFF2-40B4-BE49-F238E27FC236}">
                  <a16:creationId xmlns:a16="http://schemas.microsoft.com/office/drawing/2014/main" id="{3CBC7C1D-805A-4114-B2E5-AF3985CF7C90}"/>
                </a:ext>
              </a:extLst>
            </p:cNvPr>
            <p:cNvSpPr txBox="1">
              <a:spLocks noChangeArrowheads="1"/>
            </p:cNvSpPr>
            <p:nvPr/>
          </p:nvSpPr>
          <p:spPr>
            <a:xfrm>
              <a:off x="629929" y="976671"/>
              <a:ext cx="331495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平均寿命の推移と健康寿命</a:t>
              </a:r>
            </a:p>
          </p:txBody>
        </p:sp>
        <p:cxnSp>
          <p:nvCxnSpPr>
            <p:cNvPr id="19" name="直線コネクタ 18">
              <a:extLst>
                <a:ext uri="{FF2B5EF4-FFF2-40B4-BE49-F238E27FC236}">
                  <a16:creationId xmlns:a16="http://schemas.microsoft.com/office/drawing/2014/main" id="{0BB5ABA2-ACF3-4A20-97B7-965826B7032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0" name="正方形/長方形 19">
              <a:extLst>
                <a:ext uri="{FF2B5EF4-FFF2-40B4-BE49-F238E27FC236}">
                  <a16:creationId xmlns:a16="http://schemas.microsoft.com/office/drawing/2014/main" id="{5D70A66A-6CED-44C0-B901-A6845624B61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cxnSp>
        <p:nvCxnSpPr>
          <p:cNvPr id="21" name="直線矢印コネクタ 20">
            <a:extLst>
              <a:ext uri="{FF2B5EF4-FFF2-40B4-BE49-F238E27FC236}">
                <a16:creationId xmlns:a16="http://schemas.microsoft.com/office/drawing/2014/main" id="{D87F67F9-4E0E-4700-A8CB-95D459DA7AE6}"/>
              </a:ext>
            </a:extLst>
          </p:cNvPr>
          <p:cNvCxnSpPr/>
          <p:nvPr/>
        </p:nvCxnSpPr>
        <p:spPr bwMode="auto">
          <a:xfrm flipV="1">
            <a:off x="8625408" y="3077846"/>
            <a:ext cx="0" cy="756000"/>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22" name="角丸四角形 12">
            <a:extLst>
              <a:ext uri="{FF2B5EF4-FFF2-40B4-BE49-F238E27FC236}">
                <a16:creationId xmlns:a16="http://schemas.microsoft.com/office/drawing/2014/main" id="{ED0FBAA1-867E-4D92-ADEE-0FE2411A1059}"/>
              </a:ext>
            </a:extLst>
          </p:cNvPr>
          <p:cNvSpPr/>
          <p:nvPr/>
        </p:nvSpPr>
        <p:spPr bwMode="auto">
          <a:xfrm>
            <a:off x="8340365" y="3174188"/>
            <a:ext cx="440271" cy="413478"/>
          </a:xfrm>
          <a:prstGeom prst="roundRect">
            <a:avLst/>
          </a:prstGeom>
          <a:solidFill>
            <a:srgbClr val="FFC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テキスト ボックス 23">
            <a:extLst>
              <a:ext uri="{FF2B5EF4-FFF2-40B4-BE49-F238E27FC236}">
                <a16:creationId xmlns:a16="http://schemas.microsoft.com/office/drawing/2014/main" id="{0C42EE02-2E94-42DB-909D-760D9FD54C3A}"/>
              </a:ext>
            </a:extLst>
          </p:cNvPr>
          <p:cNvSpPr txBox="1"/>
          <p:nvPr/>
        </p:nvSpPr>
        <p:spPr>
          <a:xfrm>
            <a:off x="8320970" y="3242427"/>
            <a:ext cx="585417" cy="276999"/>
          </a:xfrm>
          <a:prstGeom prst="rect">
            <a:avLst/>
          </a:prstGeom>
          <a:noFill/>
        </p:spPr>
        <p:txBody>
          <a:bodyPr wrap="none" rtlCol="0">
            <a:spAutoFit/>
          </a:bodyPr>
          <a:lstStyle/>
          <a:p>
            <a:r>
              <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9.5</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25" name="直線矢印コネクタ 24">
            <a:extLst>
              <a:ext uri="{FF2B5EF4-FFF2-40B4-BE49-F238E27FC236}">
                <a16:creationId xmlns:a16="http://schemas.microsoft.com/office/drawing/2014/main" id="{4A136736-C4FD-4A9A-98FA-C788610F8C7C}"/>
              </a:ext>
            </a:extLst>
          </p:cNvPr>
          <p:cNvCxnSpPr/>
          <p:nvPr/>
        </p:nvCxnSpPr>
        <p:spPr bwMode="auto">
          <a:xfrm flipV="1">
            <a:off x="9353559" y="2820022"/>
            <a:ext cx="0" cy="828000"/>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26" name="角丸四角形 38">
            <a:extLst>
              <a:ext uri="{FF2B5EF4-FFF2-40B4-BE49-F238E27FC236}">
                <a16:creationId xmlns:a16="http://schemas.microsoft.com/office/drawing/2014/main" id="{09226660-997F-4FB5-891C-7CE0313BFF0C}"/>
              </a:ext>
            </a:extLst>
          </p:cNvPr>
          <p:cNvSpPr/>
          <p:nvPr/>
        </p:nvSpPr>
        <p:spPr bwMode="auto">
          <a:xfrm>
            <a:off x="8996395" y="2971477"/>
            <a:ext cx="440271" cy="413478"/>
          </a:xfrm>
          <a:prstGeom prst="roundRect">
            <a:avLst/>
          </a:prstGeom>
          <a:solidFill>
            <a:srgbClr val="FFC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テキスト ボックス 26">
            <a:extLst>
              <a:ext uri="{FF2B5EF4-FFF2-40B4-BE49-F238E27FC236}">
                <a16:creationId xmlns:a16="http://schemas.microsoft.com/office/drawing/2014/main" id="{8410BE3F-493C-4903-94EF-10A13A47A327}"/>
              </a:ext>
            </a:extLst>
          </p:cNvPr>
          <p:cNvSpPr txBox="1"/>
          <p:nvPr/>
        </p:nvSpPr>
        <p:spPr>
          <a:xfrm>
            <a:off x="8981760" y="3012647"/>
            <a:ext cx="585417" cy="276999"/>
          </a:xfrm>
          <a:prstGeom prst="rect">
            <a:avLst/>
          </a:prstGeom>
          <a:noFill/>
        </p:spPr>
        <p:txBody>
          <a:bodyPr wrap="none" rtlCol="0">
            <a:spAutoFit/>
          </a:bodyPr>
          <a:lstStyle/>
          <a:p>
            <a:r>
              <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9.2</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28" name="直線矢印コネクタ 27">
            <a:extLst>
              <a:ext uri="{FF2B5EF4-FFF2-40B4-BE49-F238E27FC236}">
                <a16:creationId xmlns:a16="http://schemas.microsoft.com/office/drawing/2014/main" id="{0FA53B9C-A2AA-4B08-9174-1C760739A053}"/>
              </a:ext>
            </a:extLst>
          </p:cNvPr>
          <p:cNvCxnSpPr/>
          <p:nvPr/>
        </p:nvCxnSpPr>
        <p:spPr>
          <a:xfrm flipV="1">
            <a:off x="1174112" y="2610970"/>
            <a:ext cx="1409395" cy="72908"/>
          </a:xfrm>
          <a:prstGeom prst="straightConnector1">
            <a:avLst/>
          </a:prstGeom>
          <a:noFill/>
          <a:ln w="6350" cap="flat" cmpd="sng" algn="ctr">
            <a:solidFill>
              <a:srgbClr val="70AD47">
                <a:lumMod val="75000"/>
              </a:srgbClr>
            </a:solidFill>
            <a:prstDash val="solid"/>
            <a:miter lim="800000"/>
            <a:tailEnd type="triangle"/>
          </a:ln>
          <a:effectLst/>
        </p:spPr>
      </p:cxnSp>
      <p:sp>
        <p:nvSpPr>
          <p:cNvPr id="29" name="テキスト ボックス 8">
            <a:extLst>
              <a:ext uri="{FF2B5EF4-FFF2-40B4-BE49-F238E27FC236}">
                <a16:creationId xmlns:a16="http://schemas.microsoft.com/office/drawing/2014/main" id="{7B303B1C-1E6D-418A-A471-25B59BAF600E}"/>
              </a:ext>
            </a:extLst>
          </p:cNvPr>
          <p:cNvSpPr txBox="1"/>
          <p:nvPr/>
        </p:nvSpPr>
        <p:spPr>
          <a:xfrm>
            <a:off x="1165281" y="2269340"/>
            <a:ext cx="1489510" cy="261610"/>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en-US" altLang="ja-JP"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歳以上人口は拡大</a:t>
            </a:r>
          </a:p>
        </p:txBody>
      </p:sp>
      <p:sp>
        <p:nvSpPr>
          <p:cNvPr id="30" name="テキスト ボックス 1">
            <a:extLst>
              <a:ext uri="{FF2B5EF4-FFF2-40B4-BE49-F238E27FC236}">
                <a16:creationId xmlns:a16="http://schemas.microsoft.com/office/drawing/2014/main" id="{8551B62A-21FB-4D88-827A-4BF82A2B240F}"/>
              </a:ext>
            </a:extLst>
          </p:cNvPr>
          <p:cNvSpPr txBox="1"/>
          <p:nvPr/>
        </p:nvSpPr>
        <p:spPr>
          <a:xfrm>
            <a:off x="4880992" y="2035254"/>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（歳）</a:t>
            </a:r>
          </a:p>
        </p:txBody>
      </p:sp>
      <p:sp>
        <p:nvSpPr>
          <p:cNvPr id="31" name="テキスト ボックス 1">
            <a:extLst>
              <a:ext uri="{FF2B5EF4-FFF2-40B4-BE49-F238E27FC236}">
                <a16:creationId xmlns:a16="http://schemas.microsoft.com/office/drawing/2014/main" id="{33E57BB8-1EFE-49C3-BB12-4B7B83A6ED15}"/>
              </a:ext>
            </a:extLst>
          </p:cNvPr>
          <p:cNvSpPr txBox="1"/>
          <p:nvPr/>
        </p:nvSpPr>
        <p:spPr>
          <a:xfrm>
            <a:off x="4477593" y="5755232"/>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32" name="テキスト ボックス 1">
            <a:extLst>
              <a:ext uri="{FF2B5EF4-FFF2-40B4-BE49-F238E27FC236}">
                <a16:creationId xmlns:a16="http://schemas.microsoft.com/office/drawing/2014/main" id="{2034B863-5652-47D9-8C63-C7F13D16AA36}"/>
              </a:ext>
            </a:extLst>
          </p:cNvPr>
          <p:cNvSpPr txBox="1"/>
          <p:nvPr/>
        </p:nvSpPr>
        <p:spPr>
          <a:xfrm>
            <a:off x="9338284" y="5735934"/>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grpSp>
        <p:nvGrpSpPr>
          <p:cNvPr id="33" name="グループ化 32">
            <a:extLst>
              <a:ext uri="{FF2B5EF4-FFF2-40B4-BE49-F238E27FC236}">
                <a16:creationId xmlns:a16="http://schemas.microsoft.com/office/drawing/2014/main" id="{C9D69357-CF6A-49F5-AD27-A9FD476F66BC}"/>
              </a:ext>
            </a:extLst>
          </p:cNvPr>
          <p:cNvGrpSpPr/>
          <p:nvPr/>
        </p:nvGrpSpPr>
        <p:grpSpPr>
          <a:xfrm>
            <a:off x="560912" y="1651020"/>
            <a:ext cx="3600000" cy="457200"/>
            <a:chOff x="488504" y="976671"/>
            <a:chExt cx="3600000" cy="457200"/>
          </a:xfrm>
        </p:grpSpPr>
        <p:sp>
          <p:nvSpPr>
            <p:cNvPr id="34" name="Rectangle 2">
              <a:extLst>
                <a:ext uri="{FF2B5EF4-FFF2-40B4-BE49-F238E27FC236}">
                  <a16:creationId xmlns:a16="http://schemas.microsoft.com/office/drawing/2014/main" id="{6D8380CF-6D57-4AF6-9971-3B5E79A511A8}"/>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人口構造・高齢化率</a:t>
              </a:r>
            </a:p>
          </p:txBody>
        </p:sp>
        <p:cxnSp>
          <p:nvCxnSpPr>
            <p:cNvPr id="35" name="直線コネクタ 34">
              <a:extLst>
                <a:ext uri="{FF2B5EF4-FFF2-40B4-BE49-F238E27FC236}">
                  <a16:creationId xmlns:a16="http://schemas.microsoft.com/office/drawing/2014/main" id="{A94A7FAC-76AF-47D4-9D8C-ABAD64F8B74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6" name="正方形/長方形 35">
              <a:extLst>
                <a:ext uri="{FF2B5EF4-FFF2-40B4-BE49-F238E27FC236}">
                  <a16:creationId xmlns:a16="http://schemas.microsoft.com/office/drawing/2014/main" id="{FFA88ECB-F54B-4B83-B403-64F51156A9F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38" name="テキスト ボックス 4">
            <a:extLst>
              <a:ext uri="{FF2B5EF4-FFF2-40B4-BE49-F238E27FC236}">
                <a16:creationId xmlns:a16="http://schemas.microsoft.com/office/drawing/2014/main" id="{C47BA17C-FCB0-41F7-B4D5-E0E067A44F6E}"/>
              </a:ext>
            </a:extLst>
          </p:cNvPr>
          <p:cNvSpPr txBox="1"/>
          <p:nvPr/>
        </p:nvSpPr>
        <p:spPr>
          <a:xfrm>
            <a:off x="3351890" y="2315012"/>
            <a:ext cx="761747" cy="230832"/>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人口ピーク</a:t>
            </a:r>
          </a:p>
        </p:txBody>
      </p:sp>
      <p:sp>
        <p:nvSpPr>
          <p:cNvPr id="39" name="円/楕円 34">
            <a:extLst>
              <a:ext uri="{FF2B5EF4-FFF2-40B4-BE49-F238E27FC236}">
                <a16:creationId xmlns:a16="http://schemas.microsoft.com/office/drawing/2014/main" id="{C7F83913-553D-4B37-9014-353911696431}"/>
              </a:ext>
            </a:extLst>
          </p:cNvPr>
          <p:cNvSpPr/>
          <p:nvPr/>
        </p:nvSpPr>
        <p:spPr bwMode="auto">
          <a:xfrm>
            <a:off x="3676101" y="2472273"/>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endParaRPr>
          </a:p>
        </p:txBody>
      </p:sp>
    </p:spTree>
    <p:extLst>
      <p:ext uri="{BB962C8B-B14F-4D97-AF65-F5344CB8AC3E}">
        <p14:creationId xmlns:p14="http://schemas.microsoft.com/office/powerpoint/2010/main" val="427026546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7099753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328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オランダの介護市場の現状（</a:t>
            </a:r>
            <a:r>
              <a:rPr lang="en-US" altLang="ja-JP" dirty="0"/>
              <a:t>2/7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高齢者人口（</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歳以上）は、高齢者率が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％を超える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450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万人を超えると予測されている。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一方、年少・生産年齢人口は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年をピークに減少し、その後、減少の一途を辿る見込みである。</a:t>
            </a:r>
          </a:p>
        </p:txBody>
      </p:sp>
      <p:graphicFrame>
        <p:nvGraphicFramePr>
          <p:cNvPr id="39" name="グラフ 38">
            <a:extLst>
              <a:ext uri="{FF2B5EF4-FFF2-40B4-BE49-F238E27FC236}">
                <a16:creationId xmlns:a16="http://schemas.microsoft.com/office/drawing/2014/main" id="{37746867-2DAA-470F-9DB9-208C0F0E24A8}"/>
              </a:ext>
            </a:extLst>
          </p:cNvPr>
          <p:cNvGraphicFramePr>
            <a:graphicFrameLocks/>
          </p:cNvGraphicFramePr>
          <p:nvPr>
            <p:extLst>
              <p:ext uri="{D42A27DB-BD31-4B8C-83A1-F6EECF244321}">
                <p14:modId xmlns:p14="http://schemas.microsoft.com/office/powerpoint/2010/main" val="3404458362"/>
              </p:ext>
            </p:extLst>
          </p:nvPr>
        </p:nvGraphicFramePr>
        <p:xfrm>
          <a:off x="4952998" y="1961016"/>
          <a:ext cx="4680000" cy="4320000"/>
        </p:xfrm>
        <a:graphic>
          <a:graphicData uri="http://schemas.openxmlformats.org/drawingml/2006/chart">
            <c:chart xmlns:c="http://schemas.openxmlformats.org/drawingml/2006/chart" xmlns:r="http://schemas.openxmlformats.org/officeDocument/2006/relationships" r:id="rId7"/>
          </a:graphicData>
        </a:graphic>
      </p:graphicFrame>
      <p:grpSp>
        <p:nvGrpSpPr>
          <p:cNvPr id="40" name="グループ化 39">
            <a:extLst>
              <a:ext uri="{FF2B5EF4-FFF2-40B4-BE49-F238E27FC236}">
                <a16:creationId xmlns:a16="http://schemas.microsoft.com/office/drawing/2014/main" id="{AE654A14-7809-44A5-A2B7-73AF85599C17}"/>
              </a:ext>
            </a:extLst>
          </p:cNvPr>
          <p:cNvGrpSpPr/>
          <p:nvPr/>
        </p:nvGrpSpPr>
        <p:grpSpPr>
          <a:xfrm>
            <a:off x="127848" y="1938738"/>
            <a:ext cx="4681136" cy="4326651"/>
            <a:chOff x="0" y="43148"/>
            <a:chExt cx="4680000" cy="4276851"/>
          </a:xfrm>
        </p:grpSpPr>
        <p:graphicFrame>
          <p:nvGraphicFramePr>
            <p:cNvPr id="41" name="グラフ 40">
              <a:extLst>
                <a:ext uri="{FF2B5EF4-FFF2-40B4-BE49-F238E27FC236}">
                  <a16:creationId xmlns:a16="http://schemas.microsoft.com/office/drawing/2014/main" id="{EA0BF4F0-F1EF-4CC6-A83A-CAC77BE7272C}"/>
                </a:ext>
              </a:extLst>
            </p:cNvPr>
            <p:cNvGraphicFramePr/>
            <p:nvPr>
              <p:extLst>
                <p:ext uri="{D42A27DB-BD31-4B8C-83A1-F6EECF244321}">
                  <p14:modId xmlns:p14="http://schemas.microsoft.com/office/powerpoint/2010/main" val="3283836035"/>
                </p:ext>
              </p:extLst>
            </p:nvPr>
          </p:nvGraphicFramePr>
          <p:xfrm>
            <a:off x="0" y="43148"/>
            <a:ext cx="4680000" cy="4276851"/>
          </p:xfrm>
          <a:graphic>
            <a:graphicData uri="http://schemas.openxmlformats.org/drawingml/2006/chart">
              <c:chart xmlns:c="http://schemas.openxmlformats.org/drawingml/2006/chart" xmlns:r="http://schemas.openxmlformats.org/officeDocument/2006/relationships" r:id="rId8"/>
            </a:graphicData>
          </a:graphic>
        </p:graphicFrame>
        <p:sp>
          <p:nvSpPr>
            <p:cNvPr id="42" name="右矢印 51">
              <a:extLst>
                <a:ext uri="{FF2B5EF4-FFF2-40B4-BE49-F238E27FC236}">
                  <a16:creationId xmlns:a16="http://schemas.microsoft.com/office/drawing/2014/main" id="{B00C49F4-3929-4B46-BCBB-617DA01BA53D}"/>
                </a:ext>
              </a:extLst>
            </p:cNvPr>
            <p:cNvSpPr/>
            <p:nvPr/>
          </p:nvSpPr>
          <p:spPr>
            <a:xfrm>
              <a:off x="2779153" y="372812"/>
              <a:ext cx="190500" cy="180975"/>
            </a:xfrm>
            <a:prstGeom prst="rightArrow">
              <a:avLst/>
            </a:prstGeom>
            <a:solidFill>
              <a:srgbClr val="70AD47">
                <a:lumMod val="40000"/>
                <a:lumOff val="60000"/>
              </a:srgbClr>
            </a:solidFill>
            <a:ln w="12700" cap="flat" cmpd="sng" algn="ctr">
              <a:solidFill>
                <a:srgbClr val="70AD47">
                  <a:lumMod val="50000"/>
                </a:srgbClr>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fontAlgn="auto">
                <a:spcBef>
                  <a:spcPts val="0"/>
                </a:spcBef>
                <a:spcAft>
                  <a:spcPts val="0"/>
                </a:spcAft>
                <a:defRPr/>
              </a:pPr>
              <a:endParaRPr lang="ja-JP" altLang="en-US" b="0" kern="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3" name="テキスト ボックス 4">
              <a:extLst>
                <a:ext uri="{FF2B5EF4-FFF2-40B4-BE49-F238E27FC236}">
                  <a16:creationId xmlns:a16="http://schemas.microsoft.com/office/drawing/2014/main" id="{60E09965-188B-4C74-A3A3-8E5FBA210E9B}"/>
                </a:ext>
              </a:extLst>
            </p:cNvPr>
            <p:cNvSpPr txBox="1"/>
            <p:nvPr/>
          </p:nvSpPr>
          <p:spPr>
            <a:xfrm>
              <a:off x="2983041" y="342867"/>
              <a:ext cx="825667" cy="243387"/>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1000" b="0" kern="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（推計値）</a:t>
              </a:r>
            </a:p>
          </p:txBody>
        </p:sp>
      </p:grpSp>
      <p:grpSp>
        <p:nvGrpSpPr>
          <p:cNvPr id="44" name="グループ化 43">
            <a:extLst>
              <a:ext uri="{FF2B5EF4-FFF2-40B4-BE49-F238E27FC236}">
                <a16:creationId xmlns:a16="http://schemas.microsoft.com/office/drawing/2014/main" id="{829AC5C3-CACA-45C3-85B3-761E3B561814}"/>
              </a:ext>
            </a:extLst>
          </p:cNvPr>
          <p:cNvGrpSpPr/>
          <p:nvPr/>
        </p:nvGrpSpPr>
        <p:grpSpPr>
          <a:xfrm>
            <a:off x="560512" y="1556792"/>
            <a:ext cx="3600000" cy="457200"/>
            <a:chOff x="488504" y="976671"/>
            <a:chExt cx="3600000" cy="457200"/>
          </a:xfrm>
        </p:grpSpPr>
        <p:sp>
          <p:nvSpPr>
            <p:cNvPr id="45" name="Rectangle 2">
              <a:extLst>
                <a:ext uri="{FF2B5EF4-FFF2-40B4-BE49-F238E27FC236}">
                  <a16:creationId xmlns:a16="http://schemas.microsoft.com/office/drawing/2014/main" id="{650643B9-C1DD-431B-B4B9-4AC4F6D475C0}"/>
                </a:ext>
              </a:extLst>
            </p:cNvPr>
            <p:cNvSpPr txBox="1">
              <a:spLocks noChangeArrowheads="1"/>
            </p:cNvSpPr>
            <p:nvPr/>
          </p:nvSpPr>
          <p:spPr>
            <a:xfrm>
              <a:off x="629930" y="976671"/>
              <a:ext cx="31770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高齢者人口（</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p>
          </p:txBody>
        </p:sp>
        <p:cxnSp>
          <p:nvCxnSpPr>
            <p:cNvPr id="46" name="直線コネクタ 45">
              <a:extLst>
                <a:ext uri="{FF2B5EF4-FFF2-40B4-BE49-F238E27FC236}">
                  <a16:creationId xmlns:a16="http://schemas.microsoft.com/office/drawing/2014/main" id="{1E71E372-891C-48FF-B5AC-3C481678CE8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47" name="正方形/長方形 46">
              <a:extLst>
                <a:ext uri="{FF2B5EF4-FFF2-40B4-BE49-F238E27FC236}">
                  <a16:creationId xmlns:a16="http://schemas.microsoft.com/office/drawing/2014/main" id="{B10943CB-1AAF-4A85-A002-1A08D5AAC8E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48" name="グループ化 47">
            <a:extLst>
              <a:ext uri="{FF2B5EF4-FFF2-40B4-BE49-F238E27FC236}">
                <a16:creationId xmlns:a16="http://schemas.microsoft.com/office/drawing/2014/main" id="{53AD16FF-90EB-4A55-A237-6D5FFD6B1779}"/>
              </a:ext>
            </a:extLst>
          </p:cNvPr>
          <p:cNvGrpSpPr/>
          <p:nvPr/>
        </p:nvGrpSpPr>
        <p:grpSpPr>
          <a:xfrm>
            <a:off x="4953000" y="1556792"/>
            <a:ext cx="5178043" cy="457200"/>
            <a:chOff x="488504" y="976671"/>
            <a:chExt cx="3268978" cy="457200"/>
          </a:xfrm>
        </p:grpSpPr>
        <p:sp>
          <p:nvSpPr>
            <p:cNvPr id="49" name="Rectangle 2">
              <a:extLst>
                <a:ext uri="{FF2B5EF4-FFF2-40B4-BE49-F238E27FC236}">
                  <a16:creationId xmlns:a16="http://schemas.microsoft.com/office/drawing/2014/main" id="{6AFD2071-8C51-4F1D-89E7-093F268B14AB}"/>
                </a:ext>
              </a:extLst>
            </p:cNvPr>
            <p:cNvSpPr txBox="1">
              <a:spLocks noChangeArrowheads="1"/>
            </p:cNvSpPr>
            <p:nvPr/>
          </p:nvSpPr>
          <p:spPr>
            <a:xfrm>
              <a:off x="580448" y="976671"/>
              <a:ext cx="31770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年少・生産年齢人口（</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歳未満、</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a:t>
              </a:r>
            </a:p>
          </p:txBody>
        </p:sp>
        <p:cxnSp>
          <p:nvCxnSpPr>
            <p:cNvPr id="50" name="直線コネクタ 49">
              <a:extLst>
                <a:ext uri="{FF2B5EF4-FFF2-40B4-BE49-F238E27FC236}">
                  <a16:creationId xmlns:a16="http://schemas.microsoft.com/office/drawing/2014/main" id="{7BC7B713-BB99-49B3-99F4-4459955898F3}"/>
                </a:ext>
              </a:extLst>
            </p:cNvPr>
            <p:cNvCxnSpPr/>
            <p:nvPr/>
          </p:nvCxnSpPr>
          <p:spPr bwMode="auto">
            <a:xfrm>
              <a:off x="492325" y="1318138"/>
              <a:ext cx="2727282"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51" name="正方形/長方形 50">
              <a:extLst>
                <a:ext uri="{FF2B5EF4-FFF2-40B4-BE49-F238E27FC236}">
                  <a16:creationId xmlns:a16="http://schemas.microsoft.com/office/drawing/2014/main" id="{F7BFB10B-F2CF-4E1B-A4F9-481B4469E24E}"/>
                </a:ext>
              </a:extLst>
            </p:cNvPr>
            <p:cNvSpPr/>
            <p:nvPr/>
          </p:nvSpPr>
          <p:spPr bwMode="auto">
            <a:xfrm>
              <a:off x="488504" y="986352"/>
              <a:ext cx="70455"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52" name="テキスト ボックス 1">
            <a:extLst>
              <a:ext uri="{FF2B5EF4-FFF2-40B4-BE49-F238E27FC236}">
                <a16:creationId xmlns:a16="http://schemas.microsoft.com/office/drawing/2014/main" id="{47EA2976-8304-4416-9D59-1CC4F88AEB0D}"/>
              </a:ext>
            </a:extLst>
          </p:cNvPr>
          <p:cNvSpPr txBox="1"/>
          <p:nvPr/>
        </p:nvSpPr>
        <p:spPr>
          <a:xfrm>
            <a:off x="4290948" y="5627010"/>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53" name="テキスト ボックス 1">
            <a:extLst>
              <a:ext uri="{FF2B5EF4-FFF2-40B4-BE49-F238E27FC236}">
                <a16:creationId xmlns:a16="http://schemas.microsoft.com/office/drawing/2014/main" id="{CDB1B555-11B2-48F3-BFB0-57EE089C858F}"/>
              </a:ext>
            </a:extLst>
          </p:cNvPr>
          <p:cNvSpPr txBox="1"/>
          <p:nvPr/>
        </p:nvSpPr>
        <p:spPr>
          <a:xfrm>
            <a:off x="8938216" y="5627010"/>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54" name="右矢印 36">
            <a:extLst>
              <a:ext uri="{FF2B5EF4-FFF2-40B4-BE49-F238E27FC236}">
                <a16:creationId xmlns:a16="http://schemas.microsoft.com/office/drawing/2014/main" id="{AED44543-143A-4B0A-B60F-262A41852776}"/>
              </a:ext>
            </a:extLst>
          </p:cNvPr>
          <p:cNvSpPr/>
          <p:nvPr/>
        </p:nvSpPr>
        <p:spPr>
          <a:xfrm>
            <a:off x="7545288" y="2180523"/>
            <a:ext cx="171890" cy="174457"/>
          </a:xfrm>
          <a:prstGeom prst="rightArrow">
            <a:avLst/>
          </a:prstGeom>
          <a:solidFill>
            <a:srgbClr val="70AD47">
              <a:lumMod val="40000"/>
              <a:lumOff val="60000"/>
            </a:srgbClr>
          </a:solidFill>
          <a:ln w="12700" cap="flat" cmpd="sng" algn="ctr">
            <a:solidFill>
              <a:srgbClr val="385723"/>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Text" lastClr="000000">
                  <a:lumMod val="75000"/>
                  <a:lumOff val="25000"/>
                </a:sysClr>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5" name="テキスト ボックス 4">
            <a:extLst>
              <a:ext uri="{FF2B5EF4-FFF2-40B4-BE49-F238E27FC236}">
                <a16:creationId xmlns:a16="http://schemas.microsoft.com/office/drawing/2014/main" id="{071591F9-82BA-4A59-BB5C-43F0A48F7DB5}"/>
              </a:ext>
            </a:extLst>
          </p:cNvPr>
          <p:cNvSpPr txBox="1"/>
          <p:nvPr/>
        </p:nvSpPr>
        <p:spPr>
          <a:xfrm>
            <a:off x="7676875" y="2124779"/>
            <a:ext cx="767390" cy="259045"/>
          </a:xfrm>
          <a:prstGeom prst="rect">
            <a:avLst/>
          </a:prstGeom>
          <a:noFill/>
          <a:ln>
            <a:noFill/>
          </a:ln>
          <a:effectLst/>
        </p:spPr>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spTree>
    <p:extLst>
      <p:ext uri="{BB962C8B-B14F-4D97-AF65-F5344CB8AC3E}">
        <p14:creationId xmlns:p14="http://schemas.microsoft.com/office/powerpoint/2010/main" val="74912329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9802468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431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オランダの介護市場の現状（</a:t>
            </a:r>
            <a:r>
              <a:rPr lang="en-US" altLang="ja-JP" dirty="0"/>
              <a:t>3/7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2.</a:t>
            </a:r>
            <a:r>
              <a:rPr lang="ja-JP" altLang="en-US" dirty="0"/>
              <a:t>医療・公衆衛生</a:t>
            </a:r>
            <a:r>
              <a:rPr lang="en-US" altLang="ja-JP" dirty="0"/>
              <a:t>&gt;</a:t>
            </a:r>
            <a:r>
              <a:rPr lang="ja-JP" altLang="en-US" dirty="0"/>
              <a:t>健康水準および医療水準／その他の医療・公衆衛生情報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州別に高齢化率をみると、最も新しい州であるフレヴォラント州のほか、アムステルダムを擁する北ホラント州など都市部の高齢化率も低くなっている。</a:t>
            </a:r>
          </a:p>
        </p:txBody>
      </p:sp>
      <p:sp>
        <p:nvSpPr>
          <p:cNvPr id="7" name="テキスト ボックス 6">
            <a:extLst>
              <a:ext uri="{FF2B5EF4-FFF2-40B4-BE49-F238E27FC236}">
                <a16:creationId xmlns:a16="http://schemas.microsoft.com/office/drawing/2014/main" id="{ABB96357-D664-4EE5-9A34-FBDC4A407C2F}"/>
              </a:ext>
            </a:extLst>
          </p:cNvPr>
          <p:cNvSpPr txBox="1"/>
          <p:nvPr/>
        </p:nvSpPr>
        <p:spPr>
          <a:xfrm>
            <a:off x="2055170" y="3933056"/>
            <a:ext cx="184731" cy="369332"/>
          </a:xfrm>
          <a:prstGeom prst="rect">
            <a:avLst/>
          </a:prstGeom>
          <a:noFill/>
        </p:spPr>
        <p:txBody>
          <a:bodyPr wrap="none" rtlCol="0">
            <a:spAutoFit/>
          </a:bodyPr>
          <a:lstStyle/>
          <a:p>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 name="テキスト ボックス 8">
            <a:extLst>
              <a:ext uri="{FF2B5EF4-FFF2-40B4-BE49-F238E27FC236}">
                <a16:creationId xmlns:a16="http://schemas.microsoft.com/office/drawing/2014/main" id="{E783BE0F-A9B5-4F32-BB03-3606E13399C3}"/>
              </a:ext>
            </a:extLst>
          </p:cNvPr>
          <p:cNvSpPr txBox="1"/>
          <p:nvPr/>
        </p:nvSpPr>
        <p:spPr>
          <a:xfrm>
            <a:off x="2055170" y="3933056"/>
            <a:ext cx="184731" cy="369332"/>
          </a:xfrm>
          <a:prstGeom prst="rect">
            <a:avLst/>
          </a:prstGeom>
          <a:noFill/>
        </p:spPr>
        <p:txBody>
          <a:bodyPr wrap="none" rtlCol="0">
            <a:spAutoFit/>
          </a:bodyPr>
          <a:lstStyle/>
          <a:p>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11" name="グループ化 10">
            <a:extLst>
              <a:ext uri="{FF2B5EF4-FFF2-40B4-BE49-F238E27FC236}">
                <a16:creationId xmlns:a16="http://schemas.microsoft.com/office/drawing/2014/main" id="{72427233-4643-4CAA-91CB-A041C1036859}"/>
              </a:ext>
            </a:extLst>
          </p:cNvPr>
          <p:cNvGrpSpPr/>
          <p:nvPr/>
        </p:nvGrpSpPr>
        <p:grpSpPr>
          <a:xfrm>
            <a:off x="5672858" y="1772816"/>
            <a:ext cx="3808014" cy="4456300"/>
            <a:chOff x="6026992" y="1572747"/>
            <a:chExt cx="3808014" cy="4448541"/>
          </a:xfrm>
        </p:grpSpPr>
        <p:pic>
          <p:nvPicPr>
            <p:cNvPr id="12" name="図 11">
              <a:extLst>
                <a:ext uri="{FF2B5EF4-FFF2-40B4-BE49-F238E27FC236}">
                  <a16:creationId xmlns:a16="http://schemas.microsoft.com/office/drawing/2014/main" id="{590DA3EE-6E18-440B-B87E-2E3C2CD903D4}"/>
                </a:ext>
              </a:extLst>
            </p:cNvPr>
            <p:cNvPicPr>
              <a:picLocks noChangeAspect="1"/>
            </p:cNvPicPr>
            <p:nvPr/>
          </p:nvPicPr>
          <p:blipFill>
            <a:blip r:embed="rId7"/>
            <a:stretch>
              <a:fillRect/>
            </a:stretch>
          </p:blipFill>
          <p:spPr>
            <a:xfrm>
              <a:off x="6026992" y="1572747"/>
              <a:ext cx="3808014" cy="4448541"/>
            </a:xfrm>
            <a:prstGeom prst="rect">
              <a:avLst/>
            </a:prstGeom>
          </p:spPr>
        </p:pic>
        <p:sp>
          <p:nvSpPr>
            <p:cNvPr id="14" name="テキスト ボックス 13">
              <a:extLst>
                <a:ext uri="{FF2B5EF4-FFF2-40B4-BE49-F238E27FC236}">
                  <a16:creationId xmlns:a16="http://schemas.microsoft.com/office/drawing/2014/main" id="{8FA4C8FE-5123-46FF-92C9-377386CB6A5B}"/>
                </a:ext>
              </a:extLst>
            </p:cNvPr>
            <p:cNvSpPr txBox="1"/>
            <p:nvPr/>
          </p:nvSpPr>
          <p:spPr>
            <a:xfrm>
              <a:off x="8049344" y="2163660"/>
              <a:ext cx="796447" cy="337965"/>
            </a:xfrm>
            <a:prstGeom prst="rect">
              <a:avLst/>
            </a:prstGeom>
            <a:noFill/>
          </p:spPr>
          <p:txBody>
            <a:bodyPr wrap="square" rtlCol="0">
              <a:spAutoFit/>
            </a:bodyPr>
            <a:lstStyle/>
            <a:p>
              <a:r>
                <a:rPr lang="ja-JP" altLang="en-US" sz="800" dirty="0">
                  <a:latin typeface="メイリオ" panose="020B0604030504040204" pitchFamily="50" charset="-128"/>
                  <a:ea typeface="メイリオ" panose="020B0604030504040204" pitchFamily="50" charset="-128"/>
                  <a:sym typeface="メイリオ" panose="020B0604030504040204" pitchFamily="50" charset="-128"/>
                </a:rPr>
                <a:t>フリースラント</a:t>
              </a:r>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5" name="テキスト ボックス 14">
              <a:extLst>
                <a:ext uri="{FF2B5EF4-FFF2-40B4-BE49-F238E27FC236}">
                  <a16:creationId xmlns:a16="http://schemas.microsoft.com/office/drawing/2014/main" id="{154A45D4-5469-4B7E-97FC-D969DB774FF0}"/>
                </a:ext>
              </a:extLst>
            </p:cNvPr>
            <p:cNvSpPr txBox="1"/>
            <p:nvPr/>
          </p:nvSpPr>
          <p:spPr>
            <a:xfrm>
              <a:off x="8989755" y="2683282"/>
              <a:ext cx="598383" cy="215444"/>
            </a:xfrm>
            <a:prstGeom prst="rect">
              <a:avLst/>
            </a:prstGeom>
            <a:noFill/>
          </p:spPr>
          <p:txBody>
            <a:bodyPr wrap="square" rtlCol="0">
              <a:spAutoFit/>
            </a:bodyPr>
            <a:lstStyle/>
            <a:p>
              <a:r>
                <a:rPr lang="ja-JP" altLang="en-US" sz="800" dirty="0">
                  <a:latin typeface="メイリオ" panose="020B0604030504040204" pitchFamily="50" charset="-128"/>
                  <a:ea typeface="メイリオ" panose="020B0604030504040204" pitchFamily="50" charset="-128"/>
                  <a:sym typeface="メイリオ" panose="020B0604030504040204" pitchFamily="50" charset="-128"/>
                </a:rPr>
                <a:t>ドレンテ</a:t>
              </a:r>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テキスト ボックス 15">
              <a:extLst>
                <a:ext uri="{FF2B5EF4-FFF2-40B4-BE49-F238E27FC236}">
                  <a16:creationId xmlns:a16="http://schemas.microsoft.com/office/drawing/2014/main" id="{99D341A2-DB58-4419-83C2-1C6042DFD1AF}"/>
                </a:ext>
              </a:extLst>
            </p:cNvPr>
            <p:cNvSpPr txBox="1"/>
            <p:nvPr/>
          </p:nvSpPr>
          <p:spPr>
            <a:xfrm>
              <a:off x="8808507" y="2044449"/>
              <a:ext cx="909602" cy="215444"/>
            </a:xfrm>
            <a:prstGeom prst="rect">
              <a:avLst/>
            </a:prstGeom>
            <a:noFill/>
          </p:spPr>
          <p:txBody>
            <a:bodyPr wrap="square" rtlCol="0">
              <a:spAutoFit/>
            </a:bodyPr>
            <a:lstStyle/>
            <a:p>
              <a:r>
                <a:rPr kumimoji="1"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フローニンゲン</a:t>
              </a:r>
            </a:p>
          </p:txBody>
        </p:sp>
        <p:sp>
          <p:nvSpPr>
            <p:cNvPr id="17" name="テキスト ボックス 16">
              <a:extLst>
                <a:ext uri="{FF2B5EF4-FFF2-40B4-BE49-F238E27FC236}">
                  <a16:creationId xmlns:a16="http://schemas.microsoft.com/office/drawing/2014/main" id="{45A37926-08AC-4399-BBFA-A8C258BD3402}"/>
                </a:ext>
              </a:extLst>
            </p:cNvPr>
            <p:cNvSpPr txBox="1"/>
            <p:nvPr/>
          </p:nvSpPr>
          <p:spPr>
            <a:xfrm>
              <a:off x="8699784" y="5134828"/>
              <a:ext cx="909602" cy="215444"/>
            </a:xfrm>
            <a:prstGeom prst="rect">
              <a:avLst/>
            </a:prstGeom>
            <a:noFill/>
          </p:spPr>
          <p:txBody>
            <a:bodyPr wrap="square" rtlCol="0">
              <a:spAutoFit/>
            </a:bodyPr>
            <a:lstStyle/>
            <a:p>
              <a:r>
                <a:rPr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リンブルフ</a:t>
              </a:r>
              <a:endParaRPr kumimoji="1"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8" name="テキスト ボックス 17">
              <a:extLst>
                <a:ext uri="{FF2B5EF4-FFF2-40B4-BE49-F238E27FC236}">
                  <a16:creationId xmlns:a16="http://schemas.microsoft.com/office/drawing/2014/main" id="{E3602178-0BD0-4D87-B547-707340555F6C}"/>
                </a:ext>
              </a:extLst>
            </p:cNvPr>
            <p:cNvSpPr txBox="1"/>
            <p:nvPr/>
          </p:nvSpPr>
          <p:spPr>
            <a:xfrm>
              <a:off x="8282721" y="3882305"/>
              <a:ext cx="909602" cy="215444"/>
            </a:xfrm>
            <a:prstGeom prst="rect">
              <a:avLst/>
            </a:prstGeom>
            <a:noFill/>
          </p:spPr>
          <p:txBody>
            <a:bodyPr wrap="square" rtlCol="0">
              <a:spAutoFit/>
            </a:bodyPr>
            <a:lstStyle/>
            <a:p>
              <a:r>
                <a:rPr lang="ja-JP" altLang="en-US" sz="800" dirty="0">
                  <a:latin typeface="メイリオ" panose="020B0604030504040204" pitchFamily="50" charset="-128"/>
                  <a:ea typeface="メイリオ" panose="020B0604030504040204" pitchFamily="50" charset="-128"/>
                  <a:sym typeface="メイリオ" panose="020B0604030504040204" pitchFamily="50" charset="-128"/>
                </a:rPr>
                <a:t>ヘルダーラント</a:t>
              </a:r>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テキスト ボックス 18">
              <a:extLst>
                <a:ext uri="{FF2B5EF4-FFF2-40B4-BE49-F238E27FC236}">
                  <a16:creationId xmlns:a16="http://schemas.microsoft.com/office/drawing/2014/main" id="{06276CC1-B41B-4164-92FE-E126419BA1A8}"/>
                </a:ext>
              </a:extLst>
            </p:cNvPr>
            <p:cNvSpPr txBox="1"/>
            <p:nvPr/>
          </p:nvSpPr>
          <p:spPr>
            <a:xfrm>
              <a:off x="6885378" y="3996196"/>
              <a:ext cx="909602" cy="215444"/>
            </a:xfrm>
            <a:prstGeom prst="rect">
              <a:avLst/>
            </a:prstGeom>
            <a:noFill/>
          </p:spPr>
          <p:txBody>
            <a:bodyPr wrap="square" rtlCol="0">
              <a:spAutoFit/>
            </a:bodyPr>
            <a:lstStyle/>
            <a:p>
              <a:r>
                <a:rPr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南ホラント</a:t>
              </a:r>
              <a:endParaRPr kumimoji="1"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19">
              <a:extLst>
                <a:ext uri="{FF2B5EF4-FFF2-40B4-BE49-F238E27FC236}">
                  <a16:creationId xmlns:a16="http://schemas.microsoft.com/office/drawing/2014/main" id="{A02BE690-CD31-4D9D-A5B4-01626F737D1F}"/>
                </a:ext>
              </a:extLst>
            </p:cNvPr>
            <p:cNvSpPr txBox="1"/>
            <p:nvPr/>
          </p:nvSpPr>
          <p:spPr>
            <a:xfrm>
              <a:off x="7568354" y="3851951"/>
              <a:ext cx="909602" cy="215444"/>
            </a:xfrm>
            <a:prstGeom prst="rect">
              <a:avLst/>
            </a:prstGeom>
            <a:noFill/>
          </p:spPr>
          <p:txBody>
            <a:bodyPr wrap="square" rtlCol="0">
              <a:spAutoFit/>
            </a:bodyPr>
            <a:lstStyle/>
            <a:p>
              <a:r>
                <a:rPr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ユトレヒト</a:t>
              </a:r>
              <a:endParaRPr kumimoji="1"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テキスト ボックス 20">
              <a:extLst>
                <a:ext uri="{FF2B5EF4-FFF2-40B4-BE49-F238E27FC236}">
                  <a16:creationId xmlns:a16="http://schemas.microsoft.com/office/drawing/2014/main" id="{B105E687-B188-4C18-8090-B6021A76BE75}"/>
                </a:ext>
              </a:extLst>
            </p:cNvPr>
            <p:cNvSpPr txBox="1"/>
            <p:nvPr/>
          </p:nvSpPr>
          <p:spPr>
            <a:xfrm>
              <a:off x="7718594" y="3204573"/>
              <a:ext cx="909602" cy="215444"/>
            </a:xfrm>
            <a:prstGeom prst="rect">
              <a:avLst/>
            </a:prstGeom>
            <a:noFill/>
          </p:spPr>
          <p:txBody>
            <a:bodyPr wrap="square" rtlCol="0">
              <a:spAutoFit/>
            </a:bodyPr>
            <a:lstStyle/>
            <a:p>
              <a:r>
                <a:rPr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フレヴォラント</a:t>
              </a:r>
              <a:endParaRPr kumimoji="1"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テキスト ボックス 21">
              <a:extLst>
                <a:ext uri="{FF2B5EF4-FFF2-40B4-BE49-F238E27FC236}">
                  <a16:creationId xmlns:a16="http://schemas.microsoft.com/office/drawing/2014/main" id="{66016650-621D-4B52-950B-D02A53CA0964}"/>
                </a:ext>
              </a:extLst>
            </p:cNvPr>
            <p:cNvSpPr txBox="1"/>
            <p:nvPr/>
          </p:nvSpPr>
          <p:spPr>
            <a:xfrm>
              <a:off x="7288903" y="2936286"/>
              <a:ext cx="909602" cy="215444"/>
            </a:xfrm>
            <a:prstGeom prst="rect">
              <a:avLst/>
            </a:prstGeom>
            <a:noFill/>
          </p:spPr>
          <p:txBody>
            <a:bodyPr wrap="square" rtlCol="0">
              <a:spAutoFit/>
            </a:bodyPr>
            <a:lstStyle/>
            <a:p>
              <a:r>
                <a:rPr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北ホラント</a:t>
              </a:r>
              <a:endParaRPr kumimoji="1"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テキスト ボックス 23">
              <a:extLst>
                <a:ext uri="{FF2B5EF4-FFF2-40B4-BE49-F238E27FC236}">
                  <a16:creationId xmlns:a16="http://schemas.microsoft.com/office/drawing/2014/main" id="{82C2A923-F17C-446C-9FFF-90E618BCE455}"/>
                </a:ext>
              </a:extLst>
            </p:cNvPr>
            <p:cNvSpPr txBox="1"/>
            <p:nvPr/>
          </p:nvSpPr>
          <p:spPr>
            <a:xfrm>
              <a:off x="8664402" y="3447486"/>
              <a:ext cx="1072934" cy="337965"/>
            </a:xfrm>
            <a:prstGeom prst="rect">
              <a:avLst/>
            </a:prstGeom>
            <a:noFill/>
          </p:spPr>
          <p:txBody>
            <a:bodyPr wrap="square" rtlCol="0">
              <a:spAutoFit/>
            </a:bodyPr>
            <a:lstStyle/>
            <a:p>
              <a:r>
                <a:rPr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オーファーアイセル</a:t>
              </a:r>
              <a:endParaRPr kumimoji="1"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5" name="テキスト ボックス 24">
              <a:extLst>
                <a:ext uri="{FF2B5EF4-FFF2-40B4-BE49-F238E27FC236}">
                  <a16:creationId xmlns:a16="http://schemas.microsoft.com/office/drawing/2014/main" id="{1B3D7C67-8B7A-4647-912F-47FFF8E72AC0}"/>
                </a:ext>
              </a:extLst>
            </p:cNvPr>
            <p:cNvSpPr txBox="1"/>
            <p:nvPr/>
          </p:nvSpPr>
          <p:spPr>
            <a:xfrm>
              <a:off x="7444002" y="4632404"/>
              <a:ext cx="886723" cy="215444"/>
            </a:xfrm>
            <a:prstGeom prst="rect">
              <a:avLst/>
            </a:prstGeom>
            <a:noFill/>
          </p:spPr>
          <p:txBody>
            <a:bodyPr wrap="square" rtlCol="0">
              <a:spAutoFit/>
            </a:bodyPr>
            <a:lstStyle/>
            <a:p>
              <a:r>
                <a:rPr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北ブラバント</a:t>
              </a:r>
              <a:endParaRPr kumimoji="1"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テキスト ボックス 25">
              <a:extLst>
                <a:ext uri="{FF2B5EF4-FFF2-40B4-BE49-F238E27FC236}">
                  <a16:creationId xmlns:a16="http://schemas.microsoft.com/office/drawing/2014/main" id="{86FB065B-FCA6-4C19-8364-AF13A0DB0F6D}"/>
                </a:ext>
              </a:extLst>
            </p:cNvPr>
            <p:cNvSpPr txBox="1"/>
            <p:nvPr/>
          </p:nvSpPr>
          <p:spPr>
            <a:xfrm>
              <a:off x="6316050" y="5266444"/>
              <a:ext cx="886723" cy="215444"/>
            </a:xfrm>
            <a:prstGeom prst="rect">
              <a:avLst/>
            </a:prstGeom>
            <a:noFill/>
          </p:spPr>
          <p:txBody>
            <a:bodyPr wrap="square" rtlCol="0">
              <a:spAutoFit/>
            </a:bodyPr>
            <a:lstStyle/>
            <a:p>
              <a:r>
                <a:rPr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ゼーラント</a:t>
              </a:r>
              <a:endParaRPr kumimoji="1"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7" name="表 26">
            <a:extLst>
              <a:ext uri="{FF2B5EF4-FFF2-40B4-BE49-F238E27FC236}">
                <a16:creationId xmlns:a16="http://schemas.microsoft.com/office/drawing/2014/main" id="{33B4B3DA-9CE5-4F8A-B07B-41063EADCB9E}"/>
              </a:ext>
            </a:extLst>
          </p:cNvPr>
          <p:cNvGraphicFramePr>
            <a:graphicFrameLocks noGrp="1"/>
          </p:cNvGraphicFramePr>
          <p:nvPr>
            <p:extLst>
              <p:ext uri="{D42A27DB-BD31-4B8C-83A1-F6EECF244321}">
                <p14:modId xmlns:p14="http://schemas.microsoft.com/office/powerpoint/2010/main" val="3218926784"/>
              </p:ext>
            </p:extLst>
          </p:nvPr>
        </p:nvGraphicFramePr>
        <p:xfrm>
          <a:off x="752669" y="1824293"/>
          <a:ext cx="4307445" cy="2390958"/>
        </p:xfrm>
        <a:graphic>
          <a:graphicData uri="http://schemas.openxmlformats.org/drawingml/2006/table">
            <a:tbl>
              <a:tblPr firstRow="1" bandRow="1">
                <a:tableStyleId>{5C22544A-7EE6-4342-B048-85BDC9FD1C3A}</a:tableStyleId>
              </a:tblPr>
              <a:tblGrid>
                <a:gridCol w="1067587">
                  <a:extLst>
                    <a:ext uri="{9D8B030D-6E8A-4147-A177-3AD203B41FA5}">
                      <a16:colId xmlns:a16="http://schemas.microsoft.com/office/drawing/2014/main" val="20000"/>
                    </a:ext>
                  </a:extLst>
                </a:gridCol>
                <a:gridCol w="1173086">
                  <a:extLst>
                    <a:ext uri="{9D8B030D-6E8A-4147-A177-3AD203B41FA5}">
                      <a16:colId xmlns:a16="http://schemas.microsoft.com/office/drawing/2014/main" val="20001"/>
                    </a:ext>
                  </a:extLst>
                </a:gridCol>
                <a:gridCol w="807530">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gridCol w="611170">
                  <a:extLst>
                    <a:ext uri="{9D8B030D-6E8A-4147-A177-3AD203B41FA5}">
                      <a16:colId xmlns:a16="http://schemas.microsoft.com/office/drawing/2014/main" val="20004"/>
                    </a:ext>
                  </a:extLst>
                </a:gridCol>
              </a:tblGrid>
              <a:tr h="0">
                <a:tc>
                  <a:txBody>
                    <a:bodyPr/>
                    <a:lstStyle/>
                    <a:p>
                      <a:pPr algn="ctr">
                        <a:lnSpc>
                          <a:spcPts val="500"/>
                        </a:lnSpc>
                        <a:spcBef>
                          <a:spcPts val="100"/>
                        </a:spcBef>
                      </a:pPr>
                      <a:r>
                        <a:rPr kumimoji="1" lang="ja-JP" altLang="en-US" sz="8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州</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70C0"/>
                    </a:solidFill>
                  </a:tcPr>
                </a:tc>
                <a:tc>
                  <a:txBody>
                    <a:bodyPr/>
                    <a:lstStyle/>
                    <a:p>
                      <a:pPr algn="ctr">
                        <a:lnSpc>
                          <a:spcPts val="500"/>
                        </a:lnSpc>
                        <a:spcBef>
                          <a:spcPts val="100"/>
                        </a:spcBef>
                      </a:pPr>
                      <a:r>
                        <a:rPr kumimoji="1" lang="ja-JP" altLang="en-US" sz="8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州都</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70C0"/>
                    </a:solidFill>
                  </a:tcPr>
                </a:tc>
                <a:tc>
                  <a:txBody>
                    <a:bodyPr/>
                    <a:lstStyle/>
                    <a:p>
                      <a:pPr algn="ctr">
                        <a:lnSpc>
                          <a:spcPts val="500"/>
                        </a:lnSpc>
                        <a:spcBef>
                          <a:spcPts val="100"/>
                        </a:spcBef>
                      </a:pPr>
                      <a:r>
                        <a:rPr kumimoji="1" lang="ja-JP" altLang="en-US" sz="8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人口（千人）</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70C0"/>
                    </a:solidFill>
                  </a:tcPr>
                </a:tc>
                <a:tc gridSpan="2">
                  <a:txBody>
                    <a:bodyPr/>
                    <a:lstStyle/>
                    <a:p>
                      <a:pPr algn="ctr">
                        <a:lnSpc>
                          <a:spcPts val="500"/>
                        </a:lnSpc>
                        <a:spcBef>
                          <a:spcPts val="100"/>
                        </a:spcBef>
                      </a:pPr>
                      <a:r>
                        <a:rPr kumimoji="1" lang="en-US" altLang="ja-JP" sz="8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65</a:t>
                      </a:r>
                      <a:r>
                        <a:rPr kumimoji="1" lang="ja-JP" altLang="en-US" sz="8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歳以上（千人）</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70C0"/>
                    </a:solidFill>
                  </a:tcPr>
                </a:tc>
                <a:tc hMerge="1">
                  <a:txBody>
                    <a:bodyPr/>
                    <a:lstStyle/>
                    <a:p>
                      <a:endParaRPr kumimoji="1" lang="ja-JP" altLang="en-US" sz="1400" b="0" dirty="0">
                        <a:solidFill>
                          <a:schemeClr val="tx1">
                            <a:lumMod val="75000"/>
                            <a:lumOff val="25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0">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フレヴォラント</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レリスタット</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417</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57</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13.7</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1"/>
                  </a:ext>
                </a:extLst>
              </a:tr>
              <a:tr h="149295">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ユトレヒト</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ユトレヒト</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1,342</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226</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16.8</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北ホランド</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ハールレム</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2,853</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509</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17.8</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南ホラント</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デン・ハーグ</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3,674</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661</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18.0</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オーファーアイセル</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ズヴォレ</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1,156</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222</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19.2</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フローニンゲン</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フローニンゲン</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584</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114</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19.6</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北ブラバント</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スヘルトーヘンボス</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2,545</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509</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ヘルダーラント</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アーネム</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2,072</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415</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フリースラント</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レーワルデン</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648</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138</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21.2</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ドレンテ</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アッセン</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492</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112</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22.8</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ゼーラント</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ミデルブルフ</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383</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90</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23.4</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149353">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リンブルフ</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マーストリヒト</a:t>
                      </a: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1,116</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261</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23.4</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149353">
                <a:tc gridSpan="2">
                  <a:txBody>
                    <a:bodyPr/>
                    <a:lstStyle/>
                    <a:p>
                      <a:pPr>
                        <a:lnSpc>
                          <a:spcPts val="500"/>
                        </a:lnSpc>
                        <a:spcBef>
                          <a:spcPts val="100"/>
                        </a:spcBef>
                      </a:pP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合計</a:t>
                      </a:r>
                    </a:p>
                  </a:txBody>
                  <a:tcPr marL="88143" marR="88143" marT="44071" marB="44071" anchor="b">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tc hMerge="1">
                  <a:txBody>
                    <a:bodyPr/>
                    <a:lstStyle/>
                    <a:p>
                      <a:endParaRPr kumimoji="1" lang="ja-JP" altLang="en-US" sz="1400" b="0" dirty="0">
                        <a:solidFill>
                          <a:schemeClr val="tx1">
                            <a:lumMod val="75000"/>
                            <a:lumOff val="25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17,282</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tc>
                  <a:txBody>
                    <a:bodyPr/>
                    <a:lstStyle/>
                    <a:p>
                      <a:pPr algn="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3,314</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88143" marR="88143" marT="44071" marB="44071"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tc>
                  <a:txBody>
                    <a:bodyPr/>
                    <a:lstStyle/>
                    <a:p>
                      <a:pPr>
                        <a:lnSpc>
                          <a:spcPts val="500"/>
                        </a:lnSpc>
                        <a:spcBef>
                          <a:spcPts val="100"/>
                        </a:spcBef>
                      </a:pPr>
                      <a:r>
                        <a:rPr kumimoji="1"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19.2</a:t>
                      </a:r>
                      <a:r>
                        <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88143" marR="88143" marT="44071" marB="44071" anchor="b">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extLst>
                  <a:ext uri="{0D108BD9-81ED-4DB2-BD59-A6C34878D82A}">
                    <a16:rowId xmlns:a16="http://schemas.microsoft.com/office/drawing/2014/main" val="10013"/>
                  </a:ext>
                </a:extLst>
              </a:tr>
            </a:tbl>
          </a:graphicData>
        </a:graphic>
      </p:graphicFrame>
      <p:sp>
        <p:nvSpPr>
          <p:cNvPr id="28" name="テキスト ボックス 27">
            <a:extLst>
              <a:ext uri="{FF2B5EF4-FFF2-40B4-BE49-F238E27FC236}">
                <a16:creationId xmlns:a16="http://schemas.microsoft.com/office/drawing/2014/main" id="{334A4B8E-6621-4BB8-8EDF-2AD3B8A07863}"/>
              </a:ext>
            </a:extLst>
          </p:cNvPr>
          <p:cNvSpPr txBox="1"/>
          <p:nvPr/>
        </p:nvSpPr>
        <p:spPr>
          <a:xfrm>
            <a:off x="8634168" y="4581128"/>
            <a:ext cx="968953" cy="1217834"/>
          </a:xfrm>
          <a:prstGeom prst="rect">
            <a:avLst/>
          </a:prstGeom>
          <a:noFill/>
        </p:spPr>
        <p:txBody>
          <a:bodyPr wrap="square" rtlCol="0">
            <a:spAutoFit/>
          </a:bodyPr>
          <a:lstStyle/>
          <a:p>
            <a:pPr>
              <a:lnSpc>
                <a:spcPct val="150000"/>
              </a:lnSpc>
            </a:pPr>
            <a:r>
              <a:rPr kumimoji="1" lang="ja-JP" altLang="en-US" sz="1000" b="0" dirty="0">
                <a:solidFill>
                  <a:srgbClr val="CCECFF"/>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15</a:t>
            </a:r>
            <a:r>
              <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％以下</a:t>
            </a:r>
            <a:endPar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ct val="150000"/>
              </a:lnSpc>
            </a:pPr>
            <a:r>
              <a:rPr lang="ja-JP" altLang="en-US" sz="1000" b="0" dirty="0">
                <a:solidFill>
                  <a:srgbClr val="66CCFF"/>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15.1</a:t>
            </a:r>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20</a:t>
            </a:r>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ct val="150000"/>
              </a:lnSpc>
            </a:pPr>
            <a:r>
              <a:rPr kumimoji="1" lang="ja-JP" altLang="en-US" sz="1000" b="0" dirty="0">
                <a:solidFill>
                  <a:srgbClr val="3366FF"/>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20.1</a:t>
            </a:r>
            <a:r>
              <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％以上</a:t>
            </a:r>
          </a:p>
        </p:txBody>
      </p:sp>
      <p:grpSp>
        <p:nvGrpSpPr>
          <p:cNvPr id="29" name="グループ化 28">
            <a:extLst>
              <a:ext uri="{FF2B5EF4-FFF2-40B4-BE49-F238E27FC236}">
                <a16:creationId xmlns:a16="http://schemas.microsoft.com/office/drawing/2014/main" id="{6EB398FB-B00C-4981-943B-605F784BF8EB}"/>
              </a:ext>
            </a:extLst>
          </p:cNvPr>
          <p:cNvGrpSpPr/>
          <p:nvPr/>
        </p:nvGrpSpPr>
        <p:grpSpPr>
          <a:xfrm>
            <a:off x="739203" y="1412776"/>
            <a:ext cx="4285805" cy="457200"/>
            <a:chOff x="488504" y="976671"/>
            <a:chExt cx="3600000" cy="457200"/>
          </a:xfrm>
        </p:grpSpPr>
        <p:sp>
          <p:nvSpPr>
            <p:cNvPr id="30" name="Rectangle 2">
              <a:extLst>
                <a:ext uri="{FF2B5EF4-FFF2-40B4-BE49-F238E27FC236}">
                  <a16:creationId xmlns:a16="http://schemas.microsoft.com/office/drawing/2014/main" id="{E9811ECE-B256-491D-9384-A427B3BDDC1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各州の高齢者（</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歳以上）人口　</a:t>
              </a:r>
            </a:p>
          </p:txBody>
        </p:sp>
        <p:cxnSp>
          <p:nvCxnSpPr>
            <p:cNvPr id="31" name="直線コネクタ 30">
              <a:extLst>
                <a:ext uri="{FF2B5EF4-FFF2-40B4-BE49-F238E27FC236}">
                  <a16:creationId xmlns:a16="http://schemas.microsoft.com/office/drawing/2014/main" id="{A111DDA5-AD72-4D84-924A-DB509382E114}"/>
                </a:ext>
              </a:extLst>
            </p:cNvPr>
            <p:cNvCxnSpPr/>
            <p:nvPr/>
          </p:nvCxnSpPr>
          <p:spPr bwMode="auto">
            <a:xfrm flipV="1">
              <a:off x="488504" y="1312132"/>
              <a:ext cx="3547175" cy="5096"/>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2" name="正方形/長方形 31">
              <a:extLst>
                <a:ext uri="{FF2B5EF4-FFF2-40B4-BE49-F238E27FC236}">
                  <a16:creationId xmlns:a16="http://schemas.microsoft.com/office/drawing/2014/main" id="{0D6A4497-D0AD-49DC-9B62-72A3F1942DC1}"/>
                </a:ext>
              </a:extLst>
            </p:cNvPr>
            <p:cNvSpPr/>
            <p:nvPr/>
          </p:nvSpPr>
          <p:spPr bwMode="auto">
            <a:xfrm>
              <a:off x="488504" y="986352"/>
              <a:ext cx="93742"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33" name="グループ化 32">
            <a:extLst>
              <a:ext uri="{FF2B5EF4-FFF2-40B4-BE49-F238E27FC236}">
                <a16:creationId xmlns:a16="http://schemas.microsoft.com/office/drawing/2014/main" id="{7604DCF7-7C5A-4916-9F4D-6A7C0DAA8FD8}"/>
              </a:ext>
            </a:extLst>
          </p:cNvPr>
          <p:cNvGrpSpPr/>
          <p:nvPr/>
        </p:nvGrpSpPr>
        <p:grpSpPr>
          <a:xfrm>
            <a:off x="736534" y="4293096"/>
            <a:ext cx="4323580" cy="457200"/>
            <a:chOff x="560512" y="4437112"/>
            <a:chExt cx="4323580" cy="457200"/>
          </a:xfrm>
        </p:grpSpPr>
        <p:sp>
          <p:nvSpPr>
            <p:cNvPr id="34" name="Rectangle 2">
              <a:extLst>
                <a:ext uri="{FF2B5EF4-FFF2-40B4-BE49-F238E27FC236}">
                  <a16:creationId xmlns:a16="http://schemas.microsoft.com/office/drawing/2014/main" id="{12BC2184-142B-4AED-9D9D-BA9F32397D43}"/>
                </a:ext>
              </a:extLst>
            </p:cNvPr>
            <p:cNvSpPr txBox="1">
              <a:spLocks noChangeArrowheads="1"/>
            </p:cNvSpPr>
            <p:nvPr/>
          </p:nvSpPr>
          <p:spPr>
            <a:xfrm>
              <a:off x="701937" y="4437112"/>
              <a:ext cx="4182155"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オランダの高齢者（</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歳以上）人口</a:t>
              </a:r>
            </a:p>
          </p:txBody>
        </p:sp>
        <p:cxnSp>
          <p:nvCxnSpPr>
            <p:cNvPr id="35" name="直線コネクタ 34">
              <a:extLst>
                <a:ext uri="{FF2B5EF4-FFF2-40B4-BE49-F238E27FC236}">
                  <a16:creationId xmlns:a16="http://schemas.microsoft.com/office/drawing/2014/main" id="{F898B1F8-39C8-450B-9E73-F4EA662D4765}"/>
                </a:ext>
              </a:extLst>
            </p:cNvPr>
            <p:cNvCxnSpPr/>
            <p:nvPr/>
          </p:nvCxnSpPr>
          <p:spPr bwMode="auto">
            <a:xfrm>
              <a:off x="560512" y="4777669"/>
              <a:ext cx="3888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6" name="正方形/長方形 35">
              <a:extLst>
                <a:ext uri="{FF2B5EF4-FFF2-40B4-BE49-F238E27FC236}">
                  <a16:creationId xmlns:a16="http://schemas.microsoft.com/office/drawing/2014/main" id="{486EB4D6-519B-49A9-AB04-66E5859E8BF0}"/>
                </a:ext>
              </a:extLst>
            </p:cNvPr>
            <p:cNvSpPr/>
            <p:nvPr/>
          </p:nvSpPr>
          <p:spPr bwMode="auto">
            <a:xfrm>
              <a:off x="560512" y="4446793"/>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cxnSp>
        <p:nvCxnSpPr>
          <p:cNvPr id="37" name="直線矢印コネクタ 36">
            <a:extLst>
              <a:ext uri="{FF2B5EF4-FFF2-40B4-BE49-F238E27FC236}">
                <a16:creationId xmlns:a16="http://schemas.microsoft.com/office/drawing/2014/main" id="{B445C31F-7C1E-4C69-B7DB-208A15974852}"/>
              </a:ext>
            </a:extLst>
          </p:cNvPr>
          <p:cNvCxnSpPr/>
          <p:nvPr/>
        </p:nvCxnSpPr>
        <p:spPr bwMode="auto">
          <a:xfrm flipV="1">
            <a:off x="1623836" y="5750822"/>
            <a:ext cx="564750" cy="112343"/>
          </a:xfrm>
          <a:prstGeom prst="straightConnector1">
            <a:avLst/>
          </a:prstGeom>
          <a:solidFill>
            <a:srgbClr val="0000FF"/>
          </a:solidFill>
          <a:ln w="9525" cap="flat" cmpd="sng" algn="ctr">
            <a:solidFill>
              <a:srgbClr val="ED7D31"/>
            </a:solidFill>
            <a:prstDash val="solid"/>
            <a:round/>
            <a:headEnd type="none" w="med" len="med"/>
            <a:tailEnd type="triangle"/>
          </a:ln>
          <a:effectLst/>
        </p:spPr>
      </p:cxnSp>
      <p:sp>
        <p:nvSpPr>
          <p:cNvPr id="38" name="テキスト ボックス 382">
            <a:extLst>
              <a:ext uri="{FF2B5EF4-FFF2-40B4-BE49-F238E27FC236}">
                <a16:creationId xmlns:a16="http://schemas.microsoft.com/office/drawing/2014/main" id="{EC098025-7806-47C6-A497-3FF2C6F1E562}"/>
              </a:ext>
            </a:extLst>
          </p:cNvPr>
          <p:cNvSpPr txBox="1"/>
          <p:nvPr/>
        </p:nvSpPr>
        <p:spPr>
          <a:xfrm>
            <a:off x="1510195" y="5449413"/>
            <a:ext cx="739305" cy="276999"/>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約</a:t>
            </a:r>
            <a:r>
              <a:rPr lang="en-US" altLang="ja-JP"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1.4</a:t>
            </a:r>
            <a:r>
              <a:rPr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倍</a:t>
            </a:r>
            <a:endParaRPr kumimoji="1"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9" name="テキスト ボックス 38">
            <a:extLst>
              <a:ext uri="{FF2B5EF4-FFF2-40B4-BE49-F238E27FC236}">
                <a16:creationId xmlns:a16="http://schemas.microsoft.com/office/drawing/2014/main" id="{2344E6D6-7390-4348-B1C6-F225036003C5}"/>
              </a:ext>
            </a:extLst>
          </p:cNvPr>
          <p:cNvSpPr txBox="1"/>
          <p:nvPr/>
        </p:nvSpPr>
        <p:spPr>
          <a:xfrm>
            <a:off x="526747" y="4639062"/>
            <a:ext cx="697627" cy="246221"/>
          </a:xfrm>
          <a:prstGeom prst="rect">
            <a:avLst/>
          </a:prstGeom>
          <a:noFill/>
        </p:spPr>
        <p:txBody>
          <a:bodyPr wrap="none" rtlCol="0">
            <a:spAutoFit/>
          </a:bodyPr>
          <a:lstStyle/>
          <a:p>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（千人）</a:t>
            </a:r>
          </a:p>
        </p:txBody>
      </p:sp>
      <p:graphicFrame>
        <p:nvGraphicFramePr>
          <p:cNvPr id="40" name="グラフ 39">
            <a:extLst>
              <a:ext uri="{FF2B5EF4-FFF2-40B4-BE49-F238E27FC236}">
                <a16:creationId xmlns:a16="http://schemas.microsoft.com/office/drawing/2014/main" id="{FD12639C-6F71-4F0A-AD83-FA40AF594318}"/>
              </a:ext>
            </a:extLst>
          </p:cNvPr>
          <p:cNvGraphicFramePr>
            <a:graphicFrameLocks/>
          </p:cNvGraphicFramePr>
          <p:nvPr>
            <p:extLst>
              <p:ext uri="{D42A27DB-BD31-4B8C-83A1-F6EECF244321}">
                <p14:modId xmlns:p14="http://schemas.microsoft.com/office/powerpoint/2010/main" val="2993623613"/>
              </p:ext>
            </p:extLst>
          </p:nvPr>
        </p:nvGraphicFramePr>
        <p:xfrm>
          <a:off x="545283" y="4826412"/>
          <a:ext cx="4572000" cy="1800000"/>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44472650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6383934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533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オランダの介護市場の現状（</a:t>
            </a:r>
            <a:r>
              <a:rPr lang="en-US" altLang="ja-JP" dirty="0"/>
              <a:t>4/7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時間の継続的な見守りや介護が必要な重度な要介護者は、年々増加傾向にある。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高齢者人口が増加する中にあって、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80 </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歳以上人口における介護施設の入居者は、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1980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年以降、減少の一途を辿っている。</a:t>
            </a:r>
          </a:p>
        </p:txBody>
      </p:sp>
      <p:grpSp>
        <p:nvGrpSpPr>
          <p:cNvPr id="7" name="グループ化 6">
            <a:extLst>
              <a:ext uri="{FF2B5EF4-FFF2-40B4-BE49-F238E27FC236}">
                <a16:creationId xmlns:a16="http://schemas.microsoft.com/office/drawing/2014/main" id="{9D8254C1-2650-48A0-9564-FFD0563EDCD1}"/>
              </a:ext>
            </a:extLst>
          </p:cNvPr>
          <p:cNvGrpSpPr/>
          <p:nvPr/>
        </p:nvGrpSpPr>
        <p:grpSpPr>
          <a:xfrm>
            <a:off x="4520952" y="1678865"/>
            <a:ext cx="3600000" cy="457200"/>
            <a:chOff x="488504" y="976671"/>
            <a:chExt cx="3600000" cy="457200"/>
          </a:xfrm>
        </p:grpSpPr>
        <p:sp>
          <p:nvSpPr>
            <p:cNvPr id="9" name="Rectangle 2">
              <a:extLst>
                <a:ext uri="{FF2B5EF4-FFF2-40B4-BE49-F238E27FC236}">
                  <a16:creationId xmlns:a16="http://schemas.microsoft.com/office/drawing/2014/main" id="{62A02F2B-97BA-435C-81DE-00530BD19ED3}"/>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高齢者の生活自立状況</a:t>
              </a:r>
            </a:p>
          </p:txBody>
        </p:sp>
        <p:cxnSp>
          <p:nvCxnSpPr>
            <p:cNvPr id="11" name="直線コネクタ 10">
              <a:extLst>
                <a:ext uri="{FF2B5EF4-FFF2-40B4-BE49-F238E27FC236}">
                  <a16:creationId xmlns:a16="http://schemas.microsoft.com/office/drawing/2014/main" id="{3A7D8DAD-762D-4A6E-9C0B-0F57B500B2C5}"/>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BE542640-82FE-4B1E-8DC7-E4BA4345178A}"/>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4" name="グループ化 13">
            <a:extLst>
              <a:ext uri="{FF2B5EF4-FFF2-40B4-BE49-F238E27FC236}">
                <a16:creationId xmlns:a16="http://schemas.microsoft.com/office/drawing/2014/main" id="{7E300450-09E5-495B-B1AB-EBD6A09298D1}"/>
              </a:ext>
            </a:extLst>
          </p:cNvPr>
          <p:cNvGrpSpPr/>
          <p:nvPr/>
        </p:nvGrpSpPr>
        <p:grpSpPr>
          <a:xfrm>
            <a:off x="572635" y="1678865"/>
            <a:ext cx="3021746" cy="457200"/>
            <a:chOff x="488504" y="976671"/>
            <a:chExt cx="3021746" cy="457200"/>
          </a:xfrm>
        </p:grpSpPr>
        <p:sp>
          <p:nvSpPr>
            <p:cNvPr id="15" name="Rectangle 2">
              <a:extLst>
                <a:ext uri="{FF2B5EF4-FFF2-40B4-BE49-F238E27FC236}">
                  <a16:creationId xmlns:a16="http://schemas.microsoft.com/office/drawing/2014/main" id="{0A6E715C-F258-49E0-ACE6-760E550A58B7}"/>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要介護者人口の推移</a:t>
              </a:r>
            </a:p>
          </p:txBody>
        </p:sp>
        <p:cxnSp>
          <p:nvCxnSpPr>
            <p:cNvPr id="16" name="直線コネクタ 15">
              <a:extLst>
                <a:ext uri="{FF2B5EF4-FFF2-40B4-BE49-F238E27FC236}">
                  <a16:creationId xmlns:a16="http://schemas.microsoft.com/office/drawing/2014/main" id="{AC306D9B-D360-4519-BF22-E81AEA1DAE01}"/>
                </a:ext>
              </a:extLst>
            </p:cNvPr>
            <p:cNvCxnSpPr/>
            <p:nvPr/>
          </p:nvCxnSpPr>
          <p:spPr bwMode="auto">
            <a:xfrm>
              <a:off x="488504" y="1317228"/>
              <a:ext cx="28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D279BDA7-B121-44F0-A537-5081B9D1CD24}"/>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8" name="グラフ 17">
            <a:extLst>
              <a:ext uri="{FF2B5EF4-FFF2-40B4-BE49-F238E27FC236}">
                <a16:creationId xmlns:a16="http://schemas.microsoft.com/office/drawing/2014/main" id="{E695A01B-72F4-4F21-B7C4-7108CE26D316}"/>
              </a:ext>
            </a:extLst>
          </p:cNvPr>
          <p:cNvGraphicFramePr>
            <a:graphicFrameLocks/>
          </p:cNvGraphicFramePr>
          <p:nvPr>
            <p:extLst>
              <p:ext uri="{D42A27DB-BD31-4B8C-83A1-F6EECF244321}">
                <p14:modId xmlns:p14="http://schemas.microsoft.com/office/powerpoint/2010/main" val="4291948820"/>
              </p:ext>
            </p:extLst>
          </p:nvPr>
        </p:nvGraphicFramePr>
        <p:xfrm>
          <a:off x="416497" y="2038905"/>
          <a:ext cx="3672408" cy="392815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9" name="グラフ 18">
            <a:extLst>
              <a:ext uri="{FF2B5EF4-FFF2-40B4-BE49-F238E27FC236}">
                <a16:creationId xmlns:a16="http://schemas.microsoft.com/office/drawing/2014/main" id="{E78B7D99-5CAA-42DA-B31A-6E78B135321C}"/>
              </a:ext>
            </a:extLst>
          </p:cNvPr>
          <p:cNvGraphicFramePr>
            <a:graphicFrameLocks/>
          </p:cNvGraphicFramePr>
          <p:nvPr>
            <p:extLst>
              <p:ext uri="{D42A27DB-BD31-4B8C-83A1-F6EECF244321}">
                <p14:modId xmlns:p14="http://schemas.microsoft.com/office/powerpoint/2010/main" val="1192572914"/>
              </p:ext>
            </p:extLst>
          </p:nvPr>
        </p:nvGraphicFramePr>
        <p:xfrm>
          <a:off x="4088904" y="2424097"/>
          <a:ext cx="5570243" cy="4389279"/>
        </p:xfrm>
        <a:graphic>
          <a:graphicData uri="http://schemas.openxmlformats.org/drawingml/2006/chart">
            <c:chart xmlns:c="http://schemas.openxmlformats.org/drawingml/2006/chart" xmlns:r="http://schemas.openxmlformats.org/officeDocument/2006/relationships" r:id="rId8"/>
          </a:graphicData>
        </a:graphic>
      </p:graphicFrame>
      <p:sp>
        <p:nvSpPr>
          <p:cNvPr id="20" name="テキスト ボックス 19">
            <a:extLst>
              <a:ext uri="{FF2B5EF4-FFF2-40B4-BE49-F238E27FC236}">
                <a16:creationId xmlns:a16="http://schemas.microsoft.com/office/drawing/2014/main" id="{F57F860C-B174-4483-BACD-481B414C8789}"/>
              </a:ext>
            </a:extLst>
          </p:cNvPr>
          <p:cNvSpPr txBox="1"/>
          <p:nvPr/>
        </p:nvSpPr>
        <p:spPr>
          <a:xfrm>
            <a:off x="9218001" y="5594334"/>
            <a:ext cx="56938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テキスト ボックス 20">
            <a:extLst>
              <a:ext uri="{FF2B5EF4-FFF2-40B4-BE49-F238E27FC236}">
                <a16:creationId xmlns:a16="http://schemas.microsoft.com/office/drawing/2014/main" id="{442D003B-B38D-4196-8AE2-71E8950A2C5C}"/>
              </a:ext>
            </a:extLst>
          </p:cNvPr>
          <p:cNvSpPr txBox="1"/>
          <p:nvPr/>
        </p:nvSpPr>
        <p:spPr>
          <a:xfrm>
            <a:off x="4090574" y="2221681"/>
            <a:ext cx="69762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（千人）</a:t>
            </a:r>
          </a:p>
        </p:txBody>
      </p:sp>
    </p:spTree>
    <p:extLst>
      <p:ext uri="{BB962C8B-B14F-4D97-AF65-F5344CB8AC3E}">
        <p14:creationId xmlns:p14="http://schemas.microsoft.com/office/powerpoint/2010/main" val="141733301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278072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635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オランダの介護市場の現状（</a:t>
            </a:r>
            <a:r>
              <a:rPr lang="en-US" altLang="ja-JP" dirty="0"/>
              <a:t>5/7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その他の制度・規制／</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オランダの高齢者の収入源を比較は、「国民年金」、「職域年金等」であり、日本と比べると、「国民年金」の割合がやや低い。</a:t>
            </a:r>
          </a:p>
        </p:txBody>
      </p:sp>
      <p:graphicFrame>
        <p:nvGraphicFramePr>
          <p:cNvPr id="7" name="グラフ 6">
            <a:extLst>
              <a:ext uri="{FF2B5EF4-FFF2-40B4-BE49-F238E27FC236}">
                <a16:creationId xmlns:a16="http://schemas.microsoft.com/office/drawing/2014/main" id="{21B48B31-2119-420E-A0CA-C22210BC7EA7}"/>
              </a:ext>
            </a:extLst>
          </p:cNvPr>
          <p:cNvGraphicFramePr>
            <a:graphicFrameLocks/>
          </p:cNvGraphicFramePr>
          <p:nvPr/>
        </p:nvGraphicFramePr>
        <p:xfrm>
          <a:off x="10302" y="2069452"/>
          <a:ext cx="5040000" cy="3600000"/>
        </p:xfrm>
        <a:graphic>
          <a:graphicData uri="http://schemas.openxmlformats.org/drawingml/2006/chart">
            <c:chart xmlns:c="http://schemas.openxmlformats.org/drawingml/2006/chart" xmlns:r="http://schemas.openxmlformats.org/officeDocument/2006/relationships" r:id="rId7"/>
          </a:graphicData>
        </a:graphic>
      </p:graphicFrame>
      <p:grpSp>
        <p:nvGrpSpPr>
          <p:cNvPr id="9" name="グループ化 8">
            <a:extLst>
              <a:ext uri="{FF2B5EF4-FFF2-40B4-BE49-F238E27FC236}">
                <a16:creationId xmlns:a16="http://schemas.microsoft.com/office/drawing/2014/main" id="{EEC34012-676C-4EFE-A72A-3666616579B3}"/>
              </a:ext>
            </a:extLst>
          </p:cNvPr>
          <p:cNvGrpSpPr/>
          <p:nvPr/>
        </p:nvGrpSpPr>
        <p:grpSpPr>
          <a:xfrm>
            <a:off x="4969194" y="1556792"/>
            <a:ext cx="3600000" cy="457200"/>
            <a:chOff x="488504" y="976671"/>
            <a:chExt cx="3600000" cy="457200"/>
          </a:xfrm>
        </p:grpSpPr>
        <p:sp>
          <p:nvSpPr>
            <p:cNvPr id="11" name="Rectangle 2">
              <a:extLst>
                <a:ext uri="{FF2B5EF4-FFF2-40B4-BE49-F238E27FC236}">
                  <a16:creationId xmlns:a16="http://schemas.microsoft.com/office/drawing/2014/main" id="{F97F7C1A-47A7-426C-B74A-97C0B25076FC}"/>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日本の高齢者の収入状況</a:t>
              </a:r>
            </a:p>
          </p:txBody>
        </p:sp>
        <p:cxnSp>
          <p:nvCxnSpPr>
            <p:cNvPr id="12" name="直線コネクタ 11">
              <a:extLst>
                <a:ext uri="{FF2B5EF4-FFF2-40B4-BE49-F238E27FC236}">
                  <a16:creationId xmlns:a16="http://schemas.microsoft.com/office/drawing/2014/main" id="{48E4FDE6-F36B-49F6-9B33-B07C3F6AF3F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14901E59-3F72-43E9-8317-78E90DF6FCC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 name="グループ化 14">
            <a:extLst>
              <a:ext uri="{FF2B5EF4-FFF2-40B4-BE49-F238E27FC236}">
                <a16:creationId xmlns:a16="http://schemas.microsoft.com/office/drawing/2014/main" id="{C33D1841-6164-4896-89DE-A1112CB9F57F}"/>
              </a:ext>
            </a:extLst>
          </p:cNvPr>
          <p:cNvGrpSpPr/>
          <p:nvPr/>
        </p:nvGrpSpPr>
        <p:grpSpPr>
          <a:xfrm>
            <a:off x="570046" y="1563342"/>
            <a:ext cx="3662874" cy="457200"/>
            <a:chOff x="488504" y="976671"/>
            <a:chExt cx="3662874" cy="457200"/>
          </a:xfrm>
        </p:grpSpPr>
        <p:sp>
          <p:nvSpPr>
            <p:cNvPr id="16" name="Rectangle 2">
              <a:extLst>
                <a:ext uri="{FF2B5EF4-FFF2-40B4-BE49-F238E27FC236}">
                  <a16:creationId xmlns:a16="http://schemas.microsoft.com/office/drawing/2014/main" id="{55A9FA92-BCE8-4B36-A9D1-3969D66ACFCF}"/>
                </a:ext>
              </a:extLst>
            </p:cNvPr>
            <p:cNvSpPr txBox="1">
              <a:spLocks noChangeArrowheads="1"/>
            </p:cNvSpPr>
            <p:nvPr/>
          </p:nvSpPr>
          <p:spPr>
            <a:xfrm>
              <a:off x="629930" y="976671"/>
              <a:ext cx="352144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オランダの高齢者の収入状況</a:t>
              </a:r>
            </a:p>
          </p:txBody>
        </p:sp>
        <p:cxnSp>
          <p:nvCxnSpPr>
            <p:cNvPr id="17" name="直線コネクタ 16">
              <a:extLst>
                <a:ext uri="{FF2B5EF4-FFF2-40B4-BE49-F238E27FC236}">
                  <a16:creationId xmlns:a16="http://schemas.microsoft.com/office/drawing/2014/main" id="{6251B45A-1EF0-45D3-B582-CC6E0167E59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522C5A6F-0DDF-4B0C-9D6B-4E592BA9B904}"/>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9" name="グループ化 18">
            <a:extLst>
              <a:ext uri="{FF2B5EF4-FFF2-40B4-BE49-F238E27FC236}">
                <a16:creationId xmlns:a16="http://schemas.microsoft.com/office/drawing/2014/main" id="{44AA50C9-7396-4C4E-B471-C37E54C42721}"/>
              </a:ext>
            </a:extLst>
          </p:cNvPr>
          <p:cNvGrpSpPr/>
          <p:nvPr/>
        </p:nvGrpSpPr>
        <p:grpSpPr>
          <a:xfrm>
            <a:off x="4975364" y="3994522"/>
            <a:ext cx="3908728" cy="457200"/>
            <a:chOff x="488504" y="976671"/>
            <a:chExt cx="3908728" cy="457200"/>
          </a:xfrm>
        </p:grpSpPr>
        <p:sp>
          <p:nvSpPr>
            <p:cNvPr id="20" name="Rectangle 2">
              <a:extLst>
                <a:ext uri="{FF2B5EF4-FFF2-40B4-BE49-F238E27FC236}">
                  <a16:creationId xmlns:a16="http://schemas.microsoft.com/office/drawing/2014/main" id="{C40100BD-AE2C-4A50-B5D6-51546C435CDF}"/>
                </a:ext>
              </a:extLst>
            </p:cNvPr>
            <p:cNvSpPr txBox="1">
              <a:spLocks noChangeArrowheads="1"/>
            </p:cNvSpPr>
            <p:nvPr/>
          </p:nvSpPr>
          <p:spPr>
            <a:xfrm>
              <a:off x="629930" y="976671"/>
              <a:ext cx="3767302"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高齢者（</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歳以上）の年収推移</a:t>
              </a:r>
            </a:p>
          </p:txBody>
        </p:sp>
        <p:cxnSp>
          <p:nvCxnSpPr>
            <p:cNvPr id="21" name="直線コネクタ 20">
              <a:extLst>
                <a:ext uri="{FF2B5EF4-FFF2-40B4-BE49-F238E27FC236}">
                  <a16:creationId xmlns:a16="http://schemas.microsoft.com/office/drawing/2014/main" id="{CFA1CB20-3224-463F-A254-90486A293F39}"/>
                </a:ext>
              </a:extLst>
            </p:cNvPr>
            <p:cNvCxnSpPr/>
            <p:nvPr/>
          </p:nvCxnSpPr>
          <p:spPr bwMode="auto">
            <a:xfrm>
              <a:off x="488504" y="1311985"/>
              <a:ext cx="3744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2" name="正方形/長方形 21">
              <a:extLst>
                <a:ext uri="{FF2B5EF4-FFF2-40B4-BE49-F238E27FC236}">
                  <a16:creationId xmlns:a16="http://schemas.microsoft.com/office/drawing/2014/main" id="{7593B340-6264-437E-9EA8-21AF4BD479B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4" name="グラフ 23">
            <a:extLst>
              <a:ext uri="{FF2B5EF4-FFF2-40B4-BE49-F238E27FC236}">
                <a16:creationId xmlns:a16="http://schemas.microsoft.com/office/drawing/2014/main" id="{69645542-6242-49ED-922B-C07A5A3B1F42}"/>
              </a:ext>
            </a:extLst>
          </p:cNvPr>
          <p:cNvGraphicFramePr>
            <a:graphicFrameLocks/>
          </p:cNvGraphicFramePr>
          <p:nvPr/>
        </p:nvGraphicFramePr>
        <p:xfrm>
          <a:off x="4918869" y="2074211"/>
          <a:ext cx="4680000" cy="1764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6" name="グラフ 25">
            <a:extLst>
              <a:ext uri="{FF2B5EF4-FFF2-40B4-BE49-F238E27FC236}">
                <a16:creationId xmlns:a16="http://schemas.microsoft.com/office/drawing/2014/main" id="{479B5590-1003-4648-816D-17E3FFBCA591}"/>
              </a:ext>
            </a:extLst>
          </p:cNvPr>
          <p:cNvGraphicFramePr>
            <a:graphicFrameLocks/>
          </p:cNvGraphicFramePr>
          <p:nvPr/>
        </p:nvGraphicFramePr>
        <p:xfrm>
          <a:off x="4997975" y="4449732"/>
          <a:ext cx="4514140" cy="1851654"/>
        </p:xfrm>
        <a:graphic>
          <a:graphicData uri="http://schemas.openxmlformats.org/drawingml/2006/chart">
            <c:chart xmlns:c="http://schemas.openxmlformats.org/drawingml/2006/chart" xmlns:r="http://schemas.openxmlformats.org/officeDocument/2006/relationships" r:id="rId9"/>
          </a:graphicData>
        </a:graphic>
      </p:graphicFrame>
      <p:sp>
        <p:nvSpPr>
          <p:cNvPr id="27" name="正方形/長方形 26">
            <a:extLst>
              <a:ext uri="{FF2B5EF4-FFF2-40B4-BE49-F238E27FC236}">
                <a16:creationId xmlns:a16="http://schemas.microsoft.com/office/drawing/2014/main" id="{286C4E95-1E00-4682-8C55-18E2271EB15E}"/>
              </a:ext>
            </a:extLst>
          </p:cNvPr>
          <p:cNvSpPr/>
          <p:nvPr/>
        </p:nvSpPr>
        <p:spPr>
          <a:xfrm>
            <a:off x="4840072" y="4393558"/>
            <a:ext cx="954107" cy="246221"/>
          </a:xfrm>
          <a:prstGeom prst="rect">
            <a:avLst/>
          </a:prstGeom>
        </p:spPr>
        <p:txBody>
          <a:bodyPr wrap="none">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（千ユーロ）</a:t>
            </a:r>
          </a:p>
        </p:txBody>
      </p:sp>
      <p:sp>
        <p:nvSpPr>
          <p:cNvPr id="28" name="テキスト ボックス 1">
            <a:extLst>
              <a:ext uri="{FF2B5EF4-FFF2-40B4-BE49-F238E27FC236}">
                <a16:creationId xmlns:a16="http://schemas.microsoft.com/office/drawing/2014/main" id="{C2184CEE-DB99-4C27-BDF9-C15FA5CA194C}"/>
              </a:ext>
            </a:extLst>
          </p:cNvPr>
          <p:cNvSpPr txBox="1"/>
          <p:nvPr/>
        </p:nvSpPr>
        <p:spPr>
          <a:xfrm>
            <a:off x="9218284" y="6098921"/>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Tree>
    <p:extLst>
      <p:ext uri="{BB962C8B-B14F-4D97-AF65-F5344CB8AC3E}">
        <p14:creationId xmlns:p14="http://schemas.microsoft.com/office/powerpoint/2010/main" val="130767535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328315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738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オランダの介護市場の現状（</a:t>
            </a:r>
            <a:r>
              <a:rPr lang="en-US" altLang="ja-JP" dirty="0"/>
              <a:t>6/7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2.</a:t>
            </a:r>
            <a:r>
              <a:rPr lang="ja-JP" altLang="en-US" dirty="0"/>
              <a:t>医療・公衆衛生</a:t>
            </a:r>
            <a:r>
              <a:rPr lang="en-US" altLang="ja-JP" dirty="0"/>
              <a:t>&gt;</a:t>
            </a:r>
            <a:r>
              <a:rPr lang="ja-JP" altLang="en-US" dirty="0"/>
              <a:t>その他の医療・公衆衛生情報／</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オランダの世帯構成は核家族が中心であり、三世帯同居は少ない。</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は、個人の自助努力を社会が支援するのが基本で、それを医者、看護師、理学療法士、ボランティア、家族などから構成されるソーシャル・ヴァイク・チーム（社会近隣チーム）が見守るのが一般的である。</a:t>
            </a:r>
          </a:p>
        </p:txBody>
      </p:sp>
      <p:graphicFrame>
        <p:nvGraphicFramePr>
          <p:cNvPr id="7" name="グラフ 6">
            <a:extLst>
              <a:ext uri="{FF2B5EF4-FFF2-40B4-BE49-F238E27FC236}">
                <a16:creationId xmlns:a16="http://schemas.microsoft.com/office/drawing/2014/main" id="{48CE2381-095E-429C-9098-04F56B628B8D}"/>
              </a:ext>
            </a:extLst>
          </p:cNvPr>
          <p:cNvGraphicFramePr>
            <a:graphicFrameLocks/>
          </p:cNvGraphicFramePr>
          <p:nvPr/>
        </p:nvGraphicFramePr>
        <p:xfrm>
          <a:off x="451845" y="1952690"/>
          <a:ext cx="4763787" cy="4125350"/>
        </p:xfrm>
        <a:graphic>
          <a:graphicData uri="http://schemas.openxmlformats.org/drawingml/2006/chart">
            <c:chart xmlns:c="http://schemas.openxmlformats.org/drawingml/2006/chart" xmlns:r="http://schemas.openxmlformats.org/officeDocument/2006/relationships" r:id="rId7"/>
          </a:graphicData>
        </a:graphic>
      </p:graphicFrame>
      <p:grpSp>
        <p:nvGrpSpPr>
          <p:cNvPr id="9" name="グループ化 8">
            <a:extLst>
              <a:ext uri="{FF2B5EF4-FFF2-40B4-BE49-F238E27FC236}">
                <a16:creationId xmlns:a16="http://schemas.microsoft.com/office/drawing/2014/main" id="{A52C4BD0-8605-4ABE-A01F-FAD884B89A85}"/>
              </a:ext>
            </a:extLst>
          </p:cNvPr>
          <p:cNvGrpSpPr/>
          <p:nvPr/>
        </p:nvGrpSpPr>
        <p:grpSpPr>
          <a:xfrm>
            <a:off x="5076360" y="1772816"/>
            <a:ext cx="4557160" cy="457200"/>
            <a:chOff x="488504" y="976671"/>
            <a:chExt cx="3548170" cy="457200"/>
          </a:xfrm>
        </p:grpSpPr>
        <p:sp>
          <p:nvSpPr>
            <p:cNvPr id="11" name="Rectangle 2">
              <a:extLst>
                <a:ext uri="{FF2B5EF4-FFF2-40B4-BE49-F238E27FC236}">
                  <a16:creationId xmlns:a16="http://schemas.microsoft.com/office/drawing/2014/main" id="{4326FF1E-30E9-43EC-8A66-7A4B5E7A2D7E}"/>
                </a:ext>
              </a:extLst>
            </p:cNvPr>
            <p:cNvSpPr txBox="1">
              <a:spLocks noChangeArrowheads="1"/>
            </p:cNvSpPr>
            <p:nvPr/>
          </p:nvSpPr>
          <p:spPr>
            <a:xfrm>
              <a:off x="613579" y="976671"/>
              <a:ext cx="3423095"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オランダにおける身内の介護者の内訳</a:t>
              </a:r>
            </a:p>
          </p:txBody>
        </p:sp>
        <p:cxnSp>
          <p:nvCxnSpPr>
            <p:cNvPr id="12" name="直線コネクタ 11">
              <a:extLst>
                <a:ext uri="{FF2B5EF4-FFF2-40B4-BE49-F238E27FC236}">
                  <a16:creationId xmlns:a16="http://schemas.microsoft.com/office/drawing/2014/main" id="{22E74E4D-EB35-437D-8CDC-4EB9AD9C07EB}"/>
                </a:ext>
              </a:extLst>
            </p:cNvPr>
            <p:cNvCxnSpPr/>
            <p:nvPr/>
          </p:nvCxnSpPr>
          <p:spPr bwMode="auto">
            <a:xfrm>
              <a:off x="488504" y="1317228"/>
              <a:ext cx="3363519"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0F4BEDDD-8BE7-434D-8D6B-8BA01E565245}"/>
                </a:ext>
              </a:extLst>
            </p:cNvPr>
            <p:cNvSpPr/>
            <p:nvPr/>
          </p:nvSpPr>
          <p:spPr bwMode="auto">
            <a:xfrm>
              <a:off x="488504" y="986352"/>
              <a:ext cx="86891"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 name="グループ化 14">
            <a:extLst>
              <a:ext uri="{FF2B5EF4-FFF2-40B4-BE49-F238E27FC236}">
                <a16:creationId xmlns:a16="http://schemas.microsoft.com/office/drawing/2014/main" id="{1F3E62D6-92C9-43F6-9C23-220427C714D1}"/>
              </a:ext>
            </a:extLst>
          </p:cNvPr>
          <p:cNvGrpSpPr/>
          <p:nvPr/>
        </p:nvGrpSpPr>
        <p:grpSpPr>
          <a:xfrm>
            <a:off x="577088" y="1772816"/>
            <a:ext cx="4276509" cy="457200"/>
            <a:chOff x="488504" y="976671"/>
            <a:chExt cx="3600000" cy="457200"/>
          </a:xfrm>
        </p:grpSpPr>
        <p:sp>
          <p:nvSpPr>
            <p:cNvPr id="16" name="Rectangle 2">
              <a:extLst>
                <a:ext uri="{FF2B5EF4-FFF2-40B4-BE49-F238E27FC236}">
                  <a16:creationId xmlns:a16="http://schemas.microsoft.com/office/drawing/2014/main" id="{2085B1DC-70C5-43E6-AEEC-5D6DF821053E}"/>
                </a:ext>
              </a:extLst>
            </p:cNvPr>
            <p:cNvSpPr txBox="1">
              <a:spLocks noChangeArrowheads="1"/>
            </p:cNvSpPr>
            <p:nvPr/>
          </p:nvSpPr>
          <p:spPr>
            <a:xfrm>
              <a:off x="600324" y="976671"/>
              <a:ext cx="348817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オランダの高齢者の同居率と死亡場所</a:t>
              </a:r>
            </a:p>
          </p:txBody>
        </p:sp>
        <p:cxnSp>
          <p:nvCxnSpPr>
            <p:cNvPr id="17" name="直線コネクタ 16">
              <a:extLst>
                <a:ext uri="{FF2B5EF4-FFF2-40B4-BE49-F238E27FC236}">
                  <a16:creationId xmlns:a16="http://schemas.microsoft.com/office/drawing/2014/main" id="{17614E86-4164-40C6-96FD-6F348719F53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6ABD7A99-DD93-4DA7-85D2-D292F5580E38}"/>
                </a:ext>
              </a:extLst>
            </p:cNvPr>
            <p:cNvSpPr/>
            <p:nvPr/>
          </p:nvSpPr>
          <p:spPr bwMode="auto">
            <a:xfrm>
              <a:off x="488504" y="986352"/>
              <a:ext cx="9394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9" name="グラフ 18">
            <a:extLst>
              <a:ext uri="{FF2B5EF4-FFF2-40B4-BE49-F238E27FC236}">
                <a16:creationId xmlns:a16="http://schemas.microsoft.com/office/drawing/2014/main" id="{F0321AEA-7C9B-41BC-BB6B-715ADCCDD1DE}"/>
              </a:ext>
            </a:extLst>
          </p:cNvPr>
          <p:cNvGraphicFramePr>
            <a:graphicFrameLocks/>
          </p:cNvGraphicFramePr>
          <p:nvPr>
            <p:extLst>
              <p:ext uri="{D42A27DB-BD31-4B8C-83A1-F6EECF244321}">
                <p14:modId xmlns:p14="http://schemas.microsoft.com/office/powerpoint/2010/main" val="1093283903"/>
              </p:ext>
            </p:extLst>
          </p:nvPr>
        </p:nvGraphicFramePr>
        <p:xfrm>
          <a:off x="5492363" y="2397562"/>
          <a:ext cx="3241754" cy="3174514"/>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75782283"/>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9757967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840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オランダの介護市場の現状（</a:t>
            </a:r>
            <a:r>
              <a:rPr lang="en-US" altLang="ja-JP" dirty="0"/>
              <a:t>7/7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2.</a:t>
            </a:r>
            <a:r>
              <a:rPr lang="ja-JP" altLang="en-US" dirty="0"/>
              <a:t>医療・公衆衛生</a:t>
            </a:r>
            <a:r>
              <a:rPr lang="en-US" altLang="ja-JP" dirty="0"/>
              <a:t>&gt;</a:t>
            </a:r>
            <a:r>
              <a:rPr lang="ja-JP" altLang="en-US" dirty="0"/>
              <a:t>その他の医療・公衆衛生情報／</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オランダにおける主な介護の担い手は、日本と比較して「配偶者」、「子ども」の割合が低く、代わりに友人などの割合が高くなっている。</a:t>
            </a:r>
          </a:p>
        </p:txBody>
      </p:sp>
      <p:graphicFrame>
        <p:nvGraphicFramePr>
          <p:cNvPr id="7" name="グラフ 6">
            <a:extLst>
              <a:ext uri="{FF2B5EF4-FFF2-40B4-BE49-F238E27FC236}">
                <a16:creationId xmlns:a16="http://schemas.microsoft.com/office/drawing/2014/main" id="{63F6C776-06E4-4349-BEA3-822C0DBE1532}"/>
              </a:ext>
            </a:extLst>
          </p:cNvPr>
          <p:cNvGraphicFramePr>
            <a:graphicFrameLocks/>
          </p:cNvGraphicFramePr>
          <p:nvPr/>
        </p:nvGraphicFramePr>
        <p:xfrm>
          <a:off x="297788" y="2570743"/>
          <a:ext cx="4680000" cy="3000619"/>
        </p:xfrm>
        <a:graphic>
          <a:graphicData uri="http://schemas.openxmlformats.org/drawingml/2006/chart">
            <c:chart xmlns:c="http://schemas.openxmlformats.org/drawingml/2006/chart" xmlns:r="http://schemas.openxmlformats.org/officeDocument/2006/relationships" r:id="rId7"/>
          </a:graphicData>
        </a:graphic>
      </p:graphicFrame>
      <p:sp>
        <p:nvSpPr>
          <p:cNvPr id="9" name="テキスト ボックス 8">
            <a:extLst>
              <a:ext uri="{FF2B5EF4-FFF2-40B4-BE49-F238E27FC236}">
                <a16:creationId xmlns:a16="http://schemas.microsoft.com/office/drawing/2014/main" id="{DCB186E8-F5AD-4B4F-914C-DDAE8A572B2C}"/>
              </a:ext>
            </a:extLst>
          </p:cNvPr>
          <p:cNvSpPr txBox="1"/>
          <p:nvPr/>
        </p:nvSpPr>
        <p:spPr>
          <a:xfrm>
            <a:off x="185723" y="3624461"/>
            <a:ext cx="646331" cy="230832"/>
          </a:xfrm>
          <a:prstGeom prst="rect">
            <a:avLst/>
          </a:prstGeom>
          <a:noFill/>
        </p:spPr>
        <p:txBody>
          <a:bodyPr wrap="none" rtlCol="0">
            <a:spAutoFit/>
          </a:bodyPr>
          <a:lstStyle/>
          <a:p>
            <a:r>
              <a:rPr kumimoji="1" lang="ja-JP" altLang="en-US" sz="9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オランダ</a:t>
            </a:r>
          </a:p>
        </p:txBody>
      </p:sp>
      <p:grpSp>
        <p:nvGrpSpPr>
          <p:cNvPr id="11" name="グループ化 10">
            <a:extLst>
              <a:ext uri="{FF2B5EF4-FFF2-40B4-BE49-F238E27FC236}">
                <a16:creationId xmlns:a16="http://schemas.microsoft.com/office/drawing/2014/main" id="{2D3F03D9-DD7C-46D7-B612-FEE39D4E8BB3}"/>
              </a:ext>
            </a:extLst>
          </p:cNvPr>
          <p:cNvGrpSpPr/>
          <p:nvPr/>
        </p:nvGrpSpPr>
        <p:grpSpPr>
          <a:xfrm>
            <a:off x="5081646" y="1858740"/>
            <a:ext cx="4135717" cy="457200"/>
            <a:chOff x="488504" y="976671"/>
            <a:chExt cx="3600000" cy="457200"/>
          </a:xfrm>
        </p:grpSpPr>
        <p:sp>
          <p:nvSpPr>
            <p:cNvPr id="12" name="Rectangle 2">
              <a:extLst>
                <a:ext uri="{FF2B5EF4-FFF2-40B4-BE49-F238E27FC236}">
                  <a16:creationId xmlns:a16="http://schemas.microsoft.com/office/drawing/2014/main" id="{3DA607DA-75D3-42BD-BCA9-66E091F80894}"/>
                </a:ext>
              </a:extLst>
            </p:cNvPr>
            <p:cNvSpPr txBox="1">
              <a:spLocks noChangeArrowheads="1"/>
            </p:cNvSpPr>
            <p:nvPr/>
          </p:nvSpPr>
          <p:spPr>
            <a:xfrm>
              <a:off x="607189"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日本の主な介護の担い手</a:t>
              </a:r>
            </a:p>
          </p:txBody>
        </p:sp>
        <p:cxnSp>
          <p:nvCxnSpPr>
            <p:cNvPr id="14" name="直線コネクタ 13">
              <a:extLst>
                <a:ext uri="{FF2B5EF4-FFF2-40B4-BE49-F238E27FC236}">
                  <a16:creationId xmlns:a16="http://schemas.microsoft.com/office/drawing/2014/main" id="{CA7B3D5A-1892-4FDA-868C-6B3807A9619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E3872C0E-5C5D-4544-AB8B-FF346CEA28B5}"/>
                </a:ext>
              </a:extLst>
            </p:cNvPr>
            <p:cNvSpPr/>
            <p:nvPr/>
          </p:nvSpPr>
          <p:spPr bwMode="auto">
            <a:xfrm>
              <a:off x="488504" y="986352"/>
              <a:ext cx="9714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6" name="グループ化 15">
            <a:extLst>
              <a:ext uri="{FF2B5EF4-FFF2-40B4-BE49-F238E27FC236}">
                <a16:creationId xmlns:a16="http://schemas.microsoft.com/office/drawing/2014/main" id="{FE3A2E17-B938-4680-BDFF-646C7C37A632}"/>
              </a:ext>
            </a:extLst>
          </p:cNvPr>
          <p:cNvGrpSpPr/>
          <p:nvPr/>
        </p:nvGrpSpPr>
        <p:grpSpPr>
          <a:xfrm>
            <a:off x="528568" y="1855079"/>
            <a:ext cx="4136400" cy="457200"/>
            <a:chOff x="488504" y="976671"/>
            <a:chExt cx="4136400" cy="457200"/>
          </a:xfrm>
        </p:grpSpPr>
        <p:sp>
          <p:nvSpPr>
            <p:cNvPr id="17" name="Rectangle 2">
              <a:extLst>
                <a:ext uri="{FF2B5EF4-FFF2-40B4-BE49-F238E27FC236}">
                  <a16:creationId xmlns:a16="http://schemas.microsoft.com/office/drawing/2014/main" id="{CCE2B043-D7AF-4057-8AB6-3A6481E90437}"/>
                </a:ext>
              </a:extLst>
            </p:cNvPr>
            <p:cNvSpPr txBox="1">
              <a:spLocks noChangeArrowheads="1"/>
            </p:cNvSpPr>
            <p:nvPr/>
          </p:nvSpPr>
          <p:spPr>
            <a:xfrm>
              <a:off x="629929" y="976671"/>
              <a:ext cx="385757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オランダにおける主な介護の担い手</a:t>
              </a:r>
            </a:p>
          </p:txBody>
        </p:sp>
        <p:cxnSp>
          <p:nvCxnSpPr>
            <p:cNvPr id="18" name="直線コネクタ 17">
              <a:extLst>
                <a:ext uri="{FF2B5EF4-FFF2-40B4-BE49-F238E27FC236}">
                  <a16:creationId xmlns:a16="http://schemas.microsoft.com/office/drawing/2014/main" id="{918035A2-0303-4EB9-ABBE-81FA45CFAD73}"/>
                </a:ext>
              </a:extLst>
            </p:cNvPr>
            <p:cNvCxnSpPr/>
            <p:nvPr/>
          </p:nvCxnSpPr>
          <p:spPr bwMode="auto">
            <a:xfrm>
              <a:off x="488504" y="1317228"/>
              <a:ext cx="41364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DA988096-45DB-40FB-A9B8-1EB31EF1DD1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0" name="グラフ 19">
            <a:extLst>
              <a:ext uri="{FF2B5EF4-FFF2-40B4-BE49-F238E27FC236}">
                <a16:creationId xmlns:a16="http://schemas.microsoft.com/office/drawing/2014/main" id="{8A85A4F5-C874-43DB-AEAF-994D96A7B3FB}"/>
              </a:ext>
            </a:extLst>
          </p:cNvPr>
          <p:cNvGraphicFramePr>
            <a:graphicFrameLocks/>
          </p:cNvGraphicFramePr>
          <p:nvPr/>
        </p:nvGraphicFramePr>
        <p:xfrm>
          <a:off x="4809504" y="2584350"/>
          <a:ext cx="4680000" cy="323850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4167344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9137029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456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中国の介護サービスの提供（</a:t>
            </a:r>
            <a:r>
              <a:rPr lang="en-US" altLang="ja-JP" dirty="0"/>
              <a:t>2/4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医療政策、計画等／</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中国の介護サービスは、在宅、社区（コミュニティ）、介護施設の３つに大きく分けられる。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例えば北京市では、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年までの整備目標を在宅</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％、社区６％、介護施設４％（通称「</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9064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モデル」）と設定しているが、在宅の割合が高いのは、政府が在宅が最も経済的で、効率的がよいと考えているためである。</a:t>
            </a:r>
          </a:p>
        </p:txBody>
      </p:sp>
      <p:grpSp>
        <p:nvGrpSpPr>
          <p:cNvPr id="7" name="グループ化 6">
            <a:extLst>
              <a:ext uri="{FF2B5EF4-FFF2-40B4-BE49-F238E27FC236}">
                <a16:creationId xmlns:a16="http://schemas.microsoft.com/office/drawing/2014/main" id="{6FB0DC22-3E00-4963-9366-CE695317A0B8}"/>
              </a:ext>
            </a:extLst>
          </p:cNvPr>
          <p:cNvGrpSpPr/>
          <p:nvPr/>
        </p:nvGrpSpPr>
        <p:grpSpPr>
          <a:xfrm>
            <a:off x="582865" y="1670595"/>
            <a:ext cx="3600000" cy="427967"/>
            <a:chOff x="488504" y="971199"/>
            <a:chExt cx="3600000" cy="462672"/>
          </a:xfrm>
        </p:grpSpPr>
        <p:sp>
          <p:nvSpPr>
            <p:cNvPr id="11" name="Rectangle 2">
              <a:extLst>
                <a:ext uri="{FF2B5EF4-FFF2-40B4-BE49-F238E27FC236}">
                  <a16:creationId xmlns:a16="http://schemas.microsoft.com/office/drawing/2014/main" id="{106D9650-82C3-41A9-A867-81052B74EBCE}"/>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介護サービスの種類</a:t>
              </a:r>
            </a:p>
          </p:txBody>
        </p:sp>
        <p:cxnSp>
          <p:nvCxnSpPr>
            <p:cNvPr id="12" name="直線コネクタ 11">
              <a:extLst>
                <a:ext uri="{FF2B5EF4-FFF2-40B4-BE49-F238E27FC236}">
                  <a16:creationId xmlns:a16="http://schemas.microsoft.com/office/drawing/2014/main" id="{84EFCFA7-931A-419F-8BF5-A0BE6F8026C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368AED49-0EA2-4E05-8309-0B991483A78D}"/>
                </a:ext>
              </a:extLst>
            </p:cNvPr>
            <p:cNvSpPr/>
            <p:nvPr/>
          </p:nvSpPr>
          <p:spPr bwMode="auto">
            <a:xfrm>
              <a:off x="488504" y="971199"/>
              <a:ext cx="111628" cy="404026"/>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5" name="Table 204">
            <a:extLst>
              <a:ext uri="{FF2B5EF4-FFF2-40B4-BE49-F238E27FC236}">
                <a16:creationId xmlns:a16="http://schemas.microsoft.com/office/drawing/2014/main" id="{AA75C801-E174-407B-B99F-2C5D6EDAA3CE}"/>
              </a:ext>
            </a:extLst>
          </p:cNvPr>
          <p:cNvGraphicFramePr>
            <a:graphicFrameLocks noGrp="1"/>
          </p:cNvGraphicFramePr>
          <p:nvPr>
            <p:extLst>
              <p:ext uri="{D42A27DB-BD31-4B8C-83A1-F6EECF244321}">
                <p14:modId xmlns:p14="http://schemas.microsoft.com/office/powerpoint/2010/main" val="216199485"/>
              </p:ext>
            </p:extLst>
          </p:nvPr>
        </p:nvGraphicFramePr>
        <p:xfrm>
          <a:off x="570167" y="2117992"/>
          <a:ext cx="8621830" cy="4003040"/>
        </p:xfrm>
        <a:graphic>
          <a:graphicData uri="http://schemas.openxmlformats.org/drawingml/2006/table">
            <a:tbl>
              <a:tblPr firstRow="1" bandRow="1" bandCol="1">
                <a:tableStyleId>{5C22544A-7EE6-4342-B048-85BDC9FD1C3A}</a:tableStyleId>
              </a:tblPr>
              <a:tblGrid>
                <a:gridCol w="208280">
                  <a:extLst>
                    <a:ext uri="{9D8B030D-6E8A-4147-A177-3AD203B41FA5}">
                      <a16:colId xmlns:a16="http://schemas.microsoft.com/office/drawing/2014/main" val="20000"/>
                    </a:ext>
                  </a:extLst>
                </a:gridCol>
                <a:gridCol w="1078210">
                  <a:extLst>
                    <a:ext uri="{9D8B030D-6E8A-4147-A177-3AD203B41FA5}">
                      <a16:colId xmlns:a16="http://schemas.microsoft.com/office/drawing/2014/main" val="20001"/>
                    </a:ext>
                  </a:extLst>
                </a:gridCol>
                <a:gridCol w="1467068">
                  <a:extLst>
                    <a:ext uri="{9D8B030D-6E8A-4147-A177-3AD203B41FA5}">
                      <a16:colId xmlns:a16="http://schemas.microsoft.com/office/drawing/2014/main" val="20002"/>
                    </a:ext>
                  </a:extLst>
                </a:gridCol>
                <a:gridCol w="1467068">
                  <a:extLst>
                    <a:ext uri="{9D8B030D-6E8A-4147-A177-3AD203B41FA5}">
                      <a16:colId xmlns:a16="http://schemas.microsoft.com/office/drawing/2014/main" val="20003"/>
                    </a:ext>
                  </a:extLst>
                </a:gridCol>
                <a:gridCol w="1467068">
                  <a:extLst>
                    <a:ext uri="{9D8B030D-6E8A-4147-A177-3AD203B41FA5}">
                      <a16:colId xmlns:a16="http://schemas.microsoft.com/office/drawing/2014/main" val="20004"/>
                    </a:ext>
                  </a:extLst>
                </a:gridCol>
                <a:gridCol w="1467068">
                  <a:extLst>
                    <a:ext uri="{9D8B030D-6E8A-4147-A177-3AD203B41FA5}">
                      <a16:colId xmlns:a16="http://schemas.microsoft.com/office/drawing/2014/main" val="20005"/>
                    </a:ext>
                  </a:extLst>
                </a:gridCol>
                <a:gridCol w="1467068">
                  <a:extLst>
                    <a:ext uri="{9D8B030D-6E8A-4147-A177-3AD203B41FA5}">
                      <a16:colId xmlns:a16="http://schemas.microsoft.com/office/drawing/2014/main" val="20006"/>
                    </a:ext>
                  </a:extLst>
                </a:gridCol>
              </a:tblGrid>
              <a:tr h="0">
                <a:tc rowSpan="2" gridSpan="2">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在宅</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gridSpan="2">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社区（コミュニティ）</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gridSpan="2">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介護施設</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2315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通所</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サービス</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訪問介護</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サービス</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公的老人</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ホーム</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都市型</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老人ホーム</a:t>
                      </a:r>
                    </a:p>
                  </a:txBody>
                  <a:tcPr anchor="ctr">
                    <a:lnL w="127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406629">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主な対象</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自宅での介護を</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希望する高齢者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Arial" panose="020B0604020202020204" pitchFamily="34" charset="0"/>
                        <a:buNone/>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（家族介護等）</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Arial" panose="020B0604020202020204" pitchFamily="34" charset="0"/>
                        <a:buNone/>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Arial" panose="020B0604020202020204" pitchFamily="34" charset="0"/>
                        <a:buNone/>
                      </a:pPr>
                      <a:endParaRPr lang="en-US" altLang="ja-JP" sz="1100" b="0" dirty="0">
                        <a:solidFill>
                          <a:srgbClr val="003366"/>
                        </a:solidFill>
                        <a:latin typeface="メイリオ" panose="020B0604030504040204" pitchFamily="50" charset="-128"/>
                        <a:ea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自宅等での介護を希望する者で、家族介護が困難な高齢者（自立可能な高齢者等）</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自宅等での介護を希望する者で、家族介護が困難な高齢者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メイリオ" panose="020B0604030504040204" pitchFamily="50" charset="-128"/>
                        <a:ea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要介護度の高い高齢者（生活保護層）</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endParaRPr lang="en-US" altLang="ja-JP" sz="1100" b="0" dirty="0">
                        <a:solidFill>
                          <a:srgbClr val="003366"/>
                        </a:solidFill>
                        <a:latin typeface="メイリオ" panose="020B0604030504040204" pitchFamily="50" charset="-128"/>
                        <a:ea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都市在住の高齢者（富裕層等）</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endParaRPr lang="en-US" altLang="ja-JP" sz="1100" b="0" dirty="0">
                        <a:solidFill>
                          <a:srgbClr val="003366"/>
                        </a:solidFill>
                        <a:latin typeface="メイリオ" panose="020B0604030504040204" pitchFamily="50" charset="-128"/>
                        <a:ea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51649">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主な介護内容</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270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家族や民間事業者による家庭内での介護</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endParaRPr lang="en-US" altLang="ja-JP" sz="1100" b="0" dirty="0">
                        <a:solidFill>
                          <a:srgbClr val="003366"/>
                        </a:solidFill>
                        <a:latin typeface="メイリオ" panose="020B0604030504040204" pitchFamily="50" charset="-128"/>
                        <a:ea typeface="メイリオ" panose="020B0604030504040204" pitchFamily="50" charset="-128"/>
                      </a:endParaRPr>
                    </a:p>
                  </a:txBody>
                  <a:tcPr marR="72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社区内での交流イベント、娯楽などを提供</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メイリオ" panose="020B0604030504040204" pitchFamily="50" charset="-128"/>
                        <a:ea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社区サービスセンターがヘルパーを派遣し、食事・排泄などの生活支援を提供</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在宅・社区でのケアが困難な方に専門的なフルサービスを提供</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endParaRPr lang="en-US" altLang="ja-JP" sz="1100" b="0" dirty="0">
                        <a:solidFill>
                          <a:srgbClr val="003366"/>
                        </a:solidFill>
                        <a:latin typeface="メイリオ" panose="020B0604030504040204" pitchFamily="50" charset="-128"/>
                        <a:ea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あらゆる要介護度の高齢者に向けた統合型介護サービスの提供</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endParaRPr lang="en-US" altLang="ja-JP" sz="1100" b="0" dirty="0">
                        <a:solidFill>
                          <a:srgbClr val="003366"/>
                        </a:solidFill>
                        <a:latin typeface="メイリオ" panose="020B0604030504040204" pitchFamily="50" charset="-128"/>
                        <a:ea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0">
                <a:tc gridSpan="2">
                  <a:txBody>
                    <a:bodyPr/>
                    <a:lstStyle/>
                    <a:p>
                      <a:pPr algn="ctr">
                        <a:lnSpc>
                          <a:spcPts val="100"/>
                        </a:lnSpc>
                      </a:pPr>
                      <a:endParaRPr lang="en-US" altLang="ja-JP" sz="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marL="0" indent="0" algn="ctr">
                        <a:lnSpc>
                          <a:spcPts val="100"/>
                        </a:lnSpc>
                        <a:buFont typeface="Wingdings" panose="05000000000000000000" pitchFamily="2" charset="2"/>
                        <a:buNone/>
                      </a:pPr>
                      <a:endParaRPr lang="en-US" altLang="ja-JP" sz="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lgn="ctr">
                        <a:lnSpc>
                          <a:spcPts val="100"/>
                        </a:lnSpc>
                        <a:buFont typeface="Wingdings" panose="05000000000000000000" pitchFamily="2" charset="2"/>
                        <a:buNone/>
                      </a:pPr>
                      <a:endParaRPr lang="en-US" altLang="ja-JP" sz="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marL="0" indent="0" algn="ctr">
                        <a:lnSpc>
                          <a:spcPts val="100"/>
                        </a:lnSpc>
                        <a:buFont typeface="Wingdings" panose="05000000000000000000" pitchFamily="2" charset="2"/>
                        <a:buNone/>
                      </a:pPr>
                      <a:endParaRPr lang="en-US" altLang="ja-JP" sz="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4"/>
                  </a:ext>
                </a:extLst>
              </a:tr>
              <a:tr h="123154">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整備目標</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（北京市の例）</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hMerge="1">
                  <a:txBody>
                    <a:bodyPr/>
                    <a:lstStyle/>
                    <a:p>
                      <a:pPr algn="ctr"/>
                      <a:endParaRPr lang="en-US" altLang="ja-JP" sz="1100" b="1" dirty="0">
                        <a:solidFill>
                          <a:schemeClr val="bg1"/>
                        </a:solidFill>
                      </a:endParaRPr>
                    </a:p>
                  </a:txBody>
                  <a:tcPr anchor="ctr">
                    <a:lnL w="12700" cmpd="sng">
                      <a:noFill/>
                    </a:lnL>
                    <a:lnR w="12700" cmpd="sng">
                      <a:noFill/>
                    </a:lnR>
                    <a:lnT w="3810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a:txBody>
                    <a:bodyPr/>
                    <a:lstStyle/>
                    <a:p>
                      <a:pPr marL="0" indent="0" algn="ctr">
                        <a:lnSpc>
                          <a:spcPts val="1500"/>
                        </a:lnSpc>
                        <a:buFont typeface="Wingdings" panose="05000000000000000000" pitchFamily="2" charset="2"/>
                        <a:buNone/>
                      </a:pPr>
                      <a:r>
                        <a:rPr lang="en-US" altLang="ja-JP" sz="16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90</a:t>
                      </a:r>
                      <a:r>
                        <a:rPr lang="ja-JP" altLang="en-US" sz="16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6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lgn="ctr">
                        <a:lnSpc>
                          <a:spcPts val="1500"/>
                        </a:lnSpc>
                        <a:buFont typeface="Wingdings" panose="05000000000000000000" pitchFamily="2" charset="2"/>
                        <a:buNone/>
                      </a:pP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６％</a:t>
                      </a:r>
                      <a:endPar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3366"/>
                        </a:solidFill>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gridSpan="2">
                  <a:txBody>
                    <a:bodyPr/>
                    <a:lstStyle/>
                    <a:p>
                      <a:pPr marL="0" indent="0" algn="ctr">
                        <a:lnSpc>
                          <a:spcPts val="1500"/>
                        </a:lnSpc>
                        <a:buFont typeface="Wingdings" panose="05000000000000000000" pitchFamily="2" charset="2"/>
                        <a:buNone/>
                      </a:pP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４％</a:t>
                      </a:r>
                      <a:endPar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3366"/>
                        </a:solidFill>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0">
                <a:tc rowSpan="2">
                  <a:txBody>
                    <a:bodyPr/>
                    <a:lstStyle/>
                    <a:p>
                      <a:pPr algn="ct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高齢者の人数換算</a:t>
                      </a:r>
                      <a:endPar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lnSpc>
                          <a:spcPct val="100000"/>
                        </a:lnSpc>
                      </a:pP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（全国ベース）</a:t>
                      </a:r>
                      <a:endPar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lnSpc>
                          <a:spcPct val="100000"/>
                        </a:lnSpc>
                        <a:spcBef>
                          <a:spcPts val="600"/>
                        </a:spcBef>
                      </a:pP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上段：</a:t>
                      </a:r>
                      <a:r>
                        <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endPar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lnSpc>
                          <a:spcPct val="100000"/>
                        </a:lnSpc>
                      </a:pP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下段：</a:t>
                      </a:r>
                      <a:r>
                        <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endPar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140,306</a:t>
                      </a:r>
                      <a:r>
                        <a:rPr lang="ja-JP" altLang="en-US"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9,353</a:t>
                      </a: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6,235</a:t>
                      </a: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6"/>
                  </a:ext>
                </a:extLst>
              </a:tr>
              <a:tr h="0">
                <a:tc vMerge="1">
                  <a:txBody>
                    <a:bodyPr/>
                    <a:lstStyle/>
                    <a:p>
                      <a:pPr algn="ctr"/>
                      <a:endParaRPr lang="en-US" altLang="ja-JP" sz="1100" b="1" dirty="0">
                        <a:solidFill>
                          <a:schemeClr val="bg1"/>
                        </a:solidFill>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vMerge="1">
                  <a:txBody>
                    <a:bodyPr/>
                    <a:lstStyle/>
                    <a:p>
                      <a:pPr algn="ctr">
                        <a:lnSpc>
                          <a:spcPct val="100000"/>
                        </a:lnSpc>
                      </a:pPr>
                      <a:endParaRPr lang="en-US" altLang="ja-JP" sz="800" b="0" dirty="0">
                        <a:solidFill>
                          <a:schemeClr val="bg1"/>
                        </a:solidFill>
                      </a:endParaRPr>
                    </a:p>
                  </a:txBody>
                  <a:tcPr marL="0" marR="0" marT="0" marB="0" anchor="ctr">
                    <a:lnL w="12700" cap="flat" cmpd="sng" algn="ctr">
                      <a:solidFill>
                        <a:schemeClr val="bg1">
                          <a:lumMod val="75000"/>
                        </a:schemeClr>
                      </a:solidFill>
                      <a:prstDash val="solid"/>
                      <a:round/>
                      <a:headEnd type="none" w="med" len="med"/>
                      <a:tailEnd type="none" w="med" len="med"/>
                    </a:lnL>
                    <a:lnR w="12700" cmpd="sng">
                      <a:noFill/>
                    </a:lnR>
                    <a:lnT w="12700" cap="flat" cmpd="sng" algn="ctr">
                      <a:solidFill>
                        <a:schemeClr val="bg1">
                          <a:lumMod val="7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a:txBody>
                    <a:bodyPr/>
                    <a:lstStyle/>
                    <a:p>
                      <a:pPr marL="0" indent="0" algn="ctr">
                        <a:lnSpc>
                          <a:spcPct val="100000"/>
                        </a:lnSpc>
                        <a:buFont typeface="Wingdings" panose="05000000000000000000" pitchFamily="2" charset="2"/>
                        <a:buNone/>
                      </a:pPr>
                      <a:r>
                        <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271,886</a:t>
                      </a:r>
                      <a:r>
                        <a:rPr lang="ja-JP" altLang="en-US"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lgn="ctr">
                        <a:lnSpc>
                          <a:spcPct val="100000"/>
                        </a:lnSpc>
                        <a:buFont typeface="Wingdings" panose="05000000000000000000" pitchFamily="2" charset="2"/>
                        <a:buNone/>
                      </a:pPr>
                      <a:r>
                        <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18,126</a:t>
                      </a: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marL="0" indent="0" algn="ctr">
                        <a:lnSpc>
                          <a:spcPct val="100000"/>
                        </a:lnSpc>
                        <a:buFont typeface="Wingdings" panose="05000000000000000000" pitchFamily="2" charset="2"/>
                        <a:buNone/>
                      </a:pPr>
                      <a:r>
                        <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12,084</a:t>
                      </a: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734542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790526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943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a:t>
            </a:r>
            <a:r>
              <a:rPr lang="zh-TW" altLang="en-US" dirty="0"/>
              <a:t>介護保険制度</a:t>
            </a:r>
            <a:r>
              <a:rPr lang="ja-JP" altLang="en-US" dirty="0"/>
              <a:t>（</a:t>
            </a:r>
            <a:r>
              <a:rPr lang="en-US" altLang="ja-JP" dirty="0"/>
              <a:t>1/6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公的保険制度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オランダでは、介護保障制度と医療保険制度が連動して運用されており、長期介護法（Ｗｌｚ）、健康保険法（Ｚｖｗ）、社会支援法（Ｗｍｏ）の三層構造となっている。</a:t>
            </a:r>
          </a:p>
        </p:txBody>
      </p:sp>
      <p:grpSp>
        <p:nvGrpSpPr>
          <p:cNvPr id="7" name="グループ化 6">
            <a:extLst>
              <a:ext uri="{FF2B5EF4-FFF2-40B4-BE49-F238E27FC236}">
                <a16:creationId xmlns:a16="http://schemas.microsoft.com/office/drawing/2014/main" id="{1D895247-D19D-44CD-A238-6CDF776F728B}"/>
              </a:ext>
            </a:extLst>
          </p:cNvPr>
          <p:cNvGrpSpPr/>
          <p:nvPr/>
        </p:nvGrpSpPr>
        <p:grpSpPr>
          <a:xfrm>
            <a:off x="567060" y="1412776"/>
            <a:ext cx="3712468" cy="457200"/>
            <a:chOff x="488504" y="976671"/>
            <a:chExt cx="3712468" cy="457200"/>
          </a:xfrm>
        </p:grpSpPr>
        <p:sp>
          <p:nvSpPr>
            <p:cNvPr id="9" name="Rectangle 2">
              <a:extLst>
                <a:ext uri="{FF2B5EF4-FFF2-40B4-BE49-F238E27FC236}">
                  <a16:creationId xmlns:a16="http://schemas.microsoft.com/office/drawing/2014/main" id="{803911D6-04FE-4A03-99E8-546280BC33BA}"/>
                </a:ext>
              </a:extLst>
            </p:cNvPr>
            <p:cNvSpPr txBox="1">
              <a:spLocks noChangeArrowheads="1"/>
            </p:cNvSpPr>
            <p:nvPr/>
          </p:nvSpPr>
          <p:spPr>
            <a:xfrm>
              <a:off x="629930" y="976671"/>
              <a:ext cx="3571042"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オランダにおける介護保険制度</a:t>
              </a:r>
            </a:p>
          </p:txBody>
        </p:sp>
        <p:cxnSp>
          <p:nvCxnSpPr>
            <p:cNvPr id="11" name="直線コネクタ 10">
              <a:extLst>
                <a:ext uri="{FF2B5EF4-FFF2-40B4-BE49-F238E27FC236}">
                  <a16:creationId xmlns:a16="http://schemas.microsoft.com/office/drawing/2014/main" id="{CEB6E779-3914-4874-A683-B947E65550F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0D17FA51-07F8-48D7-8002-04A09D0AA41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1FF075AF-4198-43D2-87C5-6432BF9FF42E}"/>
              </a:ext>
            </a:extLst>
          </p:cNvPr>
          <p:cNvGraphicFramePr>
            <a:graphicFrameLocks noGrp="1"/>
          </p:cNvGraphicFramePr>
          <p:nvPr>
            <p:extLst>
              <p:ext uri="{D42A27DB-BD31-4B8C-83A1-F6EECF244321}">
                <p14:modId xmlns:p14="http://schemas.microsoft.com/office/powerpoint/2010/main" val="92751029"/>
              </p:ext>
            </p:extLst>
          </p:nvPr>
        </p:nvGraphicFramePr>
        <p:xfrm>
          <a:off x="560387" y="1853523"/>
          <a:ext cx="8857111" cy="4594860"/>
        </p:xfrm>
        <a:graphic>
          <a:graphicData uri="http://schemas.openxmlformats.org/drawingml/2006/table">
            <a:tbl>
              <a:tblPr firstRow="1" bandRow="1" bandCol="1">
                <a:tableStyleId>{5C22544A-7EE6-4342-B048-85BDC9FD1C3A}</a:tableStyleId>
              </a:tblPr>
              <a:tblGrid>
                <a:gridCol w="406345">
                  <a:extLst>
                    <a:ext uri="{9D8B030D-6E8A-4147-A177-3AD203B41FA5}">
                      <a16:colId xmlns:a16="http://schemas.microsoft.com/office/drawing/2014/main" val="20000"/>
                    </a:ext>
                  </a:extLst>
                </a:gridCol>
                <a:gridCol w="1177956">
                  <a:extLst>
                    <a:ext uri="{9D8B030D-6E8A-4147-A177-3AD203B41FA5}">
                      <a16:colId xmlns:a16="http://schemas.microsoft.com/office/drawing/2014/main" val="20001"/>
                    </a:ext>
                  </a:extLst>
                </a:gridCol>
                <a:gridCol w="2424270">
                  <a:extLst>
                    <a:ext uri="{9D8B030D-6E8A-4147-A177-3AD203B41FA5}">
                      <a16:colId xmlns:a16="http://schemas.microsoft.com/office/drawing/2014/main" val="20002"/>
                    </a:ext>
                  </a:extLst>
                </a:gridCol>
                <a:gridCol w="2424270">
                  <a:extLst>
                    <a:ext uri="{9D8B030D-6E8A-4147-A177-3AD203B41FA5}">
                      <a16:colId xmlns:a16="http://schemas.microsoft.com/office/drawing/2014/main" val="20003"/>
                    </a:ext>
                  </a:extLst>
                </a:gridCol>
                <a:gridCol w="2424270">
                  <a:extLst>
                    <a:ext uri="{9D8B030D-6E8A-4147-A177-3AD203B41FA5}">
                      <a16:colId xmlns:a16="http://schemas.microsoft.com/office/drawing/2014/main" val="20004"/>
                    </a:ext>
                  </a:extLst>
                </a:gridCol>
              </a:tblGrid>
              <a:tr h="293858">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医療保険制度</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algn="ctr"/>
                      <a:endParaRPr lang="en-US" altLang="ja-JP" sz="1400" b="1" dirty="0">
                        <a:solidFill>
                          <a:schemeClr val="bg1"/>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介護保障制度</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93858">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根拠法</a:t>
                      </a:r>
                      <a:endParaRPr kumimoji="1" lang="en-US" altLang="ja-JP" sz="14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長期介護法（Ｗｌｚ）</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健康保険法（Ｚｖｗ）</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社会支援法</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（Ｗｍｏ</a:t>
                      </a:r>
                      <a:r>
                        <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7">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介護保障制度の内容</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lnL w="12700" cmpd="sng">
                      <a:noFill/>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保険者／運用者</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indent="0" algn="l" defTabSz="914400" rtl="0" eaLnBrk="1" latinLnBrk="0" hangingPunct="1">
                        <a:lnSpc>
                          <a:spcPts val="1500"/>
                        </a:lnSpc>
                        <a:buFont typeface="Wingdings" panose="05000000000000000000" pitchFamily="2" charset="2"/>
                        <a:buNone/>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国／民間健康保険会社</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indent="0" algn="l">
                        <a:lnSpc>
                          <a:spcPts val="1500"/>
                        </a:lnSpc>
                        <a:buFont typeface="Wingdings" panose="05000000000000000000" pitchFamily="2" charset="2"/>
                        <a:buNone/>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民間健康保険会社</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indent="0" algn="l">
                        <a:lnSpc>
                          <a:spcPts val="1500"/>
                        </a:lnSpc>
                        <a:buFont typeface="Wingdings" panose="05000000000000000000" pitchFamily="2" charset="2"/>
                        <a:buNone/>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地方自治体</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0733">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被保険者</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オランダ居住者。国内で労働所得のある人。強制加入保険。</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オランダ居住者。強制加入の医療保険。</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保証制度のため、保険ではない。</a:t>
                      </a: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36061">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対象者</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長期の入院、</a:t>
                      </a:r>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24</a:t>
                      </a: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時間体制のケアを必要とする高齢者や障害者（長期医療・介護を要する人）</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治療を中心とした医療サービスを必要とする者（短期医療を要する人）</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病気・障害・高齢によって日常生活に困難を感じている者（自由診療にあたるサービスを要する人）</a:t>
                      </a: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17765">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認定者</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indent="0" algn="l">
                        <a:lnSpc>
                          <a:spcPts val="1500"/>
                        </a:lnSpc>
                        <a:buFont typeface="Wingdings" panose="05000000000000000000" pitchFamily="2" charset="2"/>
                        <a:buNone/>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ケア判定センター（ＣＩＺ）</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地域看護師（レベル５）</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地方自治体、ソーシャルヴァイクチーム</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46717">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サービス内容</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主として介護サービス</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緊急治療・病院、外来、薬剤、出産など主として急性期の治療</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家事補助、住宅改修、福祉機器の提供等</a:t>
                      </a: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2045">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自己負担額</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年齢、所得、資産等によって負担額は分類される</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原則自己負担なし</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一部負担有</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0">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給付方式</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現物給付と現金給付</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現物給付、現金給付</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現物給付、現金給付</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734644">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財源</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mpd="sng">
                      <a:noFill/>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buFont typeface="Arial" panose="020B0604020202020204" pitchFamily="34" charset="0"/>
                        <a:buChar cha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保険料</a:t>
                      </a:r>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課税所得の</a:t>
                      </a:r>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9.65</a:t>
                      </a: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171450" indent="-171450" algn="l">
                        <a:buFont typeface="Arial" panose="020B0604020202020204" pitchFamily="34" charset="0"/>
                        <a:buChar cha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自己負担</a:t>
                      </a:r>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所得レベルによって決定</a:t>
                      </a:r>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政府による補填</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buFont typeface="Arial" panose="020B0604020202020204" pitchFamily="34" charset="0"/>
                        <a:buChar cha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保険料（年間平均</a:t>
                      </a:r>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1,300</a:t>
                      </a: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ユーロ（約</a:t>
                      </a:r>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156,000</a:t>
                      </a: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円）</a:t>
                      </a:r>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171450" indent="-171450" algn="l">
                        <a:buFont typeface="Arial" panose="020B0604020202020204" pitchFamily="34" charset="0"/>
                        <a:buChar cha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所得比例保険料</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buFont typeface="Arial" panose="020B0604020202020204" pitchFamily="34" charset="0"/>
                        <a:buChar cha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国庫補助金</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buFont typeface="Arial" panose="020B0604020202020204" pitchFamily="34" charset="0"/>
                        <a:buChar cha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控除免責額</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buFont typeface="Arial" panose="020B0604020202020204" pitchFamily="34" charset="0"/>
                        <a:buChar cha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中央政府からの補助金</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buFont typeface="Arial" panose="020B0604020202020204" pitchFamily="34" charset="0"/>
                        <a:buChar cha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地方自治体の財源</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buFont typeface="Arial" panose="020B0604020202020204" pitchFamily="34" charset="0"/>
                        <a:buChar char="•"/>
                      </a:pPr>
                      <a:r>
                        <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自己負担</a:t>
                      </a:r>
                      <a:endPar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154703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8947034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045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a:t>
            </a:r>
            <a:r>
              <a:rPr lang="zh-TW" altLang="en-US" dirty="0"/>
              <a:t>介護保険制度</a:t>
            </a:r>
            <a:r>
              <a:rPr lang="ja-JP" altLang="en-US" dirty="0"/>
              <a:t>（</a:t>
            </a:r>
            <a:r>
              <a:rPr lang="en-US" altLang="ja-JP" dirty="0"/>
              <a:t>2/6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介護保険制度の内容は、以下のとおりである。</a:t>
            </a:r>
          </a:p>
        </p:txBody>
      </p:sp>
      <p:graphicFrame>
        <p:nvGraphicFramePr>
          <p:cNvPr id="7" name="Table 204">
            <a:extLst>
              <a:ext uri="{FF2B5EF4-FFF2-40B4-BE49-F238E27FC236}">
                <a16:creationId xmlns:a16="http://schemas.microsoft.com/office/drawing/2014/main" id="{3A476F54-FA60-4CB7-89C3-517E476474DC}"/>
              </a:ext>
            </a:extLst>
          </p:cNvPr>
          <p:cNvGraphicFramePr>
            <a:graphicFrameLocks noGrp="1"/>
          </p:cNvGraphicFramePr>
          <p:nvPr>
            <p:extLst>
              <p:ext uri="{D42A27DB-BD31-4B8C-83A1-F6EECF244321}">
                <p14:modId xmlns:p14="http://schemas.microsoft.com/office/powerpoint/2010/main" val="534611594"/>
              </p:ext>
            </p:extLst>
          </p:nvPr>
        </p:nvGraphicFramePr>
        <p:xfrm>
          <a:off x="416496" y="1721995"/>
          <a:ext cx="9001000" cy="4561841"/>
        </p:xfrm>
        <a:graphic>
          <a:graphicData uri="http://schemas.openxmlformats.org/drawingml/2006/table">
            <a:tbl>
              <a:tblPr firstRow="1" bandRow="1" bandCol="1">
                <a:tableStyleId>{5C22544A-7EE6-4342-B048-85BDC9FD1C3A}</a:tableStyleId>
              </a:tblPr>
              <a:tblGrid>
                <a:gridCol w="1008112">
                  <a:extLst>
                    <a:ext uri="{9D8B030D-6E8A-4147-A177-3AD203B41FA5}">
                      <a16:colId xmlns:a16="http://schemas.microsoft.com/office/drawing/2014/main" val="20000"/>
                    </a:ext>
                  </a:extLst>
                </a:gridCol>
                <a:gridCol w="3890391">
                  <a:extLst>
                    <a:ext uri="{9D8B030D-6E8A-4147-A177-3AD203B41FA5}">
                      <a16:colId xmlns:a16="http://schemas.microsoft.com/office/drawing/2014/main" val="20001"/>
                    </a:ext>
                  </a:extLst>
                </a:gridCol>
                <a:gridCol w="4102497">
                  <a:extLst>
                    <a:ext uri="{9D8B030D-6E8A-4147-A177-3AD203B41FA5}">
                      <a16:colId xmlns:a16="http://schemas.microsoft.com/office/drawing/2014/main" val="20002"/>
                    </a:ext>
                  </a:extLst>
                </a:gridCol>
              </a:tblGrid>
              <a:tr h="338853">
                <a:tc>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オランダ</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日本</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777786">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介護保険制度概要</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長期介護法（Ｗｌｚ）・</a:t>
                      </a:r>
                      <a:br>
                        <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健康保険法（Ｚｖｗ）：全国民（強制加入）</a:t>
                      </a:r>
                      <a:br>
                        <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社会支援法（Ｗｍｏ）：</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地域住民</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Ｗｌｚ：ケア判定センター（ＣＩＺ）、</a:t>
                      </a:r>
                      <a:br>
                        <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Ｚｖｗ：地域看護師、</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Ｗｍｏ：地方自治体</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600"/>
                        </a:lnSpc>
                        <a:buFont typeface="Wingdings" panose="05000000000000000000" pitchFamily="2" charset="2"/>
                        <a:buChar char="l"/>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ナーシングホームや高齢者ホーム</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ホームヘルプ、訪問看護、</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デイケア、ショートステイなど。</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また、</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地方</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自治体の独自サービスとして</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配食サービスや移送サービスなど。</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自己負担額 ：</a:t>
                      </a:r>
                      <a:r>
                        <a:rPr lang="en-SG"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居住費用や食費は利用者負担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 付 方 式</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サービス給付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給付限度額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要介護度ごとに異なる</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lnL w="12700" cmpd="sng">
                      <a:noFill/>
                    </a:lnL>
                    <a:lnR w="1905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第１号被保険者（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719138" indent="0" algn="l">
                        <a:lnSpc>
                          <a:spcPts val="1500"/>
                        </a:lnSpc>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第２号被保険者（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歳の医療保険加入者）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一次判定（コンピュータによる推計）、</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719138" indent="0" algn="l">
                        <a:lnSpc>
                          <a:spcPts val="1500"/>
                        </a:lnSpc>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二次判定（介護認定審査会による審査）</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居宅、高齢者施設、通所</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生活支援、入浴介護、</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リハビリテーション、福祉用具レンタル、</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特定福祉用品販売、住宅バリアフリー改修など</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自己負担額 ：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96938" marR="0" lvl="0" indent="0" algn="l" defTabSz="914400" rtl="0" eaLnBrk="1" fontAlgn="auto" latinLnBrk="0" hangingPunct="1">
                        <a:lnSpc>
                          <a:spcPct val="100000"/>
                        </a:lnSpc>
                        <a:spcBef>
                          <a:spcPts val="0"/>
                        </a:spcBef>
                        <a:spcAft>
                          <a:spcPts val="0"/>
                        </a:spcAft>
                        <a:buClrTx/>
                        <a:buSzTx/>
                        <a:buFontTx/>
                        <a:buNone/>
                        <a:tabLst/>
                        <a:defRP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支給限度額を超過する部分は全額自己負担</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 付 方 式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サービス給付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給付限度額：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要介護度ごとに異なるが、月額５～</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36</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万円</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152128">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財源</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lang="ja-JP" alt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被保険者の保険料（全体の約４分の３）</a:t>
                      </a:r>
                      <a:endParaRPr lang="en-US" altLang="ja-JP"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5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利用者負担（全体の約１割）</a:t>
                      </a:r>
                      <a:endParaRPr lang="en-US" altLang="ja-JP"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lang="en-US" altLang="ja-JP" sz="1050" dirty="0">
                        <a:solidFill>
                          <a:srgbClr val="003366"/>
                        </a:solidFill>
                      </a:endParaRPr>
                    </a:p>
                  </a:txBody>
                  <a:tcPr anchor="ctr">
                    <a:lnL w="12700" cmpd="sng">
                      <a:noFill/>
                    </a:lnL>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90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被保険者の保険料</a:t>
                      </a:r>
                      <a:endParaRPr lang="en-US" altLang="ja-JP"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国庫負担金</a:t>
                      </a:r>
                      <a:endParaRPr lang="en-US" altLang="ja-JP"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都道府県負担金</a:t>
                      </a:r>
                      <a:endParaRPr lang="en-US" altLang="ja-JP"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市町村負担金</a:t>
                      </a:r>
                      <a:endParaRPr 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90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grpSp>
        <p:nvGrpSpPr>
          <p:cNvPr id="9" name="グループ化 8">
            <a:extLst>
              <a:ext uri="{FF2B5EF4-FFF2-40B4-BE49-F238E27FC236}">
                <a16:creationId xmlns:a16="http://schemas.microsoft.com/office/drawing/2014/main" id="{93635524-D610-4A5C-8A5C-14F1F037AF71}"/>
              </a:ext>
            </a:extLst>
          </p:cNvPr>
          <p:cNvGrpSpPr/>
          <p:nvPr/>
        </p:nvGrpSpPr>
        <p:grpSpPr>
          <a:xfrm>
            <a:off x="416496" y="1243608"/>
            <a:ext cx="3600000" cy="457200"/>
            <a:chOff x="488504" y="976671"/>
            <a:chExt cx="3600000" cy="457200"/>
          </a:xfrm>
        </p:grpSpPr>
        <p:sp>
          <p:nvSpPr>
            <p:cNvPr id="11" name="Rectangle 2">
              <a:extLst>
                <a:ext uri="{FF2B5EF4-FFF2-40B4-BE49-F238E27FC236}">
                  <a16:creationId xmlns:a16="http://schemas.microsoft.com/office/drawing/2014/main" id="{C9DB0689-DA15-4587-9104-C5ACBD7D3076}"/>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介護保険制度の日蘭比較</a:t>
              </a:r>
            </a:p>
          </p:txBody>
        </p:sp>
        <p:cxnSp>
          <p:nvCxnSpPr>
            <p:cNvPr id="12" name="直線コネクタ 11">
              <a:extLst>
                <a:ext uri="{FF2B5EF4-FFF2-40B4-BE49-F238E27FC236}">
                  <a16:creationId xmlns:a16="http://schemas.microsoft.com/office/drawing/2014/main" id="{101F87C0-6698-48DA-A54C-3E117919A94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5916D880-7D34-4A97-ABE1-4B92A7A5946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5" name="図 14">
            <a:extLst>
              <a:ext uri="{FF2B5EF4-FFF2-40B4-BE49-F238E27FC236}">
                <a16:creationId xmlns:a16="http://schemas.microsoft.com/office/drawing/2014/main" id="{462D599E-998E-4830-9D34-7FB19AE7406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513711" y="1736904"/>
            <a:ext cx="405963" cy="298800"/>
          </a:xfrm>
          <a:prstGeom prst="rect">
            <a:avLst/>
          </a:prstGeom>
        </p:spPr>
      </p:pic>
      <p:pic>
        <p:nvPicPr>
          <p:cNvPr id="16" name="図 15">
            <a:extLst>
              <a:ext uri="{FF2B5EF4-FFF2-40B4-BE49-F238E27FC236}">
                <a16:creationId xmlns:a16="http://schemas.microsoft.com/office/drawing/2014/main" id="{AC3A1789-9FEF-4D8B-8534-D94FA40E9B19}"/>
              </a:ext>
            </a:extLst>
          </p:cNvPr>
          <p:cNvPicPr>
            <a:picLocks noChangeAspect="1"/>
          </p:cNvPicPr>
          <p:nvPr/>
        </p:nvPicPr>
        <p:blipFill>
          <a:blip r:embed="rId8"/>
          <a:stretch>
            <a:fillRect/>
          </a:stretch>
        </p:blipFill>
        <p:spPr>
          <a:xfrm>
            <a:off x="5432241" y="1738908"/>
            <a:ext cx="432048" cy="297713"/>
          </a:xfrm>
          <a:prstGeom prst="rect">
            <a:avLst/>
          </a:prstGeom>
        </p:spPr>
      </p:pic>
    </p:spTree>
    <p:extLst>
      <p:ext uri="{BB962C8B-B14F-4D97-AF65-F5344CB8AC3E}">
        <p14:creationId xmlns:p14="http://schemas.microsoft.com/office/powerpoint/2010/main" val="4019041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111939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148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a:t>
            </a:r>
            <a:r>
              <a:rPr lang="zh-TW" altLang="en-US" dirty="0"/>
              <a:t>介護保険制度</a:t>
            </a:r>
            <a:r>
              <a:rPr lang="ja-JP" altLang="en-US" dirty="0"/>
              <a:t>（</a:t>
            </a:r>
            <a:r>
              <a:rPr lang="en-US" altLang="ja-JP" dirty="0"/>
              <a:t>3/6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2004395"/>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年の制度改革以前は、特別医療費補償法（ＡＷＢＺ）に定められた公的保険で長期医療・介護をカバーしてきた。</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年１月からスタートした新しい介護保険制度（</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改革）では、従前、ＡＷＢＺがカバーしてきた在宅・施設介護サービスのうち在宅での介護サービスの大部分を社会支援法（Ｗｍｏ）へ、リハビリなどを含む医療と関連が強い在宅看護・身体介護のサービスは医療保険（Ｚｖｗ）へ移管させた。この結果、介護保険（</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年以降はＷｌｚ</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は施設ケアのみをカバーすることとなった。</a:t>
            </a:r>
          </a:p>
        </p:txBody>
      </p:sp>
      <p:grpSp>
        <p:nvGrpSpPr>
          <p:cNvPr id="7" name="グループ化 6">
            <a:extLst>
              <a:ext uri="{FF2B5EF4-FFF2-40B4-BE49-F238E27FC236}">
                <a16:creationId xmlns:a16="http://schemas.microsoft.com/office/drawing/2014/main" id="{F1104938-E276-47E3-8012-966201062E54}"/>
              </a:ext>
            </a:extLst>
          </p:cNvPr>
          <p:cNvGrpSpPr/>
          <p:nvPr/>
        </p:nvGrpSpPr>
        <p:grpSpPr>
          <a:xfrm>
            <a:off x="615927" y="2657039"/>
            <a:ext cx="8700554" cy="457200"/>
            <a:chOff x="488504" y="976671"/>
            <a:chExt cx="8700554" cy="457200"/>
          </a:xfrm>
        </p:grpSpPr>
        <p:sp>
          <p:nvSpPr>
            <p:cNvPr id="9" name="Rectangle 2">
              <a:extLst>
                <a:ext uri="{FF2B5EF4-FFF2-40B4-BE49-F238E27FC236}">
                  <a16:creationId xmlns:a16="http://schemas.microsoft.com/office/drawing/2014/main" id="{74AA7247-D8DB-4407-9B01-A0B035738A64}"/>
                </a:ext>
              </a:extLst>
            </p:cNvPr>
            <p:cNvSpPr txBox="1">
              <a:spLocks noChangeArrowheads="1"/>
            </p:cNvSpPr>
            <p:nvPr/>
          </p:nvSpPr>
          <p:spPr>
            <a:xfrm>
              <a:off x="629930" y="976671"/>
              <a:ext cx="855912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介護保険制度と</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2015</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年改革</a:t>
              </a:r>
            </a:p>
          </p:txBody>
        </p:sp>
        <p:cxnSp>
          <p:nvCxnSpPr>
            <p:cNvPr id="11" name="直線コネクタ 10">
              <a:extLst>
                <a:ext uri="{FF2B5EF4-FFF2-40B4-BE49-F238E27FC236}">
                  <a16:creationId xmlns:a16="http://schemas.microsoft.com/office/drawing/2014/main" id="{DBDBDE3C-704D-4FEE-B6C4-C10E73A95C1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A1ED8DEB-CED1-4BD3-9B50-E94C42DF022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表 13">
            <a:extLst>
              <a:ext uri="{FF2B5EF4-FFF2-40B4-BE49-F238E27FC236}">
                <a16:creationId xmlns:a16="http://schemas.microsoft.com/office/drawing/2014/main" id="{CD7F77D5-A707-4B32-B5C8-6E6A50D3FFDA}"/>
              </a:ext>
            </a:extLst>
          </p:cNvPr>
          <p:cNvGraphicFramePr>
            <a:graphicFrameLocks noGrp="1"/>
          </p:cNvGraphicFramePr>
          <p:nvPr>
            <p:extLst>
              <p:ext uri="{D42A27DB-BD31-4B8C-83A1-F6EECF244321}">
                <p14:modId xmlns:p14="http://schemas.microsoft.com/office/powerpoint/2010/main" val="366598458"/>
              </p:ext>
            </p:extLst>
          </p:nvPr>
        </p:nvGraphicFramePr>
        <p:xfrm>
          <a:off x="1411693" y="3368385"/>
          <a:ext cx="1455497" cy="3084951"/>
        </p:xfrm>
        <a:graphic>
          <a:graphicData uri="http://schemas.openxmlformats.org/drawingml/2006/table">
            <a:tbl>
              <a:tblPr firstRow="1" bandRow="1">
                <a:tableStyleId>{5C22544A-7EE6-4342-B048-85BDC9FD1C3A}</a:tableStyleId>
              </a:tblPr>
              <a:tblGrid>
                <a:gridCol w="1455497">
                  <a:extLst>
                    <a:ext uri="{9D8B030D-6E8A-4147-A177-3AD203B41FA5}">
                      <a16:colId xmlns:a16="http://schemas.microsoft.com/office/drawing/2014/main" val="20000"/>
                    </a:ext>
                  </a:extLst>
                </a:gridCol>
              </a:tblGrid>
              <a:tr h="658968">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医療保険</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467328">
                <a:tc>
                  <a:txBody>
                    <a:bodyPr/>
                    <a:lstStyle/>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a:t>
                      </a:r>
                      <a:endParaRPr kumimoji="1" lang="en-US" altLang="ja-JP"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（ＡＷＢＺ</a:t>
                      </a:r>
                      <a:r>
                        <a:rPr kumimoji="1" lang="en-US" altLang="ja-JP"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7D31"/>
                    </a:solidFill>
                  </a:tcPr>
                </a:tc>
                <a:extLst>
                  <a:ext uri="{0D108BD9-81ED-4DB2-BD59-A6C34878D82A}">
                    <a16:rowId xmlns:a16="http://schemas.microsoft.com/office/drawing/2014/main" val="10001"/>
                  </a:ext>
                </a:extLst>
              </a:tr>
              <a:tr h="351108">
                <a:tc>
                  <a:txBody>
                    <a:bodyPr/>
                    <a:lstStyle/>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社会福祉法</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extLst>
                  <a:ext uri="{0D108BD9-81ED-4DB2-BD59-A6C34878D82A}">
                    <a16:rowId xmlns:a16="http://schemas.microsoft.com/office/drawing/2014/main" val="10002"/>
                  </a:ext>
                </a:extLst>
              </a:tr>
              <a:tr h="607547">
                <a:tc>
                  <a:txBody>
                    <a:bodyPr/>
                    <a:lstStyle/>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障害者</a:t>
                      </a:r>
                      <a:endParaRPr kumimoji="1" lang="en-US" altLang="ja-JP"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サービス法</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val="10003"/>
                  </a:ext>
                </a:extLst>
              </a:tr>
            </a:tbl>
          </a:graphicData>
        </a:graphic>
      </p:graphicFrame>
      <p:graphicFrame>
        <p:nvGraphicFramePr>
          <p:cNvPr id="15" name="表 14">
            <a:extLst>
              <a:ext uri="{FF2B5EF4-FFF2-40B4-BE49-F238E27FC236}">
                <a16:creationId xmlns:a16="http://schemas.microsoft.com/office/drawing/2014/main" id="{35DA2CEC-457A-45CE-BBCC-A35979A66E67}"/>
              </a:ext>
            </a:extLst>
          </p:cNvPr>
          <p:cNvGraphicFramePr>
            <a:graphicFrameLocks noGrp="1"/>
          </p:cNvGraphicFramePr>
          <p:nvPr>
            <p:extLst>
              <p:ext uri="{D42A27DB-BD31-4B8C-83A1-F6EECF244321}">
                <p14:modId xmlns:p14="http://schemas.microsoft.com/office/powerpoint/2010/main" val="2415583198"/>
              </p:ext>
            </p:extLst>
          </p:nvPr>
        </p:nvGraphicFramePr>
        <p:xfrm>
          <a:off x="4094964" y="3362059"/>
          <a:ext cx="1455497" cy="3090821"/>
        </p:xfrm>
        <a:graphic>
          <a:graphicData uri="http://schemas.openxmlformats.org/drawingml/2006/table">
            <a:tbl>
              <a:tblPr firstRow="1" bandRow="1">
                <a:tableStyleId>{5C22544A-7EE6-4342-B048-85BDC9FD1C3A}</a:tableStyleId>
              </a:tblPr>
              <a:tblGrid>
                <a:gridCol w="1455497">
                  <a:extLst>
                    <a:ext uri="{9D8B030D-6E8A-4147-A177-3AD203B41FA5}">
                      <a16:colId xmlns:a16="http://schemas.microsoft.com/office/drawing/2014/main" val="20000"/>
                    </a:ext>
                  </a:extLst>
                </a:gridCol>
              </a:tblGrid>
              <a:tr h="857381">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健康保険法</a:t>
                      </a:r>
                      <a:endParaRPr kumimoji="1" lang="en-US" altLang="ja-JP"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（Ｚｖｗ）</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029757">
                <a:tc>
                  <a:txBody>
                    <a:bodyPr/>
                    <a:lstStyle/>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特別医療費</a:t>
                      </a:r>
                      <a:endParaRPr kumimoji="1" lang="en-US" altLang="ja-JP"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補償法</a:t>
                      </a:r>
                      <a:endParaRPr kumimoji="1" lang="en-US" altLang="ja-JP"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（ＡＷＢＺ</a:t>
                      </a:r>
                      <a:r>
                        <a:rPr kumimoji="1" lang="en-US" altLang="ja-JP"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7D31"/>
                    </a:solidFill>
                  </a:tcPr>
                </a:tc>
                <a:extLst>
                  <a:ext uri="{0D108BD9-81ED-4DB2-BD59-A6C34878D82A}">
                    <a16:rowId xmlns:a16="http://schemas.microsoft.com/office/drawing/2014/main" val="10001"/>
                  </a:ext>
                </a:extLst>
              </a:tr>
              <a:tr h="1203683">
                <a:tc>
                  <a:txBody>
                    <a:bodyPr/>
                    <a:lstStyle/>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社会支援法</a:t>
                      </a:r>
                      <a:endParaRPr kumimoji="1" lang="en-US" altLang="ja-JP"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（Ｗｍｏ</a:t>
                      </a:r>
                      <a:r>
                        <a:rPr kumimoji="1" lang="en-US" altLang="ja-JP"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4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val="10002"/>
                  </a:ext>
                </a:extLst>
              </a:tr>
            </a:tbl>
          </a:graphicData>
        </a:graphic>
      </p:graphicFrame>
      <p:graphicFrame>
        <p:nvGraphicFramePr>
          <p:cNvPr id="16" name="表 15">
            <a:extLst>
              <a:ext uri="{FF2B5EF4-FFF2-40B4-BE49-F238E27FC236}">
                <a16:creationId xmlns:a16="http://schemas.microsoft.com/office/drawing/2014/main" id="{B4706125-7373-4148-AEB0-12BCBA25D33B}"/>
              </a:ext>
            </a:extLst>
          </p:cNvPr>
          <p:cNvGraphicFramePr>
            <a:graphicFrameLocks noGrp="1"/>
          </p:cNvGraphicFramePr>
          <p:nvPr>
            <p:extLst>
              <p:ext uri="{D42A27DB-BD31-4B8C-83A1-F6EECF244321}">
                <p14:modId xmlns:p14="http://schemas.microsoft.com/office/powerpoint/2010/main" val="3472971264"/>
              </p:ext>
            </p:extLst>
          </p:nvPr>
        </p:nvGraphicFramePr>
        <p:xfrm>
          <a:off x="6809871" y="3362060"/>
          <a:ext cx="1455497" cy="3090821"/>
        </p:xfrm>
        <a:graphic>
          <a:graphicData uri="http://schemas.openxmlformats.org/drawingml/2006/table">
            <a:tbl>
              <a:tblPr firstRow="1" bandRow="1">
                <a:tableStyleId>{5C22544A-7EE6-4342-B048-85BDC9FD1C3A}</a:tableStyleId>
              </a:tblPr>
              <a:tblGrid>
                <a:gridCol w="1455497">
                  <a:extLst>
                    <a:ext uri="{9D8B030D-6E8A-4147-A177-3AD203B41FA5}">
                      <a16:colId xmlns:a16="http://schemas.microsoft.com/office/drawing/2014/main" val="20000"/>
                    </a:ext>
                  </a:extLst>
                </a:gridCol>
              </a:tblGrid>
              <a:tr h="1124509">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健康保険法</a:t>
                      </a:r>
                      <a:endParaRPr kumimoji="1" lang="en-US" altLang="ja-JP"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（Ｚｖｗ</a:t>
                      </a:r>
                      <a:r>
                        <a:rPr kumimoji="1" lang="en-US" altLang="ja-JP"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518160">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長期介護法</a:t>
                      </a:r>
                      <a:endParaRPr kumimoji="1" lang="en-US" altLang="ja-JP"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（Ｗｌｚ</a:t>
                      </a:r>
                      <a:r>
                        <a:rPr kumimoji="1" lang="en-US" altLang="ja-JP"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7D31"/>
                    </a:solidFill>
                  </a:tcPr>
                </a:tc>
                <a:extLst>
                  <a:ext uri="{0D108BD9-81ED-4DB2-BD59-A6C34878D82A}">
                    <a16:rowId xmlns:a16="http://schemas.microsoft.com/office/drawing/2014/main" val="10001"/>
                  </a:ext>
                </a:extLst>
              </a:tr>
              <a:tr h="144815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社会支援法</a:t>
                      </a:r>
                      <a:endParaRPr kumimoji="1" lang="en-US" altLang="ja-JP"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（Ｗｍｏ </a:t>
                      </a:r>
                      <a:r>
                        <a:rPr kumimoji="1" lang="en-US" altLang="ja-JP"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2015</a:t>
                      </a: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val="10002"/>
                  </a:ext>
                </a:extLst>
              </a:tr>
            </a:tbl>
          </a:graphicData>
        </a:graphic>
      </p:graphicFrame>
      <p:sp>
        <p:nvSpPr>
          <p:cNvPr id="17" name="テキスト ボックス 16">
            <a:extLst>
              <a:ext uri="{FF2B5EF4-FFF2-40B4-BE49-F238E27FC236}">
                <a16:creationId xmlns:a16="http://schemas.microsoft.com/office/drawing/2014/main" id="{52B80D53-D1CE-4074-AD01-DE2E223F9334}"/>
              </a:ext>
            </a:extLst>
          </p:cNvPr>
          <p:cNvSpPr txBox="1"/>
          <p:nvPr/>
        </p:nvSpPr>
        <p:spPr>
          <a:xfrm>
            <a:off x="1380057" y="3056586"/>
            <a:ext cx="1455497" cy="369332"/>
          </a:xfrm>
          <a:prstGeom prst="rect">
            <a:avLst/>
          </a:prstGeom>
          <a:noFill/>
        </p:spPr>
        <p:txBody>
          <a:bodyPr wrap="square" rtlCol="0">
            <a:spAutoFit/>
          </a:bodyPr>
          <a:lstStyle/>
          <a:p>
            <a:pPr algn="ctr"/>
            <a:r>
              <a:rPr kumimoji="1" lang="en-US" altLang="ja-JP"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2007</a:t>
            </a:r>
            <a:r>
              <a:rPr kumimoji="1"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年以前</a:t>
            </a:r>
          </a:p>
        </p:txBody>
      </p:sp>
      <p:sp>
        <p:nvSpPr>
          <p:cNvPr id="18" name="テキスト ボックス 17">
            <a:extLst>
              <a:ext uri="{FF2B5EF4-FFF2-40B4-BE49-F238E27FC236}">
                <a16:creationId xmlns:a16="http://schemas.microsoft.com/office/drawing/2014/main" id="{031D6DFC-918B-4BF3-AD7D-1BA915733A16}"/>
              </a:ext>
            </a:extLst>
          </p:cNvPr>
          <p:cNvSpPr txBox="1"/>
          <p:nvPr/>
        </p:nvSpPr>
        <p:spPr>
          <a:xfrm>
            <a:off x="4094963" y="3057354"/>
            <a:ext cx="1455497" cy="369332"/>
          </a:xfrm>
          <a:prstGeom prst="rect">
            <a:avLst/>
          </a:prstGeom>
          <a:noFill/>
        </p:spPr>
        <p:txBody>
          <a:bodyPr wrap="square" rtlCol="0">
            <a:spAutoFit/>
          </a:bodyPr>
          <a:lstStyle/>
          <a:p>
            <a:pPr algn="ctr"/>
            <a:r>
              <a:rPr kumimoji="1" lang="en-US" altLang="ja-JP"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2007</a:t>
            </a:r>
            <a:r>
              <a:rPr kumimoji="1"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19" name="テキスト ボックス 18">
            <a:extLst>
              <a:ext uri="{FF2B5EF4-FFF2-40B4-BE49-F238E27FC236}">
                <a16:creationId xmlns:a16="http://schemas.microsoft.com/office/drawing/2014/main" id="{F47229EE-26C5-4B48-9D16-93D36868CB63}"/>
              </a:ext>
            </a:extLst>
          </p:cNvPr>
          <p:cNvSpPr txBox="1"/>
          <p:nvPr/>
        </p:nvSpPr>
        <p:spPr>
          <a:xfrm>
            <a:off x="6809871" y="3056585"/>
            <a:ext cx="1455497" cy="369332"/>
          </a:xfrm>
          <a:prstGeom prst="rect">
            <a:avLst/>
          </a:prstGeom>
          <a:noFill/>
        </p:spPr>
        <p:txBody>
          <a:bodyPr wrap="square" rtlCol="0">
            <a:spAutoFit/>
          </a:bodyPr>
          <a:lstStyle/>
          <a:p>
            <a:pPr algn="ctr"/>
            <a:r>
              <a:rPr kumimoji="1" lang="en-US" altLang="ja-JP"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2015</a:t>
            </a:r>
            <a:r>
              <a:rPr kumimoji="1"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20" name="直線矢印コネクタ 19">
            <a:extLst>
              <a:ext uri="{FF2B5EF4-FFF2-40B4-BE49-F238E27FC236}">
                <a16:creationId xmlns:a16="http://schemas.microsoft.com/office/drawing/2014/main" id="{AFA74DB0-91F9-4CE4-9834-B12EC711D7C7}"/>
              </a:ext>
            </a:extLst>
          </p:cNvPr>
          <p:cNvCxnSpPr/>
          <p:nvPr/>
        </p:nvCxnSpPr>
        <p:spPr bwMode="auto">
          <a:xfrm>
            <a:off x="2979571" y="3766489"/>
            <a:ext cx="981184" cy="0"/>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cxnSp>
        <p:nvCxnSpPr>
          <p:cNvPr id="21" name="直線矢印コネクタ 20">
            <a:extLst>
              <a:ext uri="{FF2B5EF4-FFF2-40B4-BE49-F238E27FC236}">
                <a16:creationId xmlns:a16="http://schemas.microsoft.com/office/drawing/2014/main" id="{56B5B1A3-8F4C-4369-AB04-4279D58C9F82}"/>
              </a:ext>
            </a:extLst>
          </p:cNvPr>
          <p:cNvCxnSpPr/>
          <p:nvPr/>
        </p:nvCxnSpPr>
        <p:spPr bwMode="auto">
          <a:xfrm>
            <a:off x="2998970" y="4706439"/>
            <a:ext cx="927720" cy="855712"/>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cxnSp>
        <p:nvCxnSpPr>
          <p:cNvPr id="22" name="直線矢印コネクタ 21">
            <a:extLst>
              <a:ext uri="{FF2B5EF4-FFF2-40B4-BE49-F238E27FC236}">
                <a16:creationId xmlns:a16="http://schemas.microsoft.com/office/drawing/2014/main" id="{861BE1BC-CCC7-487D-B801-3F31A22F0982}"/>
              </a:ext>
            </a:extLst>
          </p:cNvPr>
          <p:cNvCxnSpPr/>
          <p:nvPr/>
        </p:nvCxnSpPr>
        <p:spPr bwMode="auto">
          <a:xfrm>
            <a:off x="2979571" y="4486569"/>
            <a:ext cx="981184" cy="0"/>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cxnSp>
        <p:nvCxnSpPr>
          <p:cNvPr id="24" name="直線矢印コネクタ 23">
            <a:extLst>
              <a:ext uri="{FF2B5EF4-FFF2-40B4-BE49-F238E27FC236}">
                <a16:creationId xmlns:a16="http://schemas.microsoft.com/office/drawing/2014/main" id="{E30C995C-3B66-47A2-A967-416032DE1331}"/>
              </a:ext>
            </a:extLst>
          </p:cNvPr>
          <p:cNvCxnSpPr/>
          <p:nvPr/>
        </p:nvCxnSpPr>
        <p:spPr bwMode="auto">
          <a:xfrm>
            <a:off x="2979571" y="5710705"/>
            <a:ext cx="981184" cy="0"/>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cxnSp>
        <p:nvCxnSpPr>
          <p:cNvPr id="25" name="直線矢印コネクタ 24">
            <a:extLst>
              <a:ext uri="{FF2B5EF4-FFF2-40B4-BE49-F238E27FC236}">
                <a16:creationId xmlns:a16="http://schemas.microsoft.com/office/drawing/2014/main" id="{D7235238-CAA6-4D52-B328-D5103722A124}"/>
              </a:ext>
            </a:extLst>
          </p:cNvPr>
          <p:cNvCxnSpPr/>
          <p:nvPr/>
        </p:nvCxnSpPr>
        <p:spPr bwMode="auto">
          <a:xfrm>
            <a:off x="2994720" y="6286769"/>
            <a:ext cx="981184" cy="0"/>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cxnSp>
        <p:nvCxnSpPr>
          <p:cNvPr id="26" name="直線矢印コネクタ 25">
            <a:extLst>
              <a:ext uri="{FF2B5EF4-FFF2-40B4-BE49-F238E27FC236}">
                <a16:creationId xmlns:a16="http://schemas.microsoft.com/office/drawing/2014/main" id="{FFB0ADC5-AC17-4AB6-A802-C85D19E3A7BE}"/>
              </a:ext>
            </a:extLst>
          </p:cNvPr>
          <p:cNvCxnSpPr/>
          <p:nvPr/>
        </p:nvCxnSpPr>
        <p:spPr bwMode="auto">
          <a:xfrm flipV="1">
            <a:off x="5645777" y="3766489"/>
            <a:ext cx="1062147" cy="0"/>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cxnSp>
        <p:nvCxnSpPr>
          <p:cNvPr id="27" name="直線矢印コネクタ 26">
            <a:extLst>
              <a:ext uri="{FF2B5EF4-FFF2-40B4-BE49-F238E27FC236}">
                <a16:creationId xmlns:a16="http://schemas.microsoft.com/office/drawing/2014/main" id="{9BEB5235-97B9-4C6A-8614-F2A0FE004E71}"/>
              </a:ext>
            </a:extLst>
          </p:cNvPr>
          <p:cNvCxnSpPr/>
          <p:nvPr/>
        </p:nvCxnSpPr>
        <p:spPr bwMode="auto">
          <a:xfrm>
            <a:off x="5697909" y="4846609"/>
            <a:ext cx="981184" cy="0"/>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cxnSp>
        <p:nvCxnSpPr>
          <p:cNvPr id="28" name="直線矢印コネクタ 27">
            <a:extLst>
              <a:ext uri="{FF2B5EF4-FFF2-40B4-BE49-F238E27FC236}">
                <a16:creationId xmlns:a16="http://schemas.microsoft.com/office/drawing/2014/main" id="{8C021E9F-C088-46EE-84C2-E204E7939D4E}"/>
              </a:ext>
            </a:extLst>
          </p:cNvPr>
          <p:cNvCxnSpPr/>
          <p:nvPr/>
        </p:nvCxnSpPr>
        <p:spPr bwMode="auto">
          <a:xfrm>
            <a:off x="5726740" y="6070745"/>
            <a:ext cx="981184" cy="0"/>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cxnSp>
        <p:nvCxnSpPr>
          <p:cNvPr id="29" name="直線矢印コネクタ 28">
            <a:extLst>
              <a:ext uri="{FF2B5EF4-FFF2-40B4-BE49-F238E27FC236}">
                <a16:creationId xmlns:a16="http://schemas.microsoft.com/office/drawing/2014/main" id="{9CB7EDA8-68E2-47BC-A785-68165ADD2FAC}"/>
              </a:ext>
            </a:extLst>
          </p:cNvPr>
          <p:cNvCxnSpPr/>
          <p:nvPr/>
        </p:nvCxnSpPr>
        <p:spPr bwMode="auto">
          <a:xfrm>
            <a:off x="5711942" y="5125422"/>
            <a:ext cx="995982" cy="720279"/>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cxnSp>
        <p:nvCxnSpPr>
          <p:cNvPr id="30" name="直線矢印コネクタ 29">
            <a:extLst>
              <a:ext uri="{FF2B5EF4-FFF2-40B4-BE49-F238E27FC236}">
                <a16:creationId xmlns:a16="http://schemas.microsoft.com/office/drawing/2014/main" id="{E42376EA-4DAC-4174-AD93-47D7C8B00179}"/>
              </a:ext>
            </a:extLst>
          </p:cNvPr>
          <p:cNvCxnSpPr/>
          <p:nvPr/>
        </p:nvCxnSpPr>
        <p:spPr bwMode="auto">
          <a:xfrm flipV="1">
            <a:off x="5645777" y="4126529"/>
            <a:ext cx="1062147" cy="503119"/>
          </a:xfrm>
          <a:prstGeom prst="straightConnector1">
            <a:avLst/>
          </a:prstGeom>
          <a:solidFill>
            <a:srgbClr val="0000FF"/>
          </a:solidFill>
          <a:ln w="9525" cap="flat" cmpd="sng" algn="ctr">
            <a:solidFill>
              <a:schemeClr val="tx1">
                <a:lumMod val="50000"/>
                <a:lumOff val="50000"/>
              </a:schemeClr>
            </a:solidFill>
            <a:prstDash val="solid"/>
            <a:round/>
            <a:headEnd type="none" w="med" len="med"/>
            <a:tailEnd type="triangle"/>
          </a:ln>
          <a:effectLst/>
        </p:spPr>
      </p:cxnSp>
      <p:sp>
        <p:nvSpPr>
          <p:cNvPr id="31" name="テキスト ボックス 30">
            <a:extLst>
              <a:ext uri="{FF2B5EF4-FFF2-40B4-BE49-F238E27FC236}">
                <a16:creationId xmlns:a16="http://schemas.microsoft.com/office/drawing/2014/main" id="{9F7DD9DF-7F5C-4EEC-80F9-CDDE04FD4488}"/>
              </a:ext>
            </a:extLst>
          </p:cNvPr>
          <p:cNvSpPr txBox="1"/>
          <p:nvPr/>
        </p:nvSpPr>
        <p:spPr>
          <a:xfrm>
            <a:off x="2969137" y="4925004"/>
            <a:ext cx="985828" cy="276999"/>
          </a:xfrm>
          <a:prstGeom prst="rect">
            <a:avLst/>
          </a:prstGeom>
          <a:solidFill>
            <a:schemeClr val="bg1"/>
          </a:solidFill>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家事補助</a:t>
            </a:r>
          </a:p>
        </p:txBody>
      </p:sp>
      <p:sp>
        <p:nvSpPr>
          <p:cNvPr id="32" name="テキスト ボックス 31">
            <a:extLst>
              <a:ext uri="{FF2B5EF4-FFF2-40B4-BE49-F238E27FC236}">
                <a16:creationId xmlns:a16="http://schemas.microsoft.com/office/drawing/2014/main" id="{9DA3C280-8314-4401-A61D-4AB7AB154B22}"/>
              </a:ext>
            </a:extLst>
          </p:cNvPr>
          <p:cNvSpPr txBox="1"/>
          <p:nvPr/>
        </p:nvSpPr>
        <p:spPr>
          <a:xfrm>
            <a:off x="5661935" y="4252311"/>
            <a:ext cx="985828" cy="276999"/>
          </a:xfrm>
          <a:prstGeom prst="rect">
            <a:avLst/>
          </a:prstGeom>
          <a:solidFill>
            <a:schemeClr val="bg1"/>
          </a:solidFill>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身体介護</a:t>
            </a:r>
          </a:p>
        </p:txBody>
      </p:sp>
      <p:sp>
        <p:nvSpPr>
          <p:cNvPr id="33" name="テキスト ボックス 32">
            <a:extLst>
              <a:ext uri="{FF2B5EF4-FFF2-40B4-BE49-F238E27FC236}">
                <a16:creationId xmlns:a16="http://schemas.microsoft.com/office/drawing/2014/main" id="{6A0F680A-E01E-4B82-B378-DEF1ADF55BEF}"/>
              </a:ext>
            </a:extLst>
          </p:cNvPr>
          <p:cNvSpPr txBox="1"/>
          <p:nvPr/>
        </p:nvSpPr>
        <p:spPr>
          <a:xfrm>
            <a:off x="5916919" y="4660685"/>
            <a:ext cx="567523" cy="276999"/>
          </a:xfrm>
          <a:prstGeom prst="rect">
            <a:avLst/>
          </a:prstGeom>
          <a:solidFill>
            <a:schemeClr val="bg1"/>
          </a:solidFill>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a:t>
            </a:r>
          </a:p>
        </p:txBody>
      </p:sp>
      <p:sp>
        <p:nvSpPr>
          <p:cNvPr id="34" name="テキスト ボックス 33">
            <a:extLst>
              <a:ext uri="{FF2B5EF4-FFF2-40B4-BE49-F238E27FC236}">
                <a16:creationId xmlns:a16="http://schemas.microsoft.com/office/drawing/2014/main" id="{AA737CE8-6045-4BE1-A264-B5A056B46912}"/>
              </a:ext>
            </a:extLst>
          </p:cNvPr>
          <p:cNvSpPr txBox="1"/>
          <p:nvPr/>
        </p:nvSpPr>
        <p:spPr>
          <a:xfrm>
            <a:off x="5710596" y="5304897"/>
            <a:ext cx="1067639" cy="461665"/>
          </a:xfrm>
          <a:prstGeom prst="rect">
            <a:avLst/>
          </a:prstGeom>
          <a:solidFill>
            <a:schemeClr val="bg1"/>
          </a:solidFill>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デイサービス</a:t>
            </a:r>
          </a:p>
        </p:txBody>
      </p:sp>
    </p:spTree>
    <p:extLst>
      <p:ext uri="{BB962C8B-B14F-4D97-AF65-F5344CB8AC3E}">
        <p14:creationId xmlns:p14="http://schemas.microsoft.com/office/powerpoint/2010/main" val="152443929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816839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352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a:t>
            </a:r>
            <a:r>
              <a:rPr lang="zh-TW" altLang="en-US" dirty="0"/>
              <a:t>介護保険制度</a:t>
            </a:r>
            <a:r>
              <a:rPr lang="ja-JP" altLang="en-US" dirty="0"/>
              <a:t>（</a:t>
            </a:r>
            <a:r>
              <a:rPr lang="en-US" altLang="ja-JP" dirty="0"/>
              <a:t>4/6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2650726"/>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長期介護法（Ｗｌｚ）は、継続的なモニタリングや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時間のケアを必要とする高齢者や障害者を対象とし、保険者である国がＷｌｚ保険業務実行者に委任して、保険料の徴収からサービス提供までを行っている。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被保険者は、Ｗｌｚに定められた範囲内で、施設サービス、在宅サービス、個人介護予算の中から自由にサービスを選択できるが、施設外のサービスや個人介護予算については、規定の条件を満たさなければならない。</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Ｗｌｚの受給者は、ケア判定センター（ＣＩＺ）によりアセスメントモデルに則って５つのステップに沿って査定され、査定結果は、被介護者、ケアオフィス、ケアプロバイダーに通知され、３者協議により具体的なサービス内容を決定する。（実際は、ケアプロパイダーのパッケージや内容を把握しているケアオフィスが最終的な決定権を持つことが多い。）</a:t>
            </a:r>
          </a:p>
        </p:txBody>
      </p:sp>
      <p:grpSp>
        <p:nvGrpSpPr>
          <p:cNvPr id="9" name="グループ化 8">
            <a:extLst>
              <a:ext uri="{FF2B5EF4-FFF2-40B4-BE49-F238E27FC236}">
                <a16:creationId xmlns:a16="http://schemas.microsoft.com/office/drawing/2014/main" id="{7733E159-F49C-4641-AD08-66434264AF32}"/>
              </a:ext>
            </a:extLst>
          </p:cNvPr>
          <p:cNvGrpSpPr/>
          <p:nvPr/>
        </p:nvGrpSpPr>
        <p:grpSpPr>
          <a:xfrm>
            <a:off x="650324" y="3256464"/>
            <a:ext cx="3510588" cy="457200"/>
            <a:chOff x="488504" y="976671"/>
            <a:chExt cx="3712468" cy="457200"/>
          </a:xfrm>
        </p:grpSpPr>
        <p:sp>
          <p:nvSpPr>
            <p:cNvPr id="11" name="Rectangle 2">
              <a:extLst>
                <a:ext uri="{FF2B5EF4-FFF2-40B4-BE49-F238E27FC236}">
                  <a16:creationId xmlns:a16="http://schemas.microsoft.com/office/drawing/2014/main" id="{F854CEED-CA57-48E6-9FC7-8F29B43A939B}"/>
                </a:ext>
              </a:extLst>
            </p:cNvPr>
            <p:cNvSpPr txBox="1">
              <a:spLocks noChangeArrowheads="1"/>
            </p:cNvSpPr>
            <p:nvPr/>
          </p:nvSpPr>
          <p:spPr>
            <a:xfrm>
              <a:off x="629930" y="976671"/>
              <a:ext cx="3571042"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長期介護法（</a:t>
              </a:r>
              <a:r>
                <a:rPr lang="en-US" altLang="ja-JP" sz="1800" b="0" kern="0" dirty="0" err="1">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Wlz</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）のスキーム</a:t>
              </a:r>
            </a:p>
          </p:txBody>
        </p:sp>
        <p:cxnSp>
          <p:nvCxnSpPr>
            <p:cNvPr id="12" name="直線コネクタ 11">
              <a:extLst>
                <a:ext uri="{FF2B5EF4-FFF2-40B4-BE49-F238E27FC236}">
                  <a16:creationId xmlns:a16="http://schemas.microsoft.com/office/drawing/2014/main" id="{94D5BDD4-E655-4E75-A3A0-920B127377CB}"/>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B48F9918-E39C-4769-AD43-89C5B1A6006B}"/>
                </a:ext>
              </a:extLst>
            </p:cNvPr>
            <p:cNvSpPr/>
            <p:nvPr/>
          </p:nvSpPr>
          <p:spPr bwMode="auto">
            <a:xfrm>
              <a:off x="488504" y="986352"/>
              <a:ext cx="12575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32" name="グループ化 31">
            <a:extLst>
              <a:ext uri="{FF2B5EF4-FFF2-40B4-BE49-F238E27FC236}">
                <a16:creationId xmlns:a16="http://schemas.microsoft.com/office/drawing/2014/main" id="{20BC532E-F11D-47E4-9AF6-02EC9BEBE1F2}"/>
              </a:ext>
            </a:extLst>
          </p:cNvPr>
          <p:cNvGrpSpPr/>
          <p:nvPr/>
        </p:nvGrpSpPr>
        <p:grpSpPr>
          <a:xfrm>
            <a:off x="4664968" y="3259832"/>
            <a:ext cx="3320690" cy="457200"/>
            <a:chOff x="488504" y="976671"/>
            <a:chExt cx="3741908" cy="457200"/>
          </a:xfrm>
        </p:grpSpPr>
        <p:sp>
          <p:nvSpPr>
            <p:cNvPr id="33" name="Rectangle 2">
              <a:extLst>
                <a:ext uri="{FF2B5EF4-FFF2-40B4-BE49-F238E27FC236}">
                  <a16:creationId xmlns:a16="http://schemas.microsoft.com/office/drawing/2014/main" id="{84C69508-8ADE-4BA4-B69E-9D566F4A38F0}"/>
                </a:ext>
              </a:extLst>
            </p:cNvPr>
            <p:cNvSpPr txBox="1">
              <a:spLocks noChangeArrowheads="1"/>
            </p:cNvSpPr>
            <p:nvPr/>
          </p:nvSpPr>
          <p:spPr>
            <a:xfrm>
              <a:off x="659370" y="976671"/>
              <a:ext cx="3571042" cy="457200"/>
            </a:xfrm>
            <a:prstGeom prst="rect">
              <a:avLst/>
            </a:prstGeom>
          </p:spPr>
          <p:txBody>
            <a:bodyPr/>
            <a:lstStyle/>
            <a:p>
              <a:pPr defTabSz="957263" eaLnBrk="0" fontAlgn="ctr" hangingPunct="0">
                <a:defRPr/>
              </a:pPr>
              <a:r>
                <a:rPr lang="en-US" altLang="ja-JP" kern="0" dirty="0" err="1">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Wlz</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のアセスメントプロセス</a:t>
              </a:r>
            </a:p>
          </p:txBody>
        </p:sp>
        <p:cxnSp>
          <p:nvCxnSpPr>
            <p:cNvPr id="34" name="直線コネクタ 33">
              <a:extLst>
                <a:ext uri="{FF2B5EF4-FFF2-40B4-BE49-F238E27FC236}">
                  <a16:creationId xmlns:a16="http://schemas.microsoft.com/office/drawing/2014/main" id="{D2103288-0AAC-4A36-8974-2993CC15F22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5" name="正方形/長方形 34">
              <a:extLst>
                <a:ext uri="{FF2B5EF4-FFF2-40B4-BE49-F238E27FC236}">
                  <a16:creationId xmlns:a16="http://schemas.microsoft.com/office/drawing/2014/main" id="{A9B19D48-F7FB-4DE6-8AA5-08FEAE9A3957}"/>
                </a:ext>
              </a:extLst>
            </p:cNvPr>
            <p:cNvSpPr/>
            <p:nvPr/>
          </p:nvSpPr>
          <p:spPr bwMode="auto">
            <a:xfrm>
              <a:off x="488504" y="986352"/>
              <a:ext cx="12575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4" name="図 3">
            <a:extLst>
              <a:ext uri="{FF2B5EF4-FFF2-40B4-BE49-F238E27FC236}">
                <a16:creationId xmlns:a16="http://schemas.microsoft.com/office/drawing/2014/main" id="{C6BA0C74-9195-4306-8412-64CB2472DFB5}"/>
              </a:ext>
            </a:extLst>
          </p:cNvPr>
          <p:cNvPicPr>
            <a:picLocks noChangeAspect="1"/>
          </p:cNvPicPr>
          <p:nvPr/>
        </p:nvPicPr>
        <p:blipFill>
          <a:blip r:embed="rId7"/>
          <a:stretch>
            <a:fillRect/>
          </a:stretch>
        </p:blipFill>
        <p:spPr>
          <a:xfrm>
            <a:off x="701152" y="3613048"/>
            <a:ext cx="8552978" cy="2912296"/>
          </a:xfrm>
          <a:prstGeom prst="rect">
            <a:avLst/>
          </a:prstGeom>
        </p:spPr>
      </p:pic>
    </p:spTree>
    <p:extLst>
      <p:ext uri="{BB962C8B-B14F-4D97-AF65-F5344CB8AC3E}">
        <p14:creationId xmlns:p14="http://schemas.microsoft.com/office/powerpoint/2010/main" val="199439575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9423562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455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a:t>
            </a:r>
            <a:r>
              <a:rPr lang="zh-TW" altLang="en-US" dirty="0"/>
              <a:t>介護保険制度</a:t>
            </a:r>
            <a:r>
              <a:rPr lang="ja-JP" altLang="en-US" dirty="0"/>
              <a:t>（</a:t>
            </a:r>
            <a:r>
              <a:rPr lang="en-US" altLang="ja-JP" dirty="0"/>
              <a:t>5/6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2650726"/>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健康保険法（Ｚｖｗ）は、治療サービスを中心とした短期の医療費をカバーする公的医療保険で、オランダ居住者は強制加入である。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被保険者は、所得に応じた保険料を健康保険基金に支払い、健康保険基金は保険会社に対し、加入している被保険者のリスクに応じた調整金を支払う。（例：リスクの高い被保険者には高めの支払いをす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被保険者は、保険会社が供給契約を結ぶケアプロバイダーからサービスを受給することができる（現物給付）。</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Ｚｖｗのサービス利用は、地域看護師（レベル５）の査定により決定する。なお、アセスメントの基準は公的にルール化されておらず、各ケアプロバイダーが独自のアセスメントツールを用いている。査定は、被保険者の医療的な診断状況を鑑み、ケアニーズに関連する４領域に対して行われる。</a:t>
            </a:r>
          </a:p>
        </p:txBody>
      </p:sp>
      <p:grpSp>
        <p:nvGrpSpPr>
          <p:cNvPr id="7" name="グループ化 6">
            <a:extLst>
              <a:ext uri="{FF2B5EF4-FFF2-40B4-BE49-F238E27FC236}">
                <a16:creationId xmlns:a16="http://schemas.microsoft.com/office/drawing/2014/main" id="{C112500D-4835-4997-9C89-7B377967A9CB}"/>
              </a:ext>
            </a:extLst>
          </p:cNvPr>
          <p:cNvGrpSpPr/>
          <p:nvPr/>
        </p:nvGrpSpPr>
        <p:grpSpPr>
          <a:xfrm>
            <a:off x="625524" y="3440008"/>
            <a:ext cx="3993436" cy="457200"/>
            <a:chOff x="488504" y="976671"/>
            <a:chExt cx="4029322" cy="457200"/>
          </a:xfrm>
        </p:grpSpPr>
        <p:sp>
          <p:nvSpPr>
            <p:cNvPr id="9" name="Rectangle 2">
              <a:extLst>
                <a:ext uri="{FF2B5EF4-FFF2-40B4-BE49-F238E27FC236}">
                  <a16:creationId xmlns:a16="http://schemas.microsoft.com/office/drawing/2014/main" id="{71C4F731-3A9E-4B1F-A3B1-EDB9BEEE4EC9}"/>
                </a:ext>
              </a:extLst>
            </p:cNvPr>
            <p:cNvSpPr txBox="1">
              <a:spLocks noChangeArrowheads="1"/>
            </p:cNvSpPr>
            <p:nvPr/>
          </p:nvSpPr>
          <p:spPr>
            <a:xfrm>
              <a:off x="629929" y="976671"/>
              <a:ext cx="388789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健康保険法（Ｚｖｗ）のスキーム</a:t>
              </a:r>
            </a:p>
          </p:txBody>
        </p:sp>
        <p:cxnSp>
          <p:nvCxnSpPr>
            <p:cNvPr id="11" name="直線コネクタ 10">
              <a:extLst>
                <a:ext uri="{FF2B5EF4-FFF2-40B4-BE49-F238E27FC236}">
                  <a16:creationId xmlns:a16="http://schemas.microsoft.com/office/drawing/2014/main" id="{4A5502F8-9D18-4B1E-9780-458BD5AE23A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922A46F9-B60A-4D42-95F1-4FD0C749A4E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4" name="グループ化 13">
            <a:extLst>
              <a:ext uri="{FF2B5EF4-FFF2-40B4-BE49-F238E27FC236}">
                <a16:creationId xmlns:a16="http://schemas.microsoft.com/office/drawing/2014/main" id="{1436B49F-337D-42C5-8202-53B65EA18141}"/>
              </a:ext>
            </a:extLst>
          </p:cNvPr>
          <p:cNvGrpSpPr/>
          <p:nvPr/>
        </p:nvGrpSpPr>
        <p:grpSpPr>
          <a:xfrm>
            <a:off x="5914650" y="3440008"/>
            <a:ext cx="3320690" cy="457200"/>
            <a:chOff x="488504" y="976671"/>
            <a:chExt cx="3741908" cy="457200"/>
          </a:xfrm>
        </p:grpSpPr>
        <p:sp>
          <p:nvSpPr>
            <p:cNvPr id="15" name="Rectangle 2">
              <a:extLst>
                <a:ext uri="{FF2B5EF4-FFF2-40B4-BE49-F238E27FC236}">
                  <a16:creationId xmlns:a16="http://schemas.microsoft.com/office/drawing/2014/main" id="{DBA7E7B5-894F-4EDA-AE1B-D6B244094668}"/>
                </a:ext>
              </a:extLst>
            </p:cNvPr>
            <p:cNvSpPr txBox="1">
              <a:spLocks noChangeArrowheads="1"/>
            </p:cNvSpPr>
            <p:nvPr/>
          </p:nvSpPr>
          <p:spPr>
            <a:xfrm>
              <a:off x="659370" y="976671"/>
              <a:ext cx="3571042"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Ｚｖｗのアセスメント領域</a:t>
              </a:r>
            </a:p>
          </p:txBody>
        </p:sp>
        <p:cxnSp>
          <p:nvCxnSpPr>
            <p:cNvPr id="16" name="直線コネクタ 15">
              <a:extLst>
                <a:ext uri="{FF2B5EF4-FFF2-40B4-BE49-F238E27FC236}">
                  <a16:creationId xmlns:a16="http://schemas.microsoft.com/office/drawing/2014/main" id="{679E96A5-AF20-46C8-A432-89D380BF972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56E2C076-2C34-40E7-A0B4-10BC0B34A4A7}"/>
                </a:ext>
              </a:extLst>
            </p:cNvPr>
            <p:cNvSpPr/>
            <p:nvPr/>
          </p:nvSpPr>
          <p:spPr bwMode="auto">
            <a:xfrm>
              <a:off x="488504" y="986352"/>
              <a:ext cx="12575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 name="図 1">
            <a:extLst>
              <a:ext uri="{FF2B5EF4-FFF2-40B4-BE49-F238E27FC236}">
                <a16:creationId xmlns:a16="http://schemas.microsoft.com/office/drawing/2014/main" id="{8CC51B44-FC45-453C-B0FF-64B5B2205E72}"/>
              </a:ext>
            </a:extLst>
          </p:cNvPr>
          <p:cNvPicPr>
            <a:picLocks noChangeAspect="1"/>
          </p:cNvPicPr>
          <p:nvPr/>
        </p:nvPicPr>
        <p:blipFill>
          <a:blip r:embed="rId7"/>
          <a:stretch>
            <a:fillRect/>
          </a:stretch>
        </p:blipFill>
        <p:spPr>
          <a:xfrm>
            <a:off x="518577" y="3912004"/>
            <a:ext cx="4578439" cy="2207122"/>
          </a:xfrm>
          <a:prstGeom prst="rect">
            <a:avLst/>
          </a:prstGeom>
        </p:spPr>
      </p:pic>
      <p:graphicFrame>
        <p:nvGraphicFramePr>
          <p:cNvPr id="44" name="表 43">
            <a:extLst>
              <a:ext uri="{FF2B5EF4-FFF2-40B4-BE49-F238E27FC236}">
                <a16:creationId xmlns:a16="http://schemas.microsoft.com/office/drawing/2014/main" id="{27641CC8-CD44-4166-B2C3-687480A01ED8}"/>
              </a:ext>
            </a:extLst>
          </p:cNvPr>
          <p:cNvGraphicFramePr>
            <a:graphicFrameLocks noGrp="1"/>
          </p:cNvGraphicFramePr>
          <p:nvPr>
            <p:extLst>
              <p:ext uri="{D42A27DB-BD31-4B8C-83A1-F6EECF244321}">
                <p14:modId xmlns:p14="http://schemas.microsoft.com/office/powerpoint/2010/main" val="3211434472"/>
              </p:ext>
            </p:extLst>
          </p:nvPr>
        </p:nvGraphicFramePr>
        <p:xfrm>
          <a:off x="5930151" y="3897208"/>
          <a:ext cx="3486899" cy="2484120"/>
        </p:xfrm>
        <a:graphic>
          <a:graphicData uri="http://schemas.openxmlformats.org/drawingml/2006/table">
            <a:tbl>
              <a:tblPr firstRow="1" bandRow="1">
                <a:tableStyleId>{5C22544A-7EE6-4342-B048-85BDC9FD1C3A}</a:tableStyleId>
              </a:tblPr>
              <a:tblGrid>
                <a:gridCol w="717825">
                  <a:extLst>
                    <a:ext uri="{9D8B030D-6E8A-4147-A177-3AD203B41FA5}">
                      <a16:colId xmlns:a16="http://schemas.microsoft.com/office/drawing/2014/main" val="20000"/>
                    </a:ext>
                  </a:extLst>
                </a:gridCol>
                <a:gridCol w="2769074">
                  <a:extLst>
                    <a:ext uri="{9D8B030D-6E8A-4147-A177-3AD203B41FA5}">
                      <a16:colId xmlns:a16="http://schemas.microsoft.com/office/drawing/2014/main" val="20001"/>
                    </a:ext>
                  </a:extLst>
                </a:gridCol>
              </a:tblGrid>
              <a:tr h="169416">
                <a:tc>
                  <a:txBody>
                    <a:bodyPr/>
                    <a:lstStyle/>
                    <a:p>
                      <a:pPr algn="ct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領域</a:t>
                      </a:r>
                    </a:p>
                  </a:txBody>
                  <a:tcP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内容</a:t>
                      </a:r>
                    </a:p>
                  </a:txBody>
                  <a:tcP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0">
                <a:tc>
                  <a:txBody>
                    <a:bodyPr/>
                    <a:lstStyle/>
                    <a:p>
                      <a:pPr algn="ct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領域１</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＜身体的ウェルビーイングと健康＞</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移動・身体ケア・服薬・失禁・栄養・皮膚・痛み・睡眠</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領域２</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＜住居と生活環境＞</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住宅の衛生・改良・掃除</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領域３</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＜社会参加（ソーシャルコンタクト）＞</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デイアクティビティ・日々の生活・外出・人的ネットワーク・自己効力感</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領域４</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＜精神面の状況（幸福）＞</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うつ・恐怖感・混乱・せん妄・行動障害・自己の病気への対応</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130033756"/>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0369030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557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a:t>
            </a:r>
            <a:r>
              <a:rPr lang="zh-TW" altLang="en-US" dirty="0"/>
              <a:t>介護保険制度</a:t>
            </a:r>
            <a:r>
              <a:rPr lang="ja-JP" altLang="en-US" dirty="0"/>
              <a:t>（</a:t>
            </a:r>
            <a:r>
              <a:rPr lang="en-US" altLang="ja-JP" dirty="0"/>
              <a:t>6/6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2327560"/>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社会支援法（Ｗｍｏ）は、地方自治体が主体となって在宅サポートを必要とする人を支援し、市民が可能な限り自立した生活と社会参画を促すことを目的としている。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Ｗｍｏの予算は、政府から地方自治体基金を通して各自治体に充当される。Ｗｍｏ予算の余剰分は他の用途へ活用することも可能なため、地方自治体におけるサービス効率化のインセンティブが働く。</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アセスメントの基準は各地方自治体に委ねられており、サービス受給資格の査定は、自治体の職員又はソーシャルヴァイクチーム（市が予算を出し、経験豊かなソーシャルワーカーが全体のリーダー役を担って、市内の介護福祉組織から専門家を集めて作るチーム）によって行われる。</a:t>
            </a:r>
          </a:p>
        </p:txBody>
      </p:sp>
      <p:pic>
        <p:nvPicPr>
          <p:cNvPr id="2" name="図 1">
            <a:extLst>
              <a:ext uri="{FF2B5EF4-FFF2-40B4-BE49-F238E27FC236}">
                <a16:creationId xmlns:a16="http://schemas.microsoft.com/office/drawing/2014/main" id="{743DCB5C-ABDC-42E6-813A-E87B55C4A860}"/>
              </a:ext>
            </a:extLst>
          </p:cNvPr>
          <p:cNvPicPr>
            <a:picLocks noChangeAspect="1"/>
          </p:cNvPicPr>
          <p:nvPr/>
        </p:nvPicPr>
        <p:blipFill>
          <a:blip r:embed="rId7"/>
          <a:stretch>
            <a:fillRect/>
          </a:stretch>
        </p:blipFill>
        <p:spPr>
          <a:xfrm>
            <a:off x="2288704" y="3663649"/>
            <a:ext cx="4558233" cy="2789687"/>
          </a:xfrm>
          <a:prstGeom prst="rect">
            <a:avLst/>
          </a:prstGeom>
        </p:spPr>
      </p:pic>
      <p:grpSp>
        <p:nvGrpSpPr>
          <p:cNvPr id="9" name="グループ化 8">
            <a:extLst>
              <a:ext uri="{FF2B5EF4-FFF2-40B4-BE49-F238E27FC236}">
                <a16:creationId xmlns:a16="http://schemas.microsoft.com/office/drawing/2014/main" id="{E864F70E-4B6D-4391-B2B2-BB5C6ECF98CC}"/>
              </a:ext>
            </a:extLst>
          </p:cNvPr>
          <p:cNvGrpSpPr/>
          <p:nvPr/>
        </p:nvGrpSpPr>
        <p:grpSpPr>
          <a:xfrm>
            <a:off x="596513" y="3194806"/>
            <a:ext cx="4100870" cy="457200"/>
            <a:chOff x="488503" y="976671"/>
            <a:chExt cx="4348749" cy="457200"/>
          </a:xfrm>
        </p:grpSpPr>
        <p:sp>
          <p:nvSpPr>
            <p:cNvPr id="11" name="Rectangle 2">
              <a:extLst>
                <a:ext uri="{FF2B5EF4-FFF2-40B4-BE49-F238E27FC236}">
                  <a16:creationId xmlns:a16="http://schemas.microsoft.com/office/drawing/2014/main" id="{8F675917-A31D-4E04-A3CB-AA80B25F5A7B}"/>
                </a:ext>
              </a:extLst>
            </p:cNvPr>
            <p:cNvSpPr txBox="1">
              <a:spLocks noChangeArrowheads="1"/>
            </p:cNvSpPr>
            <p:nvPr/>
          </p:nvSpPr>
          <p:spPr>
            <a:xfrm>
              <a:off x="629930" y="976671"/>
              <a:ext cx="4207322"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社会支援法（Ｗｍｏ）のスキーム</a:t>
              </a:r>
            </a:p>
          </p:txBody>
        </p:sp>
        <p:cxnSp>
          <p:nvCxnSpPr>
            <p:cNvPr id="12" name="直線コネクタ 11">
              <a:extLst>
                <a:ext uri="{FF2B5EF4-FFF2-40B4-BE49-F238E27FC236}">
                  <a16:creationId xmlns:a16="http://schemas.microsoft.com/office/drawing/2014/main" id="{378CDD44-AF66-4019-A49A-0B49B9F8E5A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34819B67-B5A0-47E0-A18A-BCAE1BF20FE3}"/>
                </a:ext>
              </a:extLst>
            </p:cNvPr>
            <p:cNvSpPr/>
            <p:nvPr/>
          </p:nvSpPr>
          <p:spPr bwMode="auto">
            <a:xfrm>
              <a:off x="488503" y="986352"/>
              <a:ext cx="11834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70976353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023484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250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オランダにおける介護サービスの提供（</a:t>
            </a:r>
            <a:r>
              <a:rPr lang="en-US" altLang="ja-JP" dirty="0"/>
              <a:t>1/4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医療政策、計画等／</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長期介護法（Ｗｌｚ）、健康保険法（Ｚｖｗ）、社会支援法（Ｗｍｏ）で受けることのできる介護サービスの内容は、以下のとおりである。</a:t>
            </a:r>
          </a:p>
        </p:txBody>
      </p:sp>
      <p:graphicFrame>
        <p:nvGraphicFramePr>
          <p:cNvPr id="7" name="表 6">
            <a:extLst>
              <a:ext uri="{FF2B5EF4-FFF2-40B4-BE49-F238E27FC236}">
                <a16:creationId xmlns:a16="http://schemas.microsoft.com/office/drawing/2014/main" id="{A644503E-B5DF-4090-B726-B401315686E4}"/>
              </a:ext>
            </a:extLst>
          </p:cNvPr>
          <p:cNvGraphicFramePr>
            <a:graphicFrameLocks noGrp="1"/>
          </p:cNvGraphicFramePr>
          <p:nvPr>
            <p:extLst>
              <p:ext uri="{D42A27DB-BD31-4B8C-83A1-F6EECF244321}">
                <p14:modId xmlns:p14="http://schemas.microsoft.com/office/powerpoint/2010/main" val="646278504"/>
              </p:ext>
            </p:extLst>
          </p:nvPr>
        </p:nvGraphicFramePr>
        <p:xfrm>
          <a:off x="560512" y="1815048"/>
          <a:ext cx="8856539" cy="4663440"/>
        </p:xfrm>
        <a:graphic>
          <a:graphicData uri="http://schemas.openxmlformats.org/drawingml/2006/table">
            <a:tbl>
              <a:tblPr firstRow="1" bandRow="1">
                <a:tableStyleId>{F5AB1C69-6EDB-4FF4-983F-18BD219EF322}</a:tableStyleId>
              </a:tblPr>
              <a:tblGrid>
                <a:gridCol w="1584176">
                  <a:extLst>
                    <a:ext uri="{9D8B030D-6E8A-4147-A177-3AD203B41FA5}">
                      <a16:colId xmlns:a16="http://schemas.microsoft.com/office/drawing/2014/main" val="20000"/>
                    </a:ext>
                  </a:extLst>
                </a:gridCol>
                <a:gridCol w="2424121">
                  <a:extLst>
                    <a:ext uri="{9D8B030D-6E8A-4147-A177-3AD203B41FA5}">
                      <a16:colId xmlns:a16="http://schemas.microsoft.com/office/drawing/2014/main" val="20001"/>
                    </a:ext>
                  </a:extLst>
                </a:gridCol>
                <a:gridCol w="2424121">
                  <a:extLst>
                    <a:ext uri="{9D8B030D-6E8A-4147-A177-3AD203B41FA5}">
                      <a16:colId xmlns:a16="http://schemas.microsoft.com/office/drawing/2014/main" val="20002"/>
                    </a:ext>
                  </a:extLst>
                </a:gridCol>
                <a:gridCol w="2424121">
                  <a:extLst>
                    <a:ext uri="{9D8B030D-6E8A-4147-A177-3AD203B41FA5}">
                      <a16:colId xmlns:a16="http://schemas.microsoft.com/office/drawing/2014/main" val="20003"/>
                    </a:ext>
                  </a:extLst>
                </a:gridCol>
              </a:tblGrid>
              <a:tr h="168142">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dirty="0">
                          <a:latin typeface="メイリオ" panose="020B0604030504040204" pitchFamily="50" charset="-128"/>
                          <a:ea typeface="メイリオ" panose="020B0604030504040204" pitchFamily="50" charset="-128"/>
                          <a:sym typeface="メイリオ" panose="020B0604030504040204" pitchFamily="50" charset="-128"/>
                        </a:rPr>
                        <a:t>Ｗｌｚ</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6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Ｚｖｗ</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6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Ｗｍｏ</a:t>
                      </a:r>
                    </a:p>
                  </a:txBody>
                  <a:tcP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根拠法</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0" dirty="0">
                          <a:latin typeface="メイリオ" panose="020B0604030504040204" pitchFamily="50" charset="-128"/>
                          <a:ea typeface="メイリオ" panose="020B0604030504040204" pitchFamily="50" charset="-128"/>
                          <a:sym typeface="メイリオ" panose="020B0604030504040204" pitchFamily="50" charset="-128"/>
                        </a:rPr>
                        <a:t>長期介護法</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医療保険法</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社会支援法</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運用主体</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0" dirty="0">
                          <a:latin typeface="メイリオ" panose="020B0604030504040204" pitchFamily="50" charset="-128"/>
                          <a:ea typeface="メイリオ" panose="020B0604030504040204" pitchFamily="50" charset="-128"/>
                          <a:sym typeface="メイリオ" panose="020B0604030504040204" pitchFamily="50" charset="-128"/>
                        </a:rPr>
                        <a:t>地域ケアオフィス</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保険会社</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地方自治体</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査定</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0" dirty="0">
                          <a:latin typeface="メイリオ" panose="020B0604030504040204" pitchFamily="50" charset="-128"/>
                          <a:ea typeface="メイリオ" panose="020B0604030504040204" pitchFamily="50" charset="-128"/>
                          <a:sym typeface="メイリオ" panose="020B0604030504040204" pitchFamily="50" charset="-128"/>
                        </a:rPr>
                        <a:t>ＣＩＺ</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地域看護師</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地方自治体、ＳＷＴ</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0" dirty="0">
                          <a:latin typeface="メイリオ" panose="020B0604030504040204" pitchFamily="50" charset="-128"/>
                          <a:ea typeface="メイリオ" panose="020B0604030504040204" pitchFamily="50" charset="-128"/>
                          <a:sym typeface="メイリオ" panose="020B0604030504040204" pitchFamily="50" charset="-128"/>
                        </a:rPr>
                        <a:t>施設ケアに対する給付</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重度者の医療的な措置</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在宅サービス</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58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対象者</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en-US" altLang="ja-JP" sz="1400" b="0" dirty="0">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400" b="0" dirty="0">
                          <a:latin typeface="メイリオ" panose="020B0604030504040204" pitchFamily="50" charset="-128"/>
                          <a:ea typeface="メイリオ" panose="020B0604030504040204" pitchFamily="50" charset="-128"/>
                          <a:sym typeface="メイリオ" panose="020B0604030504040204" pitchFamily="50" charset="-128"/>
                        </a:rPr>
                        <a:t>時間のケアを必要とする</a:t>
                      </a:r>
                      <a:endParaRPr lang="en-US" altLang="ja-JP" sz="1400" b="0" dirty="0">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400" b="0" dirty="0">
                          <a:latin typeface="メイリオ" panose="020B0604030504040204" pitchFamily="50" charset="-128"/>
                          <a:ea typeface="メイリオ" panose="020B0604030504040204" pitchFamily="50" charset="-128"/>
                          <a:sym typeface="メイリオ" panose="020B0604030504040204" pitchFamily="50" charset="-128"/>
                        </a:rPr>
                        <a:t>高齢者</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短期の医療を必要とする</a:t>
                      </a:r>
                      <a:endParaRPr kumimoji="1"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自由診療にあたるサービスを要する人</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治療</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0" dirty="0">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看護</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リハビリ</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レクリエーション</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福祉用具レンタル</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81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介護リフォーム</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grpSp>
        <p:nvGrpSpPr>
          <p:cNvPr id="9" name="グループ化 8">
            <a:extLst>
              <a:ext uri="{FF2B5EF4-FFF2-40B4-BE49-F238E27FC236}">
                <a16:creationId xmlns:a16="http://schemas.microsoft.com/office/drawing/2014/main" id="{A9656BFA-273C-4A9B-B672-F30990F91B2B}"/>
              </a:ext>
            </a:extLst>
          </p:cNvPr>
          <p:cNvGrpSpPr/>
          <p:nvPr/>
        </p:nvGrpSpPr>
        <p:grpSpPr>
          <a:xfrm>
            <a:off x="570477" y="1387624"/>
            <a:ext cx="3600000" cy="457200"/>
            <a:chOff x="488504" y="976671"/>
            <a:chExt cx="3600000" cy="457200"/>
          </a:xfrm>
        </p:grpSpPr>
        <p:sp>
          <p:nvSpPr>
            <p:cNvPr id="11" name="Rectangle 2">
              <a:extLst>
                <a:ext uri="{FF2B5EF4-FFF2-40B4-BE49-F238E27FC236}">
                  <a16:creationId xmlns:a16="http://schemas.microsoft.com/office/drawing/2014/main" id="{2BBCD1A5-8349-4E53-B849-AD4D4091D091}"/>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介護サービスの内容</a:t>
              </a:r>
              <a:endPar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2" name="直線コネクタ 11">
              <a:extLst>
                <a:ext uri="{FF2B5EF4-FFF2-40B4-BE49-F238E27FC236}">
                  <a16:creationId xmlns:a16="http://schemas.microsoft.com/office/drawing/2014/main" id="{7DE2EF3D-0C2B-46F5-882C-4636934A790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A977E6C6-DC42-4984-81F1-0D00961021E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43396894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4253255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660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オランダにおける介護サービスの提供（</a:t>
            </a:r>
            <a:r>
              <a:rPr lang="en-US" altLang="ja-JP" dirty="0"/>
              <a:t>2/4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Ｗｌｚ（長期介護）は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時間の見守りを必要とするため、基本は施設での介護になるが、施設サービスのほか、本人が希望すれば、在宅サービスのパッケージ（Ｖｐｔ、Ｍｐｔ</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、現金給付である個人介護予算（Ｐｇｂ）を選ぶこともできる。 </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Ｗｌｚで認められている居宅介護サービスの内容は、以下のとおりである。</a:t>
            </a:r>
          </a:p>
        </p:txBody>
      </p:sp>
      <p:grpSp>
        <p:nvGrpSpPr>
          <p:cNvPr id="7" name="グループ化 6">
            <a:extLst>
              <a:ext uri="{FF2B5EF4-FFF2-40B4-BE49-F238E27FC236}">
                <a16:creationId xmlns:a16="http://schemas.microsoft.com/office/drawing/2014/main" id="{EA8E06C3-7BCF-4BE7-8C6D-1FE4EF13FBBC}"/>
              </a:ext>
            </a:extLst>
          </p:cNvPr>
          <p:cNvGrpSpPr/>
          <p:nvPr/>
        </p:nvGrpSpPr>
        <p:grpSpPr>
          <a:xfrm>
            <a:off x="604345" y="1988840"/>
            <a:ext cx="3600000" cy="457200"/>
            <a:chOff x="488504" y="976671"/>
            <a:chExt cx="3600000" cy="457200"/>
          </a:xfrm>
        </p:grpSpPr>
        <p:sp>
          <p:nvSpPr>
            <p:cNvPr id="9" name="Rectangle 2">
              <a:extLst>
                <a:ext uri="{FF2B5EF4-FFF2-40B4-BE49-F238E27FC236}">
                  <a16:creationId xmlns:a16="http://schemas.microsoft.com/office/drawing/2014/main" id="{6B373496-1CEF-4B90-9716-89654D9644DF}"/>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居宅介護のサービス内容例</a:t>
              </a:r>
              <a:endPar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1" name="直線コネクタ 10">
              <a:extLst>
                <a:ext uri="{FF2B5EF4-FFF2-40B4-BE49-F238E27FC236}">
                  <a16:creationId xmlns:a16="http://schemas.microsoft.com/office/drawing/2014/main" id="{D37B413A-407B-467A-B6B5-90CCD5A4B82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CA03FD8D-0694-4928-9296-0351783B87B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表 13">
            <a:extLst>
              <a:ext uri="{FF2B5EF4-FFF2-40B4-BE49-F238E27FC236}">
                <a16:creationId xmlns:a16="http://schemas.microsoft.com/office/drawing/2014/main" id="{64A24BA6-CB41-41A5-B812-83CCCEC85B0B}"/>
              </a:ext>
            </a:extLst>
          </p:cNvPr>
          <p:cNvGraphicFramePr>
            <a:graphicFrameLocks noGrp="1"/>
          </p:cNvGraphicFramePr>
          <p:nvPr>
            <p:extLst>
              <p:ext uri="{D42A27DB-BD31-4B8C-83A1-F6EECF244321}">
                <p14:modId xmlns:p14="http://schemas.microsoft.com/office/powerpoint/2010/main" val="798673437"/>
              </p:ext>
            </p:extLst>
          </p:nvPr>
        </p:nvGraphicFramePr>
        <p:xfrm>
          <a:off x="595064" y="2440570"/>
          <a:ext cx="8821984" cy="3940758"/>
        </p:xfrm>
        <a:graphic>
          <a:graphicData uri="http://schemas.openxmlformats.org/drawingml/2006/table">
            <a:tbl>
              <a:tblPr firstRow="1" bandRow="1">
                <a:tableStyleId>{F5AB1C69-6EDB-4FF4-983F-18BD219EF322}</a:tableStyleId>
              </a:tblPr>
              <a:tblGrid>
                <a:gridCol w="1997431">
                  <a:extLst>
                    <a:ext uri="{9D8B030D-6E8A-4147-A177-3AD203B41FA5}">
                      <a16:colId xmlns:a16="http://schemas.microsoft.com/office/drawing/2014/main" val="20000"/>
                    </a:ext>
                  </a:extLst>
                </a:gridCol>
                <a:gridCol w="2274851">
                  <a:extLst>
                    <a:ext uri="{9D8B030D-6E8A-4147-A177-3AD203B41FA5}">
                      <a16:colId xmlns:a16="http://schemas.microsoft.com/office/drawing/2014/main" val="20001"/>
                    </a:ext>
                  </a:extLst>
                </a:gridCol>
                <a:gridCol w="2274851">
                  <a:extLst>
                    <a:ext uri="{9D8B030D-6E8A-4147-A177-3AD203B41FA5}">
                      <a16:colId xmlns:a16="http://schemas.microsoft.com/office/drawing/2014/main" val="20002"/>
                    </a:ext>
                  </a:extLst>
                </a:gridCol>
                <a:gridCol w="2274851">
                  <a:extLst>
                    <a:ext uri="{9D8B030D-6E8A-4147-A177-3AD203B41FA5}">
                      <a16:colId xmlns:a16="http://schemas.microsoft.com/office/drawing/2014/main" val="20003"/>
                    </a:ext>
                  </a:extLst>
                </a:gridCol>
              </a:tblGrid>
              <a:tr h="139827">
                <a:tc rowSpan="2">
                  <a:txBody>
                    <a:bodyPr/>
                    <a:lstStyle/>
                    <a:p>
                      <a:pPr algn="ctr"/>
                      <a:endPar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6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Ｖｐｔ</a:t>
                      </a:r>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6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Ｍｐｔ</a:t>
                      </a:r>
                      <a:endParaRPr kumimoji="1" lang="en-US" altLang="ja-JP" sz="16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6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Ｐｇｂ</a:t>
                      </a:r>
                    </a:p>
                  </a:txBody>
                  <a:tcP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0">
                <a:tc vMerge="1">
                  <a:txBody>
                    <a:bodyPr/>
                    <a:lstStyle/>
                    <a:p>
                      <a:pPr algn="ctr"/>
                      <a:endParaRPr kumimoji="1" lang="ja-JP" altLang="en-US" sz="1400" b="0" dirty="0">
                        <a:solidFill>
                          <a:schemeClr val="tx1"/>
                        </a:solidFill>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フルパッケージ</a:t>
                      </a:r>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モジュール</a:t>
                      </a:r>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個人介護予算</a:t>
                      </a:r>
                    </a:p>
                  </a:txBody>
                  <a:tcP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3667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身体介護</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667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看護</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667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家事</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667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相談</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667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宿泊施設</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endPar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667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治療</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endPar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667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移動</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endPar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667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食事</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endPar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endPar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366742">
                <a:tc>
                  <a:txBody>
                    <a:bodyPr/>
                    <a:lstStyle/>
                    <a:p>
                      <a:pPr algn="ctr"/>
                      <a:r>
                        <a:rPr kumimoji="1" lang="ja-JP" altLang="en-US"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掃除</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291422155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3129172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762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オランダにおける介護サービスの提供（</a:t>
            </a:r>
            <a:r>
              <a:rPr lang="en-US" altLang="ja-JP" dirty="0"/>
              <a:t>3/4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医療政策、計画等／</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オランダの介護サービスは、Ｗｌｚ、Ｚｖｗ、Ｗｍｏの３つの制度によって管轄が異なり、サービス提供場所は主に在宅、介護施設に分けられる。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医療保険制度にあたるＷｌｚとＺｖｗはオランダ国民に加入が義務付けられている。Ｗｍｏは地方自治体の保障制度であるため、住民全員にサービス受給の権利がある。</a:t>
            </a:r>
          </a:p>
        </p:txBody>
      </p:sp>
      <p:grpSp>
        <p:nvGrpSpPr>
          <p:cNvPr id="15" name="グループ化 14">
            <a:extLst>
              <a:ext uri="{FF2B5EF4-FFF2-40B4-BE49-F238E27FC236}">
                <a16:creationId xmlns:a16="http://schemas.microsoft.com/office/drawing/2014/main" id="{7739DC06-CC44-4E10-88AB-2B5DE6056A06}"/>
              </a:ext>
            </a:extLst>
          </p:cNvPr>
          <p:cNvGrpSpPr/>
          <p:nvPr/>
        </p:nvGrpSpPr>
        <p:grpSpPr>
          <a:xfrm>
            <a:off x="570165" y="2106453"/>
            <a:ext cx="3600000" cy="457200"/>
            <a:chOff x="488504" y="976671"/>
            <a:chExt cx="3600000" cy="457200"/>
          </a:xfrm>
        </p:grpSpPr>
        <p:sp>
          <p:nvSpPr>
            <p:cNvPr id="16" name="Rectangle 2">
              <a:extLst>
                <a:ext uri="{FF2B5EF4-FFF2-40B4-BE49-F238E27FC236}">
                  <a16:creationId xmlns:a16="http://schemas.microsoft.com/office/drawing/2014/main" id="{63D397B1-12B2-4906-9116-7681C633874D}"/>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介護サービスの種類</a:t>
              </a:r>
            </a:p>
          </p:txBody>
        </p:sp>
        <p:cxnSp>
          <p:nvCxnSpPr>
            <p:cNvPr id="17" name="直線コネクタ 16">
              <a:extLst>
                <a:ext uri="{FF2B5EF4-FFF2-40B4-BE49-F238E27FC236}">
                  <a16:creationId xmlns:a16="http://schemas.microsoft.com/office/drawing/2014/main" id="{2F85C392-7D3E-4637-BFD7-FBE2F0495C8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12B4D0DC-655F-4484-8ECC-FC16BE1DF63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9" name="Table 204">
            <a:extLst>
              <a:ext uri="{FF2B5EF4-FFF2-40B4-BE49-F238E27FC236}">
                <a16:creationId xmlns:a16="http://schemas.microsoft.com/office/drawing/2014/main" id="{7C33527D-3B01-4340-99E0-6B52807EC49B}"/>
              </a:ext>
            </a:extLst>
          </p:cNvPr>
          <p:cNvGraphicFramePr>
            <a:graphicFrameLocks noGrp="1"/>
          </p:cNvGraphicFramePr>
          <p:nvPr>
            <p:extLst>
              <p:ext uri="{D42A27DB-BD31-4B8C-83A1-F6EECF244321}">
                <p14:modId xmlns:p14="http://schemas.microsoft.com/office/powerpoint/2010/main" val="821277894"/>
              </p:ext>
            </p:extLst>
          </p:nvPr>
        </p:nvGraphicFramePr>
        <p:xfrm>
          <a:off x="570165" y="2628798"/>
          <a:ext cx="8559299" cy="3819987"/>
        </p:xfrm>
        <a:graphic>
          <a:graphicData uri="http://schemas.openxmlformats.org/drawingml/2006/table">
            <a:tbl>
              <a:tblPr firstRow="1" bandRow="1" bandCol="1">
                <a:tableStyleId>{5C22544A-7EE6-4342-B048-85BDC9FD1C3A}</a:tableStyleId>
              </a:tblPr>
              <a:tblGrid>
                <a:gridCol w="1952302">
                  <a:extLst>
                    <a:ext uri="{9D8B030D-6E8A-4147-A177-3AD203B41FA5}">
                      <a16:colId xmlns:a16="http://schemas.microsoft.com/office/drawing/2014/main" val="20000"/>
                    </a:ext>
                  </a:extLst>
                </a:gridCol>
                <a:gridCol w="2226335">
                  <a:extLst>
                    <a:ext uri="{9D8B030D-6E8A-4147-A177-3AD203B41FA5}">
                      <a16:colId xmlns:a16="http://schemas.microsoft.com/office/drawing/2014/main" val="20001"/>
                    </a:ext>
                  </a:extLst>
                </a:gridCol>
                <a:gridCol w="2226335">
                  <a:extLst>
                    <a:ext uri="{9D8B030D-6E8A-4147-A177-3AD203B41FA5}">
                      <a16:colId xmlns:a16="http://schemas.microsoft.com/office/drawing/2014/main" val="20002"/>
                    </a:ext>
                  </a:extLst>
                </a:gridCol>
                <a:gridCol w="2154327">
                  <a:extLst>
                    <a:ext uri="{9D8B030D-6E8A-4147-A177-3AD203B41FA5}">
                      <a16:colId xmlns:a16="http://schemas.microsoft.com/office/drawing/2014/main" val="20003"/>
                    </a:ext>
                  </a:extLst>
                </a:gridCol>
              </a:tblGrid>
              <a:tr h="206411">
                <a:tc rowSpan="3">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医療保険制度</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ja-JP" sz="1100" b="1" dirty="0">
                        <a:solidFill>
                          <a:schemeClr val="bg1"/>
                        </a:solidFill>
                        <a:latin typeface="+mn-ea"/>
                        <a:ea typeface="+mn-ea"/>
                      </a:endParaRPr>
                    </a:p>
                  </a:txBody>
                  <a:tcPr anchor="ctr">
                    <a:lnL w="12700" cap="flat" cmpd="sng" algn="ctr">
                      <a:solidFill>
                        <a:schemeClr val="bg1"/>
                      </a:solidFill>
                      <a:prstDash val="solid"/>
                      <a:round/>
                      <a:headEnd type="none" w="med" len="med"/>
                      <a:tailEnd type="none" w="med" len="med"/>
                    </a:lnL>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介護保障制度</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79561">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在宅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在宅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79561">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長期介護法（ＷＩｚ）</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健康保険法（Ｚｖｗ）</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社会支援法（Ｗｍｏ</a:t>
                      </a: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2"/>
                  </a:ext>
                </a:extLst>
              </a:tr>
              <a:tr h="1029823">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主な対象</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長期の入院、</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24</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時間体制のケアを必要とする高齢者や障害者（長期医療・介護を要する人）</a:t>
                      </a: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kern="1200" dirty="0">
                        <a:solidFill>
                          <a:srgbClr val="003366"/>
                        </a:solidFill>
                        <a:latin typeface="+mn-ea"/>
                        <a:ea typeface="+mn-ea"/>
                        <a:cs typeface="+mn-cs"/>
                      </a:endParaRPr>
                    </a:p>
                  </a:txBody>
                  <a:tcPr marR="72000" anchor="ctr">
                    <a:lnL w="12700" cap="flat" cmpd="sng" algn="ctr">
                      <a:no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治療を中心とした医療サービスを必要とする者</a:t>
                      </a: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（短期医療を要する人）</a:t>
                      </a: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100" kern="1200" dirty="0">
                        <a:solidFill>
                          <a:srgbClr val="003366"/>
                        </a:solidFill>
                        <a:latin typeface="+mn-ea"/>
                        <a:ea typeface="+mn-ea"/>
                        <a:cs typeface="+mn-cs"/>
                      </a:endParaRPr>
                    </a:p>
                  </a:txBody>
                  <a:tcPr anchor="ct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indent="-171450">
                        <a:buFont typeface="Wingdings" panose="05000000000000000000" pitchFamily="2" charset="2"/>
                        <a:buChar char="l"/>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病気・障害・高齢によって日常生活に困難を感じている者</a:t>
                      </a: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buFont typeface="Wingdings" panose="05000000000000000000" pitchFamily="2" charset="2"/>
                        <a:buNone/>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（自由診療にあたるサービスを</a:t>
                      </a: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buFont typeface="Wingdings" panose="05000000000000000000" pitchFamily="2" charset="2"/>
                        <a:buNone/>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要する人）</a:t>
                      </a:r>
                    </a:p>
                  </a:txBody>
                  <a:tcPr anchor="ct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987903">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主な介護内容</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主として介護サービス</a:t>
                      </a: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kern="1200" dirty="0">
                        <a:solidFill>
                          <a:srgbClr val="003366"/>
                        </a:solidFill>
                        <a:latin typeface="+mn-ea"/>
                        <a:ea typeface="+mn-ea"/>
                        <a:cs typeface="+mn-cs"/>
                      </a:endParaRPr>
                    </a:p>
                  </a:txBody>
                  <a:tcPr anchor="ctr">
                    <a:lnL w="12700" cap="flat" cmpd="sng" algn="ctr">
                      <a:no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90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緊急治療・病院、外来、薬剤、出産など主として急性期の治療</a:t>
                      </a: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90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buFont typeface="Wingdings" panose="05000000000000000000" pitchFamily="2" charset="2"/>
                        <a:buChar char="l"/>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家事補助、住宅改修、福祉機器の供給等</a:t>
                      </a:r>
                    </a:p>
                  </a:txBody>
                  <a:tcPr anchor="ct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90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algn="ctr">
                        <a:lnSpc>
                          <a:spcPts val="100"/>
                        </a:lnSpc>
                      </a:pPr>
                      <a:endParaRPr lang="en-US" altLang="ja-JP" sz="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lnSpc>
                          <a:spcPts val="100"/>
                        </a:lnSpc>
                        <a:buFont typeface="Wingdings" panose="05000000000000000000" pitchFamily="2" charset="2"/>
                        <a:buNone/>
                      </a:pPr>
                      <a:endParaRPr lang="en-US" altLang="ja-JP" sz="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lnSpc>
                          <a:spcPts val="100"/>
                        </a:lnSpc>
                        <a:buFont typeface="Wingdings" panose="05000000000000000000" pitchFamily="2" charset="2"/>
                        <a:buNone/>
                      </a:pPr>
                      <a:endParaRPr lang="en-US" altLang="ja-JP" sz="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lnSpc>
                          <a:spcPts val="100"/>
                        </a:lnSpc>
                        <a:buFont typeface="Wingdings" panose="05000000000000000000" pitchFamily="2" charset="2"/>
                        <a:buNone/>
                      </a:pPr>
                      <a:endParaRPr lang="en-US" altLang="ja-JP" sz="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29244">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被介護者人口</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9900"/>
                    </a:solidFill>
                  </a:tcPr>
                </a:tc>
                <a:tc gridSpan="3">
                  <a:txBody>
                    <a:bodyPr/>
                    <a:lstStyle/>
                    <a:p>
                      <a:pPr marL="0" marR="0" lvl="0" indent="0" algn="ctr"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　</a:t>
                      </a:r>
                      <a:r>
                        <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41</a:t>
                      </a: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（在宅）　</a:t>
                      </a:r>
                      <a:r>
                        <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59</a:t>
                      </a:r>
                      <a:r>
                        <a:rPr lang="ja-JP" altLang="en-US"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a:lnSpc>
                          <a:spcPts val="1500"/>
                        </a:lnSpc>
                        <a:buFont typeface="Wingdings" panose="05000000000000000000" pitchFamily="2" charset="2"/>
                        <a:buNone/>
                      </a:pPr>
                      <a:endParaRPr lang="en-US" altLang="ja-JP" sz="1600" b="0" dirty="0">
                        <a:solidFill>
                          <a:srgbClr val="003366"/>
                        </a:solidFill>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a:lnSpc>
                          <a:spcPts val="1500"/>
                        </a:lnSpc>
                        <a:buFont typeface="Wingdings" panose="05000000000000000000" pitchFamily="2" charset="2"/>
                        <a:buNone/>
                      </a:pPr>
                      <a:endParaRPr lang="en-US" altLang="ja-JP" sz="1600" b="0" dirty="0">
                        <a:solidFill>
                          <a:srgbClr val="003366"/>
                        </a:solidFill>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639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高齢者の人数換算</a:t>
                      </a:r>
                      <a:endParaRPr lang="en-US" altLang="ja-JP"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2013</a:t>
                      </a:r>
                      <a:r>
                        <a:rPr lang="ja-JP" altLang="en-US"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endParaRPr lang="en-US" altLang="ja-JP"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270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gridSpan="3">
                  <a:txBody>
                    <a:bodyPr/>
                    <a:lstStyle/>
                    <a:p>
                      <a:pPr marL="0" indent="0" algn="ctr">
                        <a:lnSpc>
                          <a:spcPts val="1500"/>
                        </a:lnSpc>
                        <a:buFont typeface="Wingdings" panose="05000000000000000000" pitchFamily="2" charset="2"/>
                        <a:buNone/>
                      </a:pP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（施設）</a:t>
                      </a:r>
                      <a:r>
                        <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38</a:t>
                      </a: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万人　　　</a:t>
                      </a:r>
                      <a:r>
                        <a:rPr lang="ja-JP" altLang="en-US"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（在宅）</a:t>
                      </a:r>
                      <a:r>
                        <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54</a:t>
                      </a:r>
                      <a:r>
                        <a:rPr lang="ja-JP" altLang="en-US"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万人</a:t>
                      </a:r>
                      <a:endPar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pPr marL="0" indent="0" algn="ctr">
                        <a:lnSpc>
                          <a:spcPts val="1500"/>
                        </a:lnSpc>
                        <a:buFont typeface="Wingdings" panose="05000000000000000000" pitchFamily="2" charset="2"/>
                        <a:buNone/>
                      </a:pPr>
                      <a:endParaRPr lang="en-US" altLang="ja-JP" sz="1600" b="0" dirty="0">
                        <a:solidFill>
                          <a:srgbClr val="003366"/>
                        </a:solidFill>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405350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9577860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864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オランダにおける介護サービスの提供（</a:t>
            </a:r>
            <a:r>
              <a:rPr lang="en-US" altLang="ja-JP" dirty="0"/>
              <a:t>4/4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介護業界への新規参入は活発で、介護関連企業数は増加傾向にある。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一方、介護関連の３分野（</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Nursing care</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Residential home</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Home care</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）で働く労働者数は、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42</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万人前後と横ばいで推移している。</a:t>
            </a:r>
          </a:p>
        </p:txBody>
      </p:sp>
      <p:graphicFrame>
        <p:nvGraphicFramePr>
          <p:cNvPr id="22" name="グラフ 21">
            <a:extLst>
              <a:ext uri="{FF2B5EF4-FFF2-40B4-BE49-F238E27FC236}">
                <a16:creationId xmlns:a16="http://schemas.microsoft.com/office/drawing/2014/main" id="{20D940B5-A97D-4705-AA51-071A05F38687}"/>
              </a:ext>
            </a:extLst>
          </p:cNvPr>
          <p:cNvGraphicFramePr>
            <a:graphicFrameLocks/>
          </p:cNvGraphicFramePr>
          <p:nvPr/>
        </p:nvGraphicFramePr>
        <p:xfrm>
          <a:off x="4737050" y="2039302"/>
          <a:ext cx="4680000" cy="4132663"/>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4" name="グラフ 23">
            <a:extLst>
              <a:ext uri="{FF2B5EF4-FFF2-40B4-BE49-F238E27FC236}">
                <a16:creationId xmlns:a16="http://schemas.microsoft.com/office/drawing/2014/main" id="{B5F2F187-32A8-4212-8C68-8D292FED539A}"/>
              </a:ext>
            </a:extLst>
          </p:cNvPr>
          <p:cNvGraphicFramePr>
            <a:graphicFrameLocks/>
          </p:cNvGraphicFramePr>
          <p:nvPr>
            <p:extLst>
              <p:ext uri="{D42A27DB-BD31-4B8C-83A1-F6EECF244321}">
                <p14:modId xmlns:p14="http://schemas.microsoft.com/office/powerpoint/2010/main" val="3069647036"/>
              </p:ext>
            </p:extLst>
          </p:nvPr>
        </p:nvGraphicFramePr>
        <p:xfrm>
          <a:off x="303011" y="2083899"/>
          <a:ext cx="4217941" cy="3896450"/>
        </p:xfrm>
        <a:graphic>
          <a:graphicData uri="http://schemas.openxmlformats.org/drawingml/2006/chart">
            <c:chart xmlns:c="http://schemas.openxmlformats.org/drawingml/2006/chart" xmlns:r="http://schemas.openxmlformats.org/officeDocument/2006/relationships" r:id="rId8"/>
          </a:graphicData>
        </a:graphic>
      </p:graphicFrame>
      <p:grpSp>
        <p:nvGrpSpPr>
          <p:cNvPr id="25" name="グループ化 24">
            <a:extLst>
              <a:ext uri="{FF2B5EF4-FFF2-40B4-BE49-F238E27FC236}">
                <a16:creationId xmlns:a16="http://schemas.microsoft.com/office/drawing/2014/main" id="{F46D8A77-DC01-4823-90A1-9F60481A7FDB}"/>
              </a:ext>
            </a:extLst>
          </p:cNvPr>
          <p:cNvGrpSpPr/>
          <p:nvPr/>
        </p:nvGrpSpPr>
        <p:grpSpPr>
          <a:xfrm>
            <a:off x="5069902" y="1683071"/>
            <a:ext cx="4133760" cy="457200"/>
            <a:chOff x="488504" y="976671"/>
            <a:chExt cx="4133760" cy="457200"/>
          </a:xfrm>
        </p:grpSpPr>
        <p:sp>
          <p:nvSpPr>
            <p:cNvPr id="26" name="Rectangle 2">
              <a:extLst>
                <a:ext uri="{FF2B5EF4-FFF2-40B4-BE49-F238E27FC236}">
                  <a16:creationId xmlns:a16="http://schemas.microsoft.com/office/drawing/2014/main" id="{CBCAD1A6-C01B-4075-B6FA-44CCB2058B03}"/>
                </a:ext>
              </a:extLst>
            </p:cNvPr>
            <p:cNvSpPr txBox="1">
              <a:spLocks noChangeArrowheads="1"/>
            </p:cNvSpPr>
            <p:nvPr/>
          </p:nvSpPr>
          <p:spPr>
            <a:xfrm>
              <a:off x="629930" y="976671"/>
              <a:ext cx="39923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介護関連３分野で働く労働者数</a:t>
              </a:r>
            </a:p>
          </p:txBody>
        </p:sp>
        <p:cxnSp>
          <p:nvCxnSpPr>
            <p:cNvPr id="27" name="直線コネクタ 26">
              <a:extLst>
                <a:ext uri="{FF2B5EF4-FFF2-40B4-BE49-F238E27FC236}">
                  <a16:creationId xmlns:a16="http://schemas.microsoft.com/office/drawing/2014/main" id="{D82DBCE6-F51D-4047-8B1B-5FC75AA836F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8" name="正方形/長方形 27">
              <a:extLst>
                <a:ext uri="{FF2B5EF4-FFF2-40B4-BE49-F238E27FC236}">
                  <a16:creationId xmlns:a16="http://schemas.microsoft.com/office/drawing/2014/main" id="{22FEF713-93D6-47C4-93E3-412FA64439A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9" name="Rectangle 3">
            <a:extLst>
              <a:ext uri="{FF2B5EF4-FFF2-40B4-BE49-F238E27FC236}">
                <a16:creationId xmlns:a16="http://schemas.microsoft.com/office/drawing/2014/main" id="{F0FC9BBD-9967-4DD2-AF27-6DB010322BD3}"/>
              </a:ext>
            </a:extLst>
          </p:cNvPr>
          <p:cNvSpPr txBox="1">
            <a:spLocks noChangeArrowheads="1"/>
          </p:cNvSpPr>
          <p:nvPr/>
        </p:nvSpPr>
        <p:spPr bwMode="auto">
          <a:xfrm>
            <a:off x="5107411" y="2193614"/>
            <a:ext cx="3806029" cy="40046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271463" indent="0">
              <a:spcBef>
                <a:spcPts val="0"/>
              </a:spcBef>
              <a:buClr>
                <a:srgbClr val="003366"/>
              </a:buClr>
              <a:buNone/>
            </a:pPr>
            <a:r>
              <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Nursing care</a:t>
            </a:r>
            <a:r>
              <a:rPr lang="ja-JP" altLang="en-US" sz="800" b="0" kern="0" dirty="0" err="1">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800" b="0" kern="0" dirty="0" err="1">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Residen</a:t>
            </a:r>
            <a:r>
              <a:rPr lang="en-SG"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t</a:t>
            </a:r>
            <a:r>
              <a:rPr lang="en-US" altLang="ja-JP" sz="800" b="0" kern="0" dirty="0" err="1">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ial</a:t>
            </a:r>
            <a:r>
              <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home</a:t>
            </a:r>
            <a:r>
              <a:rPr lang="ja-JP" altLang="en-US" sz="800" b="0" kern="0" dirty="0" err="1">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Home care</a:t>
            </a:r>
            <a:r>
              <a:rPr lang="ja-JP" altLang="en-US"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の３分野の従業員数の合計で、</a:t>
            </a:r>
            <a:endPar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marL="271463" indent="0">
              <a:spcBef>
                <a:spcPts val="0"/>
              </a:spcBef>
              <a:buClr>
                <a:srgbClr val="003366"/>
              </a:buClr>
              <a:buNone/>
            </a:pPr>
            <a:r>
              <a:rPr lang="ja-JP" altLang="en-US"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個人事業主を含む。　</a:t>
            </a:r>
            <a:endPar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30" name="グループ化 29">
            <a:extLst>
              <a:ext uri="{FF2B5EF4-FFF2-40B4-BE49-F238E27FC236}">
                <a16:creationId xmlns:a16="http://schemas.microsoft.com/office/drawing/2014/main" id="{BBFB7DBA-8044-4020-B199-E62DEFCED0D9}"/>
              </a:ext>
            </a:extLst>
          </p:cNvPr>
          <p:cNvGrpSpPr/>
          <p:nvPr/>
        </p:nvGrpSpPr>
        <p:grpSpPr>
          <a:xfrm>
            <a:off x="560912" y="1675880"/>
            <a:ext cx="3600000" cy="457200"/>
            <a:chOff x="488504" y="976671"/>
            <a:chExt cx="3600000" cy="457200"/>
          </a:xfrm>
        </p:grpSpPr>
        <p:sp>
          <p:nvSpPr>
            <p:cNvPr id="31" name="Rectangle 2">
              <a:extLst>
                <a:ext uri="{FF2B5EF4-FFF2-40B4-BE49-F238E27FC236}">
                  <a16:creationId xmlns:a16="http://schemas.microsoft.com/office/drawing/2014/main" id="{A8B12ABB-AF4F-41E3-B2A2-71E046189680}"/>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介護関連企業数の推移</a:t>
              </a:r>
              <a:endPar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32" name="直線コネクタ 31">
              <a:extLst>
                <a:ext uri="{FF2B5EF4-FFF2-40B4-BE49-F238E27FC236}">
                  <a16:creationId xmlns:a16="http://schemas.microsoft.com/office/drawing/2014/main" id="{0B7F2051-5361-44F8-91AB-CD6AE4E8C210}"/>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3" name="正方形/長方形 32">
              <a:extLst>
                <a:ext uri="{FF2B5EF4-FFF2-40B4-BE49-F238E27FC236}">
                  <a16:creationId xmlns:a16="http://schemas.microsoft.com/office/drawing/2014/main" id="{12683458-979D-47A1-8772-0B939DE6794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34" name="テキスト ボックス 1">
            <a:extLst>
              <a:ext uri="{FF2B5EF4-FFF2-40B4-BE49-F238E27FC236}">
                <a16:creationId xmlns:a16="http://schemas.microsoft.com/office/drawing/2014/main" id="{A33AD914-6658-4F03-9AE3-53E0CD5EEA70}"/>
              </a:ext>
            </a:extLst>
          </p:cNvPr>
          <p:cNvSpPr txBox="1"/>
          <p:nvPr/>
        </p:nvSpPr>
        <p:spPr>
          <a:xfrm>
            <a:off x="4258094" y="5551140"/>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35" name="テキスト ボックス 1">
            <a:extLst>
              <a:ext uri="{FF2B5EF4-FFF2-40B4-BE49-F238E27FC236}">
                <a16:creationId xmlns:a16="http://schemas.microsoft.com/office/drawing/2014/main" id="{CFE08B8E-FF7F-41BE-A8D6-E3CCFB2F368F}"/>
              </a:ext>
            </a:extLst>
          </p:cNvPr>
          <p:cNvSpPr txBox="1"/>
          <p:nvPr/>
        </p:nvSpPr>
        <p:spPr>
          <a:xfrm>
            <a:off x="8898582" y="5551140"/>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Tree>
    <p:extLst>
      <p:ext uri="{BB962C8B-B14F-4D97-AF65-F5344CB8AC3E}">
        <p14:creationId xmlns:p14="http://schemas.microsoft.com/office/powerpoint/2010/main" val="284296772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800742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661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中国の介護サービスの提供（</a:t>
            </a:r>
            <a:r>
              <a:rPr lang="en-US" altLang="ja-JP" dirty="0"/>
              <a:t>3/4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介護サービスの内容には、食事介助、排泄介助などの生活・介護サービスほか、健康指導、レクリエーション、精神ケアも含まれている。</a:t>
            </a:r>
          </a:p>
        </p:txBody>
      </p:sp>
      <p:grpSp>
        <p:nvGrpSpPr>
          <p:cNvPr id="7" name="グループ化 6">
            <a:extLst>
              <a:ext uri="{FF2B5EF4-FFF2-40B4-BE49-F238E27FC236}">
                <a16:creationId xmlns:a16="http://schemas.microsoft.com/office/drawing/2014/main" id="{A9139ACF-8DF6-4946-92CF-DC9F531584BA}"/>
              </a:ext>
            </a:extLst>
          </p:cNvPr>
          <p:cNvGrpSpPr/>
          <p:nvPr/>
        </p:nvGrpSpPr>
        <p:grpSpPr>
          <a:xfrm>
            <a:off x="5082821" y="1605633"/>
            <a:ext cx="3600000" cy="457200"/>
            <a:chOff x="488504" y="976671"/>
            <a:chExt cx="3600000" cy="457200"/>
          </a:xfrm>
        </p:grpSpPr>
        <p:sp>
          <p:nvSpPr>
            <p:cNvPr id="11" name="Rectangle 2">
              <a:extLst>
                <a:ext uri="{FF2B5EF4-FFF2-40B4-BE49-F238E27FC236}">
                  <a16:creationId xmlns:a16="http://schemas.microsoft.com/office/drawing/2014/main" id="{904F5AC0-C191-4CD9-BD70-A36649BC10A1}"/>
                </a:ext>
              </a:extLst>
            </p:cNvPr>
            <p:cNvSpPr txBox="1">
              <a:spLocks noChangeArrowheads="1"/>
            </p:cNvSpPr>
            <p:nvPr/>
          </p:nvSpPr>
          <p:spPr>
            <a:xfrm>
              <a:off x="629929" y="976671"/>
              <a:ext cx="318513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介護施設のサービス内容例</a:t>
              </a:r>
            </a:p>
          </p:txBody>
        </p:sp>
        <p:cxnSp>
          <p:nvCxnSpPr>
            <p:cNvPr id="12" name="直線コネクタ 11">
              <a:extLst>
                <a:ext uri="{FF2B5EF4-FFF2-40B4-BE49-F238E27FC236}">
                  <a16:creationId xmlns:a16="http://schemas.microsoft.com/office/drawing/2014/main" id="{1640FF6A-1CFC-4E24-BD5F-9F42E649C0F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CDE53B88-9420-482A-ACE5-F0C83384288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 name="グループ化 14">
            <a:extLst>
              <a:ext uri="{FF2B5EF4-FFF2-40B4-BE49-F238E27FC236}">
                <a16:creationId xmlns:a16="http://schemas.microsoft.com/office/drawing/2014/main" id="{9E413933-00DA-4307-A478-378AE2E12A9F}"/>
              </a:ext>
            </a:extLst>
          </p:cNvPr>
          <p:cNvGrpSpPr/>
          <p:nvPr/>
        </p:nvGrpSpPr>
        <p:grpSpPr>
          <a:xfrm>
            <a:off x="494632" y="1591000"/>
            <a:ext cx="4458368" cy="457200"/>
            <a:chOff x="488504" y="976671"/>
            <a:chExt cx="3742202" cy="457200"/>
          </a:xfrm>
        </p:grpSpPr>
        <p:sp>
          <p:nvSpPr>
            <p:cNvPr id="16" name="Rectangle 2">
              <a:extLst>
                <a:ext uri="{FF2B5EF4-FFF2-40B4-BE49-F238E27FC236}">
                  <a16:creationId xmlns:a16="http://schemas.microsoft.com/office/drawing/2014/main" id="{8C149415-7DD0-4010-8D58-621CEDC44CD4}"/>
                </a:ext>
              </a:extLst>
            </p:cNvPr>
            <p:cNvSpPr txBox="1">
              <a:spLocks noChangeArrowheads="1"/>
            </p:cNvSpPr>
            <p:nvPr/>
          </p:nvSpPr>
          <p:spPr>
            <a:xfrm>
              <a:off x="582923" y="976671"/>
              <a:ext cx="364778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社区（コミュニティ）のサービス内容例</a:t>
              </a:r>
              <a:endPar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7" name="直線コネクタ 16">
              <a:extLst>
                <a:ext uri="{FF2B5EF4-FFF2-40B4-BE49-F238E27FC236}">
                  <a16:creationId xmlns:a16="http://schemas.microsoft.com/office/drawing/2014/main" id="{F72B4622-F70B-4114-907A-AEDFB452F35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7CF8E5AC-0B14-49B5-A4C3-02B353B8668B}"/>
                </a:ext>
              </a:extLst>
            </p:cNvPr>
            <p:cNvSpPr/>
            <p:nvPr/>
          </p:nvSpPr>
          <p:spPr bwMode="auto">
            <a:xfrm>
              <a:off x="488504" y="986352"/>
              <a:ext cx="9367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9" name="表 18">
            <a:extLst>
              <a:ext uri="{FF2B5EF4-FFF2-40B4-BE49-F238E27FC236}">
                <a16:creationId xmlns:a16="http://schemas.microsoft.com/office/drawing/2014/main" id="{AAC40F82-9C0E-4DF2-AD16-58EF2A644BDB}"/>
              </a:ext>
            </a:extLst>
          </p:cNvPr>
          <p:cNvGraphicFramePr>
            <a:graphicFrameLocks noGrp="1"/>
          </p:cNvGraphicFramePr>
          <p:nvPr>
            <p:extLst>
              <p:ext uri="{D42A27DB-BD31-4B8C-83A1-F6EECF244321}">
                <p14:modId xmlns:p14="http://schemas.microsoft.com/office/powerpoint/2010/main" val="2745903233"/>
              </p:ext>
            </p:extLst>
          </p:nvPr>
        </p:nvGraphicFramePr>
        <p:xfrm>
          <a:off x="5076604" y="2204864"/>
          <a:ext cx="4319736" cy="3409930"/>
        </p:xfrm>
        <a:graphic>
          <a:graphicData uri="http://schemas.openxmlformats.org/drawingml/2006/table">
            <a:tbl>
              <a:tblPr firstRow="1" bandRow="1">
                <a:tableStyleId>{5C22544A-7EE6-4342-B048-85BDC9FD1C3A}</a:tableStyleId>
              </a:tblPr>
              <a:tblGrid>
                <a:gridCol w="1223392">
                  <a:extLst>
                    <a:ext uri="{9D8B030D-6E8A-4147-A177-3AD203B41FA5}">
                      <a16:colId xmlns:a16="http://schemas.microsoft.com/office/drawing/2014/main" val="20000"/>
                    </a:ext>
                  </a:extLst>
                </a:gridCol>
                <a:gridCol w="3096344">
                  <a:extLst>
                    <a:ext uri="{9D8B030D-6E8A-4147-A177-3AD203B41FA5}">
                      <a16:colId xmlns:a16="http://schemas.microsoft.com/office/drawing/2014/main" val="20001"/>
                    </a:ext>
                  </a:extLst>
                </a:gridCol>
              </a:tblGrid>
              <a:tr h="444326">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サービス項目</a:t>
                      </a:r>
                    </a:p>
                  </a:txBody>
                  <a:tcPr marL="77372" marR="77372" marT="38686" marB="38686" anchor="ctr">
                    <a:lnL w="31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サービス内容</a:t>
                      </a:r>
                    </a:p>
                  </a:txBody>
                  <a:tcPr marL="77372" marR="77372" marT="38686" marB="38686" anchor="ctr">
                    <a:lnL w="19050" cap="flat" cmpd="sng" algn="ctr">
                      <a:solidFill>
                        <a:schemeClr val="bg1"/>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39508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生活・介護</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食事介助、身辺介護、排泄介助、移動介助、清掃など。</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10419">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食事提供</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団体での食事提供、個別での食事提供など。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10419">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消毒</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共有スペース、入居者部屋の消毒など。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10419">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クリーニング</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入居者衣服・布団などの収集、洗濯及び殺菌など。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9508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医療介護</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一般的な病気の治療、健康指導、リハビリ、院内感染予防など。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9508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レクリエーション</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カルチャー、スポーツ、娯楽、祝日、及び記念日の祝いイベントなど。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511278">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心理・精神ケア</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施設に溶け込ませること、感情管理、心理的なサポート、葬儀支援など。</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aphicFrame>
        <p:nvGraphicFramePr>
          <p:cNvPr id="20" name="表 19">
            <a:extLst>
              <a:ext uri="{FF2B5EF4-FFF2-40B4-BE49-F238E27FC236}">
                <a16:creationId xmlns:a16="http://schemas.microsoft.com/office/drawing/2014/main" id="{4F57468B-1711-4A92-B254-40B311529207}"/>
              </a:ext>
            </a:extLst>
          </p:cNvPr>
          <p:cNvGraphicFramePr>
            <a:graphicFrameLocks noGrp="1"/>
          </p:cNvGraphicFramePr>
          <p:nvPr>
            <p:extLst>
              <p:ext uri="{D42A27DB-BD31-4B8C-83A1-F6EECF244321}">
                <p14:modId xmlns:p14="http://schemas.microsoft.com/office/powerpoint/2010/main" val="3219468179"/>
              </p:ext>
            </p:extLst>
          </p:nvPr>
        </p:nvGraphicFramePr>
        <p:xfrm>
          <a:off x="488504" y="2204864"/>
          <a:ext cx="4320480" cy="4006841"/>
        </p:xfrm>
        <a:graphic>
          <a:graphicData uri="http://schemas.openxmlformats.org/drawingml/2006/table">
            <a:tbl>
              <a:tblPr firstRow="1" bandRow="1">
                <a:tableStyleId>{5C22544A-7EE6-4342-B048-85BDC9FD1C3A}</a:tableStyleId>
              </a:tblPr>
              <a:tblGrid>
                <a:gridCol w="1234260">
                  <a:extLst>
                    <a:ext uri="{9D8B030D-6E8A-4147-A177-3AD203B41FA5}">
                      <a16:colId xmlns:a16="http://schemas.microsoft.com/office/drawing/2014/main" val="20000"/>
                    </a:ext>
                  </a:extLst>
                </a:gridCol>
                <a:gridCol w="3086220">
                  <a:extLst>
                    <a:ext uri="{9D8B030D-6E8A-4147-A177-3AD203B41FA5}">
                      <a16:colId xmlns:a16="http://schemas.microsoft.com/office/drawing/2014/main" val="20001"/>
                    </a:ext>
                  </a:extLst>
                </a:gridCol>
              </a:tblGrid>
              <a:tr h="429805">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サービス項目</a:t>
                      </a:r>
                    </a:p>
                  </a:txBody>
                  <a:tcPr marL="77372" marR="77372" marT="38686" marB="38686" anchor="ctr">
                    <a:lnL w="3175" cap="flat" cmpd="sng" algn="ctr">
                      <a:solidFill>
                        <a:schemeClr val="bg1">
                          <a:lumMod val="6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サービス内容</a:t>
                      </a:r>
                    </a:p>
                  </a:txBody>
                  <a:tcPr marL="77372" marR="77372" marT="38686" marB="38686" anchor="ctr">
                    <a:lnL w="19050" cap="flat" cmpd="sng" algn="ctr">
                      <a:solidFill>
                        <a:schemeClr val="bg1"/>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30027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通所サービス</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日中もしくは連続</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日以内の短期介護の提供</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（センターによっては送迎サービスも提供）。</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具体的な介護の内容としては、食事サポート、</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排泄、移動、着替え、身だしなみ、入浴（シャワー）などの生活サービスの提供。</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0027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訪問サービス</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食事サービス、家事サービス、入浴サービス、</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各種代行サービスなど。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インターネット、ＩｏＴなどを通じた連絡も可能。</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0027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食事サービス</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食堂での給食サービス、配食サービスなど。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0027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健康指導</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血圧・血糖測定、医療機関と連携した慢性疾患</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管理、服薬指導、健康管理指導など。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0027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レジャー活動</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書道、絵画、将棋、京劇、ゲーム、スポーツなど。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0027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精神ケア</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話し相手など。</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64745683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5125882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967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オランダにおけるロボット介護機器関連の施策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政府は大きな方針（法律の制定、ガイドラインやルール作成）を示すのみの関与にとどめ、民間のイノベーションを促している。例えば、オランダでは患者情報を共有するインフラを整備しているが、見守りシステムを統一したり、ロボットの国産化を目指すようなことはしていない。</a:t>
            </a:r>
          </a:p>
        </p:txBody>
      </p:sp>
      <p:graphicFrame>
        <p:nvGraphicFramePr>
          <p:cNvPr id="7" name="表 6">
            <a:extLst>
              <a:ext uri="{FF2B5EF4-FFF2-40B4-BE49-F238E27FC236}">
                <a16:creationId xmlns:a16="http://schemas.microsoft.com/office/drawing/2014/main" id="{0C0025F8-4828-409A-BA82-A3E07E3D951C}"/>
              </a:ext>
            </a:extLst>
          </p:cNvPr>
          <p:cNvGraphicFramePr>
            <a:graphicFrameLocks noGrp="1"/>
          </p:cNvGraphicFramePr>
          <p:nvPr>
            <p:extLst>
              <p:ext uri="{D42A27DB-BD31-4B8C-83A1-F6EECF244321}">
                <p14:modId xmlns:p14="http://schemas.microsoft.com/office/powerpoint/2010/main" val="2020213154"/>
              </p:ext>
            </p:extLst>
          </p:nvPr>
        </p:nvGraphicFramePr>
        <p:xfrm>
          <a:off x="407460" y="1974452"/>
          <a:ext cx="9298515" cy="4316332"/>
        </p:xfrm>
        <a:graphic>
          <a:graphicData uri="http://schemas.openxmlformats.org/drawingml/2006/table">
            <a:tbl>
              <a:tblPr firstRow="1" bandRow="1">
                <a:tableStyleId>{5C22544A-7EE6-4342-B048-85BDC9FD1C3A}</a:tableStyleId>
              </a:tblPr>
              <a:tblGrid>
                <a:gridCol w="834151">
                  <a:extLst>
                    <a:ext uri="{9D8B030D-6E8A-4147-A177-3AD203B41FA5}">
                      <a16:colId xmlns:a16="http://schemas.microsoft.com/office/drawing/2014/main" val="20000"/>
                    </a:ext>
                  </a:extLst>
                </a:gridCol>
                <a:gridCol w="2849110">
                  <a:extLst>
                    <a:ext uri="{9D8B030D-6E8A-4147-A177-3AD203B41FA5}">
                      <a16:colId xmlns:a16="http://schemas.microsoft.com/office/drawing/2014/main" val="20001"/>
                    </a:ext>
                  </a:extLst>
                </a:gridCol>
                <a:gridCol w="5615254">
                  <a:extLst>
                    <a:ext uri="{9D8B030D-6E8A-4147-A177-3AD203B41FA5}">
                      <a16:colId xmlns:a16="http://schemas.microsoft.com/office/drawing/2014/main" val="20002"/>
                    </a:ext>
                  </a:extLst>
                </a:gridCol>
              </a:tblGrid>
              <a:tr h="28135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発布年</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政策名</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概要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118445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2014</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ＥＵ</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「ホライズン</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Horizon 2020</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全ＥＵ規模で実施される、研究及び革新的開発を促進するためのフレームワークプログラムである。「社会的な変化」である高齢化も該当分野であり、ＩＣＴを活用した課題解決アプローチを採用している。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2020</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年にわたり、ＥＵから約</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800</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億ユーロ（約</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兆円</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の助成がされている。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2016</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年には、日本の総務省と「</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CARESSES</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プロジェクト（高齢者支援に資する文化知覚ロボット環境システムの研究開発）」という共同研究を実施した。</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後継プログラムに</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Horizon</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Europe</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2017</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2021</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年）が予定されている。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87505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2014</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ＥＵ</a:t>
                      </a:r>
                      <a:endParaRPr kumimoji="1" lang="en-US" altLang="zh-TW"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zh-TW"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自立生活支援技術 </a:t>
                      </a:r>
                      <a:r>
                        <a:rPr kumimoji="1" lang="ja-JP"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プログラム</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Active Assisted Living</a:t>
                      </a: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ＡＡＬ）</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2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rogramme</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ＩＣＴを活用して高齢者の生活の質を向上させることを目的とし、産業やイノベーション促進のため、高齢者のニーズに見合った製品・サービスに向けた補助金を提供している。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2008</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年からこれまで、</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以上のプログラムに資金提供した実績を有する。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2014</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年の期間に亘り、欧州委員会と</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19</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の加盟国が</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Horizon</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を通して約７億ユーロ（約</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840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億円）を共同出資している。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132726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2014</a:t>
                      </a:r>
                      <a:r>
                        <a:rPr kumimoji="1" lang="ja-JP" altLang="en-US"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endParaRPr kumimoji="1" lang="en-US"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オランダ保健・福祉・スポーツ省</a:t>
                      </a:r>
                      <a:endParaRPr kumimoji="1" lang="en-US"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eHealth</a:t>
                      </a:r>
                      <a:r>
                        <a:rPr kumimoji="1" lang="en-SG"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5</a:t>
                      </a:r>
                      <a:r>
                        <a:rPr kumimoji="1" lang="ja-JP" altLang="en-US"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カ年計画</a:t>
                      </a:r>
                      <a:r>
                        <a:rPr kumimoji="1" lang="en-SG"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2014</a:t>
                      </a:r>
                      <a:r>
                        <a:rPr kumimoji="1" lang="ja-JP" altLang="en-US"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SG"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2019</a:t>
                      </a:r>
                      <a:r>
                        <a:rPr kumimoji="1" lang="ja-JP" altLang="en-US"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SG"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オランダ保健・福祉・スポーツ省は、ヘルスケアの</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化に際し、３つの目標を示している。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28600" marR="0" lvl="0" indent="-2286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慢性疾患患者の</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80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％、それ以外の国民であれば</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40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％が、自身の医療記録をオンラインで参照できる（ＰＨＲ）。</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28600" marR="0" lvl="0" indent="-2286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慢性疾患患者や虚弱高齢者の</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75</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％が、血圧やコレステロール値を自己測定し、データを医療サービス提供者と共有できる。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28600" marR="0" lvl="0" indent="-2286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在宅ケア利用者は、遠隔介護により</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24</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時間ヘルスケアサービス提供者と連絡できる。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在宅利用の</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eHealth</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を促進する、ＳＥＴ（</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Stimulation program eHealth at Home</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）に向け、</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2019</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年～３年間で</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90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百万ユーロ（約</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108</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億円）を充当する。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648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オランダ保健・福祉・スポーツ省ほか「</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ＭｅｄＭｉｊｎ（メッドメイ）</a:t>
                      </a:r>
                      <a:r>
                        <a:rPr kumimoji="1" lang="en-SG"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プロジェクト</a:t>
                      </a:r>
                      <a:r>
                        <a:rPr kumimoji="1" lang="en-SG"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SG"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ＰＨＲの技術仕様やプライバシー保護、相互運用性、経済的仕組みなどを含め、ヘルスケア情報を持続的に交換できる環境を整えるプロジェクトである。国立医療ＩＣＴ研究所、患者連盟、民間保険会社、ヘルスケアサービス事業者も参画してい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bl>
          </a:graphicData>
        </a:graphic>
      </p:graphicFrame>
      <p:grpSp>
        <p:nvGrpSpPr>
          <p:cNvPr id="9" name="グループ化 8">
            <a:extLst>
              <a:ext uri="{FF2B5EF4-FFF2-40B4-BE49-F238E27FC236}">
                <a16:creationId xmlns:a16="http://schemas.microsoft.com/office/drawing/2014/main" id="{9F6D5A9B-3149-4C54-9601-3F1D3D547B90}"/>
              </a:ext>
            </a:extLst>
          </p:cNvPr>
          <p:cNvGrpSpPr/>
          <p:nvPr/>
        </p:nvGrpSpPr>
        <p:grpSpPr>
          <a:xfrm>
            <a:off x="416896" y="1668556"/>
            <a:ext cx="4104056" cy="457200"/>
            <a:chOff x="488504" y="976671"/>
            <a:chExt cx="4104056" cy="457200"/>
          </a:xfrm>
        </p:grpSpPr>
        <p:sp>
          <p:nvSpPr>
            <p:cNvPr id="11" name="Rectangle 2">
              <a:extLst>
                <a:ext uri="{FF2B5EF4-FFF2-40B4-BE49-F238E27FC236}">
                  <a16:creationId xmlns:a16="http://schemas.microsoft.com/office/drawing/2014/main" id="{9FFE36C6-0549-4752-BD3A-95BB509066D2}"/>
                </a:ext>
              </a:extLst>
            </p:cNvPr>
            <p:cNvSpPr txBox="1">
              <a:spLocks noChangeArrowheads="1"/>
            </p:cNvSpPr>
            <p:nvPr/>
          </p:nvSpPr>
          <p:spPr>
            <a:xfrm>
              <a:off x="629930" y="976671"/>
              <a:ext cx="396263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ロボット介護機器の登場（沿革）　</a:t>
              </a:r>
            </a:p>
          </p:txBody>
        </p:sp>
        <p:cxnSp>
          <p:nvCxnSpPr>
            <p:cNvPr id="12" name="直線コネクタ 11">
              <a:extLst>
                <a:ext uri="{FF2B5EF4-FFF2-40B4-BE49-F238E27FC236}">
                  <a16:creationId xmlns:a16="http://schemas.microsoft.com/office/drawing/2014/main" id="{FC73202B-154F-43BF-A476-485742B1819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E11603C5-BC6B-4D26-8216-78B39DE3597A}"/>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79298954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2218062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069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オランダにおける介護サービスの提供（</a:t>
            </a:r>
            <a:r>
              <a:rPr lang="en-US" altLang="ja-JP" dirty="0"/>
              <a:t>1/2</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2004395"/>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AAL</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Programme</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の一つに、「ロボット機器を用いた生活習慣の見守りによる早期発見」（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Early Warning </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by lifestyle monitoring</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Accompanies Robotics Excellence</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）を目指し、認知症の人や介護者の生活支援に向けたｅＷａｒｅプロジェクトがある。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年に行われた実証プロジェクトでは、ソーシャルロボット「</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Tinybots</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Tessa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」と、生活支援テクノロジー「</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Sensera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」を組み合わせ、高齢者・介護者間の情報共有を図り、ストレス軽減や生活の質の向上の効果を計測した。全体予算は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万ユーロで、このうち</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万ユーロが公的な補助金から提供された。</a:t>
            </a:r>
          </a:p>
        </p:txBody>
      </p:sp>
      <p:grpSp>
        <p:nvGrpSpPr>
          <p:cNvPr id="7" name="グループ化 6">
            <a:extLst>
              <a:ext uri="{FF2B5EF4-FFF2-40B4-BE49-F238E27FC236}">
                <a16:creationId xmlns:a16="http://schemas.microsoft.com/office/drawing/2014/main" id="{9FC72962-8492-49F8-8DF0-789CCF74E261}"/>
              </a:ext>
            </a:extLst>
          </p:cNvPr>
          <p:cNvGrpSpPr/>
          <p:nvPr/>
        </p:nvGrpSpPr>
        <p:grpSpPr>
          <a:xfrm>
            <a:off x="757912" y="2336514"/>
            <a:ext cx="3600000" cy="457200"/>
            <a:chOff x="488504" y="976671"/>
            <a:chExt cx="3600000" cy="457200"/>
          </a:xfrm>
        </p:grpSpPr>
        <p:sp>
          <p:nvSpPr>
            <p:cNvPr id="9" name="Rectangle 2">
              <a:extLst>
                <a:ext uri="{FF2B5EF4-FFF2-40B4-BE49-F238E27FC236}">
                  <a16:creationId xmlns:a16="http://schemas.microsoft.com/office/drawing/2014/main" id="{9C0C2D93-1211-4B60-B53A-0494B737536B}"/>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ＥＷａｒｅ</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 </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プロジェクト　</a:t>
              </a:r>
            </a:p>
          </p:txBody>
        </p:sp>
        <p:cxnSp>
          <p:nvCxnSpPr>
            <p:cNvPr id="11" name="直線コネクタ 10">
              <a:extLst>
                <a:ext uri="{FF2B5EF4-FFF2-40B4-BE49-F238E27FC236}">
                  <a16:creationId xmlns:a16="http://schemas.microsoft.com/office/drawing/2014/main" id="{54EB1643-5C3E-4496-B23B-F55A1C1E013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EFD14485-7959-438E-96B6-CD6E4C2B659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4" name="Picture 2" descr="https://aal-eware.eu/wp/wp-content/uploads/2017/07/eWare-retrov05.bmp">
            <a:extLst>
              <a:ext uri="{FF2B5EF4-FFF2-40B4-BE49-F238E27FC236}">
                <a16:creationId xmlns:a16="http://schemas.microsoft.com/office/drawing/2014/main" id="{4A953390-F220-420F-90DA-EFFA1C1E1354}"/>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08984" y="2282942"/>
            <a:ext cx="4104857" cy="274734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tinybots」の画像検索結果">
            <a:extLst>
              <a:ext uri="{FF2B5EF4-FFF2-40B4-BE49-F238E27FC236}">
                <a16:creationId xmlns:a16="http://schemas.microsoft.com/office/drawing/2014/main" id="{137776F5-D57B-49D4-9566-3E19D1C92B33}"/>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95612" y="2738189"/>
            <a:ext cx="1482899" cy="1482899"/>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0" descr="「sensara」の画像検索結果">
            <a:extLst>
              <a:ext uri="{FF2B5EF4-FFF2-40B4-BE49-F238E27FC236}">
                <a16:creationId xmlns:a16="http://schemas.microsoft.com/office/drawing/2014/main" id="{D15EB340-8923-46B7-96A2-4D975291889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5227" y="4708304"/>
            <a:ext cx="3381737" cy="1745032"/>
          </a:xfrm>
          <a:prstGeom prst="rect">
            <a:avLst/>
          </a:prstGeom>
          <a:noFill/>
          <a:extLst>
            <a:ext uri="{909E8E84-426E-40DD-AFC4-6F175D3DCCD1}">
              <a14:hiddenFill xmlns:a14="http://schemas.microsoft.com/office/drawing/2010/main">
                <a:solidFill>
                  <a:srgbClr val="FFFFFF"/>
                </a:solidFill>
              </a14:hiddenFill>
            </a:ext>
          </a:extLst>
        </p:spPr>
      </p:pic>
      <p:sp>
        <p:nvSpPr>
          <p:cNvPr id="17" name="テキスト ボックス 16">
            <a:extLst>
              <a:ext uri="{FF2B5EF4-FFF2-40B4-BE49-F238E27FC236}">
                <a16:creationId xmlns:a16="http://schemas.microsoft.com/office/drawing/2014/main" id="{B323F0CE-3298-447A-9B16-34D7F997D6BC}"/>
              </a:ext>
            </a:extLst>
          </p:cNvPr>
          <p:cNvSpPr txBox="1"/>
          <p:nvPr/>
        </p:nvSpPr>
        <p:spPr>
          <a:xfrm>
            <a:off x="2307779" y="2748607"/>
            <a:ext cx="2141165" cy="1646605"/>
          </a:xfrm>
          <a:prstGeom prst="rect">
            <a:avLst/>
          </a:prstGeom>
          <a:noFill/>
        </p:spPr>
        <p:txBody>
          <a:bodyPr wrap="square" rtlCol="0">
            <a:spAutoFit/>
          </a:bodyPr>
          <a:lstStyle/>
          <a:p>
            <a:pPr>
              <a:spcAft>
                <a:spcPts val="600"/>
              </a:spcAft>
              <a:buClr>
                <a:srgbClr val="0070C0"/>
              </a:buClr>
            </a:pPr>
            <a:r>
              <a:rPr lang="en-US" altLang="ja-JP" sz="1200" u="sng"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Tinybots</a:t>
            </a:r>
            <a:r>
              <a:rPr lang="ja-JP" altLang="en-US" sz="1200"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200"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Tessa</a:t>
            </a:r>
          </a:p>
          <a:p>
            <a:pPr marL="171450" indent="-171450">
              <a:buClr>
                <a:srgbClr val="0070C0"/>
              </a:buClr>
              <a:buFont typeface="Arial" panose="020B0604020202020204" pitchFamily="34" charset="0"/>
              <a:buChar cha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利用者の生活習慣を記録し、食事や投薬など、日々の行動をリマインドする。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認知症の在宅介護の現場において、自立支援への効果が期待されている。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8" name="テキスト ボックス 17">
            <a:extLst>
              <a:ext uri="{FF2B5EF4-FFF2-40B4-BE49-F238E27FC236}">
                <a16:creationId xmlns:a16="http://schemas.microsoft.com/office/drawing/2014/main" id="{D8757CB2-A56F-41C4-A06F-F48333D06983}"/>
              </a:ext>
            </a:extLst>
          </p:cNvPr>
          <p:cNvSpPr txBox="1"/>
          <p:nvPr/>
        </p:nvSpPr>
        <p:spPr>
          <a:xfrm>
            <a:off x="1678732" y="4167951"/>
            <a:ext cx="2842220" cy="1277273"/>
          </a:xfrm>
          <a:prstGeom prst="rect">
            <a:avLst/>
          </a:prstGeom>
          <a:noFill/>
        </p:spPr>
        <p:txBody>
          <a:bodyPr wrap="square" rtlCol="0">
            <a:spAutoFit/>
          </a:bodyPr>
          <a:lstStyle/>
          <a:p>
            <a:pPr>
              <a:spcAft>
                <a:spcPts val="600"/>
              </a:spcAft>
              <a:buClr>
                <a:srgbClr val="0070C0"/>
              </a:buClr>
            </a:pPr>
            <a:r>
              <a:rPr lang="en-US" altLang="ja-JP" sz="1200" u="sng"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Sensara</a:t>
            </a:r>
            <a:endParaRPr lang="en-US" altLang="ja-JP" sz="1200"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ドアなど居住空間に設置されたセンサーにより利用者の位置情報を記録。</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SenseraCare</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アプリで利用者の情報を確認することができ、介助が必要な際にはアラームが鳴る。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テキスト ボックス 18">
            <a:extLst>
              <a:ext uri="{FF2B5EF4-FFF2-40B4-BE49-F238E27FC236}">
                <a16:creationId xmlns:a16="http://schemas.microsoft.com/office/drawing/2014/main" id="{4D4B79CB-871D-4528-AD0C-DAD63ADDFA43}"/>
              </a:ext>
            </a:extLst>
          </p:cNvPr>
          <p:cNvSpPr txBox="1"/>
          <p:nvPr/>
        </p:nvSpPr>
        <p:spPr>
          <a:xfrm>
            <a:off x="4448945" y="4797152"/>
            <a:ext cx="4969840" cy="1738938"/>
          </a:xfrm>
          <a:prstGeom prst="rect">
            <a:avLst/>
          </a:prstGeom>
          <a:noFill/>
        </p:spPr>
        <p:txBody>
          <a:bodyPr wrap="square" rtlCol="0">
            <a:spAutoFit/>
          </a:bodyPr>
          <a:lstStyle/>
          <a:p>
            <a:pPr>
              <a:spcAft>
                <a:spcPts val="600"/>
              </a:spcAft>
              <a:buClr>
                <a:srgbClr val="0070C0"/>
              </a:buClr>
            </a:pPr>
            <a:r>
              <a:rPr lang="ja-JP" altLang="en-US"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ｅＷａｒｅのコンセプト</a:t>
            </a:r>
            <a:endParaRPr lang="en-US" altLang="ja-JP"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ｅＷａｒｅクラウド、介護者用のｅＷａｒｅモバイルアプリ、</a:t>
            </a: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Sensera</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と</a:t>
            </a: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Tinybots</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のテクノロジーとｅＷａｒｅシステムのインターフェースとなるｅＷａｒｅ</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API</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を開発する。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Sensara</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のセンサー、見守り機能により利用者の異常を検知すると、ｅＷａｒｅシステムを介して</a:t>
            </a: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Tinybots</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に伝達され、</a:t>
            </a: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Tinybots</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が利用者に異常の有無を確認し、利用者の反応がない／介助の要請があると、介護者に連絡がいく仕組みになっている。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471082944"/>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2464441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684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オランダにおける介護サービスの提供（</a:t>
            </a:r>
            <a:r>
              <a:rPr lang="en-US" altLang="ja-JP" dirty="0"/>
              <a:t>2/2</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医療政策、計画等／</a:t>
            </a:r>
            <a:r>
              <a:rPr lang="en-US" altLang="ja-JP" dirty="0"/>
              <a:t>4.</a:t>
            </a:r>
            <a:r>
              <a:rPr lang="ja-JP" altLang="en-US" dirty="0"/>
              <a:t>特定製品・サービスの市場・投資環境</a:t>
            </a:r>
            <a:r>
              <a:rPr lang="en-US" altLang="ja-JP" dirty="0"/>
              <a:t>&gt;</a:t>
            </a:r>
            <a:r>
              <a:rPr lang="ja-JP" altLang="en-US" dirty="0"/>
              <a:t>ビジネスモデル</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介護者の負担軽減という観点から、ソーシャルロボットを用いた実証プログラムとして、ユトレヒトでは、ソーシャルロボットの効果に注目し、介護現場への本格導入に向けた取組みを進めている。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高額なロボットは介護組織にとって投資のハードルが高い。そのため、施設、在宅のいずれのユーザーもロボットを利用できるように、利用者数に応じた利用料を長期介護保険から支払うスキームである。</a:t>
            </a:r>
          </a:p>
        </p:txBody>
      </p:sp>
      <p:grpSp>
        <p:nvGrpSpPr>
          <p:cNvPr id="40" name="グループ化 39">
            <a:extLst>
              <a:ext uri="{FF2B5EF4-FFF2-40B4-BE49-F238E27FC236}">
                <a16:creationId xmlns:a16="http://schemas.microsoft.com/office/drawing/2014/main" id="{CD1D16DF-E1A7-4A4A-AF13-2C99CC0516B6}"/>
              </a:ext>
            </a:extLst>
          </p:cNvPr>
          <p:cNvGrpSpPr/>
          <p:nvPr/>
        </p:nvGrpSpPr>
        <p:grpSpPr>
          <a:xfrm>
            <a:off x="560912" y="1979188"/>
            <a:ext cx="4075486" cy="457200"/>
            <a:chOff x="488504" y="976671"/>
            <a:chExt cx="4075486" cy="457200"/>
          </a:xfrm>
        </p:grpSpPr>
        <p:sp>
          <p:nvSpPr>
            <p:cNvPr id="41" name="Rectangle 2">
              <a:extLst>
                <a:ext uri="{FF2B5EF4-FFF2-40B4-BE49-F238E27FC236}">
                  <a16:creationId xmlns:a16="http://schemas.microsoft.com/office/drawing/2014/main" id="{4FD3BD17-BC32-4DC4-9910-EA9F4EAF619F}"/>
                </a:ext>
              </a:extLst>
            </p:cNvPr>
            <p:cNvSpPr txBox="1">
              <a:spLocks noChangeArrowheads="1"/>
            </p:cNvSpPr>
            <p:nvPr/>
          </p:nvSpPr>
          <p:spPr>
            <a:xfrm>
              <a:off x="629929" y="976671"/>
              <a:ext cx="393406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ロボット介護機器のレンタル事業</a:t>
              </a:r>
            </a:p>
          </p:txBody>
        </p:sp>
        <p:cxnSp>
          <p:nvCxnSpPr>
            <p:cNvPr id="42" name="直線コネクタ 41">
              <a:extLst>
                <a:ext uri="{FF2B5EF4-FFF2-40B4-BE49-F238E27FC236}">
                  <a16:creationId xmlns:a16="http://schemas.microsoft.com/office/drawing/2014/main" id="{3EE70744-162F-4365-9084-687DC489287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43" name="正方形/長方形 42">
              <a:extLst>
                <a:ext uri="{FF2B5EF4-FFF2-40B4-BE49-F238E27FC236}">
                  <a16:creationId xmlns:a16="http://schemas.microsoft.com/office/drawing/2014/main" id="{89F541C0-FFE6-4F39-B047-3F9E62A77974}"/>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56" name="テキスト ボックス 55">
            <a:extLst>
              <a:ext uri="{FF2B5EF4-FFF2-40B4-BE49-F238E27FC236}">
                <a16:creationId xmlns:a16="http://schemas.microsoft.com/office/drawing/2014/main" id="{4C8E2945-9818-420B-B71A-D79525DC761E}"/>
              </a:ext>
            </a:extLst>
          </p:cNvPr>
          <p:cNvSpPr txBox="1"/>
          <p:nvPr/>
        </p:nvSpPr>
        <p:spPr>
          <a:xfrm>
            <a:off x="475843" y="2336393"/>
            <a:ext cx="8976370" cy="1092607"/>
          </a:xfrm>
          <a:prstGeom prst="rect">
            <a:avLst/>
          </a:prstGeom>
          <a:noFill/>
        </p:spPr>
        <p:txBody>
          <a:bodyPr wrap="square" rtlCol="0">
            <a:spAutoFit/>
          </a:bodyPr>
          <a:lstStyle/>
          <a:p>
            <a:pPr marL="285750" indent="-104775">
              <a:buClr>
                <a:srgbClr val="0070C0"/>
              </a:buClr>
              <a:buFont typeface="Arial" panose="020B0604020202020204" pitchFamily="34" charset="0"/>
              <a:buChar char="•"/>
            </a:pPr>
            <a:r>
              <a:rPr kumimoji="1"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以前、ソーシャルロボット利用</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における</a:t>
            </a:r>
            <a:r>
              <a:rPr kumimoji="1"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知的障害者へのケア効果の研究を行った</a:t>
            </a:r>
            <a:r>
              <a:rPr kumimoji="1"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The</a:t>
            </a:r>
            <a:r>
              <a:rPr kumimoji="1"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Innovation</a:t>
            </a:r>
            <a:r>
              <a:rPr kumimoji="1"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Playground</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と、介護組織の</a:t>
            </a: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Philadelphia</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の間で、導入実証における契約を締結し、施設は「お泊りロボット」として</a:t>
            </a: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Pepper</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を利用者に２週間レンタルする。</a:t>
            </a:r>
            <a:endPar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104775">
              <a:buClr>
                <a:srgbClr val="0070C0"/>
              </a:buClr>
              <a:buFont typeface="Arial" panose="020B0604020202020204" pitchFamily="34" charset="0"/>
              <a:buChar char="•"/>
            </a:pPr>
            <a:r>
              <a:rPr kumimoji="1"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これまで</a:t>
            </a: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60</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回のお泊りを実施、利用後は落ち着きの取り戻し、孤独の解消など、ロボット利用の効果が認められている。</a:t>
            </a:r>
            <a:endParaRPr kumimoji="1"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2" name="図 1">
            <a:extLst>
              <a:ext uri="{FF2B5EF4-FFF2-40B4-BE49-F238E27FC236}">
                <a16:creationId xmlns:a16="http://schemas.microsoft.com/office/drawing/2014/main" id="{9207856F-49AB-44D1-A34A-13EE274CC5D7}"/>
              </a:ext>
            </a:extLst>
          </p:cNvPr>
          <p:cNvPicPr>
            <a:picLocks noChangeAspect="1"/>
          </p:cNvPicPr>
          <p:nvPr/>
        </p:nvPicPr>
        <p:blipFill>
          <a:blip r:embed="rId7"/>
          <a:stretch>
            <a:fillRect/>
          </a:stretch>
        </p:blipFill>
        <p:spPr>
          <a:xfrm>
            <a:off x="1181049" y="3324689"/>
            <a:ext cx="7565957" cy="3090029"/>
          </a:xfrm>
          <a:prstGeom prst="rect">
            <a:avLst/>
          </a:prstGeom>
        </p:spPr>
      </p:pic>
    </p:spTree>
    <p:extLst>
      <p:ext uri="{BB962C8B-B14F-4D97-AF65-F5344CB8AC3E}">
        <p14:creationId xmlns:p14="http://schemas.microsoft.com/office/powerpoint/2010/main" val="3352132777"/>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0968113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172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オランダにおける医療機器の定義・分類（</a:t>
            </a:r>
            <a:r>
              <a:rPr lang="en-US" altLang="ja-JP" dirty="0"/>
              <a:t>1/3</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ＣＥマーキングは、ＥＵ指令に製品が適合していることを示すマークを表示する制度である。ＣＥマークを表示した製品は、適用されるすべてのＥＵ指令の条項に準拠し、適合性評価手続きを完了していると見なさ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医療機器は、医療機器指令（</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93/42/EEC</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）に規定されている。</a:t>
            </a:r>
          </a:p>
        </p:txBody>
      </p:sp>
      <p:graphicFrame>
        <p:nvGraphicFramePr>
          <p:cNvPr id="7" name="表 6">
            <a:extLst>
              <a:ext uri="{FF2B5EF4-FFF2-40B4-BE49-F238E27FC236}">
                <a16:creationId xmlns:a16="http://schemas.microsoft.com/office/drawing/2014/main" id="{431AE114-08AC-4371-A316-4BCFFA8F63C4}"/>
              </a:ext>
            </a:extLst>
          </p:cNvPr>
          <p:cNvGraphicFramePr>
            <a:graphicFrameLocks noGrp="1"/>
          </p:cNvGraphicFramePr>
          <p:nvPr>
            <p:extLst>
              <p:ext uri="{D42A27DB-BD31-4B8C-83A1-F6EECF244321}">
                <p14:modId xmlns:p14="http://schemas.microsoft.com/office/powerpoint/2010/main" val="4063416906"/>
              </p:ext>
            </p:extLst>
          </p:nvPr>
        </p:nvGraphicFramePr>
        <p:xfrm>
          <a:off x="560512" y="2024606"/>
          <a:ext cx="8856985" cy="4240914"/>
        </p:xfrm>
        <a:graphic>
          <a:graphicData uri="http://schemas.openxmlformats.org/drawingml/2006/table">
            <a:tbl>
              <a:tblPr firstRow="1" bandRow="1">
                <a:tableStyleId>{F5AB1C69-6EDB-4FF4-983F-18BD219EF322}</a:tableStyleId>
              </a:tblPr>
              <a:tblGrid>
                <a:gridCol w="432048">
                  <a:extLst>
                    <a:ext uri="{9D8B030D-6E8A-4147-A177-3AD203B41FA5}">
                      <a16:colId xmlns:a16="http://schemas.microsoft.com/office/drawing/2014/main" val="20000"/>
                    </a:ext>
                  </a:extLst>
                </a:gridCol>
                <a:gridCol w="4248472">
                  <a:extLst>
                    <a:ext uri="{9D8B030D-6E8A-4147-A177-3AD203B41FA5}">
                      <a16:colId xmlns:a16="http://schemas.microsoft.com/office/drawing/2014/main" val="20001"/>
                    </a:ext>
                  </a:extLst>
                </a:gridCol>
                <a:gridCol w="432048">
                  <a:extLst>
                    <a:ext uri="{9D8B030D-6E8A-4147-A177-3AD203B41FA5}">
                      <a16:colId xmlns:a16="http://schemas.microsoft.com/office/drawing/2014/main" val="20002"/>
                    </a:ext>
                  </a:extLst>
                </a:gridCol>
                <a:gridCol w="3744417">
                  <a:extLst>
                    <a:ext uri="{9D8B030D-6E8A-4147-A177-3AD203B41FA5}">
                      <a16:colId xmlns:a16="http://schemas.microsoft.com/office/drawing/2014/main" val="20003"/>
                    </a:ext>
                  </a:extLst>
                </a:gridCol>
              </a:tblGrid>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電気および電子機器における特定危険物質の使用制限指令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(2011/65/EU</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圧力機器指令 </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(2014/68/EU)</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ja-JP" altLang="en-US" sz="1100" b="0" dirty="0">
                        <a:solidFill>
                          <a:srgbClr val="002060"/>
                        </a:solidFill>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ガス燃焼器具指令 </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(2009/142/EC</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17</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zh-TW"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移動式圧力機器指令 </a:t>
                      </a:r>
                      <a:r>
                        <a:rPr lang="en-US" altLang="zh-TW"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(2010/35/EC)</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エネルギー関連製品のエコデザイン要求指令</a:t>
                      </a:r>
                      <a:r>
                        <a:rPr lang="ja-JP" altLang="en-US"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(2009/125/EC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エアゾールディスペンサー指令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(75/324/EEC)</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単純圧力容器指令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(2014/29/EU</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リフト指令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(2014/33/EU) </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3"/>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玩具安全指令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(2009/48/EC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レジャー用ボート指令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(2013/53/EU)</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特定電圧制限度内で使用する設計された電気機器（低電圧）指令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(2014/35/EU</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防爆機器指令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(2014/34/EU)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5"/>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機械指令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(2006/42/EC)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民需用爆薬指令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(2014/28/EU)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6"/>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EMC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(2014/30/EU)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火工品指令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(2013/29/EU)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7"/>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計量器指令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(2014/32/EU)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24</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タイヤのラベリング規則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((EC)No.1229/2009)</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8"/>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非自動はかり指令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(2014/31/EU)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25</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身体防護用具指令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(89/686/EEC)</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9"/>
                  </a:ext>
                </a:extLst>
              </a:tr>
              <a:tr h="278514">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乗客用ケーブルカー指令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(2009/9/EC)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26</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船舶用機器指令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(2014/90/EU)</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0"/>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無線機器および通信端末機器指令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(2014/53/EU)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27</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屋外用機器の騒音指令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(2000/14/EC)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1"/>
                  </a:ext>
                </a:extLst>
              </a:tr>
              <a:tr h="2430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埋込式能動医療機器指令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(30/385/EEC)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28</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オフロード移動機械の排ガス指令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(97/68/EC(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改正</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2"/>
                  </a:ext>
                </a:extLst>
              </a:tr>
              <a:tr h="2430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14</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29</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エネルギーラベル指令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(2010/30/EU)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3"/>
                  </a:ext>
                </a:extLst>
              </a:tr>
              <a:tr h="2430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インビトロ診断用医療機器指令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(98/79/EC)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gridSpan="2">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BlToTr w="12700" cap="flat" cmpd="sng" algn="ctr">
                      <a:solidFill>
                        <a:srgbClr val="002060"/>
                      </a:solidFill>
                      <a:prstDash val="solid"/>
                      <a:round/>
                      <a:headEnd type="none" w="med" len="med"/>
                      <a:tailEnd type="none" w="med" len="med"/>
                    </a:lnBlToTr>
                  </a:tcPr>
                </a:tc>
                <a:tc hMerge="1">
                  <a:txBody>
                    <a:bodyPr/>
                    <a:lstStyle/>
                    <a:p>
                      <a:endParaRPr kumimoji="1" lang="ja-JP"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2">
            <a:extLst>
              <a:ext uri="{FF2B5EF4-FFF2-40B4-BE49-F238E27FC236}">
                <a16:creationId xmlns:a16="http://schemas.microsoft.com/office/drawing/2014/main" id="{B0609424-2608-45BE-B5A3-E0D68626865D}"/>
              </a:ext>
            </a:extLst>
          </p:cNvPr>
          <p:cNvSpPr txBox="1">
            <a:spLocks noChangeArrowheads="1"/>
          </p:cNvSpPr>
          <p:nvPr/>
        </p:nvSpPr>
        <p:spPr>
          <a:xfrm>
            <a:off x="711590" y="1628800"/>
            <a:ext cx="522475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ＣＥマーキング関連指令一覧</a:t>
            </a:r>
          </a:p>
        </p:txBody>
      </p:sp>
      <p:cxnSp>
        <p:nvCxnSpPr>
          <p:cNvPr id="11" name="直線コネクタ 10">
            <a:extLst>
              <a:ext uri="{FF2B5EF4-FFF2-40B4-BE49-F238E27FC236}">
                <a16:creationId xmlns:a16="http://schemas.microsoft.com/office/drawing/2014/main" id="{6357A062-6D4B-4B96-98C0-0B6ACCA144F7}"/>
              </a:ext>
            </a:extLst>
          </p:cNvPr>
          <p:cNvCxnSpPr/>
          <p:nvPr/>
        </p:nvCxnSpPr>
        <p:spPr bwMode="auto">
          <a:xfrm>
            <a:off x="570165" y="1969357"/>
            <a:ext cx="46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D4647C35-31DC-40D1-B891-C8ACCD62C4A1}"/>
              </a:ext>
            </a:extLst>
          </p:cNvPr>
          <p:cNvSpPr/>
          <p:nvPr/>
        </p:nvSpPr>
        <p:spPr bwMode="auto">
          <a:xfrm>
            <a:off x="570165" y="1638481"/>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140259758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9394415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786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オランダにおける医療機器の定義・分類（</a:t>
            </a:r>
            <a:r>
              <a:rPr lang="en-US" altLang="ja-JP" dirty="0"/>
              <a:t>2/3</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ＥＵで流通する医療機器に関するルールは、「医療機器指令（</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Medical Device Directive: </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ＭＤＤ）」に規定される。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年にＭＤＤが改編・厳格化され、「医療機器規則（</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Medical Device Regulation: </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ＭＤＲ）」が発行された。</a:t>
            </a:r>
          </a:p>
        </p:txBody>
      </p:sp>
      <p:graphicFrame>
        <p:nvGraphicFramePr>
          <p:cNvPr id="14" name="表 13">
            <a:extLst>
              <a:ext uri="{FF2B5EF4-FFF2-40B4-BE49-F238E27FC236}">
                <a16:creationId xmlns:a16="http://schemas.microsoft.com/office/drawing/2014/main" id="{8611B0C5-8E16-4769-A68C-F618F07E5FDA}"/>
              </a:ext>
            </a:extLst>
          </p:cNvPr>
          <p:cNvGraphicFramePr>
            <a:graphicFrameLocks noGrp="1"/>
          </p:cNvGraphicFramePr>
          <p:nvPr>
            <p:extLst>
              <p:ext uri="{D42A27DB-BD31-4B8C-83A1-F6EECF244321}">
                <p14:modId xmlns:p14="http://schemas.microsoft.com/office/powerpoint/2010/main" val="2464854387"/>
              </p:ext>
            </p:extLst>
          </p:nvPr>
        </p:nvGraphicFramePr>
        <p:xfrm>
          <a:off x="578882" y="2015649"/>
          <a:ext cx="8838614" cy="3873560"/>
        </p:xfrm>
        <a:graphic>
          <a:graphicData uri="http://schemas.openxmlformats.org/drawingml/2006/table">
            <a:tbl>
              <a:tblPr firstRow="1" bandRow="1">
                <a:tableStyleId>{5C22544A-7EE6-4342-B048-85BDC9FD1C3A}</a:tableStyleId>
              </a:tblPr>
              <a:tblGrid>
                <a:gridCol w="1115375">
                  <a:extLst>
                    <a:ext uri="{9D8B030D-6E8A-4147-A177-3AD203B41FA5}">
                      <a16:colId xmlns:a16="http://schemas.microsoft.com/office/drawing/2014/main" val="20000"/>
                    </a:ext>
                  </a:extLst>
                </a:gridCol>
                <a:gridCol w="717027">
                  <a:extLst>
                    <a:ext uri="{9D8B030D-6E8A-4147-A177-3AD203B41FA5}">
                      <a16:colId xmlns:a16="http://schemas.microsoft.com/office/drawing/2014/main" val="20001"/>
                    </a:ext>
                  </a:extLst>
                </a:gridCol>
                <a:gridCol w="2335404">
                  <a:extLst>
                    <a:ext uri="{9D8B030D-6E8A-4147-A177-3AD203B41FA5}">
                      <a16:colId xmlns:a16="http://schemas.microsoft.com/office/drawing/2014/main" val="20002"/>
                    </a:ext>
                  </a:extLst>
                </a:gridCol>
                <a:gridCol w="2335404">
                  <a:extLst>
                    <a:ext uri="{9D8B030D-6E8A-4147-A177-3AD203B41FA5}">
                      <a16:colId xmlns:a16="http://schemas.microsoft.com/office/drawing/2014/main" val="20003"/>
                    </a:ext>
                  </a:extLst>
                </a:gridCol>
                <a:gridCol w="2335404">
                  <a:extLst>
                    <a:ext uri="{9D8B030D-6E8A-4147-A177-3AD203B41FA5}">
                      <a16:colId xmlns:a16="http://schemas.microsoft.com/office/drawing/2014/main" val="20004"/>
                    </a:ext>
                  </a:extLst>
                </a:gridCol>
              </a:tblGrid>
              <a:tr h="346164">
                <a:tc>
                  <a:txBody>
                    <a:bodyPr/>
                    <a:lstStyle/>
                    <a:p>
                      <a:pPr algn="ctr"/>
                      <a:r>
                        <a:rPr kumimoji="1" lang="ja-JP" altLang="en-US" sz="1100" b="1"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医療機器分類</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algn="ctr" defTabSz="914400" rtl="0" eaLnBrk="1" latinLnBrk="0" hangingPunct="1"/>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リスク</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該当する医療機器</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例示</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届出／登録申請</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73527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使用上のリスクがなく、低度の侵襲性で、肌に触れても問題が起こりにくい機器。</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メガネフレーム、歩行用杖</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自己宣言によるＣＥマーキング</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73527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滅菌指定、</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計測機能</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危険性は低いが、滅菌指定・計測機能のあるもの。大半が非侵襲型。</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聴診器、体温計、血圧計</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row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品質管理システムなどの認証が必要</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dirty="0">
                        <a:solidFill>
                          <a:srgbClr val="002060"/>
                        </a:solidFill>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6779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66C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B7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使用上のリスクがあり、一定の侵襲性を有する体内で短期間のみ使用する機器。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輸血用機器、注射器、補聴器</a:t>
                      </a:r>
                      <a:endParaRPr kumimoji="1" lang="en-US" altLang="ja-JP"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6779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Ⅱb</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3399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99CC"/>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使用上の高リスクがあり、人体のシステムへの影響が起こり得る、長期間使用する機器。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コンタクトレンズ、レーザー機器、</a:t>
                      </a:r>
                      <a:endParaRPr kumimoji="1" lang="en-US" altLang="ja-JP"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人工呼吸器、人工透析器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6779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2060"/>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最大</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00FF"/>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使用上長期の投薬が必要となるリスクが特に高く、動物由来の含有物質及び体内物質、心臓・中心循環系・中枢神経系に直接使用する機器。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人工血管、人工心臓弁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15" name="グループ化 14">
            <a:extLst>
              <a:ext uri="{FF2B5EF4-FFF2-40B4-BE49-F238E27FC236}">
                <a16:creationId xmlns:a16="http://schemas.microsoft.com/office/drawing/2014/main" id="{A365C300-6D6B-44DB-A063-2219C92D0D47}"/>
              </a:ext>
            </a:extLst>
          </p:cNvPr>
          <p:cNvGrpSpPr/>
          <p:nvPr/>
        </p:nvGrpSpPr>
        <p:grpSpPr>
          <a:xfrm>
            <a:off x="569357" y="1628800"/>
            <a:ext cx="3600000" cy="457200"/>
            <a:chOff x="488504" y="976671"/>
            <a:chExt cx="3600000" cy="457200"/>
          </a:xfrm>
        </p:grpSpPr>
        <p:sp>
          <p:nvSpPr>
            <p:cNvPr id="16" name="Rectangle 2">
              <a:extLst>
                <a:ext uri="{FF2B5EF4-FFF2-40B4-BE49-F238E27FC236}">
                  <a16:creationId xmlns:a16="http://schemas.microsoft.com/office/drawing/2014/main" id="{ED98DD35-A8F3-45A7-B677-1FD855674C2C}"/>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分類別の管理項目（ＭＤＤ）</a:t>
              </a:r>
            </a:p>
          </p:txBody>
        </p:sp>
        <p:cxnSp>
          <p:nvCxnSpPr>
            <p:cNvPr id="17" name="直線コネクタ 16">
              <a:extLst>
                <a:ext uri="{FF2B5EF4-FFF2-40B4-BE49-F238E27FC236}">
                  <a16:creationId xmlns:a16="http://schemas.microsoft.com/office/drawing/2014/main" id="{3C2A53C2-B572-4BD4-81CC-E0CD1AA77C9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83D3985C-870F-4D31-922E-E8089437B73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426324648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689587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888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オランダにおける医療機器の定義・分類（</a:t>
            </a:r>
            <a:r>
              <a:rPr lang="en-US" altLang="ja-JP" dirty="0"/>
              <a:t>3/3</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168122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日、これまで適用されていた</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と「埋込式能動型医療機器指令（</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AIMDD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）」が統合され、「医療機器規則（</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）」が発行された。</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日までの３年間を移行期間に設定し、翌日５月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日より適用となる。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有効期間内に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認証を受けた製品については４年間有効であるが、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日以降、全市販機器はＭＤＲに適合させる必要がある。</a:t>
            </a:r>
          </a:p>
        </p:txBody>
      </p:sp>
      <p:pic>
        <p:nvPicPr>
          <p:cNvPr id="2" name="図 1">
            <a:extLst>
              <a:ext uri="{FF2B5EF4-FFF2-40B4-BE49-F238E27FC236}">
                <a16:creationId xmlns:a16="http://schemas.microsoft.com/office/drawing/2014/main" id="{7E4AD63C-B0BC-46CE-8F16-A60880C56FD5}"/>
              </a:ext>
            </a:extLst>
          </p:cNvPr>
          <p:cNvPicPr>
            <a:picLocks noChangeAspect="1"/>
          </p:cNvPicPr>
          <p:nvPr/>
        </p:nvPicPr>
        <p:blipFill>
          <a:blip r:embed="rId7"/>
          <a:stretch>
            <a:fillRect/>
          </a:stretch>
        </p:blipFill>
        <p:spPr>
          <a:xfrm>
            <a:off x="661085" y="2348880"/>
            <a:ext cx="8738419" cy="3816424"/>
          </a:xfrm>
          <a:prstGeom prst="rect">
            <a:avLst/>
          </a:prstGeom>
        </p:spPr>
      </p:pic>
    </p:spTree>
    <p:extLst>
      <p:ext uri="{BB962C8B-B14F-4D97-AF65-F5344CB8AC3E}">
        <p14:creationId xmlns:p14="http://schemas.microsoft.com/office/powerpoint/2010/main" val="272679574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222308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4991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オランダにおけるロボット介護機器の該当予測（</a:t>
            </a:r>
            <a:r>
              <a:rPr lang="en-US" altLang="ja-JP" dirty="0"/>
              <a:t>1/5</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525344"/>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23" name="正方形/長方形 22">
            <a:extLst>
              <a:ext uri="{FF2B5EF4-FFF2-40B4-BE49-F238E27FC236}">
                <a16:creationId xmlns:a16="http://schemas.microsoft.com/office/drawing/2014/main" id="{32D7F90B-ADE7-43C9-A5E1-494B23808B1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ＥＵにおいて、どのＣＥマーキングに適用させるかは製造業者の判断となり、使用目的により医療機器／医療機器外の認証を取ることができる。</a:t>
            </a:r>
          </a:p>
        </p:txBody>
      </p:sp>
      <p:graphicFrame>
        <p:nvGraphicFramePr>
          <p:cNvPr id="7" name="表 6">
            <a:extLst>
              <a:ext uri="{FF2B5EF4-FFF2-40B4-BE49-F238E27FC236}">
                <a16:creationId xmlns:a16="http://schemas.microsoft.com/office/drawing/2014/main" id="{9A5D77F7-AEF5-41AF-87DF-19E4CFF0A7FC}"/>
              </a:ext>
            </a:extLst>
          </p:cNvPr>
          <p:cNvGraphicFramePr>
            <a:graphicFrameLocks noGrp="1"/>
          </p:cNvGraphicFramePr>
          <p:nvPr>
            <p:extLst>
              <p:ext uri="{D42A27DB-BD31-4B8C-83A1-F6EECF244321}">
                <p14:modId xmlns:p14="http://schemas.microsoft.com/office/powerpoint/2010/main" val="910751359"/>
              </p:ext>
            </p:extLst>
          </p:nvPr>
        </p:nvGraphicFramePr>
        <p:xfrm>
          <a:off x="201975" y="1182977"/>
          <a:ext cx="9503552" cy="5382747"/>
        </p:xfrm>
        <a:graphic>
          <a:graphicData uri="http://schemas.openxmlformats.org/drawingml/2006/table">
            <a:tbl>
              <a:tblPr firstRow="1" bandRow="1">
                <a:tableStyleId>{5C22544A-7EE6-4342-B048-85BDC9FD1C3A}</a:tableStyleId>
              </a:tblPr>
              <a:tblGrid>
                <a:gridCol w="882450">
                  <a:extLst>
                    <a:ext uri="{9D8B030D-6E8A-4147-A177-3AD203B41FA5}">
                      <a16:colId xmlns:a16="http://schemas.microsoft.com/office/drawing/2014/main" val="20000"/>
                    </a:ext>
                  </a:extLst>
                </a:gridCol>
                <a:gridCol w="1786592">
                  <a:extLst>
                    <a:ext uri="{9D8B030D-6E8A-4147-A177-3AD203B41FA5}">
                      <a16:colId xmlns:a16="http://schemas.microsoft.com/office/drawing/2014/main" val="20001"/>
                    </a:ext>
                  </a:extLst>
                </a:gridCol>
                <a:gridCol w="4164839">
                  <a:extLst>
                    <a:ext uri="{9D8B030D-6E8A-4147-A177-3AD203B41FA5}">
                      <a16:colId xmlns:a16="http://schemas.microsoft.com/office/drawing/2014/main" val="20002"/>
                    </a:ext>
                  </a:extLst>
                </a:gridCol>
                <a:gridCol w="1440995">
                  <a:extLst>
                    <a:ext uri="{9D8B030D-6E8A-4147-A177-3AD203B41FA5}">
                      <a16:colId xmlns:a16="http://schemas.microsoft.com/office/drawing/2014/main" val="20003"/>
                    </a:ext>
                  </a:extLst>
                </a:gridCol>
                <a:gridCol w="1228676">
                  <a:extLst>
                    <a:ext uri="{9D8B030D-6E8A-4147-A177-3AD203B41FA5}">
                      <a16:colId xmlns:a16="http://schemas.microsoft.com/office/drawing/2014/main" val="20004"/>
                    </a:ext>
                  </a:extLst>
                </a:gridCol>
              </a:tblGrid>
              <a:tr h="236055">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38879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242323">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介助者のパワーアシストを行う装着型の機器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介助者が装着して用い、移乗介助の際の腰の負担を軽減する。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介助者が一人で着脱可能であること。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ベッド、車いす、便器の間の移乗に用いることができる。</a:t>
                      </a: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465842">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介護者が着用するものであり、医療目的では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ないため。</a:t>
                      </a: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介護者が着用するものであり、医療目的では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ないため。</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58319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介助者による抱え上げ動作のパワーアシストを行う非装着機器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移乗開始から終了まで、介助者が一人で使用することができる。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ベッドと車いすの間の移乗に用いることができる。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要介助者を移乗させる際、介助者の力の全部又は一部のパワーアシストを行うこと。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機器据付けのための土台設置工事等の住宅等への据付け工事を伴わない。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4"/>
                  </a:ext>
                </a:extLst>
              </a:tr>
              <a:tr h="666489">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5"/>
                  </a:ext>
                </a:extLst>
              </a:tr>
              <a:tr h="583195">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高齢者等の外出をサポートし、荷物等を安全に運搬できる歩行支援機器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使用者が一人で用いる手押し車型（歩行者、シルバーカー等）の機器。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モーター等により、移動をアシストする。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４つ以上の車輪を有する。搭乗するものは対象としない。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介助者が持ち上げられる重量（</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30kg</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以下）である。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6"/>
                  </a:ext>
                </a:extLst>
              </a:tr>
              <a:tr h="666489">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7"/>
                  </a:ext>
                </a:extLst>
              </a:tr>
              <a:tr h="58319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高齢者等の屋内移動や立ち座りをサポートする支援機器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marR="0" lvl="0" indent="-952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椅子からの立ち上がりやベッドからの立ち上がりを主に想定し、使用者が起座位・端座位から立ち上がる動作を支援することができる。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トイレの中での一連の動作（便座への立ち座り、ズボンの上げ下げ、清拭、トイレ内での方向転換）の際の転倒を防ぐことが可能である。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8"/>
                  </a:ext>
                </a:extLst>
              </a:tr>
              <a:tr h="666489">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6926E869-7730-4CD8-8EFA-F857B2E4F2D3}"/>
              </a:ext>
            </a:extLst>
          </p:cNvPr>
          <p:cNvPicPr>
            <a:picLocks noChangeAspect="1"/>
          </p:cNvPicPr>
          <p:nvPr/>
        </p:nvPicPr>
        <p:blipFill>
          <a:blip r:embed="rId7"/>
          <a:stretch>
            <a:fillRect/>
          </a:stretch>
        </p:blipFill>
        <p:spPr>
          <a:xfrm>
            <a:off x="2056220" y="1628800"/>
            <a:ext cx="781781" cy="780138"/>
          </a:xfrm>
          <a:prstGeom prst="rect">
            <a:avLst/>
          </a:prstGeom>
        </p:spPr>
      </p:pic>
      <p:pic>
        <p:nvPicPr>
          <p:cNvPr id="11" name="図 10">
            <a:extLst>
              <a:ext uri="{FF2B5EF4-FFF2-40B4-BE49-F238E27FC236}">
                <a16:creationId xmlns:a16="http://schemas.microsoft.com/office/drawing/2014/main" id="{5A0C6F23-7B6E-46A5-AB86-16B4E9FDAE8A}"/>
              </a:ext>
            </a:extLst>
          </p:cNvPr>
          <p:cNvPicPr>
            <a:picLocks noChangeAspect="1"/>
          </p:cNvPicPr>
          <p:nvPr/>
        </p:nvPicPr>
        <p:blipFill>
          <a:blip r:embed="rId8"/>
          <a:stretch>
            <a:fillRect/>
          </a:stretch>
        </p:blipFill>
        <p:spPr>
          <a:xfrm>
            <a:off x="2014818" y="2636912"/>
            <a:ext cx="864096" cy="837616"/>
          </a:xfrm>
          <a:prstGeom prst="rect">
            <a:avLst/>
          </a:prstGeom>
        </p:spPr>
      </p:pic>
      <p:pic>
        <p:nvPicPr>
          <p:cNvPr id="12" name="図 11">
            <a:extLst>
              <a:ext uri="{FF2B5EF4-FFF2-40B4-BE49-F238E27FC236}">
                <a16:creationId xmlns:a16="http://schemas.microsoft.com/office/drawing/2014/main" id="{7201E2C9-0C75-42F3-9C95-937FCC3F1A99}"/>
              </a:ext>
            </a:extLst>
          </p:cNvPr>
          <p:cNvPicPr>
            <a:picLocks noChangeAspect="1"/>
          </p:cNvPicPr>
          <p:nvPr/>
        </p:nvPicPr>
        <p:blipFill>
          <a:blip r:embed="rId9"/>
          <a:stretch>
            <a:fillRect/>
          </a:stretch>
        </p:blipFill>
        <p:spPr>
          <a:xfrm>
            <a:off x="2010447" y="4005064"/>
            <a:ext cx="868467" cy="821793"/>
          </a:xfrm>
          <a:prstGeom prst="rect">
            <a:avLst/>
          </a:prstGeom>
        </p:spPr>
      </p:pic>
      <p:pic>
        <p:nvPicPr>
          <p:cNvPr id="14" name="図 13">
            <a:extLst>
              <a:ext uri="{FF2B5EF4-FFF2-40B4-BE49-F238E27FC236}">
                <a16:creationId xmlns:a16="http://schemas.microsoft.com/office/drawing/2014/main" id="{6BF30155-BC8E-4F41-88EF-AB2BCF2A1CF6}"/>
              </a:ext>
            </a:extLst>
          </p:cNvPr>
          <p:cNvPicPr>
            <a:picLocks noChangeAspect="1"/>
          </p:cNvPicPr>
          <p:nvPr/>
        </p:nvPicPr>
        <p:blipFill>
          <a:blip r:embed="rId10"/>
          <a:stretch>
            <a:fillRect/>
          </a:stretch>
        </p:blipFill>
        <p:spPr>
          <a:xfrm>
            <a:off x="2024664" y="5473776"/>
            <a:ext cx="854250" cy="835544"/>
          </a:xfrm>
          <a:prstGeom prst="rect">
            <a:avLst/>
          </a:prstGeom>
        </p:spPr>
      </p:pic>
      <p:grpSp>
        <p:nvGrpSpPr>
          <p:cNvPr id="15" name="グループ化 14">
            <a:extLst>
              <a:ext uri="{FF2B5EF4-FFF2-40B4-BE49-F238E27FC236}">
                <a16:creationId xmlns:a16="http://schemas.microsoft.com/office/drawing/2014/main" id="{2366EC20-51B7-49D4-B89F-D16049372B66}"/>
              </a:ext>
            </a:extLst>
          </p:cNvPr>
          <p:cNvGrpSpPr/>
          <p:nvPr/>
        </p:nvGrpSpPr>
        <p:grpSpPr>
          <a:xfrm>
            <a:off x="200472" y="1459632"/>
            <a:ext cx="5555830" cy="457200"/>
            <a:chOff x="488504" y="976671"/>
            <a:chExt cx="3600000" cy="457200"/>
          </a:xfrm>
        </p:grpSpPr>
        <p:sp>
          <p:nvSpPr>
            <p:cNvPr id="16" name="Rectangle 2">
              <a:extLst>
                <a:ext uri="{FF2B5EF4-FFF2-40B4-BE49-F238E27FC236}">
                  <a16:creationId xmlns:a16="http://schemas.microsoft.com/office/drawing/2014/main" id="{760053A3-541E-45D5-971A-5E3F3960591F}"/>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7" name="直線コネクタ 16">
              <a:extLst>
                <a:ext uri="{FF2B5EF4-FFF2-40B4-BE49-F238E27FC236}">
                  <a16:creationId xmlns:a16="http://schemas.microsoft.com/office/drawing/2014/main" id="{C3D49AA2-7423-46A2-AAD2-CFC6C569D0E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8C531EA3-D8E6-40D7-8556-E2F8CDF5E25B}"/>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92639032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6885438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093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オランダにおけるロボット介護機器の該当予測（</a:t>
            </a:r>
            <a:r>
              <a:rPr lang="en-US" altLang="ja-JP" dirty="0"/>
              <a:t>2/5</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08EBD2C4-5DB9-4DBD-B2DD-CCBD54F93BB0}"/>
              </a:ext>
            </a:extLst>
          </p:cNvPr>
          <p:cNvGraphicFramePr>
            <a:graphicFrameLocks noGrp="1"/>
          </p:cNvGraphicFramePr>
          <p:nvPr>
            <p:extLst>
              <p:ext uri="{D42A27DB-BD31-4B8C-83A1-F6EECF244321}">
                <p14:modId xmlns:p14="http://schemas.microsoft.com/office/powerpoint/2010/main" val="3587468150"/>
              </p:ext>
            </p:extLst>
          </p:nvPr>
        </p:nvGraphicFramePr>
        <p:xfrm>
          <a:off x="477289" y="735607"/>
          <a:ext cx="9289030" cy="5789737"/>
        </p:xfrm>
        <a:graphic>
          <a:graphicData uri="http://schemas.openxmlformats.org/drawingml/2006/table">
            <a:tbl>
              <a:tblPr firstRow="1" bandRow="1">
                <a:tableStyleId>{5C22544A-7EE6-4342-B048-85BDC9FD1C3A}</a:tableStyleId>
              </a:tblPr>
              <a:tblGrid>
                <a:gridCol w="835545">
                  <a:extLst>
                    <a:ext uri="{9D8B030D-6E8A-4147-A177-3AD203B41FA5}">
                      <a16:colId xmlns:a16="http://schemas.microsoft.com/office/drawing/2014/main" val="20000"/>
                    </a:ext>
                  </a:extLst>
                </a:gridCol>
                <a:gridCol w="1773249">
                  <a:extLst>
                    <a:ext uri="{9D8B030D-6E8A-4147-A177-3AD203B41FA5}">
                      <a16:colId xmlns:a16="http://schemas.microsoft.com/office/drawing/2014/main" val="20001"/>
                    </a:ext>
                  </a:extLst>
                </a:gridCol>
                <a:gridCol w="3993917">
                  <a:extLst>
                    <a:ext uri="{9D8B030D-6E8A-4147-A177-3AD203B41FA5}">
                      <a16:colId xmlns:a16="http://schemas.microsoft.com/office/drawing/2014/main" val="20002"/>
                    </a:ext>
                  </a:extLst>
                </a:gridCol>
                <a:gridCol w="1485378">
                  <a:extLst>
                    <a:ext uri="{9D8B030D-6E8A-4147-A177-3AD203B41FA5}">
                      <a16:colId xmlns:a16="http://schemas.microsoft.com/office/drawing/2014/main" val="20003"/>
                    </a:ext>
                  </a:extLst>
                </a:gridCol>
                <a:gridCol w="1200941">
                  <a:extLst>
                    <a:ext uri="{9D8B030D-6E8A-4147-A177-3AD203B41FA5}">
                      <a16:colId xmlns:a16="http://schemas.microsoft.com/office/drawing/2014/main" val="20004"/>
                    </a:ext>
                  </a:extLst>
                </a:gridCol>
              </a:tblGrid>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125806">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高齢者の外出等をサポートし、転倒予防や歩行等を補助する装着型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の移動支援機器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自立歩行できる使用者の転倒に繋がるような動作等を検知し、使用者に通知して、転倒を予防することができる。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718571">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3"/>
                  </a:ext>
                </a:extLst>
              </a:tr>
              <a:tr h="308719">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排泄処理にロボット技術を用いた設置位置の調整可能なトイレ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使用者が、居室で用いる便器。排泄物のにおいが室内に広がらないよう、排泄物を室外へ流す、又は、容器や袋に密閉して隔離する。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室内での設置位置を調整可能であること。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4"/>
                  </a:ext>
                </a:extLst>
              </a:tr>
              <a:tr h="667530">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5"/>
                  </a:ext>
                </a:extLst>
              </a:tr>
              <a:tr h="296270">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排泄を予測し、的確なタイミングでトイレへ誘導する機器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使用者が装着する場合には、容易に着脱可能であること。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使用者の生体情報等に基づき排尿又は排便を予測することができる。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予測結果に基づき的確なタイミングで使用者をトイレに誘導することができる。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6"/>
                  </a:ext>
                </a:extLst>
              </a:tr>
              <a:tr h="819784">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7"/>
                  </a:ext>
                </a:extLst>
              </a:tr>
              <a:tr h="286084">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8"/>
                  </a:ext>
                </a:extLst>
              </a:tr>
              <a:tr h="810572">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1E549FD5-42EA-4F71-9596-56960F9DF464}"/>
              </a:ext>
            </a:extLst>
          </p:cNvPr>
          <p:cNvPicPr>
            <a:picLocks noChangeAspect="1"/>
          </p:cNvPicPr>
          <p:nvPr/>
        </p:nvPicPr>
        <p:blipFill>
          <a:blip r:embed="rId7"/>
          <a:stretch>
            <a:fillRect/>
          </a:stretch>
        </p:blipFill>
        <p:spPr>
          <a:xfrm>
            <a:off x="1996031" y="1777030"/>
            <a:ext cx="864096" cy="853098"/>
          </a:xfrm>
          <a:prstGeom prst="rect">
            <a:avLst/>
          </a:prstGeom>
        </p:spPr>
      </p:pic>
      <p:pic>
        <p:nvPicPr>
          <p:cNvPr id="11" name="図 10">
            <a:extLst>
              <a:ext uri="{FF2B5EF4-FFF2-40B4-BE49-F238E27FC236}">
                <a16:creationId xmlns:a16="http://schemas.microsoft.com/office/drawing/2014/main" id="{0F3BBA45-CA89-4C37-8348-FD7D7FB397DC}"/>
              </a:ext>
            </a:extLst>
          </p:cNvPr>
          <p:cNvPicPr>
            <a:picLocks noChangeAspect="1"/>
          </p:cNvPicPr>
          <p:nvPr/>
        </p:nvPicPr>
        <p:blipFill>
          <a:blip r:embed="rId8"/>
          <a:stretch>
            <a:fillRect/>
          </a:stretch>
        </p:blipFill>
        <p:spPr>
          <a:xfrm>
            <a:off x="2000824" y="3045112"/>
            <a:ext cx="868667" cy="815936"/>
          </a:xfrm>
          <a:prstGeom prst="rect">
            <a:avLst/>
          </a:prstGeom>
        </p:spPr>
      </p:pic>
      <p:pic>
        <p:nvPicPr>
          <p:cNvPr id="12" name="図 11">
            <a:extLst>
              <a:ext uri="{FF2B5EF4-FFF2-40B4-BE49-F238E27FC236}">
                <a16:creationId xmlns:a16="http://schemas.microsoft.com/office/drawing/2014/main" id="{9317DFD3-7A18-46F8-88EF-8AA11E74FD10}"/>
              </a:ext>
            </a:extLst>
          </p:cNvPr>
          <p:cNvPicPr>
            <a:picLocks noChangeAspect="1"/>
          </p:cNvPicPr>
          <p:nvPr/>
        </p:nvPicPr>
        <p:blipFill>
          <a:blip r:embed="rId9"/>
          <a:stretch>
            <a:fillRect/>
          </a:stretch>
        </p:blipFill>
        <p:spPr>
          <a:xfrm>
            <a:off x="2000672" y="5461570"/>
            <a:ext cx="859455" cy="775742"/>
          </a:xfrm>
          <a:prstGeom prst="rect">
            <a:avLst/>
          </a:prstGeom>
        </p:spPr>
      </p:pic>
      <p:pic>
        <p:nvPicPr>
          <p:cNvPr id="14" name="図 13">
            <a:extLst>
              <a:ext uri="{FF2B5EF4-FFF2-40B4-BE49-F238E27FC236}">
                <a16:creationId xmlns:a16="http://schemas.microsoft.com/office/drawing/2014/main" id="{3929076E-9F22-40EB-88E7-A3FF167995D1}"/>
              </a:ext>
            </a:extLst>
          </p:cNvPr>
          <p:cNvPicPr>
            <a:picLocks noChangeAspect="1"/>
          </p:cNvPicPr>
          <p:nvPr/>
        </p:nvPicPr>
        <p:blipFill>
          <a:blip r:embed="rId10"/>
          <a:stretch>
            <a:fillRect/>
          </a:stretch>
        </p:blipFill>
        <p:spPr>
          <a:xfrm>
            <a:off x="1996031" y="4340002"/>
            <a:ext cx="878255" cy="815936"/>
          </a:xfrm>
          <a:prstGeom prst="rect">
            <a:avLst/>
          </a:prstGeom>
        </p:spPr>
      </p:pic>
      <p:grpSp>
        <p:nvGrpSpPr>
          <p:cNvPr id="15" name="グループ化 14">
            <a:extLst>
              <a:ext uri="{FF2B5EF4-FFF2-40B4-BE49-F238E27FC236}">
                <a16:creationId xmlns:a16="http://schemas.microsoft.com/office/drawing/2014/main" id="{13F05A77-EB3F-49D8-B12D-56521FCFD274}"/>
              </a:ext>
            </a:extLst>
          </p:cNvPr>
          <p:cNvGrpSpPr/>
          <p:nvPr/>
        </p:nvGrpSpPr>
        <p:grpSpPr>
          <a:xfrm>
            <a:off x="521056" y="1070543"/>
            <a:ext cx="5555830" cy="457200"/>
            <a:chOff x="488504" y="976671"/>
            <a:chExt cx="3600000" cy="457200"/>
          </a:xfrm>
        </p:grpSpPr>
        <p:sp>
          <p:nvSpPr>
            <p:cNvPr id="16" name="Rectangle 2">
              <a:extLst>
                <a:ext uri="{FF2B5EF4-FFF2-40B4-BE49-F238E27FC236}">
                  <a16:creationId xmlns:a16="http://schemas.microsoft.com/office/drawing/2014/main" id="{28A3A1D6-978C-4926-B556-99F55F68CA12}"/>
                </a:ext>
              </a:extLst>
            </p:cNvPr>
            <p:cNvSpPr txBox="1">
              <a:spLocks noChangeArrowheads="1"/>
            </p:cNvSpPr>
            <p:nvPr/>
          </p:nvSpPr>
          <p:spPr>
            <a:xfrm>
              <a:off x="60264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7" name="直線コネクタ 16">
              <a:extLst>
                <a:ext uri="{FF2B5EF4-FFF2-40B4-BE49-F238E27FC236}">
                  <a16:creationId xmlns:a16="http://schemas.microsoft.com/office/drawing/2014/main" id="{9E5F6B6B-9B97-40E1-98CA-0A71C652B57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F9CEE874-ED92-4C60-A4F9-C7E05642E7B5}"/>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43639141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1241643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195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オランダにおけるロボット介護機器の該当予測（</a:t>
            </a:r>
            <a:r>
              <a:rPr lang="en-US" altLang="ja-JP" dirty="0"/>
              <a:t>3/5</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72064"/>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A2273718-71C1-4D69-9226-F348488427C2}"/>
              </a:ext>
            </a:extLst>
          </p:cNvPr>
          <p:cNvGraphicFramePr>
            <a:graphicFrameLocks noGrp="1"/>
          </p:cNvGraphicFramePr>
          <p:nvPr>
            <p:extLst>
              <p:ext uri="{D42A27DB-BD31-4B8C-83A1-F6EECF244321}">
                <p14:modId xmlns:p14="http://schemas.microsoft.com/office/powerpoint/2010/main" val="1912129854"/>
              </p:ext>
            </p:extLst>
          </p:nvPr>
        </p:nvGraphicFramePr>
        <p:xfrm>
          <a:off x="477290" y="1124744"/>
          <a:ext cx="9228685" cy="4948050"/>
        </p:xfrm>
        <a:graphic>
          <a:graphicData uri="http://schemas.openxmlformats.org/drawingml/2006/table">
            <a:tbl>
              <a:tblPr firstRow="1" bandRow="1">
                <a:tableStyleId>{5C22544A-7EE6-4342-B048-85BDC9FD1C3A}</a:tableStyleId>
              </a:tblPr>
              <a:tblGrid>
                <a:gridCol w="876708">
                  <a:extLst>
                    <a:ext uri="{9D8B030D-6E8A-4147-A177-3AD203B41FA5}">
                      <a16:colId xmlns:a16="http://schemas.microsoft.com/office/drawing/2014/main" val="20000"/>
                    </a:ext>
                  </a:extLst>
                </a:gridCol>
                <a:gridCol w="1715138">
                  <a:extLst>
                    <a:ext uri="{9D8B030D-6E8A-4147-A177-3AD203B41FA5}">
                      <a16:colId xmlns:a16="http://schemas.microsoft.com/office/drawing/2014/main" val="20001"/>
                    </a:ext>
                  </a:extLst>
                </a:gridCol>
                <a:gridCol w="3961230">
                  <a:extLst>
                    <a:ext uri="{9D8B030D-6E8A-4147-A177-3AD203B41FA5}">
                      <a16:colId xmlns:a16="http://schemas.microsoft.com/office/drawing/2014/main" val="20002"/>
                    </a:ext>
                  </a:extLst>
                </a:gridCol>
                <a:gridCol w="1482469">
                  <a:extLst>
                    <a:ext uri="{9D8B030D-6E8A-4147-A177-3AD203B41FA5}">
                      <a16:colId xmlns:a16="http://schemas.microsoft.com/office/drawing/2014/main" val="20003"/>
                    </a:ext>
                  </a:extLst>
                </a:gridCol>
                <a:gridCol w="1193140">
                  <a:extLst>
                    <a:ext uri="{9D8B030D-6E8A-4147-A177-3AD203B41FA5}">
                      <a16:colId xmlns:a16="http://schemas.microsoft.com/office/drawing/2014/main" val="20004"/>
                    </a:ext>
                  </a:extLst>
                </a:gridCol>
              </a:tblGrid>
              <a:tr h="288034">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1828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32221">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介護施設において使用するセンサーや外部通信機能を備えたプラットフォーム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77518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3"/>
                  </a:ext>
                </a:extLst>
              </a:tr>
              <a:tr h="29100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在宅介護において使用する、転倒検知センサーや外部通信機能を備えたプ　</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複数の部屋を同時に見守ることが可能。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浴室での見守りが可能。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暗所でも使用できる。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認知症の方の見守りプラットフォームとして、機能の拡張又は他の機器・ソフトウェアと接続ができる。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361667">
                <a:tc vMerge="1">
                  <a:txBody>
                    <a:bodyPr/>
                    <a:lstStyle/>
                    <a:p>
                      <a:endParaRPr kumimoji="1" lang="ja-JP" altLang="en-US"/>
                    </a:p>
                  </a:txBody>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主な使用目的が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医療用ではない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（例：ウェアラブル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デバイス）</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主な使用目的が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医療用ではない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（例：ウェアラブル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デバイス）</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r h="283593">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介護施設において使用する、センサーや外部通信機能を備えたロボット技術を用いた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6"/>
                  </a:ext>
                </a:extLst>
              </a:tr>
              <a:tr h="891045">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7"/>
                  </a:ext>
                </a:extLst>
              </a:tr>
            </a:tbl>
          </a:graphicData>
        </a:graphic>
      </p:graphicFrame>
      <p:pic>
        <p:nvPicPr>
          <p:cNvPr id="9" name="図 8">
            <a:extLst>
              <a:ext uri="{FF2B5EF4-FFF2-40B4-BE49-F238E27FC236}">
                <a16:creationId xmlns:a16="http://schemas.microsoft.com/office/drawing/2014/main" id="{85D205EA-DB6F-43B8-8FFA-824208361CDB}"/>
              </a:ext>
            </a:extLst>
          </p:cNvPr>
          <p:cNvPicPr>
            <a:picLocks noChangeAspect="1"/>
          </p:cNvPicPr>
          <p:nvPr/>
        </p:nvPicPr>
        <p:blipFill>
          <a:blip r:embed="rId7"/>
          <a:stretch>
            <a:fillRect/>
          </a:stretch>
        </p:blipFill>
        <p:spPr>
          <a:xfrm>
            <a:off x="2015134" y="1976246"/>
            <a:ext cx="856404" cy="851602"/>
          </a:xfrm>
          <a:prstGeom prst="rect">
            <a:avLst/>
          </a:prstGeom>
        </p:spPr>
      </p:pic>
      <p:pic>
        <p:nvPicPr>
          <p:cNvPr id="11" name="図 10">
            <a:extLst>
              <a:ext uri="{FF2B5EF4-FFF2-40B4-BE49-F238E27FC236}">
                <a16:creationId xmlns:a16="http://schemas.microsoft.com/office/drawing/2014/main" id="{4EFFACE2-D6E8-49D7-BB96-2920C769B449}"/>
              </a:ext>
            </a:extLst>
          </p:cNvPr>
          <p:cNvPicPr>
            <a:picLocks noChangeAspect="1"/>
          </p:cNvPicPr>
          <p:nvPr/>
        </p:nvPicPr>
        <p:blipFill>
          <a:blip r:embed="rId8"/>
          <a:stretch>
            <a:fillRect/>
          </a:stretch>
        </p:blipFill>
        <p:spPr>
          <a:xfrm>
            <a:off x="2000780" y="3342015"/>
            <a:ext cx="844886" cy="794819"/>
          </a:xfrm>
          <a:prstGeom prst="rect">
            <a:avLst/>
          </a:prstGeom>
        </p:spPr>
      </p:pic>
      <p:pic>
        <p:nvPicPr>
          <p:cNvPr id="12" name="図 11">
            <a:extLst>
              <a:ext uri="{FF2B5EF4-FFF2-40B4-BE49-F238E27FC236}">
                <a16:creationId xmlns:a16="http://schemas.microsoft.com/office/drawing/2014/main" id="{9ED53FAA-AE36-4A9D-8184-3AED11694642}"/>
              </a:ext>
            </a:extLst>
          </p:cNvPr>
          <p:cNvPicPr>
            <a:picLocks noChangeAspect="1"/>
          </p:cNvPicPr>
          <p:nvPr/>
        </p:nvPicPr>
        <p:blipFill>
          <a:blip r:embed="rId9"/>
          <a:stretch>
            <a:fillRect/>
          </a:stretch>
        </p:blipFill>
        <p:spPr>
          <a:xfrm>
            <a:off x="1978775" y="4774920"/>
            <a:ext cx="888896" cy="813758"/>
          </a:xfrm>
          <a:prstGeom prst="rect">
            <a:avLst/>
          </a:prstGeom>
        </p:spPr>
      </p:pic>
      <p:grpSp>
        <p:nvGrpSpPr>
          <p:cNvPr id="14" name="グループ化 13">
            <a:extLst>
              <a:ext uri="{FF2B5EF4-FFF2-40B4-BE49-F238E27FC236}">
                <a16:creationId xmlns:a16="http://schemas.microsoft.com/office/drawing/2014/main" id="{F99155F4-1074-4D0E-83E5-06A8A45F342B}"/>
              </a:ext>
            </a:extLst>
          </p:cNvPr>
          <p:cNvGrpSpPr/>
          <p:nvPr/>
        </p:nvGrpSpPr>
        <p:grpSpPr>
          <a:xfrm>
            <a:off x="520723" y="1257560"/>
            <a:ext cx="5555830" cy="457200"/>
            <a:chOff x="488504" y="976671"/>
            <a:chExt cx="3600000" cy="457200"/>
          </a:xfrm>
        </p:grpSpPr>
        <p:sp>
          <p:nvSpPr>
            <p:cNvPr id="15" name="Rectangle 2">
              <a:extLst>
                <a:ext uri="{FF2B5EF4-FFF2-40B4-BE49-F238E27FC236}">
                  <a16:creationId xmlns:a16="http://schemas.microsoft.com/office/drawing/2014/main" id="{0A87E1E4-3EF0-4BA6-8AD5-11F3756B9FDB}"/>
                </a:ext>
              </a:extLst>
            </p:cNvPr>
            <p:cNvSpPr txBox="1">
              <a:spLocks noChangeArrowheads="1"/>
            </p:cNvSpPr>
            <p:nvPr/>
          </p:nvSpPr>
          <p:spPr>
            <a:xfrm>
              <a:off x="615652"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6" name="直線コネクタ 15">
              <a:extLst>
                <a:ext uri="{FF2B5EF4-FFF2-40B4-BE49-F238E27FC236}">
                  <a16:creationId xmlns:a16="http://schemas.microsoft.com/office/drawing/2014/main" id="{7A3466A5-ACB0-4830-BF05-544FAA301605}"/>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35B97C4C-ABD2-425D-A524-D37AA121FE83}"/>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53082404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4039909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298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オランダにおけるロボット介護機器の該当予測（</a:t>
            </a:r>
            <a:r>
              <a:rPr lang="en-US" altLang="ja-JP" dirty="0"/>
              <a:t>4/5</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B9B4E569-091A-4E09-BBDC-D36CE5D40F3D}"/>
              </a:ext>
            </a:extLst>
          </p:cNvPr>
          <p:cNvGraphicFramePr>
            <a:graphicFrameLocks noGrp="1"/>
          </p:cNvGraphicFramePr>
          <p:nvPr>
            <p:extLst>
              <p:ext uri="{D42A27DB-BD31-4B8C-83A1-F6EECF244321}">
                <p14:modId xmlns:p14="http://schemas.microsoft.com/office/powerpoint/2010/main" val="3464103324"/>
              </p:ext>
            </p:extLst>
          </p:nvPr>
        </p:nvGraphicFramePr>
        <p:xfrm>
          <a:off x="488504" y="1223110"/>
          <a:ext cx="9217471" cy="3828930"/>
        </p:xfrm>
        <a:graphic>
          <a:graphicData uri="http://schemas.openxmlformats.org/drawingml/2006/table">
            <a:tbl>
              <a:tblPr firstRow="1" bandRow="1">
                <a:tableStyleId>{5C22544A-7EE6-4342-B048-85BDC9FD1C3A}</a:tableStyleId>
              </a:tblPr>
              <a:tblGrid>
                <a:gridCol w="879948">
                  <a:extLst>
                    <a:ext uri="{9D8B030D-6E8A-4147-A177-3AD203B41FA5}">
                      <a16:colId xmlns:a16="http://schemas.microsoft.com/office/drawing/2014/main" val="20000"/>
                    </a:ext>
                  </a:extLst>
                </a:gridCol>
                <a:gridCol w="1708748">
                  <a:extLst>
                    <a:ext uri="{9D8B030D-6E8A-4147-A177-3AD203B41FA5}">
                      <a16:colId xmlns:a16="http://schemas.microsoft.com/office/drawing/2014/main" val="20001"/>
                    </a:ext>
                  </a:extLst>
                </a:gridCol>
                <a:gridCol w="4245395">
                  <a:extLst>
                    <a:ext uri="{9D8B030D-6E8A-4147-A177-3AD203B41FA5}">
                      <a16:colId xmlns:a16="http://schemas.microsoft.com/office/drawing/2014/main" val="20002"/>
                    </a:ext>
                  </a:extLst>
                </a:gridCol>
                <a:gridCol w="1191690">
                  <a:extLst>
                    <a:ext uri="{9D8B030D-6E8A-4147-A177-3AD203B41FA5}">
                      <a16:colId xmlns:a16="http://schemas.microsoft.com/office/drawing/2014/main" val="20003"/>
                    </a:ext>
                  </a:extLst>
                </a:gridCol>
                <a:gridCol w="1191690">
                  <a:extLst>
                    <a:ext uri="{9D8B030D-6E8A-4147-A177-3AD203B41FA5}">
                      <a16:colId xmlns:a16="http://schemas.microsoft.com/office/drawing/2014/main" val="20004"/>
                    </a:ext>
                  </a:extLst>
                </a:gridCol>
              </a:tblGrid>
              <a:tr h="289938">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95190">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浴槽に出入りする際の一連の動作を支援する機器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要介護者の浴室から浴槽への出入り動作、浴槽をまたぎ湯船につかるまでの一連の動作を支援できる。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機器を使用しなくても少なくとも胸部まで湯に浸かることができる。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948313">
                <a:tc vMerge="1">
                  <a:txBody>
                    <a:bodyPr/>
                    <a:lstStyle/>
                    <a:p>
                      <a:endParaRPr kumimoji="1" lang="ja-JP" altLang="en-US"/>
                    </a:p>
                  </a:txBody>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3"/>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見守り、移動支援、排泄支援をはじめとする介護業務に伴う情報を収集・蓄積</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し、それを基に、高齢者等の必要な支援に活用することを可能とする機器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共有する情報は、ロボット介護機器により得られたものとする。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介護サービスの内容を共有することが可能であるとなお良い。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共有した情報を活用して、ロボット介護機器が適切な動作を行うことが可能であればなお良い。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共有した情報を介護記録システムやケアプラン作成システム等に連結することが可能であればなお良い。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208594">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治療・診断に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治療・診断に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bl>
          </a:graphicData>
        </a:graphic>
      </p:graphicFrame>
      <p:pic>
        <p:nvPicPr>
          <p:cNvPr id="9" name="図 8">
            <a:extLst>
              <a:ext uri="{FF2B5EF4-FFF2-40B4-BE49-F238E27FC236}">
                <a16:creationId xmlns:a16="http://schemas.microsoft.com/office/drawing/2014/main" id="{2FF129B3-FF52-4940-A5D8-90B25D0186A9}"/>
              </a:ext>
            </a:extLst>
          </p:cNvPr>
          <p:cNvPicPr>
            <a:picLocks noChangeAspect="1"/>
          </p:cNvPicPr>
          <p:nvPr/>
        </p:nvPicPr>
        <p:blipFill>
          <a:blip r:embed="rId7"/>
          <a:stretch>
            <a:fillRect/>
          </a:stretch>
        </p:blipFill>
        <p:spPr>
          <a:xfrm>
            <a:off x="1972163" y="2261012"/>
            <a:ext cx="864096" cy="817610"/>
          </a:xfrm>
          <a:prstGeom prst="rect">
            <a:avLst/>
          </a:prstGeom>
        </p:spPr>
      </p:pic>
      <p:pic>
        <p:nvPicPr>
          <p:cNvPr id="11" name="図 10">
            <a:extLst>
              <a:ext uri="{FF2B5EF4-FFF2-40B4-BE49-F238E27FC236}">
                <a16:creationId xmlns:a16="http://schemas.microsoft.com/office/drawing/2014/main" id="{8FA5E938-C1EA-4F5E-B8D8-437F5581F63D}"/>
              </a:ext>
            </a:extLst>
          </p:cNvPr>
          <p:cNvPicPr>
            <a:picLocks noChangeAspect="1"/>
          </p:cNvPicPr>
          <p:nvPr/>
        </p:nvPicPr>
        <p:blipFill>
          <a:blip r:embed="rId8"/>
          <a:stretch>
            <a:fillRect/>
          </a:stretch>
        </p:blipFill>
        <p:spPr>
          <a:xfrm>
            <a:off x="1985334" y="3717032"/>
            <a:ext cx="850925" cy="749726"/>
          </a:xfrm>
          <a:prstGeom prst="rect">
            <a:avLst/>
          </a:prstGeom>
        </p:spPr>
      </p:pic>
      <p:sp>
        <p:nvSpPr>
          <p:cNvPr id="12" name="Rectangle 2">
            <a:extLst>
              <a:ext uri="{FF2B5EF4-FFF2-40B4-BE49-F238E27FC236}">
                <a16:creationId xmlns:a16="http://schemas.microsoft.com/office/drawing/2014/main" id="{58D06BB8-D3D2-4C00-B398-1486A4B747E4}"/>
              </a:ext>
            </a:extLst>
          </p:cNvPr>
          <p:cNvSpPr txBox="1">
            <a:spLocks noChangeArrowheads="1"/>
          </p:cNvSpPr>
          <p:nvPr/>
        </p:nvSpPr>
        <p:spPr>
          <a:xfrm>
            <a:off x="664739" y="1340768"/>
            <a:ext cx="533756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4" name="直線コネクタ 13">
            <a:extLst>
              <a:ext uri="{FF2B5EF4-FFF2-40B4-BE49-F238E27FC236}">
                <a16:creationId xmlns:a16="http://schemas.microsoft.com/office/drawing/2014/main" id="{B5FD5093-0B59-4091-8711-5BFA00C1BB90}"/>
              </a:ext>
            </a:extLst>
          </p:cNvPr>
          <p:cNvCxnSpPr/>
          <p:nvPr/>
        </p:nvCxnSpPr>
        <p:spPr bwMode="auto">
          <a:xfrm>
            <a:off x="520723" y="1681325"/>
            <a:ext cx="555583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64B49D8B-FB73-41B6-A9C4-A952CA1140A8}"/>
              </a:ext>
            </a:extLst>
          </p:cNvPr>
          <p:cNvSpPr/>
          <p:nvPr/>
        </p:nvSpPr>
        <p:spPr bwMode="auto">
          <a:xfrm>
            <a:off x="520723" y="1350449"/>
            <a:ext cx="1116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Rectangle 3">
            <a:extLst>
              <a:ext uri="{FF2B5EF4-FFF2-40B4-BE49-F238E27FC236}">
                <a16:creationId xmlns:a16="http://schemas.microsoft.com/office/drawing/2014/main" id="{9F9D29C2-9B6D-47CD-A5FE-9F4BCE8B52D0}"/>
              </a:ext>
            </a:extLst>
          </p:cNvPr>
          <p:cNvSpPr txBox="1">
            <a:spLocks noChangeArrowheads="1"/>
          </p:cNvSpPr>
          <p:nvPr/>
        </p:nvSpPr>
        <p:spPr bwMode="auto">
          <a:xfrm>
            <a:off x="161794" y="5317679"/>
            <a:ext cx="9279148" cy="87763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indent="-87313">
              <a:lnSpc>
                <a:spcPts val="1500"/>
              </a:lnSpc>
              <a:spcBef>
                <a:spcPts val="0"/>
              </a:spcBef>
              <a:buClr>
                <a:srgbClr val="003366"/>
              </a:buClr>
              <a:buNone/>
            </a:pP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　上述の「医療機器への該当予測」は、上記出典のとおり、</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現地ヒアリング</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を参考に弊社が判断したものであるが、</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同じ</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でも</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製品の機能、使用目的、使用対象者等によって変わりうるため</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、医療機器に該当するか及び該当する場合に適用されるリ</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スク分類</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製造業者の責任において</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判定</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する必要がある。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7313">
              <a:lnSpc>
                <a:spcPts val="1500"/>
              </a:lnSpc>
              <a:spcBef>
                <a:spcPts val="0"/>
              </a:spcBef>
              <a:buClr>
                <a:srgbClr val="003366"/>
              </a:buClr>
              <a:buNone/>
            </a:pP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　介護業務支援機器については、介護業務に関係のない機能（電話のテープ起こし機など）は非該当と判断できる。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7313">
              <a:lnSpc>
                <a:spcPts val="1500"/>
              </a:lnSpc>
              <a:spcBef>
                <a:spcPts val="0"/>
              </a:spcBef>
              <a:buClr>
                <a:srgbClr val="003366"/>
              </a:buClr>
              <a:buNone/>
            </a:pPr>
            <a:endParaRPr lang="en-US" altLang="ja-JP" sz="1000" b="0" dirty="0">
              <a:solidFill>
                <a:srgbClr val="002060"/>
              </a:solidFill>
              <a:latin typeface="+mn-ea"/>
            </a:endParaRPr>
          </a:p>
        </p:txBody>
      </p:sp>
    </p:spTree>
    <p:extLst>
      <p:ext uri="{BB962C8B-B14F-4D97-AF65-F5344CB8AC3E}">
        <p14:creationId xmlns:p14="http://schemas.microsoft.com/office/powerpoint/2010/main" val="63903665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862573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763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中国の介護サービスの提供（</a:t>
            </a:r>
            <a:r>
              <a:rPr lang="en-US" altLang="ja-JP" dirty="0"/>
              <a:t>4/4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介護ベッド数、介護関係職員数ともには増加傾向にはあったが（未登録があるためか、近年は減少傾向）、高齢者数の伸びには追い付いていないとみられる。</a:t>
            </a:r>
          </a:p>
        </p:txBody>
      </p:sp>
      <p:graphicFrame>
        <p:nvGraphicFramePr>
          <p:cNvPr id="7" name="グラフ 6">
            <a:extLst>
              <a:ext uri="{FF2B5EF4-FFF2-40B4-BE49-F238E27FC236}">
                <a16:creationId xmlns:a16="http://schemas.microsoft.com/office/drawing/2014/main" id="{A2015F5B-2388-45E2-968A-76EC8F0F1E30}"/>
              </a:ext>
            </a:extLst>
          </p:cNvPr>
          <p:cNvGraphicFramePr>
            <a:graphicFrameLocks/>
          </p:cNvGraphicFramePr>
          <p:nvPr>
            <p:extLst>
              <p:ext uri="{D42A27DB-BD31-4B8C-83A1-F6EECF244321}">
                <p14:modId xmlns:p14="http://schemas.microsoft.com/office/powerpoint/2010/main" val="3856132146"/>
              </p:ext>
            </p:extLst>
          </p:nvPr>
        </p:nvGraphicFramePr>
        <p:xfrm>
          <a:off x="4655206" y="1919820"/>
          <a:ext cx="4680000" cy="432952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1" name="グラフ 10">
            <a:extLst>
              <a:ext uri="{FF2B5EF4-FFF2-40B4-BE49-F238E27FC236}">
                <a16:creationId xmlns:a16="http://schemas.microsoft.com/office/drawing/2014/main" id="{4A53FC22-CCC5-41C3-8859-BF7559A914B3}"/>
              </a:ext>
            </a:extLst>
          </p:cNvPr>
          <p:cNvGraphicFramePr>
            <a:graphicFrameLocks/>
          </p:cNvGraphicFramePr>
          <p:nvPr>
            <p:extLst>
              <p:ext uri="{D42A27DB-BD31-4B8C-83A1-F6EECF244321}">
                <p14:modId xmlns:p14="http://schemas.microsoft.com/office/powerpoint/2010/main" val="4145691266"/>
              </p:ext>
            </p:extLst>
          </p:nvPr>
        </p:nvGraphicFramePr>
        <p:xfrm>
          <a:off x="4660095" y="1919820"/>
          <a:ext cx="4680000" cy="4329524"/>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2" name="グラフ 11">
            <a:extLst>
              <a:ext uri="{FF2B5EF4-FFF2-40B4-BE49-F238E27FC236}">
                <a16:creationId xmlns:a16="http://schemas.microsoft.com/office/drawing/2014/main" id="{CFD623EB-344F-46F5-B4CA-1489138BE503}"/>
              </a:ext>
            </a:extLst>
          </p:cNvPr>
          <p:cNvGraphicFramePr>
            <a:graphicFrameLocks/>
          </p:cNvGraphicFramePr>
          <p:nvPr>
            <p:extLst>
              <p:ext uri="{D42A27DB-BD31-4B8C-83A1-F6EECF244321}">
                <p14:modId xmlns:p14="http://schemas.microsoft.com/office/powerpoint/2010/main" val="2220671698"/>
              </p:ext>
            </p:extLst>
          </p:nvPr>
        </p:nvGraphicFramePr>
        <p:xfrm>
          <a:off x="104311" y="1919820"/>
          <a:ext cx="4680000" cy="4329524"/>
        </p:xfrm>
        <a:graphic>
          <a:graphicData uri="http://schemas.openxmlformats.org/drawingml/2006/chart">
            <c:chart xmlns:c="http://schemas.openxmlformats.org/drawingml/2006/chart" xmlns:r="http://schemas.openxmlformats.org/officeDocument/2006/relationships" r:id="rId9"/>
          </a:graphicData>
        </a:graphic>
      </p:graphicFrame>
      <p:grpSp>
        <p:nvGrpSpPr>
          <p:cNvPr id="14" name="グループ化 13">
            <a:extLst>
              <a:ext uri="{FF2B5EF4-FFF2-40B4-BE49-F238E27FC236}">
                <a16:creationId xmlns:a16="http://schemas.microsoft.com/office/drawing/2014/main" id="{F709D961-C3B2-439C-A7CE-5FB0E7B7C1FC}"/>
              </a:ext>
            </a:extLst>
          </p:cNvPr>
          <p:cNvGrpSpPr/>
          <p:nvPr/>
        </p:nvGrpSpPr>
        <p:grpSpPr>
          <a:xfrm>
            <a:off x="5207164" y="1432338"/>
            <a:ext cx="2975206" cy="457200"/>
            <a:chOff x="488504" y="976671"/>
            <a:chExt cx="3600000" cy="457200"/>
          </a:xfrm>
        </p:grpSpPr>
        <p:sp>
          <p:nvSpPr>
            <p:cNvPr id="15" name="Rectangle 2">
              <a:extLst>
                <a:ext uri="{FF2B5EF4-FFF2-40B4-BE49-F238E27FC236}">
                  <a16:creationId xmlns:a16="http://schemas.microsoft.com/office/drawing/2014/main" id="{6A0E6EBE-324C-4C6C-BEE7-F099E0FAFD01}"/>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介護関係職員数</a:t>
              </a:r>
            </a:p>
          </p:txBody>
        </p:sp>
        <p:cxnSp>
          <p:nvCxnSpPr>
            <p:cNvPr id="16" name="直線コネクタ 15">
              <a:extLst>
                <a:ext uri="{FF2B5EF4-FFF2-40B4-BE49-F238E27FC236}">
                  <a16:creationId xmlns:a16="http://schemas.microsoft.com/office/drawing/2014/main" id="{145847C8-EFF1-4E48-8BFE-5621A2E6D7B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5AEAE73D-F001-4222-9BBD-7871E831B986}"/>
                </a:ext>
              </a:extLst>
            </p:cNvPr>
            <p:cNvSpPr/>
            <p:nvPr/>
          </p:nvSpPr>
          <p:spPr bwMode="auto">
            <a:xfrm>
              <a:off x="488504" y="986352"/>
              <a:ext cx="11162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8" name="グループ化 17">
            <a:extLst>
              <a:ext uri="{FF2B5EF4-FFF2-40B4-BE49-F238E27FC236}">
                <a16:creationId xmlns:a16="http://schemas.microsoft.com/office/drawing/2014/main" id="{9C11C02A-8014-4235-BB0B-DB8EAABFBA4E}"/>
              </a:ext>
            </a:extLst>
          </p:cNvPr>
          <p:cNvGrpSpPr/>
          <p:nvPr/>
        </p:nvGrpSpPr>
        <p:grpSpPr>
          <a:xfrm>
            <a:off x="557589" y="1444991"/>
            <a:ext cx="3600000" cy="457200"/>
            <a:chOff x="488504" y="976671"/>
            <a:chExt cx="3600000" cy="457200"/>
          </a:xfrm>
        </p:grpSpPr>
        <p:sp>
          <p:nvSpPr>
            <p:cNvPr id="19" name="Rectangle 2">
              <a:extLst>
                <a:ext uri="{FF2B5EF4-FFF2-40B4-BE49-F238E27FC236}">
                  <a16:creationId xmlns:a16="http://schemas.microsoft.com/office/drawing/2014/main" id="{5EBD0BED-6F01-4E31-89CA-E05A9E7CCB0E}"/>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介護ベッド数</a:t>
              </a:r>
            </a:p>
          </p:txBody>
        </p:sp>
        <p:cxnSp>
          <p:nvCxnSpPr>
            <p:cNvPr id="20" name="直線コネクタ 19">
              <a:extLst>
                <a:ext uri="{FF2B5EF4-FFF2-40B4-BE49-F238E27FC236}">
                  <a16:creationId xmlns:a16="http://schemas.microsoft.com/office/drawing/2014/main" id="{156E3ED8-3C49-40B3-8E69-DB8D8F6E2E4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1" name="正方形/長方形 20">
              <a:extLst>
                <a:ext uri="{FF2B5EF4-FFF2-40B4-BE49-F238E27FC236}">
                  <a16:creationId xmlns:a16="http://schemas.microsoft.com/office/drawing/2014/main" id="{D47ECE14-82D4-4BFF-B253-F0414A09EDB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2" name="テキスト ボックス 21">
            <a:extLst>
              <a:ext uri="{FF2B5EF4-FFF2-40B4-BE49-F238E27FC236}">
                <a16:creationId xmlns:a16="http://schemas.microsoft.com/office/drawing/2014/main" id="{40CE2744-F399-48E1-8BE1-77FC46BB67BE}"/>
              </a:ext>
            </a:extLst>
          </p:cNvPr>
          <p:cNvSpPr txBox="1"/>
          <p:nvPr/>
        </p:nvSpPr>
        <p:spPr>
          <a:xfrm>
            <a:off x="824903" y="1919820"/>
            <a:ext cx="3332686" cy="338554"/>
          </a:xfrm>
          <a:prstGeom prst="rect">
            <a:avLst/>
          </a:prstGeom>
          <a:noFill/>
        </p:spPr>
        <p:txBody>
          <a:bodyPr wrap="square" rtlCol="0">
            <a:spAutoFit/>
          </a:bodyPr>
          <a:lstStyle/>
          <a:p>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中国民政部に登録された介護施設、社区（コミュニティ）のベッド数</a:t>
            </a:r>
          </a:p>
        </p:txBody>
      </p:sp>
      <p:sp>
        <p:nvSpPr>
          <p:cNvPr id="23" name="テキスト ボックス 1">
            <a:extLst>
              <a:ext uri="{FF2B5EF4-FFF2-40B4-BE49-F238E27FC236}">
                <a16:creationId xmlns:a16="http://schemas.microsoft.com/office/drawing/2014/main" id="{743E9A8E-A0EC-4BF8-82C0-4292208CC05D}"/>
              </a:ext>
            </a:extLst>
          </p:cNvPr>
          <p:cNvSpPr txBox="1"/>
          <p:nvPr/>
        </p:nvSpPr>
        <p:spPr>
          <a:xfrm>
            <a:off x="4250403" y="5605467"/>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24" name="テキスト ボックス 1">
            <a:extLst>
              <a:ext uri="{FF2B5EF4-FFF2-40B4-BE49-F238E27FC236}">
                <a16:creationId xmlns:a16="http://schemas.microsoft.com/office/drawing/2014/main" id="{C59B62DF-EFB6-48C4-92B4-EF3FFEFE0CCD}"/>
              </a:ext>
            </a:extLst>
          </p:cNvPr>
          <p:cNvSpPr txBox="1"/>
          <p:nvPr/>
        </p:nvSpPr>
        <p:spPr>
          <a:xfrm>
            <a:off x="8801747" y="5588891"/>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Tree>
    <p:extLst>
      <p:ext uri="{BB962C8B-B14F-4D97-AF65-F5344CB8AC3E}">
        <p14:creationId xmlns:p14="http://schemas.microsoft.com/office/powerpoint/2010/main" val="2678934081"/>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1061229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401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オランダにおけるロボット介護機器の該当予測（</a:t>
            </a:r>
            <a:r>
              <a:rPr lang="en-US" altLang="ja-JP" dirty="0"/>
              <a:t>5/5</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6DF022FF-C518-4117-B3E7-3D033ADBB000}"/>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オランダにおいて医療機器に該当しない重点分野機器は、移乗介護（装着型）、在宅介護見守り、介護業務支援である。</a:t>
            </a:r>
          </a:p>
        </p:txBody>
      </p:sp>
      <p:graphicFrame>
        <p:nvGraphicFramePr>
          <p:cNvPr id="7" name="表 6">
            <a:extLst>
              <a:ext uri="{FF2B5EF4-FFF2-40B4-BE49-F238E27FC236}">
                <a16:creationId xmlns:a16="http://schemas.microsoft.com/office/drawing/2014/main" id="{E778C990-83D9-4B23-95AF-08A8EF48B9F6}"/>
              </a:ext>
            </a:extLst>
          </p:cNvPr>
          <p:cNvGraphicFramePr>
            <a:graphicFrameLocks noGrp="1"/>
          </p:cNvGraphicFramePr>
          <p:nvPr>
            <p:extLst>
              <p:ext uri="{D42A27DB-BD31-4B8C-83A1-F6EECF244321}">
                <p14:modId xmlns:p14="http://schemas.microsoft.com/office/powerpoint/2010/main" val="4201617083"/>
              </p:ext>
            </p:extLst>
          </p:nvPr>
        </p:nvGraphicFramePr>
        <p:xfrm>
          <a:off x="409858" y="2042276"/>
          <a:ext cx="8986430" cy="3839241"/>
        </p:xfrm>
        <a:graphic>
          <a:graphicData uri="http://schemas.openxmlformats.org/drawingml/2006/table">
            <a:tbl>
              <a:tblPr firstRow="1" bandRow="1">
                <a:tableStyleId>{5C22544A-7EE6-4342-B048-85BDC9FD1C3A}</a:tableStyleId>
              </a:tblPr>
              <a:tblGrid>
                <a:gridCol w="273464">
                  <a:extLst>
                    <a:ext uri="{9D8B030D-6E8A-4147-A177-3AD203B41FA5}">
                      <a16:colId xmlns:a16="http://schemas.microsoft.com/office/drawing/2014/main" val="20000"/>
                    </a:ext>
                  </a:extLst>
                </a:gridCol>
                <a:gridCol w="360040">
                  <a:extLst>
                    <a:ext uri="{9D8B030D-6E8A-4147-A177-3AD203B41FA5}">
                      <a16:colId xmlns:a16="http://schemas.microsoft.com/office/drawing/2014/main" val="20001"/>
                    </a:ext>
                  </a:extLst>
                </a:gridCol>
                <a:gridCol w="610713">
                  <a:extLst>
                    <a:ext uri="{9D8B030D-6E8A-4147-A177-3AD203B41FA5}">
                      <a16:colId xmlns:a16="http://schemas.microsoft.com/office/drawing/2014/main" val="20002"/>
                    </a:ext>
                  </a:extLst>
                </a:gridCol>
                <a:gridCol w="822182">
                  <a:extLst>
                    <a:ext uri="{9D8B030D-6E8A-4147-A177-3AD203B41FA5}">
                      <a16:colId xmlns:a16="http://schemas.microsoft.com/office/drawing/2014/main" val="20003"/>
                    </a:ext>
                  </a:extLst>
                </a:gridCol>
                <a:gridCol w="548121">
                  <a:extLst>
                    <a:ext uri="{9D8B030D-6E8A-4147-A177-3AD203B41FA5}">
                      <a16:colId xmlns:a16="http://schemas.microsoft.com/office/drawing/2014/main" val="20004"/>
                    </a:ext>
                  </a:extLst>
                </a:gridCol>
                <a:gridCol w="548121">
                  <a:extLst>
                    <a:ext uri="{9D8B030D-6E8A-4147-A177-3AD203B41FA5}">
                      <a16:colId xmlns:a16="http://schemas.microsoft.com/office/drawing/2014/main" val="20005"/>
                    </a:ext>
                  </a:extLst>
                </a:gridCol>
                <a:gridCol w="479606">
                  <a:extLst>
                    <a:ext uri="{9D8B030D-6E8A-4147-A177-3AD203B41FA5}">
                      <a16:colId xmlns:a16="http://schemas.microsoft.com/office/drawing/2014/main" val="20006"/>
                    </a:ext>
                  </a:extLst>
                </a:gridCol>
                <a:gridCol w="548121">
                  <a:extLst>
                    <a:ext uri="{9D8B030D-6E8A-4147-A177-3AD203B41FA5}">
                      <a16:colId xmlns:a16="http://schemas.microsoft.com/office/drawing/2014/main" val="20007"/>
                    </a:ext>
                  </a:extLst>
                </a:gridCol>
                <a:gridCol w="616636">
                  <a:extLst>
                    <a:ext uri="{9D8B030D-6E8A-4147-A177-3AD203B41FA5}">
                      <a16:colId xmlns:a16="http://schemas.microsoft.com/office/drawing/2014/main" val="20008"/>
                    </a:ext>
                  </a:extLst>
                </a:gridCol>
                <a:gridCol w="548121">
                  <a:extLst>
                    <a:ext uri="{9D8B030D-6E8A-4147-A177-3AD203B41FA5}">
                      <a16:colId xmlns:a16="http://schemas.microsoft.com/office/drawing/2014/main" val="20009"/>
                    </a:ext>
                  </a:extLst>
                </a:gridCol>
                <a:gridCol w="685152">
                  <a:extLst>
                    <a:ext uri="{9D8B030D-6E8A-4147-A177-3AD203B41FA5}">
                      <a16:colId xmlns:a16="http://schemas.microsoft.com/office/drawing/2014/main" val="20010"/>
                    </a:ext>
                  </a:extLst>
                </a:gridCol>
                <a:gridCol w="685152">
                  <a:extLst>
                    <a:ext uri="{9D8B030D-6E8A-4147-A177-3AD203B41FA5}">
                      <a16:colId xmlns:a16="http://schemas.microsoft.com/office/drawing/2014/main" val="20011"/>
                    </a:ext>
                  </a:extLst>
                </a:gridCol>
                <a:gridCol w="685152">
                  <a:extLst>
                    <a:ext uri="{9D8B030D-6E8A-4147-A177-3AD203B41FA5}">
                      <a16:colId xmlns:a16="http://schemas.microsoft.com/office/drawing/2014/main" val="20012"/>
                    </a:ext>
                  </a:extLst>
                </a:gridCol>
                <a:gridCol w="890697">
                  <a:extLst>
                    <a:ext uri="{9D8B030D-6E8A-4147-A177-3AD203B41FA5}">
                      <a16:colId xmlns:a16="http://schemas.microsoft.com/office/drawing/2014/main" val="20013"/>
                    </a:ext>
                  </a:extLst>
                </a:gridCol>
                <a:gridCol w="685152">
                  <a:extLst>
                    <a:ext uri="{9D8B030D-6E8A-4147-A177-3AD203B41FA5}">
                      <a16:colId xmlns:a16="http://schemas.microsoft.com/office/drawing/2014/main" val="20014"/>
                    </a:ext>
                  </a:extLst>
                </a:gridCol>
              </a:tblGrid>
              <a:tr h="450584">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solidFill>
                  </a:tcPr>
                </a:tc>
                <a:tc rowSpan="2" hMerge="1">
                  <a:txBody>
                    <a:bodyPr/>
                    <a:lstStyle/>
                    <a:p>
                      <a:endParaRPr kumimoji="1" lang="ja-JP" altLang="en-US"/>
                    </a:p>
                  </a:txBody>
                  <a:tcPr/>
                </a:tc>
                <a:tc grid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移乗介護</a:t>
                      </a:r>
                    </a:p>
                  </a:txBody>
                  <a:tcPr anchor="ctr">
                    <a:solidFill>
                      <a:srgbClr val="0070C0"/>
                    </a:solidFill>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移動支援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業務</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extLst>
                  <a:ext uri="{0D108BD9-81ED-4DB2-BD59-A6C34878D82A}">
                    <a16:rowId xmlns:a16="http://schemas.microsoft.com/office/drawing/2014/main" val="10000"/>
                  </a:ext>
                </a:extLst>
              </a:tr>
              <a:tr h="1529377">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ー</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ション</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vMerge="1">
                  <a:txBody>
                    <a:bodyPr/>
                    <a:lstStyle/>
                    <a:p>
                      <a:endParaRPr kumimoji="1" lang="ja-JP" altLang="en-US" sz="1100" b="0" dirty="0">
                        <a:solidFill>
                          <a:srgbClr val="002060"/>
                        </a:solidFill>
                      </a:endParaRPr>
                    </a:p>
                  </a:txBody>
                  <a:tcPr/>
                </a:tc>
                <a:tc vMerge="1">
                  <a:txBody>
                    <a:bodyPr/>
                    <a:lstStyle/>
                    <a:p>
                      <a:endParaRPr kumimoji="1" lang="ja-JP" altLang="en-US" sz="1100" b="0" dirty="0">
                        <a:solidFill>
                          <a:srgbClr val="002060"/>
                        </a:solidFill>
                      </a:endParaRPr>
                    </a:p>
                  </a:txBody>
                  <a:tcPr/>
                </a:tc>
                <a:extLst>
                  <a:ext uri="{0D108BD9-81ED-4DB2-BD59-A6C34878D82A}">
                    <a16:rowId xmlns:a16="http://schemas.microsoft.com/office/drawing/2014/main" val="10001"/>
                  </a:ext>
                </a:extLst>
              </a:tr>
              <a:tr h="830608">
                <a:tc rowSpan="2">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オランダ</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solidFill>
                      <a:schemeClr val="bg1">
                        <a:lumMod val="85000"/>
                      </a:schemeClr>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p>
                  </a:txBody>
                  <a:tcPr vert="eaVert"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l"/>
                      <a:endParaRPr kumimoji="1" lang="ja-JP" altLang="en-US" sz="1100" b="0" dirty="0">
                        <a:solidFill>
                          <a:srgbClr val="002060"/>
                        </a:solidFill>
                      </a:endParaRPr>
                    </a:p>
                  </a:txBody>
                  <a:tcPr marL="0" marR="0" marT="0" marB="0" anchor="ctr">
                    <a:solidFill>
                      <a:schemeClr val="bg1">
                        <a:lumMod val="85000"/>
                      </a:schemeClr>
                    </a:solidFill>
                  </a:tcPr>
                </a:tc>
                <a:tc hMerge="1">
                  <a:txBody>
                    <a:bodyPr/>
                    <a:lstStyle/>
                    <a:p>
                      <a:pPr algn="l"/>
                      <a:endParaRPr kumimoji="1" lang="ja-JP" altLang="en-US" sz="1100" b="0" dirty="0">
                        <a:solidFill>
                          <a:srgbClr val="002060"/>
                        </a:solidFill>
                      </a:endParaRPr>
                    </a:p>
                  </a:txBody>
                  <a:tcPr marL="0" marR="0" marT="0" marB="0"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ctr"/>
                      <a:endParaRPr kumimoji="1" lang="en-US" altLang="ja-JP" sz="1100" b="0" dirty="0">
                        <a:solidFill>
                          <a:srgbClr val="002060"/>
                        </a:solidFill>
                      </a:endParaRPr>
                    </a:p>
                  </a:txBody>
                  <a:tcPr marL="0" marR="0" marT="0" marB="0" anchor="ctr">
                    <a:solidFill>
                      <a:schemeClr val="bg1">
                        <a:lumMod val="85000"/>
                      </a:scheme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2"/>
                  </a:ext>
                </a:extLst>
              </a:tr>
              <a:tr h="830608">
                <a:tc vMerge="1">
                  <a:txBody>
                    <a:bodyPr/>
                    <a:lstStyle/>
                    <a:p>
                      <a:pPr algn="ctr"/>
                      <a:endParaRPr kumimoji="1" lang="en-US" altLang="ja-JP" sz="1100" b="0" dirty="0">
                        <a:solidFill>
                          <a:srgbClr val="002060"/>
                        </a:solidFill>
                      </a:endParaRPr>
                    </a:p>
                  </a:txBody>
                  <a:tcPr vert="eaVert"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vert="eaVert"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l"/>
                      <a:endParaRPr kumimoji="1" lang="ja-JP" altLang="en-US" sz="1100" b="0" dirty="0">
                        <a:solidFill>
                          <a:srgbClr val="002060"/>
                        </a:solidFill>
                      </a:endParaRPr>
                    </a:p>
                  </a:txBody>
                  <a:tcPr marL="0" marR="0" marT="0" marB="0" anchor="ctr"/>
                </a:tc>
                <a:tc hMerge="1">
                  <a:txBody>
                    <a:bodyPr/>
                    <a:lstStyle/>
                    <a:p>
                      <a:pPr algn="l"/>
                      <a:endParaRPr kumimoji="1" lang="ja-JP" altLang="en-US" sz="1100" b="0" dirty="0">
                        <a:solidFill>
                          <a:srgbClr val="002060"/>
                        </a:solidFill>
                      </a:endParaRPr>
                    </a:p>
                  </a:txBody>
                  <a:tcPr marL="0" marR="0" marT="0" marB="0" anchor="ct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ctr"/>
                      <a:endParaRPr kumimoji="1" lang="en-US" altLang="ja-JP" sz="1100" b="0" dirty="0">
                        <a:solidFill>
                          <a:srgbClr val="002060"/>
                        </a:solidFill>
                      </a:endParaRPr>
                    </a:p>
                  </a:txBody>
                  <a:tcPr marL="0" marR="0" marT="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3"/>
                  </a:ext>
                </a:extLst>
              </a:tr>
            </a:tbl>
          </a:graphicData>
        </a:graphic>
      </p:graphicFrame>
      <p:sp>
        <p:nvSpPr>
          <p:cNvPr id="9" name="Rectangle 3">
            <a:extLst>
              <a:ext uri="{FF2B5EF4-FFF2-40B4-BE49-F238E27FC236}">
                <a16:creationId xmlns:a16="http://schemas.microsoft.com/office/drawing/2014/main" id="{98B82AAD-E992-4395-AB59-4FE24770EAAF}"/>
              </a:ext>
            </a:extLst>
          </p:cNvPr>
          <p:cNvSpPr txBox="1">
            <a:spLocks noChangeArrowheads="1"/>
          </p:cNvSpPr>
          <p:nvPr/>
        </p:nvSpPr>
        <p:spPr bwMode="auto">
          <a:xfrm>
            <a:off x="65336" y="5805264"/>
            <a:ext cx="9402962" cy="71554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indent="-87313">
              <a:lnSpc>
                <a:spcPts val="1500"/>
              </a:lnSpc>
              <a:spcBef>
                <a:spcPts val="0"/>
              </a:spcBef>
              <a:buClr>
                <a:srgbClr val="003366"/>
              </a:buClr>
              <a:buNone/>
            </a:pP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非該当となった移乗介護（装着型）・在宅介護見守りを介護・医療現場において使用する場合は、ＥＵ他国での保険適用の観点などから、医療機器に該当させた方がよい場合もある。ただし、オランダのヒアリングにおいて戦略的にＭＤＲ認証を外してＣＥマークのみの製品設計をしている例を確認した。</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11" name="図 10">
            <a:extLst>
              <a:ext uri="{FF2B5EF4-FFF2-40B4-BE49-F238E27FC236}">
                <a16:creationId xmlns:a16="http://schemas.microsoft.com/office/drawing/2014/main" id="{D02B3CFD-466B-41E7-8163-AD0F83D70AC8}"/>
              </a:ext>
            </a:extLst>
          </p:cNvPr>
          <p:cNvPicPr>
            <a:picLocks noChangeAspect="1"/>
          </p:cNvPicPr>
          <p:nvPr/>
        </p:nvPicPr>
        <p:blipFill>
          <a:blip r:embed="rId7"/>
          <a:stretch>
            <a:fillRect/>
          </a:stretch>
        </p:blipFill>
        <p:spPr>
          <a:xfrm>
            <a:off x="1082125" y="3212349"/>
            <a:ext cx="576064" cy="574853"/>
          </a:xfrm>
          <a:prstGeom prst="roundRect">
            <a:avLst>
              <a:gd name="adj" fmla="val 8594"/>
            </a:avLst>
          </a:prstGeom>
          <a:solidFill>
            <a:srgbClr val="FFFFFF">
              <a:shade val="85000"/>
            </a:srgbClr>
          </a:solidFill>
          <a:ln>
            <a:noFill/>
          </a:ln>
          <a:effectLst>
            <a:softEdge rad="31750"/>
          </a:effectLst>
        </p:spPr>
      </p:pic>
      <p:pic>
        <p:nvPicPr>
          <p:cNvPr id="12" name="図 11">
            <a:extLst>
              <a:ext uri="{FF2B5EF4-FFF2-40B4-BE49-F238E27FC236}">
                <a16:creationId xmlns:a16="http://schemas.microsoft.com/office/drawing/2014/main" id="{A9929629-9608-4A80-ABAC-80BDC674E020}"/>
              </a:ext>
            </a:extLst>
          </p:cNvPr>
          <p:cNvPicPr>
            <a:picLocks noChangeAspect="1"/>
          </p:cNvPicPr>
          <p:nvPr/>
        </p:nvPicPr>
        <p:blipFill>
          <a:blip r:embed="rId8"/>
          <a:stretch>
            <a:fillRect/>
          </a:stretch>
        </p:blipFill>
        <p:spPr>
          <a:xfrm>
            <a:off x="1737379" y="3212349"/>
            <a:ext cx="593027" cy="574853"/>
          </a:xfrm>
          <a:prstGeom prst="roundRect">
            <a:avLst>
              <a:gd name="adj" fmla="val 8594"/>
            </a:avLst>
          </a:prstGeom>
          <a:solidFill>
            <a:srgbClr val="FFFFFF">
              <a:shade val="85000"/>
            </a:srgbClr>
          </a:solidFill>
          <a:ln>
            <a:noFill/>
          </a:ln>
          <a:effectLst>
            <a:softEdge rad="31750"/>
          </a:effectLst>
        </p:spPr>
      </p:pic>
      <p:pic>
        <p:nvPicPr>
          <p:cNvPr id="14" name="図 13">
            <a:extLst>
              <a:ext uri="{FF2B5EF4-FFF2-40B4-BE49-F238E27FC236}">
                <a16:creationId xmlns:a16="http://schemas.microsoft.com/office/drawing/2014/main" id="{CC94A7AB-D961-4B4E-89E3-911E8946B9E8}"/>
              </a:ext>
            </a:extLst>
          </p:cNvPr>
          <p:cNvPicPr>
            <a:picLocks noChangeAspect="1"/>
          </p:cNvPicPr>
          <p:nvPr/>
        </p:nvPicPr>
        <p:blipFill>
          <a:blip r:embed="rId9"/>
          <a:stretch>
            <a:fillRect/>
          </a:stretch>
        </p:blipFill>
        <p:spPr>
          <a:xfrm>
            <a:off x="2443264" y="3212349"/>
            <a:ext cx="607502" cy="574853"/>
          </a:xfrm>
          <a:prstGeom prst="roundRect">
            <a:avLst>
              <a:gd name="adj" fmla="val 8594"/>
            </a:avLst>
          </a:prstGeom>
          <a:solidFill>
            <a:srgbClr val="FFFFFF">
              <a:shade val="85000"/>
            </a:srgbClr>
          </a:solidFill>
          <a:ln>
            <a:noFill/>
          </a:ln>
          <a:effectLst>
            <a:softEdge rad="31750"/>
          </a:effectLst>
        </p:spPr>
      </p:pic>
      <p:pic>
        <p:nvPicPr>
          <p:cNvPr id="15" name="図 14">
            <a:extLst>
              <a:ext uri="{FF2B5EF4-FFF2-40B4-BE49-F238E27FC236}">
                <a16:creationId xmlns:a16="http://schemas.microsoft.com/office/drawing/2014/main" id="{9E0F379F-EE7A-438F-A836-D6BF6813766B}"/>
              </a:ext>
            </a:extLst>
          </p:cNvPr>
          <p:cNvPicPr>
            <a:picLocks noChangeAspect="1"/>
          </p:cNvPicPr>
          <p:nvPr/>
        </p:nvPicPr>
        <p:blipFill>
          <a:blip r:embed="rId10"/>
          <a:stretch>
            <a:fillRect/>
          </a:stretch>
        </p:blipFill>
        <p:spPr>
          <a:xfrm>
            <a:off x="3000867" y="3212348"/>
            <a:ext cx="587723" cy="574853"/>
          </a:xfrm>
          <a:prstGeom prst="roundRect">
            <a:avLst>
              <a:gd name="adj" fmla="val 8594"/>
            </a:avLst>
          </a:prstGeom>
          <a:solidFill>
            <a:srgbClr val="FFFFFF">
              <a:shade val="85000"/>
            </a:srgbClr>
          </a:solidFill>
          <a:ln>
            <a:noFill/>
          </a:ln>
          <a:effectLst>
            <a:softEdge rad="31750"/>
          </a:effectLst>
        </p:spPr>
      </p:pic>
      <p:pic>
        <p:nvPicPr>
          <p:cNvPr id="16" name="図 15">
            <a:extLst>
              <a:ext uri="{FF2B5EF4-FFF2-40B4-BE49-F238E27FC236}">
                <a16:creationId xmlns:a16="http://schemas.microsoft.com/office/drawing/2014/main" id="{1FD0E028-485B-4728-BACC-C390B73B5E4B}"/>
              </a:ext>
            </a:extLst>
          </p:cNvPr>
          <p:cNvPicPr>
            <a:picLocks noChangeAspect="1"/>
          </p:cNvPicPr>
          <p:nvPr/>
        </p:nvPicPr>
        <p:blipFill>
          <a:blip r:embed="rId11"/>
          <a:stretch>
            <a:fillRect/>
          </a:stretch>
        </p:blipFill>
        <p:spPr>
          <a:xfrm>
            <a:off x="3510684" y="3212348"/>
            <a:ext cx="582264" cy="574853"/>
          </a:xfrm>
          <a:prstGeom prst="roundRect">
            <a:avLst>
              <a:gd name="adj" fmla="val 8594"/>
            </a:avLst>
          </a:prstGeom>
          <a:solidFill>
            <a:srgbClr val="FFFFFF">
              <a:shade val="85000"/>
            </a:srgbClr>
          </a:solidFill>
          <a:ln>
            <a:noFill/>
          </a:ln>
          <a:effectLst>
            <a:softEdge rad="31750"/>
          </a:effectLst>
        </p:spPr>
      </p:pic>
      <p:pic>
        <p:nvPicPr>
          <p:cNvPr id="17" name="図 16">
            <a:extLst>
              <a:ext uri="{FF2B5EF4-FFF2-40B4-BE49-F238E27FC236}">
                <a16:creationId xmlns:a16="http://schemas.microsoft.com/office/drawing/2014/main" id="{4794CB04-4611-46EA-938F-90E8BCCE334A}"/>
              </a:ext>
            </a:extLst>
          </p:cNvPr>
          <p:cNvPicPr>
            <a:picLocks noChangeAspect="1"/>
          </p:cNvPicPr>
          <p:nvPr/>
        </p:nvPicPr>
        <p:blipFill>
          <a:blip r:embed="rId12"/>
          <a:stretch>
            <a:fillRect/>
          </a:stretch>
        </p:blipFill>
        <p:spPr>
          <a:xfrm>
            <a:off x="4027440" y="3212348"/>
            <a:ext cx="612004" cy="574853"/>
          </a:xfrm>
          <a:prstGeom prst="roundRect">
            <a:avLst>
              <a:gd name="adj" fmla="val 8594"/>
            </a:avLst>
          </a:prstGeom>
          <a:solidFill>
            <a:srgbClr val="FFFFFF">
              <a:shade val="85000"/>
            </a:srgbClr>
          </a:solidFill>
          <a:ln>
            <a:noFill/>
          </a:ln>
          <a:effectLst>
            <a:softEdge rad="31750"/>
          </a:effectLst>
        </p:spPr>
      </p:pic>
      <p:pic>
        <p:nvPicPr>
          <p:cNvPr id="18" name="図 17">
            <a:extLst>
              <a:ext uri="{FF2B5EF4-FFF2-40B4-BE49-F238E27FC236}">
                <a16:creationId xmlns:a16="http://schemas.microsoft.com/office/drawing/2014/main" id="{ED0AE982-360E-41F8-8130-6821D116961B}"/>
              </a:ext>
            </a:extLst>
          </p:cNvPr>
          <p:cNvPicPr>
            <a:picLocks noChangeAspect="1"/>
          </p:cNvPicPr>
          <p:nvPr/>
        </p:nvPicPr>
        <p:blipFill>
          <a:blip r:embed="rId13"/>
          <a:stretch>
            <a:fillRect/>
          </a:stretch>
        </p:blipFill>
        <p:spPr>
          <a:xfrm>
            <a:off x="5170367" y="3212348"/>
            <a:ext cx="636887" cy="574853"/>
          </a:xfrm>
          <a:prstGeom prst="roundRect">
            <a:avLst>
              <a:gd name="adj" fmla="val 8594"/>
            </a:avLst>
          </a:prstGeom>
          <a:solidFill>
            <a:srgbClr val="FFFFFF">
              <a:shade val="85000"/>
            </a:srgbClr>
          </a:solidFill>
          <a:ln>
            <a:noFill/>
          </a:ln>
          <a:effectLst>
            <a:softEdge rad="31750"/>
          </a:effectLst>
        </p:spPr>
      </p:pic>
      <p:pic>
        <p:nvPicPr>
          <p:cNvPr id="19" name="図 18">
            <a:extLst>
              <a:ext uri="{FF2B5EF4-FFF2-40B4-BE49-F238E27FC236}">
                <a16:creationId xmlns:a16="http://schemas.microsoft.com/office/drawing/2014/main" id="{7A617154-1638-4775-8D0B-F73929246949}"/>
              </a:ext>
            </a:extLst>
          </p:cNvPr>
          <p:cNvPicPr>
            <a:picLocks noChangeAspect="1"/>
          </p:cNvPicPr>
          <p:nvPr/>
        </p:nvPicPr>
        <p:blipFill>
          <a:blip r:embed="rId14"/>
          <a:stretch>
            <a:fillRect/>
          </a:stretch>
        </p:blipFill>
        <p:spPr>
          <a:xfrm>
            <a:off x="4597154" y="3212348"/>
            <a:ext cx="618759" cy="574853"/>
          </a:xfrm>
          <a:prstGeom prst="roundRect">
            <a:avLst>
              <a:gd name="adj" fmla="val 8594"/>
            </a:avLst>
          </a:prstGeom>
          <a:solidFill>
            <a:srgbClr val="FFFFFF">
              <a:shade val="85000"/>
            </a:srgbClr>
          </a:solidFill>
          <a:ln>
            <a:noFill/>
          </a:ln>
          <a:effectLst>
            <a:softEdge rad="31750"/>
          </a:effectLst>
        </p:spPr>
      </p:pic>
      <p:pic>
        <p:nvPicPr>
          <p:cNvPr id="20" name="図 19">
            <a:extLst>
              <a:ext uri="{FF2B5EF4-FFF2-40B4-BE49-F238E27FC236}">
                <a16:creationId xmlns:a16="http://schemas.microsoft.com/office/drawing/2014/main" id="{C57F1132-BE8C-4658-B02A-653E5C787570}"/>
              </a:ext>
            </a:extLst>
          </p:cNvPr>
          <p:cNvPicPr>
            <a:picLocks noChangeAspect="1"/>
          </p:cNvPicPr>
          <p:nvPr/>
        </p:nvPicPr>
        <p:blipFill>
          <a:blip r:embed="rId15"/>
          <a:stretch>
            <a:fillRect/>
          </a:stretch>
        </p:blipFill>
        <p:spPr>
          <a:xfrm>
            <a:off x="5827640" y="3212348"/>
            <a:ext cx="578094" cy="574853"/>
          </a:xfrm>
          <a:prstGeom prst="roundRect">
            <a:avLst>
              <a:gd name="adj" fmla="val 8594"/>
            </a:avLst>
          </a:prstGeom>
          <a:solidFill>
            <a:srgbClr val="FFFFFF">
              <a:shade val="85000"/>
            </a:srgbClr>
          </a:solidFill>
          <a:ln>
            <a:noFill/>
          </a:ln>
          <a:effectLst>
            <a:softEdge rad="31750"/>
          </a:effectLst>
        </p:spPr>
      </p:pic>
      <p:pic>
        <p:nvPicPr>
          <p:cNvPr id="21" name="図 20">
            <a:extLst>
              <a:ext uri="{FF2B5EF4-FFF2-40B4-BE49-F238E27FC236}">
                <a16:creationId xmlns:a16="http://schemas.microsoft.com/office/drawing/2014/main" id="{8D5B1696-653A-4D33-8B8A-D55CF5CE126E}"/>
              </a:ext>
            </a:extLst>
          </p:cNvPr>
          <p:cNvPicPr>
            <a:picLocks noChangeAspect="1"/>
          </p:cNvPicPr>
          <p:nvPr/>
        </p:nvPicPr>
        <p:blipFill>
          <a:blip r:embed="rId16"/>
          <a:stretch>
            <a:fillRect/>
          </a:stretch>
        </p:blipFill>
        <p:spPr>
          <a:xfrm>
            <a:off x="6489158" y="3212348"/>
            <a:ext cx="611064" cy="574853"/>
          </a:xfrm>
          <a:prstGeom prst="roundRect">
            <a:avLst>
              <a:gd name="adj" fmla="val 8594"/>
            </a:avLst>
          </a:prstGeom>
          <a:solidFill>
            <a:srgbClr val="FFFFFF">
              <a:shade val="85000"/>
            </a:srgbClr>
          </a:solidFill>
          <a:ln>
            <a:noFill/>
          </a:ln>
          <a:effectLst>
            <a:softEdge rad="31750"/>
          </a:effectLst>
        </p:spPr>
      </p:pic>
      <p:pic>
        <p:nvPicPr>
          <p:cNvPr id="22" name="図 21">
            <a:extLst>
              <a:ext uri="{FF2B5EF4-FFF2-40B4-BE49-F238E27FC236}">
                <a16:creationId xmlns:a16="http://schemas.microsoft.com/office/drawing/2014/main" id="{CB9EC5B8-C894-491A-B9D2-ECD45B41B5D8}"/>
              </a:ext>
            </a:extLst>
          </p:cNvPr>
          <p:cNvPicPr>
            <a:picLocks noChangeAspect="1"/>
          </p:cNvPicPr>
          <p:nvPr/>
        </p:nvPicPr>
        <p:blipFill>
          <a:blip r:embed="rId17"/>
          <a:stretch>
            <a:fillRect/>
          </a:stretch>
        </p:blipFill>
        <p:spPr>
          <a:xfrm>
            <a:off x="7157401" y="3211084"/>
            <a:ext cx="629313" cy="576117"/>
          </a:xfrm>
          <a:prstGeom prst="roundRect">
            <a:avLst>
              <a:gd name="adj" fmla="val 8594"/>
            </a:avLst>
          </a:prstGeom>
          <a:solidFill>
            <a:srgbClr val="FFFFFF">
              <a:shade val="85000"/>
            </a:srgbClr>
          </a:solidFill>
          <a:ln>
            <a:noFill/>
          </a:ln>
          <a:effectLst>
            <a:softEdge rad="31750"/>
          </a:effectLst>
        </p:spPr>
      </p:pic>
      <p:pic>
        <p:nvPicPr>
          <p:cNvPr id="23" name="図 22">
            <a:extLst>
              <a:ext uri="{FF2B5EF4-FFF2-40B4-BE49-F238E27FC236}">
                <a16:creationId xmlns:a16="http://schemas.microsoft.com/office/drawing/2014/main" id="{8CBA75B6-E170-4DCC-B4AF-811A3C3A2E7C}"/>
              </a:ext>
            </a:extLst>
          </p:cNvPr>
          <p:cNvPicPr>
            <a:picLocks noChangeAspect="1"/>
          </p:cNvPicPr>
          <p:nvPr/>
        </p:nvPicPr>
        <p:blipFill>
          <a:blip r:embed="rId18"/>
          <a:stretch>
            <a:fillRect/>
          </a:stretch>
        </p:blipFill>
        <p:spPr>
          <a:xfrm>
            <a:off x="7968830" y="3211084"/>
            <a:ext cx="608873" cy="576117"/>
          </a:xfrm>
          <a:prstGeom prst="roundRect">
            <a:avLst>
              <a:gd name="adj" fmla="val 8594"/>
            </a:avLst>
          </a:prstGeom>
          <a:solidFill>
            <a:srgbClr val="FFFFFF">
              <a:shade val="85000"/>
            </a:srgbClr>
          </a:solidFill>
          <a:ln>
            <a:noFill/>
          </a:ln>
          <a:effectLst>
            <a:softEdge rad="31750"/>
          </a:effectLst>
        </p:spPr>
      </p:pic>
      <p:pic>
        <p:nvPicPr>
          <p:cNvPr id="24" name="図 23">
            <a:extLst>
              <a:ext uri="{FF2B5EF4-FFF2-40B4-BE49-F238E27FC236}">
                <a16:creationId xmlns:a16="http://schemas.microsoft.com/office/drawing/2014/main" id="{8C8A0895-24F2-43C3-AA26-52F5A6A32273}"/>
              </a:ext>
            </a:extLst>
          </p:cNvPr>
          <p:cNvPicPr>
            <a:picLocks noChangeAspect="1"/>
          </p:cNvPicPr>
          <p:nvPr/>
        </p:nvPicPr>
        <p:blipFill>
          <a:blip r:embed="rId19"/>
          <a:stretch>
            <a:fillRect/>
          </a:stretch>
        </p:blipFill>
        <p:spPr>
          <a:xfrm>
            <a:off x="8724022" y="3211084"/>
            <a:ext cx="653882" cy="576117"/>
          </a:xfrm>
          <a:prstGeom prst="roundRect">
            <a:avLst>
              <a:gd name="adj" fmla="val 8594"/>
            </a:avLst>
          </a:prstGeom>
          <a:solidFill>
            <a:srgbClr val="FFFFFF">
              <a:shade val="85000"/>
            </a:srgbClr>
          </a:solidFill>
          <a:ln>
            <a:noFill/>
          </a:ln>
          <a:effectLst>
            <a:softEdge rad="31750"/>
          </a:effectLst>
        </p:spPr>
      </p:pic>
      <p:sp>
        <p:nvSpPr>
          <p:cNvPr id="25" name="Rectangle 2">
            <a:extLst>
              <a:ext uri="{FF2B5EF4-FFF2-40B4-BE49-F238E27FC236}">
                <a16:creationId xmlns:a16="http://schemas.microsoft.com/office/drawing/2014/main" id="{046E8662-80A7-440A-9DB0-64B4C6F8FF50}"/>
              </a:ext>
            </a:extLst>
          </p:cNvPr>
          <p:cNvSpPr txBox="1">
            <a:spLocks noChangeArrowheads="1"/>
          </p:cNvSpPr>
          <p:nvPr/>
        </p:nvSpPr>
        <p:spPr>
          <a:xfrm>
            <a:off x="564747" y="1489316"/>
            <a:ext cx="597442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重点分野機器についての医療機器への該当性のまとめ</a:t>
            </a:r>
          </a:p>
        </p:txBody>
      </p:sp>
      <p:cxnSp>
        <p:nvCxnSpPr>
          <p:cNvPr id="26" name="直線コネクタ 25">
            <a:extLst>
              <a:ext uri="{FF2B5EF4-FFF2-40B4-BE49-F238E27FC236}">
                <a16:creationId xmlns:a16="http://schemas.microsoft.com/office/drawing/2014/main" id="{25BEBF38-3A66-47DA-9AD7-ED3F5F2750B0}"/>
              </a:ext>
            </a:extLst>
          </p:cNvPr>
          <p:cNvCxnSpPr/>
          <p:nvPr/>
        </p:nvCxnSpPr>
        <p:spPr bwMode="auto">
          <a:xfrm>
            <a:off x="420731" y="1829873"/>
            <a:ext cx="5868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7" name="正方形/長方形 26">
            <a:extLst>
              <a:ext uri="{FF2B5EF4-FFF2-40B4-BE49-F238E27FC236}">
                <a16:creationId xmlns:a16="http://schemas.microsoft.com/office/drawing/2014/main" id="{D9210C90-3EB1-40C3-B84E-7B49F4FA70F7}"/>
              </a:ext>
            </a:extLst>
          </p:cNvPr>
          <p:cNvSpPr/>
          <p:nvPr/>
        </p:nvSpPr>
        <p:spPr bwMode="auto">
          <a:xfrm>
            <a:off x="420731" y="1498997"/>
            <a:ext cx="1116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241878555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8103343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503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オランダ現地で販売されているロボット介護機器（</a:t>
            </a:r>
            <a:r>
              <a:rPr lang="en-US" altLang="ja-JP" dirty="0"/>
              <a:t>1/6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E65967E4-C2CD-4AD6-BA44-D953C2C309FA}"/>
              </a:ext>
            </a:extLst>
          </p:cNvPr>
          <p:cNvGraphicFramePr>
            <a:graphicFrameLocks noGrp="1"/>
          </p:cNvGraphicFramePr>
          <p:nvPr>
            <p:extLst>
              <p:ext uri="{D42A27DB-BD31-4B8C-83A1-F6EECF244321}">
                <p14:modId xmlns:p14="http://schemas.microsoft.com/office/powerpoint/2010/main" val="1817562620"/>
              </p:ext>
            </p:extLst>
          </p:nvPr>
        </p:nvGraphicFramePr>
        <p:xfrm>
          <a:off x="403368" y="1412775"/>
          <a:ext cx="4921218" cy="4862657"/>
        </p:xfrm>
        <a:graphic>
          <a:graphicData uri="http://schemas.openxmlformats.org/drawingml/2006/table">
            <a:tbl>
              <a:tblPr firstRow="1" bandRow="1">
                <a:tableStyleId>{5C22544A-7EE6-4342-B048-85BDC9FD1C3A}</a:tableStyleId>
              </a:tblPr>
              <a:tblGrid>
                <a:gridCol w="949232">
                  <a:extLst>
                    <a:ext uri="{9D8B030D-6E8A-4147-A177-3AD203B41FA5}">
                      <a16:colId xmlns:a16="http://schemas.microsoft.com/office/drawing/2014/main" val="20000"/>
                    </a:ext>
                  </a:extLst>
                </a:gridCol>
                <a:gridCol w="1985993">
                  <a:extLst>
                    <a:ext uri="{9D8B030D-6E8A-4147-A177-3AD203B41FA5}">
                      <a16:colId xmlns:a16="http://schemas.microsoft.com/office/drawing/2014/main" val="20001"/>
                    </a:ext>
                  </a:extLst>
                </a:gridCol>
                <a:gridCol w="1985993">
                  <a:extLst>
                    <a:ext uri="{9D8B030D-6E8A-4147-A177-3AD203B41FA5}">
                      <a16:colId xmlns:a16="http://schemas.microsoft.com/office/drawing/2014/main" val="20002"/>
                    </a:ext>
                  </a:extLst>
                </a:gridCol>
              </a:tblGrid>
              <a:tr h="31132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FLY’EVER</a:t>
                      </a:r>
                    </a:p>
                  </a:txBody>
                  <a:tcPr marL="9525" marR="9525"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BLUE WAYUP RANGE</a:t>
                      </a: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0875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NAUSICAA MEDICAL</a:t>
                      </a:r>
                    </a:p>
                  </a:txBody>
                  <a:tcPr marL="9525" marR="9525"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NAUSICAA MEDICAL</a:t>
                      </a: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8803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移乗介助（非装着</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型</a:t>
                      </a: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移乗介助（非装着</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型</a:t>
                      </a: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15495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被介護者を車椅子から移動するに際し、利用する。</a:t>
                      </a:r>
                      <a:r>
                        <a:rPr lang="en-SG"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160</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ｋｇ</a:t>
                      </a:r>
                      <a:r>
                        <a:rPr lang="en-SG"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i="0" u="none" strike="noStrike" dirty="0" err="1">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まで</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対応可能である。</a:t>
                      </a:r>
                    </a:p>
                  </a:txBody>
                  <a:tcPr marL="9525" marR="9525" marT="9525" marB="0">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患者をベッドから車椅子等に移乗させるために利用する。この機器の支援があれば、立つことができる場合に使うことができる。</a:t>
                      </a:r>
                      <a:r>
                        <a:rPr lang="en-SG"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150</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ｋｇ</a:t>
                      </a:r>
                      <a:r>
                        <a:rPr lang="en-SG"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i="0" u="none" strike="noStrike" dirty="0" err="1">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まで</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対応可能である。介助者は一人で移乗を完了できる。</a:t>
                      </a:r>
                    </a:p>
                  </a:txBody>
                  <a:tcPr marL="9525" marR="9525" marT="9525"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321458">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52292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82715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https://www.nausicaa-medical.eu/product/flyever-with-mechanical-opening-legs/</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https://www.nausicaa-medical.eu/blue-wayup-range/</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7" name="Rectangle 3">
            <a:extLst>
              <a:ext uri="{FF2B5EF4-FFF2-40B4-BE49-F238E27FC236}">
                <a16:creationId xmlns:a16="http://schemas.microsoft.com/office/drawing/2014/main" id="{C7383E84-4E38-4A88-BFDC-691632C0BC16}"/>
              </a:ext>
            </a:extLst>
          </p:cNvPr>
          <p:cNvSpPr txBox="1">
            <a:spLocks noChangeArrowheads="1"/>
          </p:cNvSpPr>
          <p:nvPr/>
        </p:nvSpPr>
        <p:spPr bwMode="auto">
          <a:xfrm>
            <a:off x="67974" y="6267966"/>
            <a:ext cx="5069176" cy="28261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Font typeface="Wingdings" pitchFamily="2" charset="2"/>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１　１ユーロ＝</a:t>
            </a: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120</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円、１</a:t>
            </a: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USD</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110</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として換算。以下同様。</a:t>
            </a:r>
            <a:endParaRPr lang="ja-JP" altLang="en-US" sz="11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endParaRPr>
          </a:p>
          <a:p>
            <a:pPr marL="627063" indent="-355600">
              <a:spcBef>
                <a:spcPts val="0"/>
              </a:spcBef>
              <a:buClr>
                <a:srgbClr val="003366"/>
              </a:buClr>
              <a:buFont typeface="Wingdings" pitchFamily="2" charset="2"/>
              <a:buNone/>
            </a:pPr>
            <a:endParaRPr lang="ja-JP" altLang="en-US" sz="11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endParaRPr>
          </a:p>
          <a:p>
            <a:pPr marL="627063" indent="-355600">
              <a:spcBef>
                <a:spcPts val="0"/>
              </a:spcBef>
              <a:buClr>
                <a:srgbClr val="003366"/>
              </a:buClr>
              <a:buFont typeface="Wingdings" pitchFamily="2" charset="2"/>
              <a:buNone/>
            </a:pPr>
            <a:endParaRPr lang="en-US" altLang="ja-JP" sz="1100" b="0" kern="0" dirty="0">
              <a:solidFill>
                <a:srgbClr val="003366"/>
              </a:solidFill>
            </a:endParaRPr>
          </a:p>
        </p:txBody>
      </p:sp>
      <p:grpSp>
        <p:nvGrpSpPr>
          <p:cNvPr id="9" name="グループ化 8">
            <a:extLst>
              <a:ext uri="{FF2B5EF4-FFF2-40B4-BE49-F238E27FC236}">
                <a16:creationId xmlns:a16="http://schemas.microsoft.com/office/drawing/2014/main" id="{D9E2F006-40F1-49A7-B29D-22FEB7954861}"/>
              </a:ext>
            </a:extLst>
          </p:cNvPr>
          <p:cNvGrpSpPr/>
          <p:nvPr/>
        </p:nvGrpSpPr>
        <p:grpSpPr>
          <a:xfrm>
            <a:off x="439942" y="908720"/>
            <a:ext cx="3384376" cy="457200"/>
            <a:chOff x="488504" y="976671"/>
            <a:chExt cx="3384376" cy="457200"/>
          </a:xfrm>
        </p:grpSpPr>
        <p:sp>
          <p:nvSpPr>
            <p:cNvPr id="11" name="Rectangle 2">
              <a:extLst>
                <a:ext uri="{FF2B5EF4-FFF2-40B4-BE49-F238E27FC236}">
                  <a16:creationId xmlns:a16="http://schemas.microsoft.com/office/drawing/2014/main" id="{39F017FF-29AE-4156-90AF-F6BBBC489771}"/>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① 移乗介護</a:t>
              </a:r>
            </a:p>
          </p:txBody>
        </p:sp>
        <p:cxnSp>
          <p:nvCxnSpPr>
            <p:cNvPr id="12" name="直線コネクタ 11">
              <a:extLst>
                <a:ext uri="{FF2B5EF4-FFF2-40B4-BE49-F238E27FC236}">
                  <a16:creationId xmlns:a16="http://schemas.microsoft.com/office/drawing/2014/main" id="{E147B97C-DD45-4772-A6D2-C00DF7585E3C}"/>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BD9EF14B-E2F1-41B1-A760-F211347385E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Rectangle 3">
            <a:extLst>
              <a:ext uri="{FF2B5EF4-FFF2-40B4-BE49-F238E27FC236}">
                <a16:creationId xmlns:a16="http://schemas.microsoft.com/office/drawing/2014/main" id="{88B91E1F-58B4-4425-A66C-6BB85857A02D}"/>
              </a:ext>
            </a:extLst>
          </p:cNvPr>
          <p:cNvSpPr txBox="1">
            <a:spLocks noChangeArrowheads="1"/>
          </p:cNvSpPr>
          <p:nvPr/>
        </p:nvSpPr>
        <p:spPr bwMode="auto">
          <a:xfrm>
            <a:off x="3772256" y="6262026"/>
            <a:ext cx="5069176" cy="28261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２　いずれの機器も医療機器への該当有無は不明、介護保険の適用は無</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テキスト ボックス 15">
            <a:extLst>
              <a:ext uri="{FF2B5EF4-FFF2-40B4-BE49-F238E27FC236}">
                <a16:creationId xmlns:a16="http://schemas.microsoft.com/office/drawing/2014/main" id="{8ECB78C2-57CF-457D-A199-AC0C8233198C}"/>
              </a:ext>
            </a:extLst>
          </p:cNvPr>
          <p:cNvSpPr txBox="1"/>
          <p:nvPr/>
        </p:nvSpPr>
        <p:spPr>
          <a:xfrm>
            <a:off x="2072680" y="4561086"/>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7" name="テキスト ボックス 16">
            <a:extLst>
              <a:ext uri="{FF2B5EF4-FFF2-40B4-BE49-F238E27FC236}">
                <a16:creationId xmlns:a16="http://schemas.microsoft.com/office/drawing/2014/main" id="{D78CD398-01FF-4031-AE63-17E7BEAC93B0}"/>
              </a:ext>
            </a:extLst>
          </p:cNvPr>
          <p:cNvSpPr txBox="1"/>
          <p:nvPr/>
        </p:nvSpPr>
        <p:spPr>
          <a:xfrm>
            <a:off x="4016896" y="4561086"/>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281827451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9187263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605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オランダ現地で販売されているロボット介護機器（</a:t>
            </a:r>
            <a:r>
              <a:rPr lang="en-US" altLang="ja-JP" dirty="0"/>
              <a:t>2/6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D808C3DB-8128-4C19-AA7E-BFAD135D3FFB}"/>
              </a:ext>
            </a:extLst>
          </p:cNvPr>
          <p:cNvGraphicFramePr>
            <a:graphicFrameLocks noGrp="1"/>
          </p:cNvGraphicFramePr>
          <p:nvPr>
            <p:extLst>
              <p:ext uri="{D42A27DB-BD31-4B8C-83A1-F6EECF244321}">
                <p14:modId xmlns:p14="http://schemas.microsoft.com/office/powerpoint/2010/main" val="1956525690"/>
              </p:ext>
            </p:extLst>
          </p:nvPr>
        </p:nvGraphicFramePr>
        <p:xfrm>
          <a:off x="403368" y="1414833"/>
          <a:ext cx="9086136" cy="5048269"/>
        </p:xfrm>
        <a:graphic>
          <a:graphicData uri="http://schemas.openxmlformats.org/drawingml/2006/table">
            <a:tbl>
              <a:tblPr firstRow="1" bandRow="1">
                <a:tableStyleId>{5C22544A-7EE6-4342-B048-85BDC9FD1C3A}</a:tableStyleId>
              </a:tblPr>
              <a:tblGrid>
                <a:gridCol w="980308">
                  <a:extLst>
                    <a:ext uri="{9D8B030D-6E8A-4147-A177-3AD203B41FA5}">
                      <a16:colId xmlns:a16="http://schemas.microsoft.com/office/drawing/2014/main" val="20000"/>
                    </a:ext>
                  </a:extLst>
                </a:gridCol>
                <a:gridCol w="2026457">
                  <a:extLst>
                    <a:ext uri="{9D8B030D-6E8A-4147-A177-3AD203B41FA5}">
                      <a16:colId xmlns:a16="http://schemas.microsoft.com/office/drawing/2014/main" val="20001"/>
                    </a:ext>
                  </a:extLst>
                </a:gridCol>
                <a:gridCol w="2026457">
                  <a:extLst>
                    <a:ext uri="{9D8B030D-6E8A-4147-A177-3AD203B41FA5}">
                      <a16:colId xmlns:a16="http://schemas.microsoft.com/office/drawing/2014/main" val="20002"/>
                    </a:ext>
                  </a:extLst>
                </a:gridCol>
                <a:gridCol w="2026457">
                  <a:extLst>
                    <a:ext uri="{9D8B030D-6E8A-4147-A177-3AD203B41FA5}">
                      <a16:colId xmlns:a16="http://schemas.microsoft.com/office/drawing/2014/main" val="20003"/>
                    </a:ext>
                  </a:extLst>
                </a:gridCol>
                <a:gridCol w="2026457">
                  <a:extLst>
                    <a:ext uri="{9D8B030D-6E8A-4147-A177-3AD203B41FA5}">
                      <a16:colId xmlns:a16="http://schemas.microsoft.com/office/drawing/2014/main" val="20004"/>
                    </a:ext>
                  </a:extLst>
                </a:gridCol>
              </a:tblGrid>
              <a:tr h="30191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err="1">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scalamobil</a:t>
                      </a:r>
                      <a:endPar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KOMPAÏ-3</a:t>
                      </a: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Quickie</a:t>
                      </a: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GB" altLang="zh-TW" sz="1100" b="0" i="0" u="none" strike="noStrike" dirty="0" err="1">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LokomatPro</a:t>
                      </a:r>
                      <a:endPar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27620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err="1">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Alber</a:t>
                      </a:r>
                      <a:endPar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GB" altLang="zh-TW"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KOMPAÏ robotics</a:t>
                      </a:r>
                      <a:endParaRPr lang="zh-TW"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Sunrise Medical Limited</a:t>
                      </a:r>
                      <a:endParaRPr lang="zh-TW"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GB" altLang="zh-TW" sz="1100" b="0" i="0" u="none" strike="noStrike" dirty="0" err="1">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Hocoma</a:t>
                      </a:r>
                      <a:endParaRPr lang="zh-TW"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7110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移乗介助（非装着</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型</a:t>
                      </a: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移乗介助（非装着</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型</a:t>
                      </a: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移乗介助（非装着</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型</a:t>
                      </a: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移乗介助（装着</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型</a:t>
                      </a: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52917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車椅子に取り付けることで階段移動用リフトになり、強力なモーターで、</a:t>
                      </a:r>
                      <a:r>
                        <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140</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ｋｇまで対応可能である。自動ブレーキを内蔵しており、階段で安全に人を運ぶことができる。折りたたみ式。</a:t>
                      </a:r>
                    </a:p>
                  </a:txBody>
                  <a:tcPr marL="9525" marR="9525" marT="9525" marB="0">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介護専用ロボット。移動支援に加えて、コミュニケーションもできる。ＥＣのＡＡＬプログラムが開発支援し、フランス政府はイノベーションアワードを授与した。高齢者の転倒を感知し、連絡することもできる。顔認証機能を搭載し、個人の表情も解析する。本機は３代目。</a:t>
                      </a:r>
                    </a:p>
                  </a:txBody>
                  <a:tcPr marL="9525" marR="9525" marT="9525"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リフトも内蔵しており、高いところの物を取ることもできる</a:t>
                      </a:r>
                      <a:r>
                        <a:rPr lang="zh-TW"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電動式車椅子</a:t>
                      </a:r>
                      <a:r>
                        <a:rPr lang="ja-JP" altLang="en-US" sz="1100" b="0" i="0" u="none" strike="noStrike" dirty="0" err="1">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特殊なサスペンションにより、凸凹道でも走行可能であり、ジョイスティックで運転できる。</a:t>
                      </a:r>
                    </a:p>
                  </a:txBody>
                  <a:tcPr marL="9525" marR="9525" marT="9525"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下半身に障害がある患者向けのリハビリ用ロボット。介助者は１名で対応でき、治療に専念できる。リハビリ中、様々なデータを取得し、その場で患者に説明できる。歩行パターン、トレーニングのプログラムなどの記録などもできる。</a:t>
                      </a:r>
                    </a:p>
                  </a:txBody>
                  <a:tcPr marL="9525" marR="9525" marT="9525"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42978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en-SG"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ユーロ（約</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600,000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a:t>
                      </a:r>
                      <a:r>
                        <a:rPr kumimoji="1" lang="en-SG"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,500</a:t>
                      </a:r>
                      <a:r>
                        <a:rPr kumimoji="1" lang="ja-JP" altLang="en-GB"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34,000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ＵＳＤ</a:t>
                      </a:r>
                      <a:endPar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715,000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3,740,000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18,000</a:t>
                      </a:r>
                      <a:r>
                        <a:rPr kumimoji="1" lang="ja-JP" altLang="en-GB"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370,000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ＵＳＤ</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1,980,000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40,700,000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7688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9862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https://www.alber.de/en/products/stairclimbing-aids/scalamobil/</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https://kompairobotics.com/</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http://www.sunrisemedical.com/</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https://www.hocoma.com/</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081216D6-D4A3-4AD9-BB77-E0B5CC037B12}"/>
              </a:ext>
            </a:extLst>
          </p:cNvPr>
          <p:cNvGrpSpPr/>
          <p:nvPr/>
        </p:nvGrpSpPr>
        <p:grpSpPr>
          <a:xfrm>
            <a:off x="439942" y="908720"/>
            <a:ext cx="3384376" cy="457200"/>
            <a:chOff x="488504" y="976671"/>
            <a:chExt cx="3384376" cy="457200"/>
          </a:xfrm>
        </p:grpSpPr>
        <p:sp>
          <p:nvSpPr>
            <p:cNvPr id="9" name="Rectangle 2">
              <a:extLst>
                <a:ext uri="{FF2B5EF4-FFF2-40B4-BE49-F238E27FC236}">
                  <a16:creationId xmlns:a16="http://schemas.microsoft.com/office/drawing/2014/main" id="{CBA67524-7DD5-45D2-98FF-D44EB6D70C2B}"/>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② 移動支援</a:t>
              </a:r>
            </a:p>
          </p:txBody>
        </p:sp>
        <p:cxnSp>
          <p:nvCxnSpPr>
            <p:cNvPr id="11" name="直線コネクタ 10">
              <a:extLst>
                <a:ext uri="{FF2B5EF4-FFF2-40B4-BE49-F238E27FC236}">
                  <a16:creationId xmlns:a16="http://schemas.microsoft.com/office/drawing/2014/main" id="{24A454E3-C332-4853-BFAF-2C3D5971FFF2}"/>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577451D2-2944-47A4-8B27-9F8FA65061C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50B68BE1-CBAE-4D36-BD7F-20722A4D0B34}"/>
              </a:ext>
            </a:extLst>
          </p:cNvPr>
          <p:cNvSpPr txBox="1"/>
          <p:nvPr/>
        </p:nvSpPr>
        <p:spPr>
          <a:xfrm>
            <a:off x="2000672"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753AB776-B4E8-4B8E-87E6-8B42167FE772}"/>
              </a:ext>
            </a:extLst>
          </p:cNvPr>
          <p:cNvSpPr txBox="1"/>
          <p:nvPr/>
        </p:nvSpPr>
        <p:spPr>
          <a:xfrm>
            <a:off x="4016896"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6" name="テキスト ボックス 15">
            <a:extLst>
              <a:ext uri="{FF2B5EF4-FFF2-40B4-BE49-F238E27FC236}">
                <a16:creationId xmlns:a16="http://schemas.microsoft.com/office/drawing/2014/main" id="{FEE79B98-4FE9-4B46-A818-1B9D2F4D6D96}"/>
              </a:ext>
            </a:extLst>
          </p:cNvPr>
          <p:cNvSpPr txBox="1"/>
          <p:nvPr/>
        </p:nvSpPr>
        <p:spPr>
          <a:xfrm>
            <a:off x="6033120"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7" name="テキスト ボックス 16">
            <a:extLst>
              <a:ext uri="{FF2B5EF4-FFF2-40B4-BE49-F238E27FC236}">
                <a16:creationId xmlns:a16="http://schemas.microsoft.com/office/drawing/2014/main" id="{F1454487-9BD9-4D97-AF83-0FB4E9CA0723}"/>
              </a:ext>
            </a:extLst>
          </p:cNvPr>
          <p:cNvSpPr txBox="1"/>
          <p:nvPr/>
        </p:nvSpPr>
        <p:spPr>
          <a:xfrm>
            <a:off x="7977336"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07435856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9335845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708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オランダ現地で販売されているロボット介護機器（</a:t>
            </a:r>
            <a:r>
              <a:rPr lang="en-US" altLang="ja-JP" dirty="0"/>
              <a:t>3/6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C237E9FD-1F33-407A-9D6F-7A5EA97FE542}"/>
              </a:ext>
            </a:extLst>
          </p:cNvPr>
          <p:cNvGraphicFramePr>
            <a:graphicFrameLocks noGrp="1"/>
          </p:cNvGraphicFramePr>
          <p:nvPr>
            <p:extLst>
              <p:ext uri="{D42A27DB-BD31-4B8C-83A1-F6EECF244321}">
                <p14:modId xmlns:p14="http://schemas.microsoft.com/office/powerpoint/2010/main" val="869845841"/>
              </p:ext>
            </p:extLst>
          </p:nvPr>
        </p:nvGraphicFramePr>
        <p:xfrm>
          <a:off x="403368" y="1412776"/>
          <a:ext cx="4959830" cy="5099153"/>
        </p:xfrm>
        <a:graphic>
          <a:graphicData uri="http://schemas.openxmlformats.org/drawingml/2006/table">
            <a:tbl>
              <a:tblPr firstRow="1" bandRow="1">
                <a:tableStyleId>{5C22544A-7EE6-4342-B048-85BDC9FD1C3A}</a:tableStyleId>
              </a:tblPr>
              <a:tblGrid>
                <a:gridCol w="949232">
                  <a:extLst>
                    <a:ext uri="{9D8B030D-6E8A-4147-A177-3AD203B41FA5}">
                      <a16:colId xmlns:a16="http://schemas.microsoft.com/office/drawing/2014/main" val="20000"/>
                    </a:ext>
                  </a:extLst>
                </a:gridCol>
                <a:gridCol w="2005299">
                  <a:extLst>
                    <a:ext uri="{9D8B030D-6E8A-4147-A177-3AD203B41FA5}">
                      <a16:colId xmlns:a16="http://schemas.microsoft.com/office/drawing/2014/main" val="20001"/>
                    </a:ext>
                  </a:extLst>
                </a:gridCol>
                <a:gridCol w="2005299">
                  <a:extLst>
                    <a:ext uri="{9D8B030D-6E8A-4147-A177-3AD203B41FA5}">
                      <a16:colId xmlns:a16="http://schemas.microsoft.com/office/drawing/2014/main" val="20002"/>
                    </a:ext>
                  </a:extLst>
                </a:gridCol>
              </a:tblGrid>
              <a:tr h="27110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GB" altLang="zh-CN"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Electric stand-up toilet</a:t>
                      </a:r>
                      <a:endPar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GB" altLang="zh-CN"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Zorg Robot</a:t>
                      </a:r>
                      <a:endPar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38551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GB" altLang="zh-CN"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Bano Benelux BV</a:t>
                      </a:r>
                      <a:endPar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GB" altLang="zh-CN"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Santel Health Products B.V.</a:t>
                      </a:r>
                      <a:endPar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7427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66140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電動で高さが調整できるため、一人で立ち上がることができ、</a:t>
                      </a:r>
                      <a:r>
                        <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500</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ｋｇまで持ち上げ可能である。プライベートな空間だけに、一人でできることの評価が高い。</a:t>
                      </a:r>
                    </a:p>
                  </a:txBody>
                  <a:tcPr marL="9525" marR="9525" marT="9525" marB="0">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複数名の情報を記憶し、その人にあった位置まで便座を上昇させ、本人を受け止めた後に、便器に座らせる機械。</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8803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SG"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5,800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ユーロ（約</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696,000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857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2802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https://banobenelux.com/sta-op-toilet/</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https://www.santelproducts.com/nl-nl/product/6/zorgrobot</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C2118C60-02C8-494A-863A-FA11AEB74C1F}"/>
              </a:ext>
            </a:extLst>
          </p:cNvPr>
          <p:cNvGrpSpPr/>
          <p:nvPr/>
        </p:nvGrpSpPr>
        <p:grpSpPr>
          <a:xfrm>
            <a:off x="439942" y="908720"/>
            <a:ext cx="3384376" cy="457200"/>
            <a:chOff x="488504" y="976671"/>
            <a:chExt cx="3384376" cy="457200"/>
          </a:xfrm>
        </p:grpSpPr>
        <p:sp>
          <p:nvSpPr>
            <p:cNvPr id="9" name="Rectangle 2">
              <a:extLst>
                <a:ext uri="{FF2B5EF4-FFF2-40B4-BE49-F238E27FC236}">
                  <a16:creationId xmlns:a16="http://schemas.microsoft.com/office/drawing/2014/main" id="{B1239B37-3B48-4E35-9300-686E91980B02}"/>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③ 排泄支援</a:t>
              </a:r>
            </a:p>
          </p:txBody>
        </p:sp>
        <p:cxnSp>
          <p:nvCxnSpPr>
            <p:cNvPr id="11" name="直線コネクタ 10">
              <a:extLst>
                <a:ext uri="{FF2B5EF4-FFF2-40B4-BE49-F238E27FC236}">
                  <a16:creationId xmlns:a16="http://schemas.microsoft.com/office/drawing/2014/main" id="{24459E05-2452-45B9-9F27-E00D91644192}"/>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84DA5F1B-E56D-4509-8ED9-E40FBD6DC7B3}"/>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EABB2770-13F1-4E00-A1D7-BC87798700E9}"/>
              </a:ext>
            </a:extLst>
          </p:cNvPr>
          <p:cNvSpPr txBox="1"/>
          <p:nvPr/>
        </p:nvSpPr>
        <p:spPr>
          <a:xfrm>
            <a:off x="2072680" y="4870319"/>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72DB9C02-92EC-4F92-BC72-9EEB09243C14}"/>
              </a:ext>
            </a:extLst>
          </p:cNvPr>
          <p:cNvSpPr txBox="1"/>
          <p:nvPr/>
        </p:nvSpPr>
        <p:spPr>
          <a:xfrm>
            <a:off x="4088904"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231853971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1448221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810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オランダ現地で販売されているロボット介護機器（</a:t>
            </a:r>
            <a:r>
              <a:rPr lang="en-US" altLang="ja-JP" dirty="0"/>
              <a:t>4/6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0A52206E-46BA-463C-85BF-E3D005D5AD57}"/>
              </a:ext>
            </a:extLst>
          </p:cNvPr>
          <p:cNvGraphicFramePr>
            <a:graphicFrameLocks noGrp="1"/>
          </p:cNvGraphicFramePr>
          <p:nvPr>
            <p:extLst>
              <p:ext uri="{D42A27DB-BD31-4B8C-83A1-F6EECF244321}">
                <p14:modId xmlns:p14="http://schemas.microsoft.com/office/powerpoint/2010/main" val="1517883381"/>
              </p:ext>
            </p:extLst>
          </p:nvPr>
        </p:nvGraphicFramePr>
        <p:xfrm>
          <a:off x="406574" y="1401455"/>
          <a:ext cx="9289033" cy="5037544"/>
        </p:xfrm>
        <a:graphic>
          <a:graphicData uri="http://schemas.openxmlformats.org/drawingml/2006/table">
            <a:tbl>
              <a:tblPr firstRow="1" bandRow="1">
                <a:tableStyleId>{5C22544A-7EE6-4342-B048-85BDC9FD1C3A}</a:tableStyleId>
              </a:tblPr>
              <a:tblGrid>
                <a:gridCol w="1017809">
                  <a:extLst>
                    <a:ext uri="{9D8B030D-6E8A-4147-A177-3AD203B41FA5}">
                      <a16:colId xmlns:a16="http://schemas.microsoft.com/office/drawing/2014/main" val="20000"/>
                    </a:ext>
                  </a:extLst>
                </a:gridCol>
                <a:gridCol w="2067806">
                  <a:extLst>
                    <a:ext uri="{9D8B030D-6E8A-4147-A177-3AD203B41FA5}">
                      <a16:colId xmlns:a16="http://schemas.microsoft.com/office/drawing/2014/main" val="20001"/>
                    </a:ext>
                  </a:extLst>
                </a:gridCol>
                <a:gridCol w="2067806">
                  <a:extLst>
                    <a:ext uri="{9D8B030D-6E8A-4147-A177-3AD203B41FA5}">
                      <a16:colId xmlns:a16="http://schemas.microsoft.com/office/drawing/2014/main" val="20002"/>
                    </a:ext>
                  </a:extLst>
                </a:gridCol>
                <a:gridCol w="2067806">
                  <a:extLst>
                    <a:ext uri="{9D8B030D-6E8A-4147-A177-3AD203B41FA5}">
                      <a16:colId xmlns:a16="http://schemas.microsoft.com/office/drawing/2014/main" val="20003"/>
                    </a:ext>
                  </a:extLst>
                </a:gridCol>
                <a:gridCol w="2067806">
                  <a:extLst>
                    <a:ext uri="{9D8B030D-6E8A-4147-A177-3AD203B41FA5}">
                      <a16:colId xmlns:a16="http://schemas.microsoft.com/office/drawing/2014/main" val="20004"/>
                    </a:ext>
                  </a:extLst>
                </a:gridCol>
              </a:tblGrid>
              <a:tr h="2784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Nao</a:t>
                      </a:r>
                    </a:p>
                  </a:txBody>
                  <a:tcPr marL="90000" marR="90000"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kumimoji="1" lang="en-GB" altLang="ja-JP" sz="11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JustoCat</a:t>
                      </a:r>
                      <a:endPar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0000" marR="90000"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Buddy</a:t>
                      </a:r>
                    </a:p>
                  </a:txBody>
                  <a:tcPr marL="90000" marR="90000"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a:t>
                      </a:r>
                      <a:r>
                        <a:rPr lang="en-SG" altLang="zh-CN"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Tessa</a:t>
                      </a:r>
                      <a:endPar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0000" marR="90000"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33345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ソフトバンク・ロボティックス</a:t>
                      </a:r>
                      <a:endPar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0000" marR="90000"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ロビン</a:t>
                      </a:r>
                      <a:r>
                        <a:rPr kumimoji="1" lang="en-SG"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ロボティックス</a:t>
                      </a:r>
                    </a:p>
                  </a:txBody>
                  <a:tcPr marL="90000" marR="90000"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ブルー・フロッグ・ロボティクス</a:t>
                      </a:r>
                      <a:endPar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0000" marR="90000"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タイニーボッツ</a:t>
                      </a:r>
                      <a:endParaRPr 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0000" marR="90000"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6128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見守り・コミュニケーション</a:t>
                      </a:r>
                    </a:p>
                  </a:txBody>
                  <a:tcPr marL="90000" marR="90000"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marL="90000" marR="90000"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見守り、コミュニケーション</a:t>
                      </a:r>
                    </a:p>
                  </a:txBody>
                  <a:tcPr marL="90000" marR="90000"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marL="90000" marR="90000"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63040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仏</a:t>
                      </a:r>
                      <a:r>
                        <a:rPr lang="ja-JP" altLang="en-US" sz="1100" b="0" i="0" u="none" strike="noStrike" baseline="0"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の</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アルデバランロボティックス社をソフトバンクが買収。関節を自由に動かすことができ、二足歩行が可能である。視覚、音声、衝撃を感知し、自分の位置も認識する。</a:t>
                      </a:r>
                      <a:r>
                        <a:rPr lang="en-SG"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20</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か国語を聞き取り、音声で回答し、ユーザーを認識することもできる。プログラムは公開されており、変更も可能。</a:t>
                      </a:r>
                    </a:p>
                  </a:txBody>
                  <a:tcPr marL="90000" marR="90000" marT="9525" marB="0">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猫型のセラピーロボット。本物の猫の大きさ、重さ、なでた時の猫の反応を再現した。餌を与える必要もなく、触れ合えるペットとして利用できる。認知症患者の治療として役立つ一方、介護者の負担も減らすことができる。ぬいぐるみ部分は、洗濯可能。</a:t>
                      </a:r>
                    </a:p>
                  </a:txBody>
                  <a:tcPr marL="90000" marR="90000" marT="9525"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家庭内での生活支援ロボット。家族を認識して、プログラムを実行できる。スケジュール機能、アラーム機能のほか、音楽、映像の再生、家電のコントロール、特定の人に伝言を残す、メールの読み上げ、ホームセキュリティ機能などがある。高齢者の転倒などの異常も感知する。</a:t>
                      </a:r>
                    </a:p>
                  </a:txBody>
                  <a:tcPr marL="90000" marR="90000" marT="9525"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家庭、介護施設での会話を行うロボット。</a:t>
                      </a:r>
                    </a:p>
                  </a:txBody>
                  <a:tcPr marL="90000" marR="90000" marT="9525"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57478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en-SG"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8,500 </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SG"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10,000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ユーロ</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1,020,000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1,200,000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2500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ＵＳＤ</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275,000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900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ＵＳＤ</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71,500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99,000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a:t>
                      </a:r>
                      <a:r>
                        <a:rPr kumimoji="1" lang="en-SG"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ＵＳＤ</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36,300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6186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0301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https://www.softbankrobotics.com</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http://www.justocat.com</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http://www.bluefrogrobotics.com</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https://www.tinybots.nl</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3B6B598A-9ACA-48DB-90C1-48818D942154}"/>
              </a:ext>
            </a:extLst>
          </p:cNvPr>
          <p:cNvGrpSpPr/>
          <p:nvPr/>
        </p:nvGrpSpPr>
        <p:grpSpPr>
          <a:xfrm>
            <a:off x="439942" y="908720"/>
            <a:ext cx="3792978" cy="457200"/>
            <a:chOff x="488504" y="976671"/>
            <a:chExt cx="3792978" cy="457200"/>
          </a:xfrm>
        </p:grpSpPr>
        <p:sp>
          <p:nvSpPr>
            <p:cNvPr id="9" name="Rectangle 2">
              <a:extLst>
                <a:ext uri="{FF2B5EF4-FFF2-40B4-BE49-F238E27FC236}">
                  <a16:creationId xmlns:a16="http://schemas.microsoft.com/office/drawing/2014/main" id="{790ABAA5-570D-49F2-BA6A-BF35A912CAA4}"/>
                </a:ext>
              </a:extLst>
            </p:cNvPr>
            <p:cNvSpPr txBox="1">
              <a:spLocks noChangeArrowheads="1"/>
            </p:cNvSpPr>
            <p:nvPr/>
          </p:nvSpPr>
          <p:spPr>
            <a:xfrm>
              <a:off x="629930" y="976671"/>
              <a:ext cx="3651552"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④ 見守り・コミュニケーション</a:t>
              </a:r>
            </a:p>
          </p:txBody>
        </p:sp>
        <p:cxnSp>
          <p:nvCxnSpPr>
            <p:cNvPr id="11" name="直線コネクタ 10">
              <a:extLst>
                <a:ext uri="{FF2B5EF4-FFF2-40B4-BE49-F238E27FC236}">
                  <a16:creationId xmlns:a16="http://schemas.microsoft.com/office/drawing/2014/main" id="{BEE24898-4CC0-420B-86A6-A4AEE3DA163E}"/>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AB350078-4DFF-4D66-92CE-69B48572980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52D0D168-64FE-4C2E-89F8-2EBEFE0EEE17}"/>
              </a:ext>
            </a:extLst>
          </p:cNvPr>
          <p:cNvSpPr txBox="1"/>
          <p:nvPr/>
        </p:nvSpPr>
        <p:spPr>
          <a:xfrm>
            <a:off x="2072680"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ED0A1D1A-5811-454D-9B94-4FF2FD1A42E7}"/>
              </a:ext>
            </a:extLst>
          </p:cNvPr>
          <p:cNvSpPr txBox="1"/>
          <p:nvPr/>
        </p:nvSpPr>
        <p:spPr>
          <a:xfrm>
            <a:off x="4202336"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6" name="テキスト ボックス 15">
            <a:extLst>
              <a:ext uri="{FF2B5EF4-FFF2-40B4-BE49-F238E27FC236}">
                <a16:creationId xmlns:a16="http://schemas.microsoft.com/office/drawing/2014/main" id="{A58CF1BC-5155-4FE9-8A08-CC8096F5307A}"/>
              </a:ext>
            </a:extLst>
          </p:cNvPr>
          <p:cNvSpPr txBox="1"/>
          <p:nvPr/>
        </p:nvSpPr>
        <p:spPr>
          <a:xfrm>
            <a:off x="8411125"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7" name="テキスト ボックス 16">
            <a:extLst>
              <a:ext uri="{FF2B5EF4-FFF2-40B4-BE49-F238E27FC236}">
                <a16:creationId xmlns:a16="http://schemas.microsoft.com/office/drawing/2014/main" id="{A897A08E-4E9D-4E87-B5EB-891E16E56FA0}"/>
              </a:ext>
            </a:extLst>
          </p:cNvPr>
          <p:cNvSpPr txBox="1"/>
          <p:nvPr/>
        </p:nvSpPr>
        <p:spPr>
          <a:xfrm>
            <a:off x="6249144"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675719865"/>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1254697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5912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オランダ現地で販売されているロボット介護機器（</a:t>
            </a:r>
            <a:r>
              <a:rPr lang="en-US" altLang="ja-JP" dirty="0"/>
              <a:t>5/6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AD6BAE6D-1DED-4005-9DD8-50A249144919}"/>
              </a:ext>
            </a:extLst>
          </p:cNvPr>
          <p:cNvGraphicFramePr>
            <a:graphicFrameLocks noGrp="1"/>
          </p:cNvGraphicFramePr>
          <p:nvPr>
            <p:extLst>
              <p:ext uri="{D42A27DB-BD31-4B8C-83A1-F6EECF244321}">
                <p14:modId xmlns:p14="http://schemas.microsoft.com/office/powerpoint/2010/main" val="1979429935"/>
              </p:ext>
            </p:extLst>
          </p:nvPr>
        </p:nvGraphicFramePr>
        <p:xfrm>
          <a:off x="403368" y="1406285"/>
          <a:ext cx="6878966" cy="4897971"/>
        </p:xfrm>
        <a:graphic>
          <a:graphicData uri="http://schemas.openxmlformats.org/drawingml/2006/table">
            <a:tbl>
              <a:tblPr firstRow="1" bandRow="1">
                <a:tableStyleId>{5C22544A-7EE6-4342-B048-85BDC9FD1C3A}</a:tableStyleId>
              </a:tblPr>
              <a:tblGrid>
                <a:gridCol w="949232">
                  <a:extLst>
                    <a:ext uri="{9D8B030D-6E8A-4147-A177-3AD203B41FA5}">
                      <a16:colId xmlns:a16="http://schemas.microsoft.com/office/drawing/2014/main" val="20000"/>
                    </a:ext>
                  </a:extLst>
                </a:gridCol>
                <a:gridCol w="1976578">
                  <a:extLst>
                    <a:ext uri="{9D8B030D-6E8A-4147-A177-3AD203B41FA5}">
                      <a16:colId xmlns:a16="http://schemas.microsoft.com/office/drawing/2014/main" val="20001"/>
                    </a:ext>
                  </a:extLst>
                </a:gridCol>
                <a:gridCol w="1976578">
                  <a:extLst>
                    <a:ext uri="{9D8B030D-6E8A-4147-A177-3AD203B41FA5}">
                      <a16:colId xmlns:a16="http://schemas.microsoft.com/office/drawing/2014/main" val="20002"/>
                    </a:ext>
                  </a:extLst>
                </a:gridCol>
                <a:gridCol w="1976578">
                  <a:extLst>
                    <a:ext uri="{9D8B030D-6E8A-4147-A177-3AD203B41FA5}">
                      <a16:colId xmlns:a16="http://schemas.microsoft.com/office/drawing/2014/main" val="20003"/>
                    </a:ext>
                  </a:extLst>
                </a:gridCol>
              </a:tblGrid>
              <a:tr h="29706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GB"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Parker Bath</a:t>
                      </a:r>
                      <a:endParaRPr kumimoji="1"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Century</a:t>
                      </a:r>
                      <a:endParaRPr kumimoji="1"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SG"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Freedom bath</a:t>
                      </a:r>
                      <a:endParaRPr kumimoji="1"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3578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ARJOHUNTLEIGH</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ARJOHUNTLEIGH</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ARJOHUNTLEIGH</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7149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入浴支援</a:t>
                      </a:r>
                    </a:p>
                  </a:txBody>
                  <a:tcPr marL="9525" marR="9525" marT="9525" marB="0"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入浴支援</a:t>
                      </a: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入浴支援</a:t>
                      </a:r>
                      <a:endPar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44207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どこにでも移動可能な浴槽型の入浴機械。コントローラーにより浴槽の位置や高さの調節が可能で、介護者１人でも、十分安全に使用することができる。</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被介護者を座らせたまま入浴を可能にする。浴槽、シャワーの温度、水量がデジタル画面に表示され、一目で浴槽内の状況を確認できる。やけど防止機能も搭載している。</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浴槽の横が開け締めできるため、被介護者を持ち上げなくても湯船に入れることが可能である。</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32279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529248">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9949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https://www.arjo.com/int/products/hygiene/bath-systems/parker-bath/</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https://www.arjo.com/int/products/hygiene/bath-systems/century/</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https://www.arjo.com/int/products/hygiene/bath-systems/freedom-bath/</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55AD35FD-AF2C-4083-B9E0-7CDCA37B599D}"/>
              </a:ext>
            </a:extLst>
          </p:cNvPr>
          <p:cNvGrpSpPr/>
          <p:nvPr/>
        </p:nvGrpSpPr>
        <p:grpSpPr>
          <a:xfrm>
            <a:off x="439942" y="908720"/>
            <a:ext cx="3384376" cy="457200"/>
            <a:chOff x="488504" y="976671"/>
            <a:chExt cx="3384376" cy="457200"/>
          </a:xfrm>
        </p:grpSpPr>
        <p:sp>
          <p:nvSpPr>
            <p:cNvPr id="9" name="Rectangle 2">
              <a:extLst>
                <a:ext uri="{FF2B5EF4-FFF2-40B4-BE49-F238E27FC236}">
                  <a16:creationId xmlns:a16="http://schemas.microsoft.com/office/drawing/2014/main" id="{6F95DCC4-9920-41F7-A920-D698710F84E6}"/>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⑤ 入浴支援</a:t>
              </a:r>
            </a:p>
          </p:txBody>
        </p:sp>
        <p:cxnSp>
          <p:nvCxnSpPr>
            <p:cNvPr id="11" name="直線コネクタ 10">
              <a:extLst>
                <a:ext uri="{FF2B5EF4-FFF2-40B4-BE49-F238E27FC236}">
                  <a16:creationId xmlns:a16="http://schemas.microsoft.com/office/drawing/2014/main" id="{21CD94CF-4E3C-486E-B26E-8728DAC8F99A}"/>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D2F124E5-FE06-4234-9458-9FE7D59EBB4A}"/>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35357516-61C0-49BE-85FB-DB00A7117674}"/>
              </a:ext>
            </a:extLst>
          </p:cNvPr>
          <p:cNvSpPr txBox="1"/>
          <p:nvPr/>
        </p:nvSpPr>
        <p:spPr>
          <a:xfrm>
            <a:off x="2072680"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F6344F44-A43F-4E26-8CB6-200172A706C2}"/>
              </a:ext>
            </a:extLst>
          </p:cNvPr>
          <p:cNvSpPr txBox="1"/>
          <p:nvPr/>
        </p:nvSpPr>
        <p:spPr>
          <a:xfrm>
            <a:off x="4016896"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6" name="テキスト ボックス 15">
            <a:extLst>
              <a:ext uri="{FF2B5EF4-FFF2-40B4-BE49-F238E27FC236}">
                <a16:creationId xmlns:a16="http://schemas.microsoft.com/office/drawing/2014/main" id="{F50F3A8E-4818-44C6-971B-157BF08648E7}"/>
              </a:ext>
            </a:extLst>
          </p:cNvPr>
          <p:cNvSpPr txBox="1"/>
          <p:nvPr/>
        </p:nvSpPr>
        <p:spPr>
          <a:xfrm>
            <a:off x="6033120"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5485617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5756935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015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オランダ現地で販売されているロボット介護機器（</a:t>
            </a:r>
            <a:r>
              <a:rPr lang="en-US" altLang="ja-JP" dirty="0"/>
              <a:t>6/6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390BC524-7828-4A3D-B8EF-F44D54A8CF9C}"/>
              </a:ext>
            </a:extLst>
          </p:cNvPr>
          <p:cNvGraphicFramePr>
            <a:graphicFrameLocks noGrp="1"/>
          </p:cNvGraphicFramePr>
          <p:nvPr>
            <p:extLst>
              <p:ext uri="{D42A27DB-BD31-4B8C-83A1-F6EECF244321}">
                <p14:modId xmlns:p14="http://schemas.microsoft.com/office/powerpoint/2010/main" val="2855486379"/>
              </p:ext>
            </p:extLst>
          </p:nvPr>
        </p:nvGraphicFramePr>
        <p:xfrm>
          <a:off x="403368" y="1441119"/>
          <a:ext cx="4959830" cy="4896036"/>
        </p:xfrm>
        <a:graphic>
          <a:graphicData uri="http://schemas.openxmlformats.org/drawingml/2006/table">
            <a:tbl>
              <a:tblPr firstRow="1" bandRow="1">
                <a:tableStyleId>{5C22544A-7EE6-4342-B048-85BDC9FD1C3A}</a:tableStyleId>
              </a:tblPr>
              <a:tblGrid>
                <a:gridCol w="949232">
                  <a:extLst>
                    <a:ext uri="{9D8B030D-6E8A-4147-A177-3AD203B41FA5}">
                      <a16:colId xmlns:a16="http://schemas.microsoft.com/office/drawing/2014/main" val="20000"/>
                    </a:ext>
                  </a:extLst>
                </a:gridCol>
                <a:gridCol w="2005299">
                  <a:extLst>
                    <a:ext uri="{9D8B030D-6E8A-4147-A177-3AD203B41FA5}">
                      <a16:colId xmlns:a16="http://schemas.microsoft.com/office/drawing/2014/main" val="20001"/>
                    </a:ext>
                  </a:extLst>
                </a:gridCol>
                <a:gridCol w="2005299">
                  <a:extLst>
                    <a:ext uri="{9D8B030D-6E8A-4147-A177-3AD203B41FA5}">
                      <a16:colId xmlns:a16="http://schemas.microsoft.com/office/drawing/2014/main" val="20002"/>
                    </a:ext>
                  </a:extLst>
                </a:gridCol>
              </a:tblGrid>
              <a:tr h="27729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GB" altLang="ja-JP" sz="11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Bestic</a:t>
                      </a:r>
                      <a:endParaRPr kumimoji="1"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GB"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AMADEO</a:t>
                      </a:r>
                      <a:endParaRPr kumimoji="1"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36114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GB" altLang="ja-JP" sz="110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Camanio</a:t>
                      </a:r>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Care </a:t>
                      </a:r>
                      <a:r>
                        <a:rPr kumimoji="1" lang="en-GB" altLang="ja-JP" sz="110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Inc</a:t>
                      </a:r>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GB" altLang="ja-JP" sz="110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Tyromotion</a:t>
                      </a:r>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GmbH</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30083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zh-TW"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自立支援機器</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自立支援機器</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47862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ボットアームによる食事支援ロボット。口に運ぶタイミングや分量など、特に難しい食事介助の負担を軽減する。各ユーザーの食事スピードに合わせた食事介助が可能であり、食器、機器の清掃も容易にできる。持ち運び可。</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指先と手のためのリハビリロボット。指の運動機能、感覚機能の向上が期待できる。指の動きをシミュレーションし、指の連続した動きを自動で実行する。患者のレベルに合わせ、受動的にも能動的にもトレーニングすることができる。</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33097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56800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7915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http://www.camanio.com/us/products/bestic/</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GB"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http://tyromotion.com/en/products/amadeo</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04C2D793-0B87-45C1-905B-F646C65AAD82}"/>
              </a:ext>
            </a:extLst>
          </p:cNvPr>
          <p:cNvGrpSpPr/>
          <p:nvPr/>
        </p:nvGrpSpPr>
        <p:grpSpPr>
          <a:xfrm>
            <a:off x="439942" y="908720"/>
            <a:ext cx="3384376" cy="457200"/>
            <a:chOff x="488504" y="976671"/>
            <a:chExt cx="3384376" cy="457200"/>
          </a:xfrm>
        </p:grpSpPr>
        <p:sp>
          <p:nvSpPr>
            <p:cNvPr id="9" name="Rectangle 2">
              <a:extLst>
                <a:ext uri="{FF2B5EF4-FFF2-40B4-BE49-F238E27FC236}">
                  <a16:creationId xmlns:a16="http://schemas.microsoft.com/office/drawing/2014/main" id="{AACE0398-ED17-445D-A5FD-7033E806AFDC}"/>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⑥ 介護業務支援</a:t>
              </a:r>
            </a:p>
          </p:txBody>
        </p:sp>
        <p:cxnSp>
          <p:nvCxnSpPr>
            <p:cNvPr id="11" name="直線コネクタ 10">
              <a:extLst>
                <a:ext uri="{FF2B5EF4-FFF2-40B4-BE49-F238E27FC236}">
                  <a16:creationId xmlns:a16="http://schemas.microsoft.com/office/drawing/2014/main" id="{6A067C01-53BA-44C6-8EFC-502EB9B7CEB8}"/>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E4C64028-14CC-4270-AE18-2F37F8DFA19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43734B9A-9B2E-452A-9839-A08576333170}"/>
              </a:ext>
            </a:extLst>
          </p:cNvPr>
          <p:cNvSpPr txBox="1"/>
          <p:nvPr/>
        </p:nvSpPr>
        <p:spPr>
          <a:xfrm>
            <a:off x="2072680"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E1D3A54E-EF2B-4099-B10F-DD4AAE548D29}"/>
              </a:ext>
            </a:extLst>
          </p:cNvPr>
          <p:cNvSpPr txBox="1"/>
          <p:nvPr/>
        </p:nvSpPr>
        <p:spPr>
          <a:xfrm>
            <a:off x="4088904"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402917379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444931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117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オランダにおける医療機器の登録手続き（</a:t>
            </a:r>
            <a:r>
              <a:rPr lang="en-US" altLang="ja-JP" dirty="0"/>
              <a:t>1/5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C6194A0D-B5FD-491B-93CE-F5B4B5DDC143}"/>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医療機器をＥＵ場で流通させる際、ＣＥマークを貼付する必要がある。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ＣＥマーク取得のプロセスは、医療機器のリスク等級に応じて異なる。クラス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で滅菌指定・計測機能がない機器は自己宣言が可能で、それ以外の医療機器については、指定機関（第三者認証機関、</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Notified Body</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）による適合性審査を受け、認証されることが必要である。</a:t>
            </a:r>
          </a:p>
        </p:txBody>
      </p:sp>
      <p:grpSp>
        <p:nvGrpSpPr>
          <p:cNvPr id="7" name="グループ化 6">
            <a:extLst>
              <a:ext uri="{FF2B5EF4-FFF2-40B4-BE49-F238E27FC236}">
                <a16:creationId xmlns:a16="http://schemas.microsoft.com/office/drawing/2014/main" id="{99CAD981-B533-426B-9905-57E7362FFA85}"/>
              </a:ext>
            </a:extLst>
          </p:cNvPr>
          <p:cNvGrpSpPr/>
          <p:nvPr/>
        </p:nvGrpSpPr>
        <p:grpSpPr>
          <a:xfrm>
            <a:off x="1064568" y="2405259"/>
            <a:ext cx="8280920" cy="3976069"/>
            <a:chOff x="1064568" y="2386781"/>
            <a:chExt cx="8280920" cy="3976069"/>
          </a:xfrm>
        </p:grpSpPr>
        <p:cxnSp>
          <p:nvCxnSpPr>
            <p:cNvPr id="9" name="直線矢印コネクタ 8">
              <a:extLst>
                <a:ext uri="{FF2B5EF4-FFF2-40B4-BE49-F238E27FC236}">
                  <a16:creationId xmlns:a16="http://schemas.microsoft.com/office/drawing/2014/main" id="{442A7203-D90A-4675-8F1E-4D8D4AC18CEA}"/>
                </a:ext>
              </a:extLst>
            </p:cNvPr>
            <p:cNvCxnSpPr/>
            <p:nvPr/>
          </p:nvCxnSpPr>
          <p:spPr bwMode="auto">
            <a:xfrm>
              <a:off x="6333852" y="3201856"/>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 name="直線矢印コネクタ 10">
              <a:extLst>
                <a:ext uri="{FF2B5EF4-FFF2-40B4-BE49-F238E27FC236}">
                  <a16:creationId xmlns:a16="http://schemas.microsoft.com/office/drawing/2014/main" id="{4B741ED0-E69A-4D0C-AD46-C6D79EF48309}"/>
                </a:ext>
              </a:extLst>
            </p:cNvPr>
            <p:cNvCxnSpPr/>
            <p:nvPr/>
          </p:nvCxnSpPr>
          <p:spPr bwMode="auto">
            <a:xfrm>
              <a:off x="3337074" y="3709328"/>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2" name="直線矢印コネクタ 11">
              <a:extLst>
                <a:ext uri="{FF2B5EF4-FFF2-40B4-BE49-F238E27FC236}">
                  <a16:creationId xmlns:a16="http://schemas.microsoft.com/office/drawing/2014/main" id="{5538B07F-DFA2-4875-85C0-71A6F9FB20EE}"/>
                </a:ext>
              </a:extLst>
            </p:cNvPr>
            <p:cNvCxnSpPr/>
            <p:nvPr/>
          </p:nvCxnSpPr>
          <p:spPr bwMode="auto">
            <a:xfrm>
              <a:off x="7794274" y="3198687"/>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4" name="直線矢印コネクタ 13">
              <a:extLst>
                <a:ext uri="{FF2B5EF4-FFF2-40B4-BE49-F238E27FC236}">
                  <a16:creationId xmlns:a16="http://schemas.microsoft.com/office/drawing/2014/main" id="{A98B517D-0B6D-42DD-8554-CCAC09E030A5}"/>
                </a:ext>
              </a:extLst>
            </p:cNvPr>
            <p:cNvCxnSpPr/>
            <p:nvPr/>
          </p:nvCxnSpPr>
          <p:spPr bwMode="auto">
            <a:xfrm>
              <a:off x="4874642" y="3201868"/>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5" name="直線矢印コネクタ 14">
              <a:extLst>
                <a:ext uri="{FF2B5EF4-FFF2-40B4-BE49-F238E27FC236}">
                  <a16:creationId xmlns:a16="http://schemas.microsoft.com/office/drawing/2014/main" id="{428EC132-9739-4B7A-96B3-8A66D3045249}"/>
                </a:ext>
              </a:extLst>
            </p:cNvPr>
            <p:cNvCxnSpPr/>
            <p:nvPr/>
          </p:nvCxnSpPr>
          <p:spPr bwMode="auto">
            <a:xfrm>
              <a:off x="1732902" y="3225676"/>
              <a:ext cx="0" cy="599975"/>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6" name="直線矢印コネクタ 15">
              <a:extLst>
                <a:ext uri="{FF2B5EF4-FFF2-40B4-BE49-F238E27FC236}">
                  <a16:creationId xmlns:a16="http://schemas.microsoft.com/office/drawing/2014/main" id="{1058DE89-16FE-49AE-B817-6B265FCD9793}"/>
                </a:ext>
              </a:extLst>
            </p:cNvPr>
            <p:cNvCxnSpPr/>
            <p:nvPr/>
          </p:nvCxnSpPr>
          <p:spPr bwMode="auto">
            <a:xfrm>
              <a:off x="3341266" y="3298476"/>
              <a:ext cx="0" cy="143629"/>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7" name="直線矢印コネクタ 16">
              <a:extLst>
                <a:ext uri="{FF2B5EF4-FFF2-40B4-BE49-F238E27FC236}">
                  <a16:creationId xmlns:a16="http://schemas.microsoft.com/office/drawing/2014/main" id="{19A6EEA8-CBEF-43D4-B2B1-2C156F2B8998}"/>
                </a:ext>
              </a:extLst>
            </p:cNvPr>
            <p:cNvCxnSpPr/>
            <p:nvPr/>
          </p:nvCxnSpPr>
          <p:spPr bwMode="auto">
            <a:xfrm>
              <a:off x="4880992" y="3709007"/>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8" name="直線矢印コネクタ 17">
              <a:extLst>
                <a:ext uri="{FF2B5EF4-FFF2-40B4-BE49-F238E27FC236}">
                  <a16:creationId xmlns:a16="http://schemas.microsoft.com/office/drawing/2014/main" id="{848AE39A-FFAC-404D-9E02-7E4A5A0A64BC}"/>
                </a:ext>
              </a:extLst>
            </p:cNvPr>
            <p:cNvCxnSpPr/>
            <p:nvPr/>
          </p:nvCxnSpPr>
          <p:spPr bwMode="auto">
            <a:xfrm>
              <a:off x="6321152" y="370868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9" name="直線矢印コネクタ 18">
              <a:extLst>
                <a:ext uri="{FF2B5EF4-FFF2-40B4-BE49-F238E27FC236}">
                  <a16:creationId xmlns:a16="http://schemas.microsoft.com/office/drawing/2014/main" id="{2EA17E6A-67BC-4CB8-B6DC-B9BFAC78E045}"/>
                </a:ext>
              </a:extLst>
            </p:cNvPr>
            <p:cNvCxnSpPr/>
            <p:nvPr/>
          </p:nvCxnSpPr>
          <p:spPr bwMode="auto">
            <a:xfrm>
              <a:off x="7804607" y="3708365"/>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0" name="直線矢印コネクタ 19">
              <a:extLst>
                <a:ext uri="{FF2B5EF4-FFF2-40B4-BE49-F238E27FC236}">
                  <a16:creationId xmlns:a16="http://schemas.microsoft.com/office/drawing/2014/main" id="{E1E2A7B9-FF68-4C14-B8B1-FFD4842B12C5}"/>
                </a:ext>
              </a:extLst>
            </p:cNvPr>
            <p:cNvCxnSpPr/>
            <p:nvPr/>
          </p:nvCxnSpPr>
          <p:spPr bwMode="auto">
            <a:xfrm>
              <a:off x="7800624" y="4098280"/>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1" name="直線矢印コネクタ 20">
              <a:extLst>
                <a:ext uri="{FF2B5EF4-FFF2-40B4-BE49-F238E27FC236}">
                  <a16:creationId xmlns:a16="http://schemas.microsoft.com/office/drawing/2014/main" id="{7C995D04-4420-4339-A12E-4BAC36A3E0CC}"/>
                </a:ext>
              </a:extLst>
            </p:cNvPr>
            <p:cNvCxnSpPr/>
            <p:nvPr/>
          </p:nvCxnSpPr>
          <p:spPr bwMode="auto">
            <a:xfrm>
              <a:off x="6317169" y="4096122"/>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2" name="直線矢印コネクタ 21">
              <a:extLst>
                <a:ext uri="{FF2B5EF4-FFF2-40B4-BE49-F238E27FC236}">
                  <a16:creationId xmlns:a16="http://schemas.microsoft.com/office/drawing/2014/main" id="{49F7DC0B-D92A-40DF-AA80-26EF00ED46C9}"/>
                </a:ext>
              </a:extLst>
            </p:cNvPr>
            <p:cNvCxnSpPr/>
            <p:nvPr/>
          </p:nvCxnSpPr>
          <p:spPr bwMode="auto">
            <a:xfrm>
              <a:off x="4877009" y="4093964"/>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3" name="直線矢印コネクタ 22">
              <a:extLst>
                <a:ext uri="{FF2B5EF4-FFF2-40B4-BE49-F238E27FC236}">
                  <a16:creationId xmlns:a16="http://schemas.microsoft.com/office/drawing/2014/main" id="{FE167177-1FA9-4695-9044-976BA6D0A943}"/>
                </a:ext>
              </a:extLst>
            </p:cNvPr>
            <p:cNvCxnSpPr/>
            <p:nvPr/>
          </p:nvCxnSpPr>
          <p:spPr bwMode="auto">
            <a:xfrm>
              <a:off x="3336822" y="409180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4" name="直線矢印コネクタ 23">
              <a:extLst>
                <a:ext uri="{FF2B5EF4-FFF2-40B4-BE49-F238E27FC236}">
                  <a16:creationId xmlns:a16="http://schemas.microsoft.com/office/drawing/2014/main" id="{D0D7F19B-3D64-40D9-97BC-B741E801B349}"/>
                </a:ext>
              </a:extLst>
            </p:cNvPr>
            <p:cNvCxnSpPr/>
            <p:nvPr/>
          </p:nvCxnSpPr>
          <p:spPr bwMode="auto">
            <a:xfrm>
              <a:off x="1723674" y="4089648"/>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5" name="直線矢印コネクタ 24">
              <a:extLst>
                <a:ext uri="{FF2B5EF4-FFF2-40B4-BE49-F238E27FC236}">
                  <a16:creationId xmlns:a16="http://schemas.microsoft.com/office/drawing/2014/main" id="{A10D9F27-4D47-4577-B584-5756EF43B682}"/>
                </a:ext>
              </a:extLst>
            </p:cNvPr>
            <p:cNvCxnSpPr/>
            <p:nvPr/>
          </p:nvCxnSpPr>
          <p:spPr bwMode="auto">
            <a:xfrm>
              <a:off x="1732902" y="4475653"/>
              <a:ext cx="0" cy="839883"/>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6" name="直線矢印コネクタ 25">
              <a:extLst>
                <a:ext uri="{FF2B5EF4-FFF2-40B4-BE49-F238E27FC236}">
                  <a16:creationId xmlns:a16="http://schemas.microsoft.com/office/drawing/2014/main" id="{8E4F791A-03E4-400F-82E4-1BB1C6F9DB13}"/>
                </a:ext>
              </a:extLst>
            </p:cNvPr>
            <p:cNvCxnSpPr/>
            <p:nvPr/>
          </p:nvCxnSpPr>
          <p:spPr bwMode="auto">
            <a:xfrm>
              <a:off x="6316301" y="447417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7" name="直線矢印コネクタ 26">
              <a:extLst>
                <a:ext uri="{FF2B5EF4-FFF2-40B4-BE49-F238E27FC236}">
                  <a16:creationId xmlns:a16="http://schemas.microsoft.com/office/drawing/2014/main" id="{13D84A60-1DE1-485C-8FF8-D51668449641}"/>
                </a:ext>
              </a:extLst>
            </p:cNvPr>
            <p:cNvCxnSpPr/>
            <p:nvPr/>
          </p:nvCxnSpPr>
          <p:spPr bwMode="auto">
            <a:xfrm>
              <a:off x="7800624" y="447321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8" name="直線矢印コネクタ 27">
              <a:extLst>
                <a:ext uri="{FF2B5EF4-FFF2-40B4-BE49-F238E27FC236}">
                  <a16:creationId xmlns:a16="http://schemas.microsoft.com/office/drawing/2014/main" id="{3E38AB6D-86A1-4F0D-9076-6D9A5C03644F}"/>
                </a:ext>
              </a:extLst>
            </p:cNvPr>
            <p:cNvCxnSpPr/>
            <p:nvPr/>
          </p:nvCxnSpPr>
          <p:spPr bwMode="auto">
            <a:xfrm>
              <a:off x="4868923" y="447321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9" name="直線矢印コネクタ 28">
              <a:extLst>
                <a:ext uri="{FF2B5EF4-FFF2-40B4-BE49-F238E27FC236}">
                  <a16:creationId xmlns:a16="http://schemas.microsoft.com/office/drawing/2014/main" id="{E0921CC4-D923-4B7D-A5D4-BB826DFC9C3D}"/>
                </a:ext>
              </a:extLst>
            </p:cNvPr>
            <p:cNvCxnSpPr/>
            <p:nvPr/>
          </p:nvCxnSpPr>
          <p:spPr bwMode="auto">
            <a:xfrm>
              <a:off x="3335487" y="447226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0" name="直線矢印コネクタ 29">
              <a:extLst>
                <a:ext uri="{FF2B5EF4-FFF2-40B4-BE49-F238E27FC236}">
                  <a16:creationId xmlns:a16="http://schemas.microsoft.com/office/drawing/2014/main" id="{E8AC9200-D925-43D9-BB2C-93218734E689}"/>
                </a:ext>
              </a:extLst>
            </p:cNvPr>
            <p:cNvCxnSpPr/>
            <p:nvPr/>
          </p:nvCxnSpPr>
          <p:spPr bwMode="auto">
            <a:xfrm>
              <a:off x="7800624" y="484786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1" name="直線矢印コネクタ 30">
              <a:extLst>
                <a:ext uri="{FF2B5EF4-FFF2-40B4-BE49-F238E27FC236}">
                  <a16:creationId xmlns:a16="http://schemas.microsoft.com/office/drawing/2014/main" id="{6F4CEB7D-37FC-4765-9958-949ED70F6448}"/>
                </a:ext>
              </a:extLst>
            </p:cNvPr>
            <p:cNvCxnSpPr/>
            <p:nvPr/>
          </p:nvCxnSpPr>
          <p:spPr bwMode="auto">
            <a:xfrm>
              <a:off x="6310819" y="485430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2" name="直線矢印コネクタ 31">
              <a:extLst>
                <a:ext uri="{FF2B5EF4-FFF2-40B4-BE49-F238E27FC236}">
                  <a16:creationId xmlns:a16="http://schemas.microsoft.com/office/drawing/2014/main" id="{2DBB126C-27DA-4660-ADAB-D362B0528A31}"/>
                </a:ext>
              </a:extLst>
            </p:cNvPr>
            <p:cNvCxnSpPr/>
            <p:nvPr/>
          </p:nvCxnSpPr>
          <p:spPr bwMode="auto">
            <a:xfrm>
              <a:off x="4864309" y="486073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3" name="直線矢印コネクタ 32">
              <a:extLst>
                <a:ext uri="{FF2B5EF4-FFF2-40B4-BE49-F238E27FC236}">
                  <a16:creationId xmlns:a16="http://schemas.microsoft.com/office/drawing/2014/main" id="{BBDCC4AA-8E44-4892-901D-C2A8692246C9}"/>
                </a:ext>
              </a:extLst>
            </p:cNvPr>
            <p:cNvCxnSpPr/>
            <p:nvPr/>
          </p:nvCxnSpPr>
          <p:spPr bwMode="auto">
            <a:xfrm>
              <a:off x="3338093" y="485447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4" name="直線矢印コネクタ 33">
              <a:extLst>
                <a:ext uri="{FF2B5EF4-FFF2-40B4-BE49-F238E27FC236}">
                  <a16:creationId xmlns:a16="http://schemas.microsoft.com/office/drawing/2014/main" id="{7986F1EB-F645-4A1C-A747-8BD41A8AFA1A}"/>
                </a:ext>
              </a:extLst>
            </p:cNvPr>
            <p:cNvCxnSpPr/>
            <p:nvPr/>
          </p:nvCxnSpPr>
          <p:spPr bwMode="auto">
            <a:xfrm>
              <a:off x="3331743" y="5224464"/>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5" name="直線矢印コネクタ 34">
              <a:extLst>
                <a:ext uri="{FF2B5EF4-FFF2-40B4-BE49-F238E27FC236}">
                  <a16:creationId xmlns:a16="http://schemas.microsoft.com/office/drawing/2014/main" id="{152961CB-0F4F-451D-B50F-F11981C6763B}"/>
                </a:ext>
              </a:extLst>
            </p:cNvPr>
            <p:cNvCxnSpPr/>
            <p:nvPr/>
          </p:nvCxnSpPr>
          <p:spPr bwMode="auto">
            <a:xfrm>
              <a:off x="4866765" y="522920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6" name="直線矢印コネクタ 35">
              <a:extLst>
                <a:ext uri="{FF2B5EF4-FFF2-40B4-BE49-F238E27FC236}">
                  <a16:creationId xmlns:a16="http://schemas.microsoft.com/office/drawing/2014/main" id="{BF9A7D35-D42E-40F4-BF60-9F06A83AAA08}"/>
                </a:ext>
              </a:extLst>
            </p:cNvPr>
            <p:cNvCxnSpPr/>
            <p:nvPr/>
          </p:nvCxnSpPr>
          <p:spPr bwMode="auto">
            <a:xfrm>
              <a:off x="6303601" y="522920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7" name="直線矢印コネクタ 36">
              <a:extLst>
                <a:ext uri="{FF2B5EF4-FFF2-40B4-BE49-F238E27FC236}">
                  <a16:creationId xmlns:a16="http://schemas.microsoft.com/office/drawing/2014/main" id="{DEA16104-27FA-4B93-8493-C7D54EE6A902}"/>
                </a:ext>
              </a:extLst>
            </p:cNvPr>
            <p:cNvCxnSpPr/>
            <p:nvPr/>
          </p:nvCxnSpPr>
          <p:spPr bwMode="auto">
            <a:xfrm>
              <a:off x="7790082" y="522920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8" name="直線矢印コネクタ 37">
              <a:extLst>
                <a:ext uri="{FF2B5EF4-FFF2-40B4-BE49-F238E27FC236}">
                  <a16:creationId xmlns:a16="http://schemas.microsoft.com/office/drawing/2014/main" id="{752E6E21-3666-41ED-A9BD-C733E3178586}"/>
                </a:ext>
              </a:extLst>
            </p:cNvPr>
            <p:cNvCxnSpPr/>
            <p:nvPr/>
          </p:nvCxnSpPr>
          <p:spPr bwMode="auto">
            <a:xfrm>
              <a:off x="7794274" y="559115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9" name="直線矢印コネクタ 38">
              <a:extLst>
                <a:ext uri="{FF2B5EF4-FFF2-40B4-BE49-F238E27FC236}">
                  <a16:creationId xmlns:a16="http://schemas.microsoft.com/office/drawing/2014/main" id="{A9A26122-350E-4A6C-975A-3B7AAB638E27}"/>
                </a:ext>
              </a:extLst>
            </p:cNvPr>
            <p:cNvCxnSpPr/>
            <p:nvPr/>
          </p:nvCxnSpPr>
          <p:spPr bwMode="auto">
            <a:xfrm>
              <a:off x="6301443" y="558924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0" name="直線矢印コネクタ 39">
              <a:extLst>
                <a:ext uri="{FF2B5EF4-FFF2-40B4-BE49-F238E27FC236}">
                  <a16:creationId xmlns:a16="http://schemas.microsoft.com/office/drawing/2014/main" id="{FCC83E14-07D7-4D77-BA22-0A1DAADBFBF4}"/>
                </a:ext>
              </a:extLst>
            </p:cNvPr>
            <p:cNvCxnSpPr/>
            <p:nvPr/>
          </p:nvCxnSpPr>
          <p:spPr bwMode="auto">
            <a:xfrm>
              <a:off x="4870957" y="558733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1" name="直線矢印コネクタ 40">
              <a:extLst>
                <a:ext uri="{FF2B5EF4-FFF2-40B4-BE49-F238E27FC236}">
                  <a16:creationId xmlns:a16="http://schemas.microsoft.com/office/drawing/2014/main" id="{9EAC72A2-D2D0-40BB-868A-BBEB9952F41F}"/>
                </a:ext>
              </a:extLst>
            </p:cNvPr>
            <p:cNvCxnSpPr/>
            <p:nvPr/>
          </p:nvCxnSpPr>
          <p:spPr bwMode="auto">
            <a:xfrm>
              <a:off x="3305200" y="558542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2" name="直線矢印コネクタ 41">
              <a:extLst>
                <a:ext uri="{FF2B5EF4-FFF2-40B4-BE49-F238E27FC236}">
                  <a16:creationId xmlns:a16="http://schemas.microsoft.com/office/drawing/2014/main" id="{15C29D49-5475-4043-AE1B-C5F55CE7ED10}"/>
                </a:ext>
              </a:extLst>
            </p:cNvPr>
            <p:cNvCxnSpPr/>
            <p:nvPr/>
          </p:nvCxnSpPr>
          <p:spPr bwMode="auto">
            <a:xfrm>
              <a:off x="1726552" y="558986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3" name="直線矢印コネクタ 42">
              <a:extLst>
                <a:ext uri="{FF2B5EF4-FFF2-40B4-BE49-F238E27FC236}">
                  <a16:creationId xmlns:a16="http://schemas.microsoft.com/office/drawing/2014/main" id="{E73A10E7-27D4-4247-AA82-77A164845B05}"/>
                </a:ext>
              </a:extLst>
            </p:cNvPr>
            <p:cNvCxnSpPr/>
            <p:nvPr/>
          </p:nvCxnSpPr>
          <p:spPr bwMode="auto">
            <a:xfrm>
              <a:off x="7792240" y="597215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4" name="直線矢印コネクタ 43">
              <a:extLst>
                <a:ext uri="{FF2B5EF4-FFF2-40B4-BE49-F238E27FC236}">
                  <a16:creationId xmlns:a16="http://schemas.microsoft.com/office/drawing/2014/main" id="{CC1C23BA-BD27-4507-9BA1-DBD70A5D5AA0}"/>
                </a:ext>
              </a:extLst>
            </p:cNvPr>
            <p:cNvCxnSpPr/>
            <p:nvPr/>
          </p:nvCxnSpPr>
          <p:spPr bwMode="auto">
            <a:xfrm>
              <a:off x="6308452" y="597024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5" name="直線矢印コネクタ 44">
              <a:extLst>
                <a:ext uri="{FF2B5EF4-FFF2-40B4-BE49-F238E27FC236}">
                  <a16:creationId xmlns:a16="http://schemas.microsoft.com/office/drawing/2014/main" id="{5E01E582-CC8B-4C35-AFD3-97DBEE17B6AF}"/>
                </a:ext>
              </a:extLst>
            </p:cNvPr>
            <p:cNvCxnSpPr/>
            <p:nvPr/>
          </p:nvCxnSpPr>
          <p:spPr bwMode="auto">
            <a:xfrm>
              <a:off x="4880992" y="596833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6" name="直線矢印コネクタ 45">
              <a:extLst>
                <a:ext uri="{FF2B5EF4-FFF2-40B4-BE49-F238E27FC236}">
                  <a16:creationId xmlns:a16="http://schemas.microsoft.com/office/drawing/2014/main" id="{9F7C63E8-3756-4C2C-8FAE-F94A5AD13559}"/>
                </a:ext>
              </a:extLst>
            </p:cNvPr>
            <p:cNvCxnSpPr/>
            <p:nvPr/>
          </p:nvCxnSpPr>
          <p:spPr bwMode="auto">
            <a:xfrm>
              <a:off x="3303166" y="596642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48" name="テキスト ボックス 47">
              <a:extLst>
                <a:ext uri="{FF2B5EF4-FFF2-40B4-BE49-F238E27FC236}">
                  <a16:creationId xmlns:a16="http://schemas.microsoft.com/office/drawing/2014/main" id="{74E9FBC3-168A-40FE-99F4-3A382C0B5913}"/>
                </a:ext>
              </a:extLst>
            </p:cNvPr>
            <p:cNvSpPr txBox="1"/>
            <p:nvPr/>
          </p:nvSpPr>
          <p:spPr>
            <a:xfrm>
              <a:off x="6321152" y="2386781"/>
              <a:ext cx="3024336" cy="492443"/>
            </a:xfrm>
            <a:prstGeom prst="rect">
              <a:avLst/>
            </a:prstGeom>
            <a:noFill/>
            <a:ln>
              <a:noFill/>
            </a:ln>
          </p:spPr>
          <p:txBody>
            <a:bodyPr wrap="square" rtlCol="0">
              <a:spAutoFit/>
            </a:bodyPr>
            <a:lstStyle/>
            <a:p>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適用</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される</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指令は</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 </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MDD)</a:t>
              </a:r>
              <a:endPar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9" name="テキスト ボックス 48">
              <a:extLst>
                <a:ext uri="{FF2B5EF4-FFF2-40B4-BE49-F238E27FC236}">
                  <a16:creationId xmlns:a16="http://schemas.microsoft.com/office/drawing/2014/main" id="{6C1D88DC-04CD-4ACC-9874-FB8F88D034EB}"/>
                </a:ext>
              </a:extLst>
            </p:cNvPr>
            <p:cNvSpPr txBox="1"/>
            <p:nvPr/>
          </p:nvSpPr>
          <p:spPr>
            <a:xfrm>
              <a:off x="3080796" y="2430015"/>
              <a:ext cx="3168348"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クラス分類の選択（</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Ⅱ</a:t>
              </a:r>
              <a:r>
                <a:rPr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0" name="テキスト ボックス 49">
              <a:extLst>
                <a:ext uri="{FF2B5EF4-FFF2-40B4-BE49-F238E27FC236}">
                  <a16:creationId xmlns:a16="http://schemas.microsoft.com/office/drawing/2014/main" id="{C51EC15C-E441-4419-905E-68AE1CB10F69}"/>
                </a:ext>
              </a:extLst>
            </p:cNvPr>
            <p:cNvSpPr txBox="1"/>
            <p:nvPr/>
          </p:nvSpPr>
          <p:spPr>
            <a:xfrm>
              <a:off x="2584772" y="3433172"/>
              <a:ext cx="5869636"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ISO13485</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の実施・認証</a:t>
              </a:r>
            </a:p>
          </p:txBody>
        </p:sp>
        <p:sp>
          <p:nvSpPr>
            <p:cNvPr id="51" name="テキスト ボックス 50">
              <a:extLst>
                <a:ext uri="{FF2B5EF4-FFF2-40B4-BE49-F238E27FC236}">
                  <a16:creationId xmlns:a16="http://schemas.microsoft.com/office/drawing/2014/main" id="{148BE0B6-DAA7-41B2-8B2F-EA18FFDC6E72}"/>
                </a:ext>
              </a:extLst>
            </p:cNvPr>
            <p:cNvSpPr txBox="1"/>
            <p:nvPr/>
          </p:nvSpPr>
          <p:spPr>
            <a:xfrm>
              <a:off x="1064568" y="4198654"/>
              <a:ext cx="738984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ＥＵ代理人の選定（ＥＵに拠点がない場合）</a:t>
              </a:r>
            </a:p>
          </p:txBody>
        </p:sp>
        <p:sp>
          <p:nvSpPr>
            <p:cNvPr id="52" name="テキスト ボックス 51">
              <a:extLst>
                <a:ext uri="{FF2B5EF4-FFF2-40B4-BE49-F238E27FC236}">
                  <a16:creationId xmlns:a16="http://schemas.microsoft.com/office/drawing/2014/main" id="{F423F89B-AB48-45D8-944B-0D7031508E78}"/>
                </a:ext>
              </a:extLst>
            </p:cNvPr>
            <p:cNvSpPr txBox="1"/>
            <p:nvPr/>
          </p:nvSpPr>
          <p:spPr>
            <a:xfrm>
              <a:off x="2584772" y="4577333"/>
              <a:ext cx="5869636"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第三者認証機関による品質管理システム、技術ファイル、</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設計文書</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の審査</a:t>
              </a:r>
            </a:p>
          </p:txBody>
        </p:sp>
        <p:sp>
          <p:nvSpPr>
            <p:cNvPr id="53" name="テキスト ボックス 52">
              <a:extLst>
                <a:ext uri="{FF2B5EF4-FFF2-40B4-BE49-F238E27FC236}">
                  <a16:creationId xmlns:a16="http://schemas.microsoft.com/office/drawing/2014/main" id="{867BC006-846F-4FC2-BEE4-9E4A797FBACF}"/>
                </a:ext>
              </a:extLst>
            </p:cNvPr>
            <p:cNvSpPr txBox="1"/>
            <p:nvPr/>
          </p:nvSpPr>
          <p:spPr>
            <a:xfrm>
              <a:off x="2584772" y="4949617"/>
              <a:ext cx="5869636" cy="276999"/>
            </a:xfrm>
            <a:prstGeom prst="rect">
              <a:avLst/>
            </a:prstGeom>
            <a:solidFill>
              <a:srgbClr val="0070C0"/>
            </a:solidFill>
            <a:ln>
              <a:solidFill>
                <a:srgbClr val="002060"/>
              </a:solidFill>
            </a:ln>
          </p:spPr>
          <p:txBody>
            <a:bodyPr wrap="square" rtlCol="0">
              <a:spAutoFit/>
            </a:bodyPr>
            <a:lstStyle/>
            <a:p>
              <a:pPr algn="ct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ＣＥマーキング認証（製品）／ＩＳＯ</a:t>
              </a:r>
              <a:r>
                <a:rPr lang="en-US" altLang="ja-JP" sz="1200" b="0" dirty="0">
                  <a:latin typeface="メイリオ" panose="020B0604030504040204" pitchFamily="50" charset="-128"/>
                  <a:ea typeface="メイリオ" panose="020B0604030504040204" pitchFamily="50" charset="-128"/>
                  <a:sym typeface="メイリオ" panose="020B0604030504040204" pitchFamily="50" charset="-128"/>
                </a:rPr>
                <a:t>13485</a:t>
              </a: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認証（工場）</a:t>
              </a:r>
              <a:endParaRPr kumimoji="1" lang="ja-JP" altLang="en-US" sz="1200" b="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4" name="テキスト ボックス 53">
              <a:extLst>
                <a:ext uri="{FF2B5EF4-FFF2-40B4-BE49-F238E27FC236}">
                  <a16:creationId xmlns:a16="http://schemas.microsoft.com/office/drawing/2014/main" id="{EEDB561A-08EC-44F3-99C1-871536ADAB1A}"/>
                </a:ext>
              </a:extLst>
            </p:cNvPr>
            <p:cNvSpPr txBox="1"/>
            <p:nvPr/>
          </p:nvSpPr>
          <p:spPr>
            <a:xfrm>
              <a:off x="1064568" y="5319714"/>
              <a:ext cx="738984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適合宣言／ＣＥマーク貼付</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5" name="テキスト ボックス 54">
              <a:extLst>
                <a:ext uri="{FF2B5EF4-FFF2-40B4-BE49-F238E27FC236}">
                  <a16:creationId xmlns:a16="http://schemas.microsoft.com/office/drawing/2014/main" id="{E5D5D65C-30DB-47B7-95A6-F73AA35C8303}"/>
                </a:ext>
              </a:extLst>
            </p:cNvPr>
            <p:cNvSpPr txBox="1"/>
            <p:nvPr/>
          </p:nvSpPr>
          <p:spPr>
            <a:xfrm>
              <a:off x="2584772" y="6085851"/>
              <a:ext cx="586910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第三者認証機関による毎年の監査（</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準拠状況）</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6" name="テキスト ボックス 55">
              <a:extLst>
                <a:ext uri="{FF2B5EF4-FFF2-40B4-BE49-F238E27FC236}">
                  <a16:creationId xmlns:a16="http://schemas.microsoft.com/office/drawing/2014/main" id="{A5DDA591-4E45-44A8-A63F-B205CB58AA6F}"/>
                </a:ext>
              </a:extLst>
            </p:cNvPr>
            <p:cNvSpPr txBox="1"/>
            <p:nvPr/>
          </p:nvSpPr>
          <p:spPr>
            <a:xfrm>
              <a:off x="1064568" y="3820258"/>
              <a:ext cx="5865135"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技術ファイルの準備、</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a:t>
              </a:r>
              <a:r>
                <a:rPr kumimoji="1"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への</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適合証明</a:t>
              </a:r>
            </a:p>
          </p:txBody>
        </p:sp>
        <p:sp>
          <p:nvSpPr>
            <p:cNvPr id="57" name="テキスト ボックス 56">
              <a:extLst>
                <a:ext uri="{FF2B5EF4-FFF2-40B4-BE49-F238E27FC236}">
                  <a16:creationId xmlns:a16="http://schemas.microsoft.com/office/drawing/2014/main" id="{89B42E85-BA35-4C99-BC78-43FA7277817B}"/>
                </a:ext>
              </a:extLst>
            </p:cNvPr>
            <p:cNvSpPr txBox="1"/>
            <p:nvPr/>
          </p:nvSpPr>
          <p:spPr>
            <a:xfrm>
              <a:off x="1078954" y="2945694"/>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8" name="テキスト ボックス 57">
              <a:extLst>
                <a:ext uri="{FF2B5EF4-FFF2-40B4-BE49-F238E27FC236}">
                  <a16:creationId xmlns:a16="http://schemas.microsoft.com/office/drawing/2014/main" id="{E4874C3F-AE41-44E5-9F1D-D5B874A1C739}"/>
                </a:ext>
              </a:extLst>
            </p:cNvPr>
            <p:cNvSpPr txBox="1"/>
            <p:nvPr/>
          </p:nvSpPr>
          <p:spPr>
            <a:xfrm>
              <a:off x="7009807" y="3820258"/>
              <a:ext cx="1444602"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設計文書の</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準備</a:t>
              </a:r>
            </a:p>
          </p:txBody>
        </p:sp>
        <p:sp>
          <p:nvSpPr>
            <p:cNvPr id="59" name="テキスト ボックス 58">
              <a:extLst>
                <a:ext uri="{FF2B5EF4-FFF2-40B4-BE49-F238E27FC236}">
                  <a16:creationId xmlns:a16="http://schemas.microsoft.com/office/drawing/2014/main" id="{38C89EA1-258F-4499-84A7-5A9DB173BA64}"/>
                </a:ext>
              </a:extLst>
            </p:cNvPr>
            <p:cNvSpPr txBox="1"/>
            <p:nvPr/>
          </p:nvSpPr>
          <p:spPr>
            <a:xfrm>
              <a:off x="1070433" y="5699324"/>
              <a:ext cx="2822709"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各国当局に製品登録</a:t>
              </a:r>
            </a:p>
          </p:txBody>
        </p:sp>
        <p:sp>
          <p:nvSpPr>
            <p:cNvPr id="60" name="テキスト ボックス 59">
              <a:extLst>
                <a:ext uri="{FF2B5EF4-FFF2-40B4-BE49-F238E27FC236}">
                  <a16:creationId xmlns:a16="http://schemas.microsoft.com/office/drawing/2014/main" id="{E622E705-D840-434D-9924-C38DB0A4BF0D}"/>
                </a:ext>
              </a:extLst>
            </p:cNvPr>
            <p:cNvSpPr txBox="1"/>
            <p:nvPr/>
          </p:nvSpPr>
          <p:spPr>
            <a:xfrm>
              <a:off x="4096940" y="5692043"/>
              <a:ext cx="4357468"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各国で追加的な規定がある場合、制度に則り登録</a:t>
              </a:r>
            </a:p>
          </p:txBody>
        </p:sp>
        <p:sp>
          <p:nvSpPr>
            <p:cNvPr id="61" name="テキスト ボックス 60">
              <a:extLst>
                <a:ext uri="{FF2B5EF4-FFF2-40B4-BE49-F238E27FC236}">
                  <a16:creationId xmlns:a16="http://schemas.microsoft.com/office/drawing/2014/main" id="{1901FC1C-E0E9-42C8-B295-DD81AC1D25AF}"/>
                </a:ext>
              </a:extLst>
            </p:cNvPr>
            <p:cNvSpPr txBox="1"/>
            <p:nvPr/>
          </p:nvSpPr>
          <p:spPr>
            <a:xfrm>
              <a:off x="2523304" y="2847087"/>
              <a:ext cx="1637608" cy="461665"/>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（滅菌指定・計測機能</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付き</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p:txBody>
        </p:sp>
        <p:sp>
          <p:nvSpPr>
            <p:cNvPr id="62" name="テキスト ボックス 61">
              <a:extLst>
                <a:ext uri="{FF2B5EF4-FFF2-40B4-BE49-F238E27FC236}">
                  <a16:creationId xmlns:a16="http://schemas.microsoft.com/office/drawing/2014/main" id="{32E41EA2-5531-455D-99AE-A09B2D99E672}"/>
                </a:ext>
              </a:extLst>
            </p:cNvPr>
            <p:cNvSpPr txBox="1"/>
            <p:nvPr/>
          </p:nvSpPr>
          <p:spPr>
            <a:xfrm>
              <a:off x="4220694" y="2939344"/>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p>
          </p:txBody>
        </p:sp>
        <p:sp>
          <p:nvSpPr>
            <p:cNvPr id="63" name="テキスト ボックス 62">
              <a:extLst>
                <a:ext uri="{FF2B5EF4-FFF2-40B4-BE49-F238E27FC236}">
                  <a16:creationId xmlns:a16="http://schemas.microsoft.com/office/drawing/2014/main" id="{215F7569-F2D6-4FE2-8228-65BEB24CEB9C}"/>
                </a:ext>
              </a:extLst>
            </p:cNvPr>
            <p:cNvSpPr txBox="1"/>
            <p:nvPr/>
          </p:nvSpPr>
          <p:spPr>
            <a:xfrm>
              <a:off x="7146038" y="2937560"/>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4" name="テキスト ボックス 63">
              <a:extLst>
                <a:ext uri="{FF2B5EF4-FFF2-40B4-BE49-F238E27FC236}">
                  <a16:creationId xmlns:a16="http://schemas.microsoft.com/office/drawing/2014/main" id="{460DB090-6671-4EC4-83F9-3167C22B7CD3}"/>
                </a:ext>
              </a:extLst>
            </p:cNvPr>
            <p:cNvSpPr txBox="1"/>
            <p:nvPr/>
          </p:nvSpPr>
          <p:spPr>
            <a:xfrm>
              <a:off x="5673080" y="2939241"/>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p>
          </p:txBody>
        </p:sp>
      </p:grpSp>
      <p:sp>
        <p:nvSpPr>
          <p:cNvPr id="65" name="Rectangle 2">
            <a:extLst>
              <a:ext uri="{FF2B5EF4-FFF2-40B4-BE49-F238E27FC236}">
                <a16:creationId xmlns:a16="http://schemas.microsoft.com/office/drawing/2014/main" id="{816D6DB5-241A-4EC7-A40E-B82DD10B259D}"/>
              </a:ext>
            </a:extLst>
          </p:cNvPr>
          <p:cNvSpPr txBox="1">
            <a:spLocks noChangeArrowheads="1"/>
          </p:cNvSpPr>
          <p:nvPr/>
        </p:nvSpPr>
        <p:spPr>
          <a:xfrm>
            <a:off x="711590" y="2040222"/>
            <a:ext cx="522475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医療機器登録の申請フロー（ＭＤＤ）</a:t>
            </a:r>
          </a:p>
        </p:txBody>
      </p:sp>
      <p:cxnSp>
        <p:nvCxnSpPr>
          <p:cNvPr id="66" name="直線コネクタ 65">
            <a:extLst>
              <a:ext uri="{FF2B5EF4-FFF2-40B4-BE49-F238E27FC236}">
                <a16:creationId xmlns:a16="http://schemas.microsoft.com/office/drawing/2014/main" id="{D86A4EC8-3E5A-4A1C-AB40-7292BB68BFC6}"/>
              </a:ext>
            </a:extLst>
          </p:cNvPr>
          <p:cNvCxnSpPr/>
          <p:nvPr/>
        </p:nvCxnSpPr>
        <p:spPr bwMode="auto">
          <a:xfrm>
            <a:off x="570165" y="2380779"/>
            <a:ext cx="46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67" name="正方形/長方形 66">
            <a:extLst>
              <a:ext uri="{FF2B5EF4-FFF2-40B4-BE49-F238E27FC236}">
                <a16:creationId xmlns:a16="http://schemas.microsoft.com/office/drawing/2014/main" id="{1FF47C42-1222-4FB5-949E-ACEBA43CA88E}"/>
              </a:ext>
            </a:extLst>
          </p:cNvPr>
          <p:cNvSpPr/>
          <p:nvPr/>
        </p:nvSpPr>
        <p:spPr bwMode="auto">
          <a:xfrm>
            <a:off x="570165" y="2049903"/>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246601890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8656817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424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オランダにおける医療機器の登録手続き（</a:t>
            </a:r>
            <a:r>
              <a:rPr lang="en-US" altLang="ja-JP" dirty="0"/>
              <a:t>2/5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C6194A0D-B5FD-491B-93CE-F5B4B5DDC143}"/>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ＭＤＲ移行後の許可申請フローは、以下のとおりである。</a:t>
            </a:r>
          </a:p>
        </p:txBody>
      </p:sp>
      <p:sp>
        <p:nvSpPr>
          <p:cNvPr id="68" name="テキスト ボックス 67">
            <a:extLst>
              <a:ext uri="{FF2B5EF4-FFF2-40B4-BE49-F238E27FC236}">
                <a16:creationId xmlns:a16="http://schemas.microsoft.com/office/drawing/2014/main" id="{965AC211-6D97-40C2-A08C-26E06D6632FA}"/>
              </a:ext>
            </a:extLst>
          </p:cNvPr>
          <p:cNvSpPr txBox="1"/>
          <p:nvPr/>
        </p:nvSpPr>
        <p:spPr>
          <a:xfrm>
            <a:off x="6393160" y="1912476"/>
            <a:ext cx="3446165" cy="492443"/>
          </a:xfrm>
          <a:prstGeom prst="rect">
            <a:avLst/>
          </a:prstGeom>
          <a:noFill/>
        </p:spPr>
        <p:txBody>
          <a:bodyPr wrap="square" rtlCol="0">
            <a:spAutoFit/>
          </a:bodyPr>
          <a:lstStyle/>
          <a:p>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適用</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される規則</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は（ＥＵ）</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2017/745 </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MDR)</a:t>
            </a:r>
            <a:endPar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69" name="グループ化 68">
            <a:extLst>
              <a:ext uri="{FF2B5EF4-FFF2-40B4-BE49-F238E27FC236}">
                <a16:creationId xmlns:a16="http://schemas.microsoft.com/office/drawing/2014/main" id="{76D1FF60-7894-475A-8037-00841689A741}"/>
              </a:ext>
            </a:extLst>
          </p:cNvPr>
          <p:cNvGrpSpPr/>
          <p:nvPr/>
        </p:nvGrpSpPr>
        <p:grpSpPr>
          <a:xfrm>
            <a:off x="570165" y="1916832"/>
            <a:ext cx="8344231" cy="4474422"/>
            <a:chOff x="570165" y="1916832"/>
            <a:chExt cx="8344231" cy="4474422"/>
          </a:xfrm>
        </p:grpSpPr>
        <p:cxnSp>
          <p:nvCxnSpPr>
            <p:cNvPr id="70" name="直線矢印コネクタ 69">
              <a:extLst>
                <a:ext uri="{FF2B5EF4-FFF2-40B4-BE49-F238E27FC236}">
                  <a16:creationId xmlns:a16="http://schemas.microsoft.com/office/drawing/2014/main" id="{AEA62D5C-881D-421B-A89F-ABBDFE2B1E7F}"/>
                </a:ext>
              </a:extLst>
            </p:cNvPr>
            <p:cNvCxnSpPr/>
            <p:nvPr/>
          </p:nvCxnSpPr>
          <p:spPr bwMode="auto">
            <a:xfrm>
              <a:off x="7866661" y="3363630"/>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1" name="直線矢印コネクタ 70">
              <a:extLst>
                <a:ext uri="{FF2B5EF4-FFF2-40B4-BE49-F238E27FC236}">
                  <a16:creationId xmlns:a16="http://schemas.microsoft.com/office/drawing/2014/main" id="{F7A5ADFF-8A9F-44E9-A809-E132E0B88EE5}"/>
                </a:ext>
              </a:extLst>
            </p:cNvPr>
            <p:cNvCxnSpPr/>
            <p:nvPr/>
          </p:nvCxnSpPr>
          <p:spPr bwMode="auto">
            <a:xfrm>
              <a:off x="6594898" y="3362363"/>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2" name="直線矢印コネクタ 71">
              <a:extLst>
                <a:ext uri="{FF2B5EF4-FFF2-40B4-BE49-F238E27FC236}">
                  <a16:creationId xmlns:a16="http://schemas.microsoft.com/office/drawing/2014/main" id="{95077FBF-BF27-406F-B58B-217D0C7236D8}"/>
                </a:ext>
              </a:extLst>
            </p:cNvPr>
            <p:cNvCxnSpPr/>
            <p:nvPr/>
          </p:nvCxnSpPr>
          <p:spPr bwMode="auto">
            <a:xfrm>
              <a:off x="7870022" y="450630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3" name="直線矢印コネクタ 72">
              <a:extLst>
                <a:ext uri="{FF2B5EF4-FFF2-40B4-BE49-F238E27FC236}">
                  <a16:creationId xmlns:a16="http://schemas.microsoft.com/office/drawing/2014/main" id="{823B2695-EAEF-4C02-869C-6971F8AC2FB7}"/>
                </a:ext>
              </a:extLst>
            </p:cNvPr>
            <p:cNvCxnSpPr/>
            <p:nvPr/>
          </p:nvCxnSpPr>
          <p:spPr bwMode="auto">
            <a:xfrm>
              <a:off x="6593292" y="4503214"/>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4" name="直線矢印コネクタ 73">
              <a:extLst>
                <a:ext uri="{FF2B5EF4-FFF2-40B4-BE49-F238E27FC236}">
                  <a16:creationId xmlns:a16="http://schemas.microsoft.com/office/drawing/2014/main" id="{676DED03-F414-43C7-95EC-9B0442A4DDDA}"/>
                </a:ext>
              </a:extLst>
            </p:cNvPr>
            <p:cNvCxnSpPr/>
            <p:nvPr/>
          </p:nvCxnSpPr>
          <p:spPr bwMode="auto">
            <a:xfrm>
              <a:off x="5270060" y="3361098"/>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5" name="直線矢印コネクタ 74">
              <a:extLst>
                <a:ext uri="{FF2B5EF4-FFF2-40B4-BE49-F238E27FC236}">
                  <a16:creationId xmlns:a16="http://schemas.microsoft.com/office/drawing/2014/main" id="{EF89E792-CC25-4F13-A7A5-15EE7F6DC4B4}"/>
                </a:ext>
              </a:extLst>
            </p:cNvPr>
            <p:cNvCxnSpPr/>
            <p:nvPr/>
          </p:nvCxnSpPr>
          <p:spPr bwMode="auto">
            <a:xfrm>
              <a:off x="5270839" y="373811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6" name="直線矢印コネクタ 75">
              <a:extLst>
                <a:ext uri="{FF2B5EF4-FFF2-40B4-BE49-F238E27FC236}">
                  <a16:creationId xmlns:a16="http://schemas.microsoft.com/office/drawing/2014/main" id="{A13F0B24-29C8-42EA-A6F9-DA9FDDE86B84}"/>
                </a:ext>
              </a:extLst>
            </p:cNvPr>
            <p:cNvCxnSpPr/>
            <p:nvPr/>
          </p:nvCxnSpPr>
          <p:spPr bwMode="auto">
            <a:xfrm>
              <a:off x="5262903" y="4504889"/>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7" name="直線矢印コネクタ 76">
              <a:extLst>
                <a:ext uri="{FF2B5EF4-FFF2-40B4-BE49-F238E27FC236}">
                  <a16:creationId xmlns:a16="http://schemas.microsoft.com/office/drawing/2014/main" id="{98F6C947-61EF-4E40-81E7-85EF0C88D2DA}"/>
                </a:ext>
              </a:extLst>
            </p:cNvPr>
            <p:cNvCxnSpPr/>
            <p:nvPr/>
          </p:nvCxnSpPr>
          <p:spPr bwMode="auto">
            <a:xfrm>
              <a:off x="5265357" y="487335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8" name="直線矢印コネクタ 77">
              <a:extLst>
                <a:ext uri="{FF2B5EF4-FFF2-40B4-BE49-F238E27FC236}">
                  <a16:creationId xmlns:a16="http://schemas.microsoft.com/office/drawing/2014/main" id="{8516B899-C34C-45F9-A923-0FF750BF12C8}"/>
                </a:ext>
              </a:extLst>
            </p:cNvPr>
            <p:cNvCxnSpPr/>
            <p:nvPr/>
          </p:nvCxnSpPr>
          <p:spPr bwMode="auto">
            <a:xfrm>
              <a:off x="3549366" y="3356655"/>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9" name="直線矢印コネクタ 78">
              <a:extLst>
                <a:ext uri="{FF2B5EF4-FFF2-40B4-BE49-F238E27FC236}">
                  <a16:creationId xmlns:a16="http://schemas.microsoft.com/office/drawing/2014/main" id="{106C6565-5541-4C44-8C7C-65C588B592F0}"/>
                </a:ext>
              </a:extLst>
            </p:cNvPr>
            <p:cNvCxnSpPr/>
            <p:nvPr/>
          </p:nvCxnSpPr>
          <p:spPr bwMode="auto">
            <a:xfrm>
              <a:off x="3553098" y="2774182"/>
              <a:ext cx="0" cy="143629"/>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0" name="直線矢印コネクタ 79">
              <a:extLst>
                <a:ext uri="{FF2B5EF4-FFF2-40B4-BE49-F238E27FC236}">
                  <a16:creationId xmlns:a16="http://schemas.microsoft.com/office/drawing/2014/main" id="{1975E06E-3FE0-4013-858D-2E852FC6D08C}"/>
                </a:ext>
              </a:extLst>
            </p:cNvPr>
            <p:cNvCxnSpPr/>
            <p:nvPr/>
          </p:nvCxnSpPr>
          <p:spPr bwMode="auto">
            <a:xfrm>
              <a:off x="3550145" y="3742307"/>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1" name="直線矢印コネクタ 80">
              <a:extLst>
                <a:ext uri="{FF2B5EF4-FFF2-40B4-BE49-F238E27FC236}">
                  <a16:creationId xmlns:a16="http://schemas.microsoft.com/office/drawing/2014/main" id="{AA68DCD8-A14D-407E-A578-12CCD07A6909}"/>
                </a:ext>
              </a:extLst>
            </p:cNvPr>
            <p:cNvCxnSpPr/>
            <p:nvPr/>
          </p:nvCxnSpPr>
          <p:spPr bwMode="auto">
            <a:xfrm>
              <a:off x="3549922" y="4128319"/>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2" name="直線矢印コネクタ 81">
              <a:extLst>
                <a:ext uri="{FF2B5EF4-FFF2-40B4-BE49-F238E27FC236}">
                  <a16:creationId xmlns:a16="http://schemas.microsoft.com/office/drawing/2014/main" id="{DED93FEE-55E5-47E9-B87D-9C9305A7EB19}"/>
                </a:ext>
              </a:extLst>
            </p:cNvPr>
            <p:cNvCxnSpPr/>
            <p:nvPr/>
          </p:nvCxnSpPr>
          <p:spPr bwMode="auto">
            <a:xfrm>
              <a:off x="3550143" y="450100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3" name="直線矢印コネクタ 82">
              <a:extLst>
                <a:ext uri="{FF2B5EF4-FFF2-40B4-BE49-F238E27FC236}">
                  <a16:creationId xmlns:a16="http://schemas.microsoft.com/office/drawing/2014/main" id="{F1A5B58F-7A99-4C87-A8BB-0AD6D27657C8}"/>
                </a:ext>
              </a:extLst>
            </p:cNvPr>
            <p:cNvCxnSpPr/>
            <p:nvPr/>
          </p:nvCxnSpPr>
          <p:spPr bwMode="auto">
            <a:xfrm>
              <a:off x="3553322" y="487337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4" name="直線矢印コネクタ 83">
              <a:extLst>
                <a:ext uri="{FF2B5EF4-FFF2-40B4-BE49-F238E27FC236}">
                  <a16:creationId xmlns:a16="http://schemas.microsoft.com/office/drawing/2014/main" id="{B05F355A-45FD-43C1-BFE3-752EA70BB0A1}"/>
                </a:ext>
              </a:extLst>
            </p:cNvPr>
            <p:cNvCxnSpPr/>
            <p:nvPr/>
          </p:nvCxnSpPr>
          <p:spPr bwMode="auto">
            <a:xfrm>
              <a:off x="3514874" y="5248621"/>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5" name="直線矢印コネクタ 84">
              <a:extLst>
                <a:ext uri="{FF2B5EF4-FFF2-40B4-BE49-F238E27FC236}">
                  <a16:creationId xmlns:a16="http://schemas.microsoft.com/office/drawing/2014/main" id="{8D244A5B-8450-487C-BEA9-B3D3D562F006}"/>
                </a:ext>
              </a:extLst>
            </p:cNvPr>
            <p:cNvCxnSpPr/>
            <p:nvPr/>
          </p:nvCxnSpPr>
          <p:spPr bwMode="auto">
            <a:xfrm>
              <a:off x="3512840" y="563501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86" name="テキスト ボックス 85">
              <a:extLst>
                <a:ext uri="{FF2B5EF4-FFF2-40B4-BE49-F238E27FC236}">
                  <a16:creationId xmlns:a16="http://schemas.microsoft.com/office/drawing/2014/main" id="{08500B3C-C47D-432F-AF76-57EC070B89F0}"/>
                </a:ext>
              </a:extLst>
            </p:cNvPr>
            <p:cNvSpPr txBox="1"/>
            <p:nvPr/>
          </p:nvSpPr>
          <p:spPr>
            <a:xfrm>
              <a:off x="3080792" y="1916832"/>
              <a:ext cx="3168352" cy="276999"/>
            </a:xfrm>
            <a:prstGeom prst="rect">
              <a:avLst/>
            </a:prstGeom>
            <a:no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クラス分類の選択（</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Ⅱ</a:t>
              </a:r>
              <a:r>
                <a:rPr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87" name="テキスト ボックス 86">
              <a:extLst>
                <a:ext uri="{FF2B5EF4-FFF2-40B4-BE49-F238E27FC236}">
                  <a16:creationId xmlns:a16="http://schemas.microsoft.com/office/drawing/2014/main" id="{5B3B2D24-CAB4-4145-8597-C2E3C01DBF84}"/>
                </a:ext>
              </a:extLst>
            </p:cNvPr>
            <p:cNvSpPr txBox="1"/>
            <p:nvPr/>
          </p:nvSpPr>
          <p:spPr>
            <a:xfrm>
              <a:off x="2584772" y="2308504"/>
              <a:ext cx="1936180" cy="461665"/>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（滅菌指定・計測機能付き、再利用可）</a:t>
              </a:r>
            </a:p>
          </p:txBody>
        </p:sp>
        <p:sp>
          <p:nvSpPr>
            <p:cNvPr id="88" name="テキスト ボックス 87">
              <a:extLst>
                <a:ext uri="{FF2B5EF4-FFF2-40B4-BE49-F238E27FC236}">
                  <a16:creationId xmlns:a16="http://schemas.microsoft.com/office/drawing/2014/main" id="{FD62424E-E182-482C-BD5E-C486B909A63F}"/>
                </a:ext>
              </a:extLst>
            </p:cNvPr>
            <p:cNvSpPr txBox="1"/>
            <p:nvPr/>
          </p:nvSpPr>
          <p:spPr>
            <a:xfrm>
              <a:off x="2584771" y="2908878"/>
              <a:ext cx="6329625" cy="461665"/>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ＭＤＲ</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に則り</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品質管理システム（ＩＳＯ</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13485</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）実行（</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）／抜き打ち監査の設定</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臨床試験、市販後調査（ＰＭＳ）、市販後臨床フォローアップ（ＰＭＣＦ）を含むこと</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89" name="テキスト ボックス 88">
              <a:extLst>
                <a:ext uri="{FF2B5EF4-FFF2-40B4-BE49-F238E27FC236}">
                  <a16:creationId xmlns:a16="http://schemas.microsoft.com/office/drawing/2014/main" id="{A13ED545-D6E7-4096-9033-3CBF94CB01C0}"/>
                </a:ext>
              </a:extLst>
            </p:cNvPr>
            <p:cNvSpPr txBox="1"/>
            <p:nvPr/>
          </p:nvSpPr>
          <p:spPr>
            <a:xfrm>
              <a:off x="1064568" y="3857092"/>
              <a:ext cx="7849828" cy="276999"/>
            </a:xfrm>
            <a:prstGeom prst="rect">
              <a:avLst/>
            </a:prstGeom>
            <a:no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ＥＵ代理人の選定（ＥＵに拠点がない場合）</a:t>
              </a:r>
            </a:p>
          </p:txBody>
        </p:sp>
        <p:sp>
          <p:nvSpPr>
            <p:cNvPr id="90" name="テキスト ボックス 89">
              <a:extLst>
                <a:ext uri="{FF2B5EF4-FFF2-40B4-BE49-F238E27FC236}">
                  <a16:creationId xmlns:a16="http://schemas.microsoft.com/office/drawing/2014/main" id="{C3D1173C-45CB-4E3F-A706-0DC25C1D9C8D}"/>
                </a:ext>
              </a:extLst>
            </p:cNvPr>
            <p:cNvSpPr txBox="1"/>
            <p:nvPr/>
          </p:nvSpPr>
          <p:spPr>
            <a:xfrm>
              <a:off x="2584771" y="4235771"/>
              <a:ext cx="6329623"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第三者認証機関による品質管理システム、技術ファイル、設計文書の審査</a:t>
              </a:r>
            </a:p>
          </p:txBody>
        </p:sp>
        <p:sp>
          <p:nvSpPr>
            <p:cNvPr id="91" name="テキスト ボックス 90">
              <a:extLst>
                <a:ext uri="{FF2B5EF4-FFF2-40B4-BE49-F238E27FC236}">
                  <a16:creationId xmlns:a16="http://schemas.microsoft.com/office/drawing/2014/main" id="{7FBFEF43-862D-419B-B718-AF14E81DD18B}"/>
                </a:ext>
              </a:extLst>
            </p:cNvPr>
            <p:cNvSpPr txBox="1"/>
            <p:nvPr/>
          </p:nvSpPr>
          <p:spPr>
            <a:xfrm>
              <a:off x="2584771" y="5744289"/>
              <a:ext cx="6329619" cy="461665"/>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第三者認証機関による毎年の監査（ＭＤＲ準拠状況）</a:t>
              </a:r>
              <a:b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臨床試験、ＰＭＳ、ＰＭＣＦ要実施</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92" name="直線矢印コネクタ 91">
              <a:extLst>
                <a:ext uri="{FF2B5EF4-FFF2-40B4-BE49-F238E27FC236}">
                  <a16:creationId xmlns:a16="http://schemas.microsoft.com/office/drawing/2014/main" id="{FACC03E8-B2A7-4140-AFB7-DCF8D5D832C6}"/>
                </a:ext>
              </a:extLst>
            </p:cNvPr>
            <p:cNvCxnSpPr/>
            <p:nvPr/>
          </p:nvCxnSpPr>
          <p:spPr bwMode="auto">
            <a:xfrm>
              <a:off x="6594670" y="2677562"/>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93" name="テキスト ボックス 92">
              <a:extLst>
                <a:ext uri="{FF2B5EF4-FFF2-40B4-BE49-F238E27FC236}">
                  <a16:creationId xmlns:a16="http://schemas.microsoft.com/office/drawing/2014/main" id="{B6ED6E7C-7A1B-4452-8BF8-42314A06E734}"/>
                </a:ext>
              </a:extLst>
            </p:cNvPr>
            <p:cNvSpPr txBox="1"/>
            <p:nvPr/>
          </p:nvSpPr>
          <p:spPr>
            <a:xfrm>
              <a:off x="1072604" y="2400761"/>
              <a:ext cx="130837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4" name="テキスト ボックス 93">
              <a:extLst>
                <a:ext uri="{FF2B5EF4-FFF2-40B4-BE49-F238E27FC236}">
                  <a16:creationId xmlns:a16="http://schemas.microsoft.com/office/drawing/2014/main" id="{6DFF12F8-8875-4280-A47D-38350EA7B7C1}"/>
                </a:ext>
              </a:extLst>
            </p:cNvPr>
            <p:cNvSpPr txBox="1"/>
            <p:nvPr/>
          </p:nvSpPr>
          <p:spPr>
            <a:xfrm>
              <a:off x="4693554" y="2400761"/>
              <a:ext cx="115200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p>
          </p:txBody>
        </p:sp>
        <p:sp>
          <p:nvSpPr>
            <p:cNvPr id="95" name="テキスト ボックス 94">
              <a:extLst>
                <a:ext uri="{FF2B5EF4-FFF2-40B4-BE49-F238E27FC236}">
                  <a16:creationId xmlns:a16="http://schemas.microsoft.com/office/drawing/2014/main" id="{288F6E50-6DF5-48A0-8C9C-0646A2BC67D1}"/>
                </a:ext>
              </a:extLst>
            </p:cNvPr>
            <p:cNvSpPr txBox="1"/>
            <p:nvPr/>
          </p:nvSpPr>
          <p:spPr>
            <a:xfrm>
              <a:off x="7300918" y="2398977"/>
              <a:ext cx="115200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6" name="テキスト ボックス 95">
              <a:extLst>
                <a:ext uri="{FF2B5EF4-FFF2-40B4-BE49-F238E27FC236}">
                  <a16:creationId xmlns:a16="http://schemas.microsoft.com/office/drawing/2014/main" id="{67B2878A-F493-413D-9A3B-C7D6064546B0}"/>
                </a:ext>
              </a:extLst>
            </p:cNvPr>
            <p:cNvSpPr txBox="1"/>
            <p:nvPr/>
          </p:nvSpPr>
          <p:spPr>
            <a:xfrm>
              <a:off x="6018734" y="2400658"/>
              <a:ext cx="115200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p>
          </p:txBody>
        </p:sp>
        <p:cxnSp>
          <p:nvCxnSpPr>
            <p:cNvPr id="97" name="直線矢印コネクタ 96">
              <a:extLst>
                <a:ext uri="{FF2B5EF4-FFF2-40B4-BE49-F238E27FC236}">
                  <a16:creationId xmlns:a16="http://schemas.microsoft.com/office/drawing/2014/main" id="{F50957EB-E387-4873-B835-253DE2F07381}"/>
                </a:ext>
              </a:extLst>
            </p:cNvPr>
            <p:cNvCxnSpPr/>
            <p:nvPr/>
          </p:nvCxnSpPr>
          <p:spPr bwMode="auto">
            <a:xfrm>
              <a:off x="7873196" y="2674393"/>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98" name="直線矢印コネクタ 97">
              <a:extLst>
                <a:ext uri="{FF2B5EF4-FFF2-40B4-BE49-F238E27FC236}">
                  <a16:creationId xmlns:a16="http://schemas.microsoft.com/office/drawing/2014/main" id="{6646CC91-8629-433D-A272-B90DE9D26445}"/>
                </a:ext>
              </a:extLst>
            </p:cNvPr>
            <p:cNvCxnSpPr/>
            <p:nvPr/>
          </p:nvCxnSpPr>
          <p:spPr bwMode="auto">
            <a:xfrm>
              <a:off x="5268334" y="2677574"/>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99" name="直線矢印コネクタ 98">
              <a:extLst>
                <a:ext uri="{FF2B5EF4-FFF2-40B4-BE49-F238E27FC236}">
                  <a16:creationId xmlns:a16="http://schemas.microsoft.com/office/drawing/2014/main" id="{7BF89A26-45B6-4684-AFBA-E01DE902A4D3}"/>
                </a:ext>
              </a:extLst>
            </p:cNvPr>
            <p:cNvCxnSpPr/>
            <p:nvPr/>
          </p:nvCxnSpPr>
          <p:spPr bwMode="auto">
            <a:xfrm>
              <a:off x="6595676" y="374503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0" name="直線矢印コネクタ 99">
              <a:extLst>
                <a:ext uri="{FF2B5EF4-FFF2-40B4-BE49-F238E27FC236}">
                  <a16:creationId xmlns:a16="http://schemas.microsoft.com/office/drawing/2014/main" id="{DA089990-8A50-4E10-AA7F-20C572093958}"/>
                </a:ext>
              </a:extLst>
            </p:cNvPr>
            <p:cNvCxnSpPr/>
            <p:nvPr/>
          </p:nvCxnSpPr>
          <p:spPr bwMode="auto">
            <a:xfrm>
              <a:off x="7870022" y="3742431"/>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1" name="直線矢印コネクタ 100">
              <a:extLst>
                <a:ext uri="{FF2B5EF4-FFF2-40B4-BE49-F238E27FC236}">
                  <a16:creationId xmlns:a16="http://schemas.microsoft.com/office/drawing/2014/main" id="{FFCE639F-BD56-4C9D-8210-A5D2BBCC329C}"/>
                </a:ext>
              </a:extLst>
            </p:cNvPr>
            <p:cNvCxnSpPr/>
            <p:nvPr/>
          </p:nvCxnSpPr>
          <p:spPr bwMode="auto">
            <a:xfrm>
              <a:off x="1723674" y="374808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2" name="直線矢印コネクタ 101">
              <a:extLst>
                <a:ext uri="{FF2B5EF4-FFF2-40B4-BE49-F238E27FC236}">
                  <a16:creationId xmlns:a16="http://schemas.microsoft.com/office/drawing/2014/main" id="{3C537386-F9E2-4AE1-9B23-567D5A2B25BD}"/>
                </a:ext>
              </a:extLst>
            </p:cNvPr>
            <p:cNvCxnSpPr/>
            <p:nvPr/>
          </p:nvCxnSpPr>
          <p:spPr bwMode="auto">
            <a:xfrm>
              <a:off x="1725282" y="4134091"/>
              <a:ext cx="0" cy="839883"/>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3" name="直線矢印コネクタ 102">
              <a:extLst>
                <a:ext uri="{FF2B5EF4-FFF2-40B4-BE49-F238E27FC236}">
                  <a16:creationId xmlns:a16="http://schemas.microsoft.com/office/drawing/2014/main" id="{8C49872E-D08E-45ED-8FEF-734ED7589803}"/>
                </a:ext>
              </a:extLst>
            </p:cNvPr>
            <p:cNvCxnSpPr/>
            <p:nvPr/>
          </p:nvCxnSpPr>
          <p:spPr bwMode="auto">
            <a:xfrm>
              <a:off x="6594808" y="413261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4" name="直線矢印コネクタ 103">
              <a:extLst>
                <a:ext uri="{FF2B5EF4-FFF2-40B4-BE49-F238E27FC236}">
                  <a16:creationId xmlns:a16="http://schemas.microsoft.com/office/drawing/2014/main" id="{82B6F5E9-B900-41DF-A2AF-2D3D238FDA10}"/>
                </a:ext>
              </a:extLst>
            </p:cNvPr>
            <p:cNvCxnSpPr/>
            <p:nvPr/>
          </p:nvCxnSpPr>
          <p:spPr bwMode="auto">
            <a:xfrm>
              <a:off x="7874784" y="413165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5" name="直線矢印コネクタ 104">
              <a:extLst>
                <a:ext uri="{FF2B5EF4-FFF2-40B4-BE49-F238E27FC236}">
                  <a16:creationId xmlns:a16="http://schemas.microsoft.com/office/drawing/2014/main" id="{A981B20C-E646-47A7-9E0E-036B4A34D231}"/>
                </a:ext>
              </a:extLst>
            </p:cNvPr>
            <p:cNvCxnSpPr/>
            <p:nvPr/>
          </p:nvCxnSpPr>
          <p:spPr bwMode="auto">
            <a:xfrm>
              <a:off x="5267515" y="413165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6" name="直線矢印コネクタ 105">
              <a:extLst>
                <a:ext uri="{FF2B5EF4-FFF2-40B4-BE49-F238E27FC236}">
                  <a16:creationId xmlns:a16="http://schemas.microsoft.com/office/drawing/2014/main" id="{7117BEAD-A6B0-4547-9687-9BDBE2650D0C}"/>
                </a:ext>
              </a:extLst>
            </p:cNvPr>
            <p:cNvCxnSpPr/>
            <p:nvPr/>
          </p:nvCxnSpPr>
          <p:spPr bwMode="auto">
            <a:xfrm>
              <a:off x="6594013" y="487097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7" name="直線矢印コネクタ 106">
              <a:extLst>
                <a:ext uri="{FF2B5EF4-FFF2-40B4-BE49-F238E27FC236}">
                  <a16:creationId xmlns:a16="http://schemas.microsoft.com/office/drawing/2014/main" id="{EA2FD7EA-4634-4365-A0F2-56BF75AAF134}"/>
                </a:ext>
              </a:extLst>
            </p:cNvPr>
            <p:cNvCxnSpPr/>
            <p:nvPr/>
          </p:nvCxnSpPr>
          <p:spPr bwMode="auto">
            <a:xfrm>
              <a:off x="7867419" y="488287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8" name="直線矢印コネクタ 107">
              <a:extLst>
                <a:ext uri="{FF2B5EF4-FFF2-40B4-BE49-F238E27FC236}">
                  <a16:creationId xmlns:a16="http://schemas.microsoft.com/office/drawing/2014/main" id="{4A7F626D-8A39-475B-B901-EB2260A1CE62}"/>
                </a:ext>
              </a:extLst>
            </p:cNvPr>
            <p:cNvCxnSpPr/>
            <p:nvPr/>
          </p:nvCxnSpPr>
          <p:spPr bwMode="auto">
            <a:xfrm>
              <a:off x="7873200" y="524958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9" name="直線矢印コネクタ 108">
              <a:extLst>
                <a:ext uri="{FF2B5EF4-FFF2-40B4-BE49-F238E27FC236}">
                  <a16:creationId xmlns:a16="http://schemas.microsoft.com/office/drawing/2014/main" id="{B34665EE-9A49-4BB8-9FB1-6223057DC650}"/>
                </a:ext>
              </a:extLst>
            </p:cNvPr>
            <p:cNvCxnSpPr/>
            <p:nvPr/>
          </p:nvCxnSpPr>
          <p:spPr bwMode="auto">
            <a:xfrm>
              <a:off x="6594236" y="524767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0" name="直線矢印コネクタ 109">
              <a:extLst>
                <a:ext uri="{FF2B5EF4-FFF2-40B4-BE49-F238E27FC236}">
                  <a16:creationId xmlns:a16="http://schemas.microsoft.com/office/drawing/2014/main" id="{BFA42206-CEE6-45C0-A44D-068D529A73AF}"/>
                </a:ext>
              </a:extLst>
            </p:cNvPr>
            <p:cNvCxnSpPr/>
            <p:nvPr/>
          </p:nvCxnSpPr>
          <p:spPr bwMode="auto">
            <a:xfrm>
              <a:off x="5269549" y="5250531"/>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1" name="直線矢印コネクタ 110">
              <a:extLst>
                <a:ext uri="{FF2B5EF4-FFF2-40B4-BE49-F238E27FC236}">
                  <a16:creationId xmlns:a16="http://schemas.microsoft.com/office/drawing/2014/main" id="{264522A3-6704-42AF-9001-71B9093ECC30}"/>
                </a:ext>
              </a:extLst>
            </p:cNvPr>
            <p:cNvCxnSpPr/>
            <p:nvPr/>
          </p:nvCxnSpPr>
          <p:spPr bwMode="auto">
            <a:xfrm>
              <a:off x="1711312" y="524829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2" name="直線矢印コネクタ 111">
              <a:extLst>
                <a:ext uri="{FF2B5EF4-FFF2-40B4-BE49-F238E27FC236}">
                  <a16:creationId xmlns:a16="http://schemas.microsoft.com/office/drawing/2014/main" id="{58754D74-F54B-40EB-9AD8-B6B52C8262F5}"/>
                </a:ext>
              </a:extLst>
            </p:cNvPr>
            <p:cNvCxnSpPr/>
            <p:nvPr/>
          </p:nvCxnSpPr>
          <p:spPr bwMode="auto">
            <a:xfrm>
              <a:off x="7875927" y="563058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3" name="直線矢印コネクタ 112">
              <a:extLst>
                <a:ext uri="{FF2B5EF4-FFF2-40B4-BE49-F238E27FC236}">
                  <a16:creationId xmlns:a16="http://schemas.microsoft.com/office/drawing/2014/main" id="{BDD47A06-7397-45A0-ADDB-EBC74BB2446A}"/>
                </a:ext>
              </a:extLst>
            </p:cNvPr>
            <p:cNvCxnSpPr/>
            <p:nvPr/>
          </p:nvCxnSpPr>
          <p:spPr bwMode="auto">
            <a:xfrm>
              <a:off x="6592517" y="562867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4" name="直線矢印コネクタ 113">
              <a:extLst>
                <a:ext uri="{FF2B5EF4-FFF2-40B4-BE49-F238E27FC236}">
                  <a16:creationId xmlns:a16="http://schemas.microsoft.com/office/drawing/2014/main" id="{B0CAC644-2C66-4261-9EE5-48FCA56DE640}"/>
                </a:ext>
              </a:extLst>
            </p:cNvPr>
            <p:cNvCxnSpPr/>
            <p:nvPr/>
          </p:nvCxnSpPr>
          <p:spPr bwMode="auto">
            <a:xfrm>
              <a:off x="5267515" y="5631531"/>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5" name="直線矢印コネクタ 114">
              <a:extLst>
                <a:ext uri="{FF2B5EF4-FFF2-40B4-BE49-F238E27FC236}">
                  <a16:creationId xmlns:a16="http://schemas.microsoft.com/office/drawing/2014/main" id="{005AA961-AD66-4760-B695-B4174BC19D55}"/>
                </a:ext>
              </a:extLst>
            </p:cNvPr>
            <p:cNvCxnSpPr/>
            <p:nvPr/>
          </p:nvCxnSpPr>
          <p:spPr bwMode="auto">
            <a:xfrm>
              <a:off x="1725340" y="2677170"/>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116" name="テキスト ボックス 115">
              <a:extLst>
                <a:ext uri="{FF2B5EF4-FFF2-40B4-BE49-F238E27FC236}">
                  <a16:creationId xmlns:a16="http://schemas.microsoft.com/office/drawing/2014/main" id="{99FE0F81-EE99-41CE-9D64-985C902DE516}"/>
                </a:ext>
              </a:extLst>
            </p:cNvPr>
            <p:cNvSpPr txBox="1"/>
            <p:nvPr/>
          </p:nvSpPr>
          <p:spPr>
            <a:xfrm>
              <a:off x="1045518" y="2905894"/>
              <a:ext cx="1368152" cy="461665"/>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品質管理システム実行</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7" name="テキスト ボックス 116">
              <a:extLst>
                <a:ext uri="{FF2B5EF4-FFF2-40B4-BE49-F238E27FC236}">
                  <a16:creationId xmlns:a16="http://schemas.microsoft.com/office/drawing/2014/main" id="{4C4F4673-3141-4193-886E-B797D4703128}"/>
                </a:ext>
              </a:extLst>
            </p:cNvPr>
            <p:cNvSpPr txBox="1"/>
            <p:nvPr/>
          </p:nvSpPr>
          <p:spPr>
            <a:xfrm>
              <a:off x="570165" y="5744923"/>
              <a:ext cx="1901554" cy="646331"/>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ＣＥＲ、技術ファイル、</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ＰＭＳ記録のアップデート</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18" name="直線矢印コネクタ 117">
              <a:extLst>
                <a:ext uri="{FF2B5EF4-FFF2-40B4-BE49-F238E27FC236}">
                  <a16:creationId xmlns:a16="http://schemas.microsoft.com/office/drawing/2014/main" id="{17DBF073-DE71-48CD-97DA-286D7F8D64EB}"/>
                </a:ext>
              </a:extLst>
            </p:cNvPr>
            <p:cNvCxnSpPr/>
            <p:nvPr/>
          </p:nvCxnSpPr>
          <p:spPr bwMode="auto">
            <a:xfrm>
              <a:off x="1718990" y="5630109"/>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9" name="直線矢印コネクタ 118">
              <a:extLst>
                <a:ext uri="{FF2B5EF4-FFF2-40B4-BE49-F238E27FC236}">
                  <a16:creationId xmlns:a16="http://schemas.microsoft.com/office/drawing/2014/main" id="{60F5C9DD-0EBA-4979-A1C2-D569718EE4FE}"/>
                </a:ext>
              </a:extLst>
            </p:cNvPr>
            <p:cNvCxnSpPr/>
            <p:nvPr/>
          </p:nvCxnSpPr>
          <p:spPr bwMode="auto">
            <a:xfrm>
              <a:off x="1722800" y="336960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120" name="テキスト ボックス 119">
              <a:extLst>
                <a:ext uri="{FF2B5EF4-FFF2-40B4-BE49-F238E27FC236}">
                  <a16:creationId xmlns:a16="http://schemas.microsoft.com/office/drawing/2014/main" id="{34ACE194-A91D-4C94-AE67-6CB11B5A0115}"/>
                </a:ext>
              </a:extLst>
            </p:cNvPr>
            <p:cNvSpPr txBox="1"/>
            <p:nvPr/>
          </p:nvSpPr>
          <p:spPr>
            <a:xfrm>
              <a:off x="1064568" y="4978152"/>
              <a:ext cx="7849828"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適合宣言（Ａｎｎｅｘ ＩＶに規定）／ＣＥマーク貼付</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1" name="テキスト ボックス 120">
              <a:extLst>
                <a:ext uri="{FF2B5EF4-FFF2-40B4-BE49-F238E27FC236}">
                  <a16:creationId xmlns:a16="http://schemas.microsoft.com/office/drawing/2014/main" id="{8C9EC3C5-6B74-4050-B8C8-46ACB9C1A9DD}"/>
                </a:ext>
              </a:extLst>
            </p:cNvPr>
            <p:cNvSpPr txBox="1"/>
            <p:nvPr/>
          </p:nvSpPr>
          <p:spPr>
            <a:xfrm>
              <a:off x="1070433" y="5357762"/>
              <a:ext cx="7843963"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製品登録、及び</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ＥＵＤＡＭＥＤデータベースにＵＤＩ</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を登録</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2" name="テキスト ボックス 121">
              <a:extLst>
                <a:ext uri="{FF2B5EF4-FFF2-40B4-BE49-F238E27FC236}">
                  <a16:creationId xmlns:a16="http://schemas.microsoft.com/office/drawing/2014/main" id="{846A7D60-A507-4602-AB62-E4F5BD673935}"/>
                </a:ext>
              </a:extLst>
            </p:cNvPr>
            <p:cNvSpPr txBox="1"/>
            <p:nvPr/>
          </p:nvSpPr>
          <p:spPr>
            <a:xfrm>
              <a:off x="1064568" y="3478696"/>
              <a:ext cx="7849828"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技術ファイル又は</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設計文書</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の準備（Ａｎｎｅｘ ＩＩ、ＩＩＩに規定）／</a:t>
              </a:r>
              <a:r>
                <a:rPr lang="zh-TW"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機器固有識別子</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（ＵＤＩ）取得</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3" name="テキスト ボックス 122">
              <a:extLst>
                <a:ext uri="{FF2B5EF4-FFF2-40B4-BE49-F238E27FC236}">
                  <a16:creationId xmlns:a16="http://schemas.microsoft.com/office/drawing/2014/main" id="{5A3D4B55-7A41-493A-86F9-B7D443A00E5D}"/>
                </a:ext>
              </a:extLst>
            </p:cNvPr>
            <p:cNvSpPr txBox="1"/>
            <p:nvPr/>
          </p:nvSpPr>
          <p:spPr>
            <a:xfrm>
              <a:off x="2584772" y="4608055"/>
              <a:ext cx="6329624" cy="276999"/>
            </a:xfrm>
            <a:prstGeom prst="rect">
              <a:avLst/>
            </a:prstGeom>
            <a:solidFill>
              <a:srgbClr val="0070C0"/>
            </a:solidFill>
            <a:ln>
              <a:solidFill>
                <a:srgbClr val="002060"/>
              </a:solidFill>
            </a:ln>
          </p:spPr>
          <p:txBody>
            <a:bodyPr wrap="square" rtlCol="0">
              <a:spAutoFit/>
            </a:bodyPr>
            <a:lstStyle/>
            <a:p>
              <a:pPr algn="ct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ＣＥマーキング認証（製品）／ＩＳＯ</a:t>
              </a:r>
              <a:r>
                <a:rPr lang="en-US" altLang="ja-JP" sz="1200" b="0" dirty="0">
                  <a:latin typeface="メイリオ" panose="020B0604030504040204" pitchFamily="50" charset="-128"/>
                  <a:ea typeface="メイリオ" panose="020B0604030504040204" pitchFamily="50" charset="-128"/>
                  <a:sym typeface="メイリオ" panose="020B0604030504040204" pitchFamily="50" charset="-128"/>
                </a:rPr>
                <a:t>13485</a:t>
              </a: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認証（工場）</a:t>
              </a:r>
              <a:endParaRPr kumimoji="1" lang="ja-JP" altLang="en-US" sz="1200" b="0"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24" name="Rectangle 2">
            <a:extLst>
              <a:ext uri="{FF2B5EF4-FFF2-40B4-BE49-F238E27FC236}">
                <a16:creationId xmlns:a16="http://schemas.microsoft.com/office/drawing/2014/main" id="{4E1C694E-7654-48DC-B4C9-E793C5BBB5ED}"/>
              </a:ext>
            </a:extLst>
          </p:cNvPr>
          <p:cNvSpPr txBox="1">
            <a:spLocks noChangeArrowheads="1"/>
          </p:cNvSpPr>
          <p:nvPr/>
        </p:nvSpPr>
        <p:spPr>
          <a:xfrm>
            <a:off x="711588" y="1315616"/>
            <a:ext cx="632964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医療機器登録の申請フロー（ＭＤＲ、</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26</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a:t>
            </a:r>
          </a:p>
        </p:txBody>
      </p:sp>
      <p:cxnSp>
        <p:nvCxnSpPr>
          <p:cNvPr id="125" name="直線コネクタ 124">
            <a:extLst>
              <a:ext uri="{FF2B5EF4-FFF2-40B4-BE49-F238E27FC236}">
                <a16:creationId xmlns:a16="http://schemas.microsoft.com/office/drawing/2014/main" id="{E70A39E2-5E0C-4ECD-B63A-4DFCCFB9CFFC}"/>
              </a:ext>
            </a:extLst>
          </p:cNvPr>
          <p:cNvCxnSpPr/>
          <p:nvPr/>
        </p:nvCxnSpPr>
        <p:spPr bwMode="auto">
          <a:xfrm>
            <a:off x="570165" y="1656173"/>
            <a:ext cx="5724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6" name="正方形/長方形 125">
            <a:extLst>
              <a:ext uri="{FF2B5EF4-FFF2-40B4-BE49-F238E27FC236}">
                <a16:creationId xmlns:a16="http://schemas.microsoft.com/office/drawing/2014/main" id="{5BB5E45F-6EE5-47D0-AE15-567D6B76E79B}"/>
              </a:ext>
            </a:extLst>
          </p:cNvPr>
          <p:cNvSpPr/>
          <p:nvPr/>
        </p:nvSpPr>
        <p:spPr bwMode="auto">
          <a:xfrm>
            <a:off x="570165" y="1325297"/>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269628353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6184199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527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オランダにおける医療機器の登録手続き（</a:t>
            </a:r>
            <a:r>
              <a:rPr lang="en-US" altLang="ja-JP" dirty="0"/>
              <a:t>3/5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C6194A0D-B5FD-491B-93CE-F5B4B5DDC143}"/>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製造業者は、ＭＤＲに定められた手順に則り、医療機器のクラス分類、技術ファイルの準備、第三者認証機関による監査を行う。</a:t>
            </a:r>
          </a:p>
        </p:txBody>
      </p:sp>
      <p:grpSp>
        <p:nvGrpSpPr>
          <p:cNvPr id="66" name="グループ化 65">
            <a:extLst>
              <a:ext uri="{FF2B5EF4-FFF2-40B4-BE49-F238E27FC236}">
                <a16:creationId xmlns:a16="http://schemas.microsoft.com/office/drawing/2014/main" id="{5A1F55D0-5A3E-4071-95A4-7FB5A552ECBC}"/>
              </a:ext>
            </a:extLst>
          </p:cNvPr>
          <p:cNvGrpSpPr/>
          <p:nvPr/>
        </p:nvGrpSpPr>
        <p:grpSpPr>
          <a:xfrm>
            <a:off x="420729" y="1484784"/>
            <a:ext cx="4316246" cy="457200"/>
            <a:chOff x="488504" y="976671"/>
            <a:chExt cx="4316246" cy="457200"/>
          </a:xfrm>
        </p:grpSpPr>
        <p:sp>
          <p:nvSpPr>
            <p:cNvPr id="67" name="Rectangle 2">
              <a:extLst>
                <a:ext uri="{FF2B5EF4-FFF2-40B4-BE49-F238E27FC236}">
                  <a16:creationId xmlns:a16="http://schemas.microsoft.com/office/drawing/2014/main" id="{AABEFBF0-9132-4B5A-9F36-78F9DED65436}"/>
                </a:ext>
              </a:extLst>
            </p:cNvPr>
            <p:cNvSpPr txBox="1">
              <a:spLocks noChangeArrowheads="1"/>
            </p:cNvSpPr>
            <p:nvPr/>
          </p:nvSpPr>
          <p:spPr>
            <a:xfrm>
              <a:off x="629929" y="976671"/>
              <a:ext cx="417482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リスク分類別の手続きの概要（</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p:txBody>
        </p:sp>
        <p:cxnSp>
          <p:nvCxnSpPr>
            <p:cNvPr id="127" name="直線コネクタ 126">
              <a:extLst>
                <a:ext uri="{FF2B5EF4-FFF2-40B4-BE49-F238E27FC236}">
                  <a16:creationId xmlns:a16="http://schemas.microsoft.com/office/drawing/2014/main" id="{F910B7DC-89B0-4388-BD0C-6777734AC687}"/>
                </a:ext>
              </a:extLst>
            </p:cNvPr>
            <p:cNvCxnSpPr/>
            <p:nvPr/>
          </p:nvCxnSpPr>
          <p:spPr bwMode="auto">
            <a:xfrm>
              <a:off x="488504" y="1317228"/>
              <a:ext cx="396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8" name="正方形/長方形 127">
              <a:extLst>
                <a:ext uri="{FF2B5EF4-FFF2-40B4-BE49-F238E27FC236}">
                  <a16:creationId xmlns:a16="http://schemas.microsoft.com/office/drawing/2014/main" id="{56D8C30E-A915-4B1C-A711-F305065F15B4}"/>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29" name="Table 204">
            <a:extLst>
              <a:ext uri="{FF2B5EF4-FFF2-40B4-BE49-F238E27FC236}">
                <a16:creationId xmlns:a16="http://schemas.microsoft.com/office/drawing/2014/main" id="{853A676F-6296-4C9F-9701-B598098006F9}"/>
              </a:ext>
            </a:extLst>
          </p:cNvPr>
          <p:cNvGraphicFramePr>
            <a:graphicFrameLocks noGrp="1"/>
          </p:cNvGraphicFramePr>
          <p:nvPr>
            <p:extLst>
              <p:ext uri="{D42A27DB-BD31-4B8C-83A1-F6EECF244321}">
                <p14:modId xmlns:p14="http://schemas.microsoft.com/office/powerpoint/2010/main" val="701730562"/>
              </p:ext>
            </p:extLst>
          </p:nvPr>
        </p:nvGraphicFramePr>
        <p:xfrm>
          <a:off x="416495" y="1944838"/>
          <a:ext cx="8924168" cy="3968952"/>
        </p:xfrm>
        <a:graphic>
          <a:graphicData uri="http://schemas.openxmlformats.org/drawingml/2006/table">
            <a:tbl>
              <a:tblPr firstRow="1" bandRow="1" bandCol="1">
                <a:tableStyleId>{5C22544A-7EE6-4342-B048-85BDC9FD1C3A}</a:tableStyleId>
              </a:tblPr>
              <a:tblGrid>
                <a:gridCol w="864097">
                  <a:extLst>
                    <a:ext uri="{9D8B030D-6E8A-4147-A177-3AD203B41FA5}">
                      <a16:colId xmlns:a16="http://schemas.microsoft.com/office/drawing/2014/main" val="20000"/>
                    </a:ext>
                  </a:extLst>
                </a:gridCol>
                <a:gridCol w="1591989">
                  <a:extLst>
                    <a:ext uri="{9D8B030D-6E8A-4147-A177-3AD203B41FA5}">
                      <a16:colId xmlns:a16="http://schemas.microsoft.com/office/drawing/2014/main" val="20001"/>
                    </a:ext>
                  </a:extLst>
                </a:gridCol>
                <a:gridCol w="1535250">
                  <a:extLst>
                    <a:ext uri="{9D8B030D-6E8A-4147-A177-3AD203B41FA5}">
                      <a16:colId xmlns:a16="http://schemas.microsoft.com/office/drawing/2014/main" val="20002"/>
                    </a:ext>
                  </a:extLst>
                </a:gridCol>
                <a:gridCol w="1527438">
                  <a:extLst>
                    <a:ext uri="{9D8B030D-6E8A-4147-A177-3AD203B41FA5}">
                      <a16:colId xmlns:a16="http://schemas.microsoft.com/office/drawing/2014/main" val="20003"/>
                    </a:ext>
                  </a:extLst>
                </a:gridCol>
                <a:gridCol w="116840">
                  <a:extLst>
                    <a:ext uri="{9D8B030D-6E8A-4147-A177-3AD203B41FA5}">
                      <a16:colId xmlns:a16="http://schemas.microsoft.com/office/drawing/2014/main" val="20004"/>
                    </a:ext>
                  </a:extLst>
                </a:gridCol>
                <a:gridCol w="1644277">
                  <a:extLst>
                    <a:ext uri="{9D8B030D-6E8A-4147-A177-3AD203B41FA5}">
                      <a16:colId xmlns:a16="http://schemas.microsoft.com/office/drawing/2014/main" val="20005"/>
                    </a:ext>
                  </a:extLst>
                </a:gridCol>
                <a:gridCol w="1644277">
                  <a:extLst>
                    <a:ext uri="{9D8B030D-6E8A-4147-A177-3AD203B41FA5}">
                      <a16:colId xmlns:a16="http://schemas.microsoft.com/office/drawing/2014/main" val="20006"/>
                    </a:ext>
                  </a:extLst>
                </a:gridCol>
              </a:tblGrid>
              <a:tr h="212133">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p>
                  </a:txBody>
                  <a:tcPr marL="0" marR="0" marT="0" marB="0"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p>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Is</a:t>
                      </a:r>
                      <a:r>
                        <a:rPr kumimoji="1" lang="ja-JP" altLang="en-US"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Im</a:t>
                      </a:r>
                      <a:r>
                        <a:rPr kumimoji="1" lang="ja-JP" altLang="en-US"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Ir</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Ⅱa</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Ⅱb</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p>
                  </a:txBody>
                  <a:tcPr marL="0" marR="0" marT="0" marB="0" anchor="ctr">
                    <a:lnL w="190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18428">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届出／登録</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l">
                        <a:lnSpc>
                          <a:spcPts val="1500"/>
                        </a:lnSpc>
                        <a:buFont typeface="Arial" panose="020B0604020202020204" pitchFamily="34" charset="0"/>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a:txBody>
                    <a:bodyPr/>
                    <a:lstStyle/>
                    <a:p>
                      <a:pPr marL="0" indent="0" algn="l">
                        <a:lnSpc>
                          <a:spcPts val="1500"/>
                        </a:lnSpc>
                        <a:buFont typeface="Arial" panose="020B0604020202020204" pitchFamily="34" charset="0"/>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gridSpan="2">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73595">
                <a:tc row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提出資料</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6">
                  <a:txBody>
                    <a:bodyPr/>
                    <a:lstStyle/>
                    <a:p>
                      <a:pPr marL="171450" indent="-171450" algn="l">
                        <a:lnSpc>
                          <a:spcPts val="1500"/>
                        </a:lnSpc>
                        <a:spcAft>
                          <a:spcPts val="600"/>
                        </a:spcAft>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以下の情報を含む技術ファイル／設計文書（クラス</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のみ）</a:t>
                      </a:r>
                      <a:endParaRPr lang="en-US" altLang="ja-JP"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kumimoji="1" lang="ja-JP" altLang="en-US"/>
                    </a:p>
                  </a:txBody>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lvl="0" indent="-171450" algn="l">
                        <a:lnSpc>
                          <a:spcPts val="1200"/>
                        </a:lnSpc>
                        <a:buFont typeface="Arial" panose="020B0604020202020204" pitchFamily="34" charset="0"/>
                        <a:buChar char="•"/>
                      </a:pPr>
                      <a:endParaRPr lang="en-US" altLang="ja-JP" sz="105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779270">
                <a:tc vMerge="1">
                  <a:txBody>
                    <a:bodyPr/>
                    <a:lstStyle/>
                    <a:p>
                      <a:endParaRPr kumimoji="1" lang="ja-JP" altLang="en-US"/>
                    </a:p>
                  </a:txBody>
                  <a:tcPr/>
                </a:tc>
                <a:tc gridSpan="3">
                  <a:txBody>
                    <a:bodyPr/>
                    <a:lstStyle/>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製品グループ及びそれぞれの製品がその製品グループに入る理由</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医療機器の機能／用途／使用箇所／同時に使用される物／使用する人を含む機器の使用目的の詳細評価</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部品／仕様／包装／印刷物に関する説明</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製造プロセス</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アクセサリーのリスト</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設計責任及び製造施設の所在地</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機器のクラス分類とクラス分類の理論的根拠</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該当する指令に沿ったコンプライアンスまでの選択肢</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製造業者が該当する指令へのコンプライアンスを記載する適合宣言書</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製品寿命及び環境制限</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gridSpan="3">
                  <a:txBody>
                    <a:bodyPr/>
                    <a:lstStyle/>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品質保証／監督当局および通知機関記録保持</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ビジランス報告及び医療機器報告手順</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監督当局への連絡時期及び方法</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ＥＵ代理人の名称及び契約</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契約業者名及び住所（該当する場合）</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基本的要求事項</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デザインインプット仕様</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標準およびガイドラインの適用及び参照</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試験結果及び臨床評価</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リスク解析</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使用説明書及びラベリング</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3"/>
                  </a:ext>
                </a:extLst>
              </a:tr>
              <a:tr h="336781">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提出先</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gridSpan="5">
                  <a:txBody>
                    <a:bodyPr/>
                    <a:lstStyle/>
                    <a:p>
                      <a:pPr marL="171450" indent="-171450" algn="l">
                        <a:lnSpc>
                          <a:spcPts val="1500"/>
                        </a:lnSpc>
                        <a:buFont typeface="Wingdings" panose="05000000000000000000" pitchFamily="2" charset="2"/>
                        <a:buChar char="l"/>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第三者認証機関</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546071">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審査機関</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自己宣言のため、</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製造業者による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gridSpan="5">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現在、ＭＤＲの第三者認証機関は</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機関のみで需要に追い付いていないため、第三者認証機関によっては認証までに１年半かかる。（</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年末までに</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機関まで増える予定）</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3496744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911834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866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中国のロボット介護機器関連の施策（</a:t>
            </a:r>
            <a:r>
              <a:rPr lang="en-US" altLang="ja-JP" dirty="0"/>
              <a:t>1/2</a:t>
            </a:r>
            <a:r>
              <a:rPr lang="ja-JP" altLang="en-US" dirty="0"/>
              <a:t>）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2012</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年頃より、介護支援ロボットという表現は登場し始めるものの、産業政策の柱の一つとして本格的にロボット介護産業が位置づけられるようになったのは「中国製造</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」が公表された</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年頃である。</a:t>
            </a:r>
          </a:p>
        </p:txBody>
      </p:sp>
      <p:graphicFrame>
        <p:nvGraphicFramePr>
          <p:cNvPr id="7" name="表 6">
            <a:extLst>
              <a:ext uri="{FF2B5EF4-FFF2-40B4-BE49-F238E27FC236}">
                <a16:creationId xmlns:a16="http://schemas.microsoft.com/office/drawing/2014/main" id="{C87E0332-FF5D-4C46-8911-931440005602}"/>
              </a:ext>
            </a:extLst>
          </p:cNvPr>
          <p:cNvGraphicFramePr>
            <a:graphicFrameLocks noGrp="1"/>
          </p:cNvGraphicFramePr>
          <p:nvPr>
            <p:extLst>
              <p:ext uri="{D42A27DB-BD31-4B8C-83A1-F6EECF244321}">
                <p14:modId xmlns:p14="http://schemas.microsoft.com/office/powerpoint/2010/main" val="2845690680"/>
              </p:ext>
            </p:extLst>
          </p:nvPr>
        </p:nvGraphicFramePr>
        <p:xfrm>
          <a:off x="201975" y="1968335"/>
          <a:ext cx="9503999" cy="4485001"/>
        </p:xfrm>
        <a:graphic>
          <a:graphicData uri="http://schemas.openxmlformats.org/drawingml/2006/table">
            <a:tbl>
              <a:tblPr firstRow="1" bandRow="1">
                <a:tableStyleId>{5C22544A-7EE6-4342-B048-85BDC9FD1C3A}</a:tableStyleId>
              </a:tblPr>
              <a:tblGrid>
                <a:gridCol w="948866">
                  <a:extLst>
                    <a:ext uri="{9D8B030D-6E8A-4147-A177-3AD203B41FA5}">
                      <a16:colId xmlns:a16="http://schemas.microsoft.com/office/drawing/2014/main" val="20000"/>
                    </a:ext>
                  </a:extLst>
                </a:gridCol>
                <a:gridCol w="2516342">
                  <a:extLst>
                    <a:ext uri="{9D8B030D-6E8A-4147-A177-3AD203B41FA5}">
                      <a16:colId xmlns:a16="http://schemas.microsoft.com/office/drawing/2014/main" val="20001"/>
                    </a:ext>
                  </a:extLst>
                </a:gridCol>
                <a:gridCol w="6038791">
                  <a:extLst>
                    <a:ext uri="{9D8B030D-6E8A-4147-A177-3AD203B41FA5}">
                      <a16:colId xmlns:a16="http://schemas.microsoft.com/office/drawing/2014/main" val="20002"/>
                    </a:ext>
                  </a:extLst>
                </a:gridCol>
              </a:tblGrid>
              <a:tr h="2545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発布日</a:t>
                      </a:r>
                      <a:endParaRPr kumimoji="1" lang="en-US"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政策名</a:t>
                      </a:r>
                      <a:endParaRPr kumimoji="1" lang="ja-JP"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123318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2006</a:t>
                      </a: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年</a:t>
                      </a:r>
                      <a:b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b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２月</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国務院</a:t>
                      </a:r>
                      <a:endParaRPr kumimoji="1" lang="en-US" altLang="ja-JP"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ja-JP"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国家中長期科学技術開発計画</a:t>
                      </a:r>
                      <a:r>
                        <a:rPr kumimoji="1" lang="ja-JP" altLang="en-US"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endParaRPr kumimoji="1" lang="en-US" altLang="ja-JP"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ja-JP"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(2006</a:t>
                      </a:r>
                      <a:r>
                        <a:rPr kumimoji="1" lang="ja-JP" altLang="en-US"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ja-JP"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2020年)</a:t>
                      </a:r>
                      <a:r>
                        <a:rPr kumimoji="1" lang="ja-JP" altLang="en-US"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ja-JP"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年までの</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15</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年間の中国における科学技術政策の最上位に位置づけられる計画</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0" indent="0">
                        <a:spcBef>
                          <a:spcPts val="600"/>
                        </a:spcBef>
                        <a:buFont typeface="Wingdings" panose="05000000000000000000" pitchFamily="2" charset="2"/>
                        <a:buNone/>
                      </a:pP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方　　　針</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「自主創新（＝独自のイノベーション）」を重視</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buFont typeface="Wingdings" panose="05000000000000000000" pitchFamily="2" charset="2"/>
                        <a:buNone/>
                      </a:pP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数値目標</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年までに、① Ｒ＆Ｄ投資を対ＧＤＰ比</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2.5</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％以上、② 対外技術依存度は</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30</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％以下など</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720725" indent="-720725">
                        <a:buFont typeface="Wingdings" panose="05000000000000000000" pitchFamily="2" charset="2"/>
                        <a:buNone/>
                      </a:pP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重点領域</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エネルギー、</a:t>
                      </a:r>
                      <a:r>
                        <a:rPr kumimoji="1" lang="ja-JP" altLang="en-US" sz="1000" b="0" i="0" u="sng"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情報産業とサービス業、人口と健康</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など、経済社会の発展・国防にとって重要な</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11</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分野（</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68</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項目）を重点領域として設定</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720725" indent="-720725">
                        <a:buFont typeface="Wingdings" panose="05000000000000000000" pitchFamily="2" charset="2"/>
                        <a:buNone/>
                      </a:pP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先端技術</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優先テーマの一つとして、</a:t>
                      </a:r>
                      <a:r>
                        <a:rPr kumimoji="1" lang="ja-JP" altLang="en-US" sz="1000" b="0" i="0" u="sng"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知的サービスロボット</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を位置づけ　</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9566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2012</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年</a:t>
                      </a:r>
                      <a:b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b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４月</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科学技術部</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ロボット技術開発のための</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12</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次５カ年計画」</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国家中長期科学技術開発計画のもと、具体的実施事項を示した分野別の第</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12</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次５カ年計画の一つ</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ltLang="ja-JP"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方　　　針</a:t>
                      </a:r>
                      <a:r>
                        <a:rPr lang="en-US" altLang="ja-JP"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中国</a:t>
                      </a:r>
                      <a:r>
                        <a:rPr kumimoji="1" lang="ja-JP" altLang="en-US"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の</a:t>
                      </a:r>
                      <a:r>
                        <a:rPr kumimoji="1" lang="ja-JP" altLang="en-US" sz="1000" u="sng"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戦略的新興産業としてのサービスロボット産業の育成</a:t>
                      </a:r>
                      <a:endParaRPr kumimoji="1" lang="en-US" altLang="ja-JP" sz="1000" u="sng"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重点任務</a:t>
                      </a:r>
                      <a:r>
                        <a:rPr kumimoji="1" lang="en-US" altLang="ja-JP"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国家の公安分野におけるニーズの解決に向けたロボット（セキュリティ及び災害ロボット）、 </a:t>
                      </a:r>
                      <a:r>
                        <a:rPr kumimoji="1" lang="ja-JP" altLang="en-US" sz="1000" u="sng"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医療リハビリテーションロボット、高齢者及び障害者の介護支援サービスロボット</a:t>
                      </a:r>
                      <a:r>
                        <a:rPr kumimoji="1" lang="ja-JP" altLang="en-US" sz="1000" u="non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など</a:t>
                      </a:r>
                      <a:endParaRPr kumimoji="1" lang="en-US" altLang="ja-JP"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10801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2012</a:t>
                      </a:r>
                      <a:r>
                        <a:rPr lang="zh-CN"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br>
                        <a:rPr lang="en-US" altLang="zh-CN"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７</a:t>
                      </a:r>
                      <a:r>
                        <a:rPr lang="zh-CN"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月</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国務院</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12</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次５カ年計画</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国家戦略新興産業開発計画</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国家中長期科学技術開発計画のもと、サービスロボットを含む新興産業向けの戦略的計画</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1" lang="en-US" altLang="ja-JP" sz="1000" b="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方</a:t>
                      </a:r>
                      <a:r>
                        <a:rPr kumimoji="1" lang="ja-JP" altLang="en-US" sz="10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針</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0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市場主導と適切な政府規制</a:t>
                      </a:r>
                      <a:endParaRPr kumimoji="1" lang="en-US" altLang="ja-JP" sz="10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・市場競争環境を創出し、</a:t>
                      </a:r>
                      <a:r>
                        <a:rPr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ノベーション主導のオープンな開発など</a:t>
                      </a:r>
                      <a:endParaRPr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開発目標</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開発目標の一つである</a:t>
                      </a:r>
                      <a:r>
                        <a:rPr kumimoji="1" lang="ja-JP" altLang="en-US" sz="10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インテリジェント製造装置産業の項には、例として、産業用ロボットが挙げられているが、サービスロボットについては言及なし</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9547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2013</a:t>
                      </a:r>
                      <a:r>
                        <a:rPr lang="zh-CN"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br>
                        <a:rPr lang="en-US" altLang="zh-CN"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br>
                      <a:r>
                        <a:rPr lang="en-US" altLang="zh-CN"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12</a:t>
                      </a:r>
                      <a:r>
                        <a:rPr lang="zh-CN"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月</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工業情報化部</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産業</a:t>
                      </a: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用</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ロボット産業の</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発展促進に関する指導</a:t>
                      </a: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中国の産業用ロボットに関する政策</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720725" indent="-720725">
                        <a:spcBef>
                          <a:spcPts val="600"/>
                        </a:spcBef>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方　　　向</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産業用ロボットの応用と開発の促進</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720725" indent="-720725"/>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数値目標</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年までに、① 国際競争力を有する３～５社のリーダー企業及び８～</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の産業クラスターの育成、</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② ハイエンド製品市場でのシェア</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45</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％以上、③ ロボット密度（作業員１万人あたりの使用ロボット台数）を</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100</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以上　など</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bl>
          </a:graphicData>
        </a:graphic>
      </p:graphicFrame>
      <p:grpSp>
        <p:nvGrpSpPr>
          <p:cNvPr id="11" name="グループ化 10">
            <a:extLst>
              <a:ext uri="{FF2B5EF4-FFF2-40B4-BE49-F238E27FC236}">
                <a16:creationId xmlns:a16="http://schemas.microsoft.com/office/drawing/2014/main" id="{485E0B95-A9BB-4DC3-B8E9-3FA39111440E}"/>
              </a:ext>
            </a:extLst>
          </p:cNvPr>
          <p:cNvGrpSpPr/>
          <p:nvPr/>
        </p:nvGrpSpPr>
        <p:grpSpPr>
          <a:xfrm>
            <a:off x="200472" y="1531640"/>
            <a:ext cx="4699768" cy="457200"/>
            <a:chOff x="488504" y="976671"/>
            <a:chExt cx="3952687" cy="457200"/>
          </a:xfrm>
        </p:grpSpPr>
        <p:sp>
          <p:nvSpPr>
            <p:cNvPr id="12" name="Rectangle 2">
              <a:extLst>
                <a:ext uri="{FF2B5EF4-FFF2-40B4-BE49-F238E27FC236}">
                  <a16:creationId xmlns:a16="http://schemas.microsoft.com/office/drawing/2014/main" id="{D85C67DD-2803-4B58-8738-FA9AA079E48B}"/>
                </a:ext>
              </a:extLst>
            </p:cNvPr>
            <p:cNvSpPr txBox="1">
              <a:spLocks noChangeArrowheads="1"/>
            </p:cNvSpPr>
            <p:nvPr/>
          </p:nvSpPr>
          <p:spPr>
            <a:xfrm>
              <a:off x="636497" y="976671"/>
              <a:ext cx="380469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ロボット介護機器の登場（沿革）（</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1/2</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a:t>
              </a:r>
            </a:p>
          </p:txBody>
        </p:sp>
        <p:cxnSp>
          <p:nvCxnSpPr>
            <p:cNvPr id="14" name="直線コネクタ 13">
              <a:extLst>
                <a:ext uri="{FF2B5EF4-FFF2-40B4-BE49-F238E27FC236}">
                  <a16:creationId xmlns:a16="http://schemas.microsoft.com/office/drawing/2014/main" id="{498445EA-F6B6-4C8C-8699-DD3BDDB7865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EBF0DDF0-92DE-461A-B754-4EF688197B61}"/>
                </a:ext>
              </a:extLst>
            </p:cNvPr>
            <p:cNvSpPr/>
            <p:nvPr/>
          </p:nvSpPr>
          <p:spPr bwMode="auto">
            <a:xfrm>
              <a:off x="488504" y="986352"/>
              <a:ext cx="9386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41824554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68398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629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オランダにおける医療機器の登録手続き（</a:t>
            </a:r>
            <a:r>
              <a:rPr lang="en-US" altLang="ja-JP" dirty="0"/>
              <a:t>4/5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a:t>
            </a:r>
            <a:r>
              <a:rPr lang="en-US" altLang="ja-JP" dirty="0"/>
              <a:t>5.</a:t>
            </a:r>
            <a:r>
              <a:rPr lang="ja-JP" altLang="en-US" dirty="0"/>
              <a:t>キーパーソン・協力先</a:t>
            </a:r>
            <a:r>
              <a:rPr lang="en-US" altLang="ja-JP" dirty="0"/>
              <a:t>&gt;</a:t>
            </a:r>
            <a:r>
              <a:rPr lang="ja-JP" altLang="en-US" dirty="0"/>
              <a:t>その他のキーパーソン・協力先等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C6194A0D-B5FD-491B-93CE-F5B4B5DDC143}"/>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ＭＤＲにおいて、クラス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（滅菌指定・計測機能なし、再利用可能な外科器具以外のもの）以外で認証を受ける場合、第三者認証機関による適合性評価が必要となる。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ＭＤＲ認証を行える第三者認証機関は、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EU</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内に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機関のみ存在する。（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年２月時点）</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ＣＥマークを取得後、製造業者は</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Farmatec</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Notis</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online registration system</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に登録する必要がある。</a:t>
            </a:r>
          </a:p>
        </p:txBody>
      </p:sp>
      <p:graphicFrame>
        <p:nvGraphicFramePr>
          <p:cNvPr id="12" name="表 11">
            <a:extLst>
              <a:ext uri="{FF2B5EF4-FFF2-40B4-BE49-F238E27FC236}">
                <a16:creationId xmlns:a16="http://schemas.microsoft.com/office/drawing/2014/main" id="{276956A3-A4D0-4598-BA85-B55A0CBD412D}"/>
              </a:ext>
            </a:extLst>
          </p:cNvPr>
          <p:cNvGraphicFramePr>
            <a:graphicFrameLocks noGrp="1"/>
          </p:cNvGraphicFramePr>
          <p:nvPr>
            <p:extLst>
              <p:ext uri="{D42A27DB-BD31-4B8C-83A1-F6EECF244321}">
                <p14:modId xmlns:p14="http://schemas.microsoft.com/office/powerpoint/2010/main" val="4190696778"/>
              </p:ext>
            </p:extLst>
          </p:nvPr>
        </p:nvGraphicFramePr>
        <p:xfrm>
          <a:off x="500861" y="2570932"/>
          <a:ext cx="8928992" cy="3810396"/>
        </p:xfrm>
        <a:graphic>
          <a:graphicData uri="http://schemas.openxmlformats.org/drawingml/2006/table">
            <a:tbl>
              <a:tblPr firstRow="1" bandRow="1">
                <a:tableStyleId>{5C22544A-7EE6-4342-B048-85BDC9FD1C3A}</a:tableStyleId>
              </a:tblPr>
              <a:tblGrid>
                <a:gridCol w="1800200">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tblGrid>
              <a:tr h="29169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1"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機関の概要</a:t>
                      </a: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627418">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欧州委員会</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European Commission</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6350" cap="flat" cmpd="sng" algn="ctr">
                      <a:no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ＭＤＲによりＥＵにおける医療機器を規制している。</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1"/>
                  </a:ext>
                </a:extLst>
              </a:tr>
              <a:tr h="6274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ＢＳＩ</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noFill/>
                      <a:prstDash val="solid"/>
                      <a:round/>
                      <a:headEnd type="none" w="med" len="med"/>
                      <a:tailEnd type="none" w="med" len="med"/>
                    </a:lnL>
                    <a:lnR w="762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1901</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年に設立。英国に本社を置く第三者認証機関であり、オランダにも拠点がある。</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1999</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年に日本拠点のＢＳＩグループジャパン（株）を設立。</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2"/>
                  </a:ext>
                </a:extLst>
              </a:tr>
              <a:tr h="627418">
                <a:tc>
                  <a:txBody>
                    <a:bodyPr/>
                    <a:lstStyle/>
                    <a:p>
                      <a:pPr algn="ct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DARE!! Services</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noFill/>
                      <a:prstDash val="solid"/>
                      <a:round/>
                      <a:headEnd type="none" w="med" len="med"/>
                      <a:tailEnd type="none" w="med" len="med"/>
                    </a:lnL>
                    <a:lnR w="762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1992</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年に設立。</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オランダに本社を置く第三者認証機関。</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ＭＤＲの第三者認証機関として、欧州で６番目に認可を受けた。</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3"/>
                  </a:ext>
                </a:extLst>
              </a:tr>
              <a:tr h="633887">
                <a:tc>
                  <a:txBody>
                    <a:bodyPr/>
                    <a:lstStyle/>
                    <a:p>
                      <a:pPr marL="0" algn="ctr" defTabSz="914400" rtl="0" eaLnBrk="1" latinLnBrk="0" hangingPunct="1"/>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DEKRA </a:t>
                      </a:r>
                      <a:r>
                        <a:rPr kumimoji="1" lang="en-US" altLang="ja-JP" sz="1100" b="1" kern="1200" dirty="0" err="1">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Certificatioin</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noFill/>
                      <a:prstDash val="solid"/>
                      <a:round/>
                      <a:headEnd type="none" w="med" len="med"/>
                      <a:tailEnd type="none" w="med" len="med"/>
                    </a:lnL>
                    <a:lnR w="762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1925</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年に設立。ドイツに本社を置き、</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オランダにも拠点がある。</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2005</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年に日本拠点のＤＥＫＲＡサーティフィケーション・ジャパン（株）を設立。</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4"/>
                  </a:ext>
                </a:extLst>
              </a:tr>
              <a:tr h="1002556">
                <a:tc>
                  <a:txBody>
                    <a:bodyPr/>
                    <a:lstStyle/>
                    <a:p>
                      <a:pPr algn="ctr"/>
                      <a:r>
                        <a:rPr kumimoji="1" lang="en-US" altLang="ja-JP" sz="1100" b="1" kern="1200" dirty="0" err="1">
                          <a:solidFill>
                            <a:schemeClr val="lt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Farmatec</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noFill/>
                      <a:prstDash val="solid"/>
                      <a:round/>
                      <a:headEnd type="none" w="med" len="med"/>
                      <a:tailEnd type="none" w="med" len="med"/>
                    </a:lnL>
                    <a:lnR w="762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ＣＩＢＧ（保健・福祉・スポーツ省の内部組織）の下部組織である。</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製造業者や指定代理店等は、ＣＥマーク取得後、</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Farmatec</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Notis</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online registration system”</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と通して医療機器を登録する必要がある。</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また、製品のＥＵ市場内での流通を中止する場合においても、</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Farmatec</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に通知しなければならない。</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grpSp>
        <p:nvGrpSpPr>
          <p:cNvPr id="14" name="グループ化 13">
            <a:extLst>
              <a:ext uri="{FF2B5EF4-FFF2-40B4-BE49-F238E27FC236}">
                <a16:creationId xmlns:a16="http://schemas.microsoft.com/office/drawing/2014/main" id="{F68A7AEA-0654-412E-A199-871EEFBC4437}"/>
              </a:ext>
            </a:extLst>
          </p:cNvPr>
          <p:cNvGrpSpPr/>
          <p:nvPr/>
        </p:nvGrpSpPr>
        <p:grpSpPr>
          <a:xfrm>
            <a:off x="505438" y="2113732"/>
            <a:ext cx="4104456" cy="457200"/>
            <a:chOff x="488504" y="976671"/>
            <a:chExt cx="3600000" cy="457200"/>
          </a:xfrm>
        </p:grpSpPr>
        <p:sp>
          <p:nvSpPr>
            <p:cNvPr id="15" name="Rectangle 2">
              <a:extLst>
                <a:ext uri="{FF2B5EF4-FFF2-40B4-BE49-F238E27FC236}">
                  <a16:creationId xmlns:a16="http://schemas.microsoft.com/office/drawing/2014/main" id="{84703555-D564-4927-9D8C-E5BF64BDDB81}"/>
                </a:ext>
              </a:extLst>
            </p:cNvPr>
            <p:cNvSpPr txBox="1">
              <a:spLocks noChangeArrowheads="1"/>
            </p:cNvSpPr>
            <p:nvPr/>
          </p:nvSpPr>
          <p:spPr>
            <a:xfrm>
              <a:off x="618791"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医療機器等に関する主な関係機関</a:t>
              </a:r>
            </a:p>
          </p:txBody>
        </p:sp>
        <p:cxnSp>
          <p:nvCxnSpPr>
            <p:cNvPr id="16" name="直線コネクタ 15">
              <a:extLst>
                <a:ext uri="{FF2B5EF4-FFF2-40B4-BE49-F238E27FC236}">
                  <a16:creationId xmlns:a16="http://schemas.microsoft.com/office/drawing/2014/main" id="{0F044D8D-134C-4858-9128-0155E20469D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E91DC594-3688-439E-B775-CF785F3C62A4}"/>
                </a:ext>
              </a:extLst>
            </p:cNvPr>
            <p:cNvSpPr/>
            <p:nvPr/>
          </p:nvSpPr>
          <p:spPr bwMode="auto">
            <a:xfrm>
              <a:off x="488504" y="986352"/>
              <a:ext cx="9788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58736626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2970307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732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オランダにおける医療機器の登録手続き（</a:t>
            </a:r>
            <a:r>
              <a:rPr lang="en-US" altLang="ja-JP" dirty="0"/>
              <a:t>5/5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C6194A0D-B5FD-491B-93CE-F5B4B5DDC143}"/>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ＭＤＲを含むＣＥマーキングにおいて、求められた法的責任を果たさなかった場合の罰則としては、以下のようなものがある。</a:t>
            </a:r>
          </a:p>
        </p:txBody>
      </p:sp>
      <p:sp>
        <p:nvSpPr>
          <p:cNvPr id="7" name="正方形/長方形 6">
            <a:extLst>
              <a:ext uri="{FF2B5EF4-FFF2-40B4-BE49-F238E27FC236}">
                <a16:creationId xmlns:a16="http://schemas.microsoft.com/office/drawing/2014/main" id="{F13C2625-DC8C-478B-A250-781863461F31}"/>
              </a:ext>
            </a:extLst>
          </p:cNvPr>
          <p:cNvSpPr/>
          <p:nvPr/>
        </p:nvSpPr>
        <p:spPr>
          <a:xfrm>
            <a:off x="508534" y="1721304"/>
            <a:ext cx="8980970" cy="2462213"/>
          </a:xfrm>
          <a:prstGeom prst="rect">
            <a:avLst/>
          </a:prstGeom>
        </p:spPr>
        <p:txBody>
          <a:bodyPr wrap="square">
            <a:spAutoFit/>
          </a:bodyPr>
          <a:lstStyle/>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ＥＵ指令の目的は、一定の安全水準が整った製品の市場流通であり、各国において指令が製品に正しく適用されているかのチェックが行われている。監視内容は、以下のとおりである。</a:t>
            </a:r>
          </a:p>
          <a:p>
            <a:pPr marL="742950" lvl="1" indent="-285750">
              <a:buClr>
                <a:srgbClr val="0070C0"/>
              </a:buClr>
              <a:buFont typeface="Wingdings" panose="05000000000000000000" pitchFamily="2" charset="2"/>
              <a:buChar char="ü"/>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適合宣言書に関係情報がすべて含まれているか。</a:t>
            </a:r>
          </a:p>
          <a:p>
            <a:pPr marL="742950" lvl="1" indent="-285750">
              <a:buClr>
                <a:srgbClr val="0070C0"/>
              </a:buClr>
              <a:buFont typeface="Wingdings" panose="05000000000000000000" pitchFamily="2" charset="2"/>
              <a:buChar char="ü"/>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製品に関して誤解を招く情報がないか。</a:t>
            </a:r>
          </a:p>
          <a:p>
            <a:pPr marL="742950" lvl="1" indent="-285750">
              <a:buClr>
                <a:srgbClr val="0070C0"/>
              </a:buClr>
              <a:buFont typeface="Wingdings" panose="05000000000000000000" pitchFamily="2" charset="2"/>
              <a:buChar char="ü"/>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製品が本当に関係技術基準に適合しているか。</a:t>
            </a:r>
            <a:endParaRPr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指令に適さない事実が発覚した場合には処罰の対象となる。</a:t>
            </a:r>
          </a:p>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ＥＵ域外からの輸入に際しては、製品に重大なリスクがあるとみなされた場合や</a:t>
            </a:r>
            <a:br>
              <a:rPr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ＣＥマーキングの要件を満たしていない場合は、通関が保留されたり、調査の結果、ＥＵ市場での自由流通が禁止され、製品が破棄処分されたりするケースもある。</a:t>
            </a:r>
          </a:p>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製品の設計上の欠陥によって人体への障害や物損などが生じた場合には、その製品にＣＥマークが表示されているか否かに関わらず、製造物責任法（ＰＬ法）の問題が発生する可能性がある。</a:t>
            </a:r>
          </a:p>
        </p:txBody>
      </p:sp>
      <p:graphicFrame>
        <p:nvGraphicFramePr>
          <p:cNvPr id="9" name="表 8">
            <a:extLst>
              <a:ext uri="{FF2B5EF4-FFF2-40B4-BE49-F238E27FC236}">
                <a16:creationId xmlns:a16="http://schemas.microsoft.com/office/drawing/2014/main" id="{DA210F42-C434-4E4D-892D-BA9C37D61A0A}"/>
              </a:ext>
            </a:extLst>
          </p:cNvPr>
          <p:cNvGraphicFramePr>
            <a:graphicFrameLocks noGrp="1"/>
          </p:cNvGraphicFramePr>
          <p:nvPr>
            <p:extLst>
              <p:ext uri="{D42A27DB-BD31-4B8C-83A1-F6EECF244321}">
                <p14:modId xmlns:p14="http://schemas.microsoft.com/office/powerpoint/2010/main" val="1010860405"/>
              </p:ext>
            </p:extLst>
          </p:nvPr>
        </p:nvGraphicFramePr>
        <p:xfrm>
          <a:off x="560512" y="4293096"/>
          <a:ext cx="8787566" cy="1823701"/>
        </p:xfrm>
        <a:graphic>
          <a:graphicData uri="http://schemas.openxmlformats.org/drawingml/2006/table">
            <a:tbl>
              <a:tblPr firstRow="1" bandRow="1">
                <a:tableStyleId>{F5AB1C69-6EDB-4FF4-983F-18BD219EF322}</a:tableStyleId>
              </a:tblPr>
              <a:tblGrid>
                <a:gridCol w="1154718">
                  <a:extLst>
                    <a:ext uri="{9D8B030D-6E8A-4147-A177-3AD203B41FA5}">
                      <a16:colId xmlns:a16="http://schemas.microsoft.com/office/drawing/2014/main" val="20000"/>
                    </a:ext>
                  </a:extLst>
                </a:gridCol>
                <a:gridCol w="7632848">
                  <a:extLst>
                    <a:ext uri="{9D8B030D-6E8A-4147-A177-3AD203B41FA5}">
                      <a16:colId xmlns:a16="http://schemas.microsoft.com/office/drawing/2014/main" val="20001"/>
                    </a:ext>
                  </a:extLst>
                </a:gridCol>
              </a:tblGrid>
              <a:tr h="38304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取締り当局</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各国の政府取締当局、労働保険組合、保安局による市場監視</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8304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チェック場所</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通関、工場据付け、初期稼働、保安査察、事故、外部通告</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8304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違反行為</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適合宣言書、ＣＥマーク、取扱説明書のない状態での市場流通、ＣＥマークの不正使用、構造・性能上での明らかな不備</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63089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罰則</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違反等級による分類</a:t>
                      </a:r>
                    </a:p>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改善通告、機械の稼働禁止通告、出荷制限、販売停止、市場回収作業（リコール）、不正企業の公開、罰金、拘留、起訴量刑</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grpSp>
        <p:nvGrpSpPr>
          <p:cNvPr id="11" name="グループ化 10">
            <a:extLst>
              <a:ext uri="{FF2B5EF4-FFF2-40B4-BE49-F238E27FC236}">
                <a16:creationId xmlns:a16="http://schemas.microsoft.com/office/drawing/2014/main" id="{6BE65A8B-10FE-48EF-A778-423E8FA76889}"/>
              </a:ext>
            </a:extLst>
          </p:cNvPr>
          <p:cNvGrpSpPr/>
          <p:nvPr/>
        </p:nvGrpSpPr>
        <p:grpSpPr>
          <a:xfrm>
            <a:off x="603825" y="1340768"/>
            <a:ext cx="3993426" cy="457200"/>
            <a:chOff x="488504" y="976671"/>
            <a:chExt cx="3993426" cy="457200"/>
          </a:xfrm>
        </p:grpSpPr>
        <p:sp>
          <p:nvSpPr>
            <p:cNvPr id="12" name="Rectangle 2">
              <a:extLst>
                <a:ext uri="{FF2B5EF4-FFF2-40B4-BE49-F238E27FC236}">
                  <a16:creationId xmlns:a16="http://schemas.microsoft.com/office/drawing/2014/main" id="{4BD6D5CF-D73F-4C48-8843-957D0AC10273}"/>
                </a:ext>
              </a:extLst>
            </p:cNvPr>
            <p:cNvSpPr txBox="1">
              <a:spLocks noChangeArrowheads="1"/>
            </p:cNvSpPr>
            <p:nvPr/>
          </p:nvSpPr>
          <p:spPr>
            <a:xfrm>
              <a:off x="629930" y="976671"/>
              <a:ext cx="385200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罰則規定</a:t>
              </a:r>
            </a:p>
          </p:txBody>
        </p:sp>
        <p:cxnSp>
          <p:nvCxnSpPr>
            <p:cNvPr id="14" name="直線コネクタ 13">
              <a:extLst>
                <a:ext uri="{FF2B5EF4-FFF2-40B4-BE49-F238E27FC236}">
                  <a16:creationId xmlns:a16="http://schemas.microsoft.com/office/drawing/2014/main" id="{AA838E6B-4464-4316-8070-4075200BB43C}"/>
                </a:ext>
              </a:extLst>
            </p:cNvPr>
            <p:cNvCxnSpPr/>
            <p:nvPr/>
          </p:nvCxnSpPr>
          <p:spPr bwMode="auto">
            <a:xfrm>
              <a:off x="488504" y="1317228"/>
              <a:ext cx="1944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34469D9C-FCBD-41BB-9225-A627C5A7D604}"/>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65901642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885463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834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オランダにおいて医療機器を輸出する場合の留意事項</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1.</a:t>
            </a:r>
            <a:r>
              <a:rPr lang="ja-JP" altLang="en-US" dirty="0"/>
              <a:t>法人設立関連規制（医療法人含む）</a:t>
            </a:r>
            <a:r>
              <a:rPr lang="en-US" altLang="ja-JP" dirty="0"/>
              <a:t>&gt;</a:t>
            </a:r>
            <a:r>
              <a:rPr lang="ja-JP" altLang="en-US" dirty="0"/>
              <a:t>外資規制・法人設立の手続き／</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pSp>
        <p:nvGrpSpPr>
          <p:cNvPr id="7" name="グループ化 6">
            <a:extLst>
              <a:ext uri="{FF2B5EF4-FFF2-40B4-BE49-F238E27FC236}">
                <a16:creationId xmlns:a16="http://schemas.microsoft.com/office/drawing/2014/main" id="{E408E18C-47AA-4EA0-AF48-D1F9F1EA3981}"/>
              </a:ext>
            </a:extLst>
          </p:cNvPr>
          <p:cNvGrpSpPr/>
          <p:nvPr/>
        </p:nvGrpSpPr>
        <p:grpSpPr>
          <a:xfrm>
            <a:off x="488504" y="1195885"/>
            <a:ext cx="4176064" cy="457200"/>
            <a:chOff x="488504" y="976671"/>
            <a:chExt cx="3600000" cy="457200"/>
          </a:xfrm>
        </p:grpSpPr>
        <p:sp>
          <p:nvSpPr>
            <p:cNvPr id="9" name="Rectangle 2">
              <a:extLst>
                <a:ext uri="{FF2B5EF4-FFF2-40B4-BE49-F238E27FC236}">
                  <a16:creationId xmlns:a16="http://schemas.microsoft.com/office/drawing/2014/main" id="{C6213BF3-967A-4E54-8F21-13460DF467E7}"/>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オランダにおける輸出入関連法規</a:t>
              </a:r>
            </a:p>
          </p:txBody>
        </p:sp>
        <p:cxnSp>
          <p:nvCxnSpPr>
            <p:cNvPr id="11" name="直線コネクタ 10">
              <a:extLst>
                <a:ext uri="{FF2B5EF4-FFF2-40B4-BE49-F238E27FC236}">
                  <a16:creationId xmlns:a16="http://schemas.microsoft.com/office/drawing/2014/main" id="{9BD90DD2-FC8F-4B1C-85D7-1F5558E246A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2840D9DB-3A35-470E-A16E-E6A836A95B0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7B884CA0-40D0-40C1-8F34-C9C22E26FB45}"/>
              </a:ext>
            </a:extLst>
          </p:cNvPr>
          <p:cNvSpPr txBox="1"/>
          <p:nvPr/>
        </p:nvSpPr>
        <p:spPr>
          <a:xfrm>
            <a:off x="503018" y="1698536"/>
            <a:ext cx="8986486" cy="923330"/>
          </a:xfrm>
          <a:prstGeom prst="rect">
            <a:avLst/>
          </a:prstGeom>
          <a:noFill/>
        </p:spPr>
        <p:txBody>
          <a:bodyPr wrap="square" rtlCol="0">
            <a:spAutoFit/>
          </a:bodyPr>
          <a:lstStyle/>
          <a:p>
            <a:pPr marL="285750" indent="-285750">
              <a:buClr>
                <a:srgbClr val="0070C0"/>
              </a:buClr>
              <a:buFont typeface="Wingdings" panose="05000000000000000000" pitchFamily="2" charset="2"/>
              <a:buChar char="l"/>
            </a:pPr>
            <a:r>
              <a:rPr lang="ja-JP" altLang="en-US"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オランダにおいては、医療機器に対する輸入規制は見当たらない。医療関連製品の流通に必要なＣＥマークが付加されていれば、欧州経済圏内ではどこでも販売することができる。 </a:t>
            </a:r>
          </a:p>
        </p:txBody>
      </p:sp>
    </p:spTree>
    <p:extLst>
      <p:ext uri="{BB962C8B-B14F-4D97-AF65-F5344CB8AC3E}">
        <p14:creationId xmlns:p14="http://schemas.microsoft.com/office/powerpoint/2010/main" val="32923743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2323955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6937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オランダにおける医療機器がユーザーに届くまでの流通ルート（</a:t>
            </a:r>
            <a:r>
              <a:rPr lang="en-US" altLang="ja-JP" dirty="0"/>
              <a:t>1/2</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C6194A0D-B5FD-491B-93CE-F5B4B5DDC143}"/>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オランダでは、ロボット介護機器はまだ黎明期で数量も少ないため、輸入品の流通経路はまだ確立されていないが、以下のルートが考えられる。</a:t>
            </a:r>
          </a:p>
        </p:txBody>
      </p:sp>
      <p:sp>
        <p:nvSpPr>
          <p:cNvPr id="7" name="テキスト ボックス 6">
            <a:extLst>
              <a:ext uri="{FF2B5EF4-FFF2-40B4-BE49-F238E27FC236}">
                <a16:creationId xmlns:a16="http://schemas.microsoft.com/office/drawing/2014/main" id="{B7A7A80E-CDB6-4C9D-A133-B591FE82CB92}"/>
              </a:ext>
            </a:extLst>
          </p:cNvPr>
          <p:cNvSpPr txBox="1"/>
          <p:nvPr/>
        </p:nvSpPr>
        <p:spPr>
          <a:xfrm>
            <a:off x="5768977" y="1916832"/>
            <a:ext cx="3792535" cy="4524315"/>
          </a:xfrm>
          <a:prstGeom prst="rect">
            <a:avLst/>
          </a:prstGeom>
          <a:noFill/>
        </p:spPr>
        <p:txBody>
          <a:bodyPr wrap="square" rtlCol="0">
            <a:spAutoFit/>
          </a:bodyPr>
          <a:lstStyle/>
          <a:p>
            <a:pPr marL="185738" indent="-185738">
              <a:buClr>
                <a:srgbClr val="0070C0"/>
              </a:buClr>
              <a:buFont typeface="Arial" panose="020B0604020202020204" pitchFamily="34" charset="0"/>
              <a:buChar char="•"/>
            </a:pP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ロボットを開発できるリソースを抱える大企業は、現地法人を立ち上げ、直販も行っている</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Ｉ</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１</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Ａ</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製品</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が複雑なため、事実上、メンテナンスができるのは開発企業（と同等の知識を持つ会社）のみである。</a:t>
            </a:r>
            <a:endParaRPr kumimoji="1"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85738" indent="-185738">
              <a:buClr>
                <a:srgbClr val="0070C0"/>
              </a:buClr>
              <a:buFont typeface="Arial" panose="020B0604020202020204" pitchFamily="34" charset="0"/>
              <a:buChar char="•"/>
            </a:pPr>
            <a:endParaRPr kumimoji="1"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85738" indent="-185738">
              <a:buClr>
                <a:srgbClr val="0070C0"/>
              </a:buClr>
              <a:buFont typeface="Arial" panose="020B0604020202020204" pitchFamily="34" charset="0"/>
              <a:buChar cha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積極的にＥＵで販売を広げようとする中小企業は、現地法人を立ち上げた後に、各国ごとに販売代理店契約をしている</a:t>
            </a:r>
            <a:r>
              <a:rPr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(I-</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１</a:t>
            </a:r>
            <a:r>
              <a:rPr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Ｂ</a:t>
            </a:r>
            <a:r>
              <a:rPr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。国ごとに言語、商文化が異なるため、このパターンが今後主流になると想定される。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85738" indent="-185738">
              <a:buClr>
                <a:srgbClr val="0070C0"/>
              </a:buClr>
              <a:buFont typeface="Arial" panose="020B0604020202020204" pitchFamily="34" charset="0"/>
              <a:buChar char="•"/>
            </a:pP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85738" indent="-185738">
              <a:buClr>
                <a:srgbClr val="0070C0"/>
              </a:buClr>
              <a:buFont typeface="Arial" panose="020B0604020202020204" pitchFamily="34" charset="0"/>
              <a:buChar char="•"/>
            </a:pP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現地法人のない小さな会社は、輸入事業者を探す必要がある。ただし、複雑なメンテナンスがネックとなり、販売代理店から敬遠され、現地のメーカーを「パートナー」と指定しているケースもある</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２</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Ａ</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85738" indent="-185738">
              <a:buClr>
                <a:srgbClr val="0070C0"/>
              </a:buClr>
              <a:buFont typeface="Arial" panose="020B0604020202020204" pitchFamily="34" charset="0"/>
              <a:buChar char="•"/>
            </a:pP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85738" indent="-185738">
              <a:buClr>
                <a:srgbClr val="0070C0"/>
              </a:buClr>
              <a:buFont typeface="Arial" panose="020B0604020202020204" pitchFamily="34" charset="0"/>
              <a:buChar char="•"/>
            </a:pP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日本の商社が、日本で買取り、自社の現地法人を輸出事業者とし、販売代理店経由で売ることも考えられる</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(II-</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Ｂ</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。商社の実力があれば、日本の製品を輸入後、現地の小売店で販売する</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販路</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II-</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Ａ</a:t>
            </a:r>
            <a:r>
              <a:rPr kumimoji="1" lang="en-SG"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ｉｉ）も考えられるが、まだ市場が小さく、そこまで至っていない。</a:t>
            </a:r>
          </a:p>
        </p:txBody>
      </p:sp>
      <p:grpSp>
        <p:nvGrpSpPr>
          <p:cNvPr id="11" name="グループ化 10">
            <a:extLst>
              <a:ext uri="{FF2B5EF4-FFF2-40B4-BE49-F238E27FC236}">
                <a16:creationId xmlns:a16="http://schemas.microsoft.com/office/drawing/2014/main" id="{71BC6CAB-35F7-4271-BBC3-7C9A88074E7E}"/>
              </a:ext>
            </a:extLst>
          </p:cNvPr>
          <p:cNvGrpSpPr/>
          <p:nvPr/>
        </p:nvGrpSpPr>
        <p:grpSpPr>
          <a:xfrm>
            <a:off x="704528" y="1469777"/>
            <a:ext cx="5976664" cy="457200"/>
            <a:chOff x="488504" y="976671"/>
            <a:chExt cx="3600000" cy="457200"/>
          </a:xfrm>
        </p:grpSpPr>
        <p:sp>
          <p:nvSpPr>
            <p:cNvPr id="12" name="Rectangle 2">
              <a:extLst>
                <a:ext uri="{FF2B5EF4-FFF2-40B4-BE49-F238E27FC236}">
                  <a16:creationId xmlns:a16="http://schemas.microsoft.com/office/drawing/2014/main" id="{114017D0-5066-4017-AC45-8D0D32563A1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流通ルート</a:t>
              </a:r>
            </a:p>
          </p:txBody>
        </p:sp>
        <p:cxnSp>
          <p:nvCxnSpPr>
            <p:cNvPr id="14" name="直線コネクタ 13">
              <a:extLst>
                <a:ext uri="{FF2B5EF4-FFF2-40B4-BE49-F238E27FC236}">
                  <a16:creationId xmlns:a16="http://schemas.microsoft.com/office/drawing/2014/main" id="{569AD84E-B022-47A0-86A7-11A11206A557}"/>
                </a:ext>
              </a:extLst>
            </p:cNvPr>
            <p:cNvCxnSpPr/>
            <p:nvPr/>
          </p:nvCxnSpPr>
          <p:spPr bwMode="auto">
            <a:xfrm>
              <a:off x="488504" y="1317228"/>
              <a:ext cx="130106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15A7E155-52E5-41F8-A1CC-52C1D3AB1345}"/>
                </a:ext>
              </a:extLst>
            </p:cNvPr>
            <p:cNvSpPr/>
            <p:nvPr/>
          </p:nvSpPr>
          <p:spPr bwMode="auto">
            <a:xfrm>
              <a:off x="488504" y="986352"/>
              <a:ext cx="67221"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8" name="グループ化 17">
            <a:extLst>
              <a:ext uri="{FF2B5EF4-FFF2-40B4-BE49-F238E27FC236}">
                <a16:creationId xmlns:a16="http://schemas.microsoft.com/office/drawing/2014/main" id="{53937F1D-D1A7-4A43-9AF9-D70A1F9E8DCB}"/>
              </a:ext>
            </a:extLst>
          </p:cNvPr>
          <p:cNvGrpSpPr/>
          <p:nvPr/>
        </p:nvGrpSpPr>
        <p:grpSpPr>
          <a:xfrm>
            <a:off x="790575" y="1917344"/>
            <a:ext cx="4758764" cy="4608000"/>
            <a:chOff x="0" y="0"/>
            <a:chExt cx="4758764" cy="4608000"/>
          </a:xfrm>
        </p:grpSpPr>
        <p:grpSp>
          <p:nvGrpSpPr>
            <p:cNvPr id="19" name="グループ化 18">
              <a:extLst>
                <a:ext uri="{FF2B5EF4-FFF2-40B4-BE49-F238E27FC236}">
                  <a16:creationId xmlns:a16="http://schemas.microsoft.com/office/drawing/2014/main" id="{73E49B5B-54A7-43D5-AE41-641532EA788E}"/>
                </a:ext>
              </a:extLst>
            </p:cNvPr>
            <p:cNvGrpSpPr/>
            <p:nvPr/>
          </p:nvGrpSpPr>
          <p:grpSpPr>
            <a:xfrm>
              <a:off x="0" y="0"/>
              <a:ext cx="4758764" cy="4608000"/>
              <a:chOff x="0" y="0"/>
              <a:chExt cx="4758764" cy="4608000"/>
            </a:xfrm>
          </p:grpSpPr>
          <p:cxnSp>
            <p:nvCxnSpPr>
              <p:cNvPr id="24" name="直線矢印コネクタ 23">
                <a:extLst>
                  <a:ext uri="{FF2B5EF4-FFF2-40B4-BE49-F238E27FC236}">
                    <a16:creationId xmlns:a16="http://schemas.microsoft.com/office/drawing/2014/main" id="{5E996CAB-BE77-4664-A2C9-57A4EE9FD5D0}"/>
                  </a:ext>
                </a:extLst>
              </p:cNvPr>
              <p:cNvCxnSpPr/>
              <p:nvPr/>
            </p:nvCxnSpPr>
            <p:spPr>
              <a:xfrm>
                <a:off x="410883" y="865511"/>
                <a:ext cx="1548000" cy="0"/>
              </a:xfrm>
              <a:prstGeom prst="straightConnector1">
                <a:avLst/>
              </a:prstGeom>
              <a:noFill/>
              <a:ln w="44450" cap="flat" cmpd="sng" algn="ctr">
                <a:solidFill>
                  <a:srgbClr val="0296F6"/>
                </a:solidFill>
                <a:prstDash val="solid"/>
                <a:miter lim="800000"/>
                <a:tailEnd type="triangle"/>
              </a:ln>
              <a:effectLst/>
            </p:spPr>
          </p:cxnSp>
          <p:cxnSp>
            <p:nvCxnSpPr>
              <p:cNvPr id="25" name="直線矢印コネクタ 24">
                <a:extLst>
                  <a:ext uri="{FF2B5EF4-FFF2-40B4-BE49-F238E27FC236}">
                    <a16:creationId xmlns:a16="http://schemas.microsoft.com/office/drawing/2014/main" id="{381D9255-9BE5-4475-BF8F-E59AC553AD74}"/>
                  </a:ext>
                </a:extLst>
              </p:cNvPr>
              <p:cNvCxnSpPr/>
              <p:nvPr/>
            </p:nvCxnSpPr>
            <p:spPr>
              <a:xfrm>
                <a:off x="2380876" y="874178"/>
                <a:ext cx="1944000" cy="0"/>
              </a:xfrm>
              <a:prstGeom prst="straightConnector1">
                <a:avLst/>
              </a:prstGeom>
              <a:noFill/>
              <a:ln w="44450" cap="flat" cmpd="sng" algn="ctr">
                <a:solidFill>
                  <a:srgbClr val="0296F6"/>
                </a:solidFill>
                <a:prstDash val="solid"/>
                <a:miter lim="800000"/>
                <a:tailEnd type="triangle"/>
              </a:ln>
              <a:effectLst/>
            </p:spPr>
          </p:cxnSp>
          <p:cxnSp>
            <p:nvCxnSpPr>
              <p:cNvPr id="26" name="直線矢印コネクタ 25">
                <a:extLst>
                  <a:ext uri="{FF2B5EF4-FFF2-40B4-BE49-F238E27FC236}">
                    <a16:creationId xmlns:a16="http://schemas.microsoft.com/office/drawing/2014/main" id="{75B5D1FA-D1F0-4B82-BA8D-0D953BB6B8BC}"/>
                  </a:ext>
                </a:extLst>
              </p:cNvPr>
              <p:cNvCxnSpPr/>
              <p:nvPr/>
            </p:nvCxnSpPr>
            <p:spPr>
              <a:xfrm>
                <a:off x="3158937" y="1292531"/>
                <a:ext cx="1152000" cy="0"/>
              </a:xfrm>
              <a:prstGeom prst="straightConnector1">
                <a:avLst/>
              </a:prstGeom>
              <a:noFill/>
              <a:ln w="44450" cap="flat" cmpd="sng" algn="ctr">
                <a:solidFill>
                  <a:srgbClr val="0296F6"/>
                </a:solidFill>
                <a:prstDash val="solid"/>
                <a:miter lim="800000"/>
                <a:tailEnd type="triangle"/>
              </a:ln>
              <a:effectLst/>
            </p:spPr>
          </p:cxnSp>
          <p:cxnSp>
            <p:nvCxnSpPr>
              <p:cNvPr id="27" name="直線矢印コネクタ 26">
                <a:extLst>
                  <a:ext uri="{FF2B5EF4-FFF2-40B4-BE49-F238E27FC236}">
                    <a16:creationId xmlns:a16="http://schemas.microsoft.com/office/drawing/2014/main" id="{B0C82ABF-964A-46B2-AEF9-6260CB7A1431}"/>
                  </a:ext>
                </a:extLst>
              </p:cNvPr>
              <p:cNvCxnSpPr/>
              <p:nvPr/>
            </p:nvCxnSpPr>
            <p:spPr>
              <a:xfrm flipV="1">
                <a:off x="2383120" y="1280667"/>
                <a:ext cx="380999" cy="0"/>
              </a:xfrm>
              <a:prstGeom prst="straightConnector1">
                <a:avLst/>
              </a:prstGeom>
              <a:noFill/>
              <a:ln w="44450" cap="flat" cmpd="sng" algn="ctr">
                <a:solidFill>
                  <a:srgbClr val="0296F6"/>
                </a:solidFill>
                <a:prstDash val="solid"/>
                <a:miter lim="800000"/>
                <a:tailEnd type="triangle"/>
              </a:ln>
              <a:effectLst/>
            </p:spPr>
          </p:cxnSp>
          <p:cxnSp>
            <p:nvCxnSpPr>
              <p:cNvPr id="28" name="直線矢印コネクタ 27">
                <a:extLst>
                  <a:ext uri="{FF2B5EF4-FFF2-40B4-BE49-F238E27FC236}">
                    <a16:creationId xmlns:a16="http://schemas.microsoft.com/office/drawing/2014/main" id="{2C0289DF-67CD-436D-9A6E-2407A9EB13E2}"/>
                  </a:ext>
                </a:extLst>
              </p:cNvPr>
              <p:cNvCxnSpPr/>
              <p:nvPr/>
            </p:nvCxnSpPr>
            <p:spPr>
              <a:xfrm>
                <a:off x="2395070" y="2570001"/>
                <a:ext cx="1944000" cy="0"/>
              </a:xfrm>
              <a:prstGeom prst="straightConnector1">
                <a:avLst/>
              </a:prstGeom>
              <a:noFill/>
              <a:ln w="44450" cap="flat" cmpd="sng" algn="ctr">
                <a:solidFill>
                  <a:srgbClr val="0296F6"/>
                </a:solidFill>
                <a:prstDash val="solid"/>
                <a:miter lim="800000"/>
                <a:tailEnd type="triangle"/>
              </a:ln>
              <a:effectLst/>
            </p:spPr>
          </p:cxnSp>
          <p:cxnSp>
            <p:nvCxnSpPr>
              <p:cNvPr id="29" name="直線矢印コネクタ 28">
                <a:extLst>
                  <a:ext uri="{FF2B5EF4-FFF2-40B4-BE49-F238E27FC236}">
                    <a16:creationId xmlns:a16="http://schemas.microsoft.com/office/drawing/2014/main" id="{770341AA-A41D-47B0-8F6D-2C1E86547CDF}"/>
                  </a:ext>
                </a:extLst>
              </p:cNvPr>
              <p:cNvCxnSpPr/>
              <p:nvPr/>
            </p:nvCxnSpPr>
            <p:spPr>
              <a:xfrm flipV="1">
                <a:off x="400286" y="2562391"/>
                <a:ext cx="1548000" cy="0"/>
              </a:xfrm>
              <a:prstGeom prst="straightConnector1">
                <a:avLst/>
              </a:prstGeom>
              <a:noFill/>
              <a:ln w="44450" cap="flat" cmpd="sng" algn="ctr">
                <a:solidFill>
                  <a:srgbClr val="0296F6"/>
                </a:solidFill>
                <a:prstDash val="solid"/>
                <a:miter lim="800000"/>
                <a:tailEnd type="triangle"/>
              </a:ln>
              <a:effectLst/>
            </p:spPr>
          </p:cxnSp>
          <p:cxnSp>
            <p:nvCxnSpPr>
              <p:cNvPr id="30" name="直線矢印コネクタ 29">
                <a:extLst>
                  <a:ext uri="{FF2B5EF4-FFF2-40B4-BE49-F238E27FC236}">
                    <a16:creationId xmlns:a16="http://schemas.microsoft.com/office/drawing/2014/main" id="{64ED9876-F896-43CF-91F3-7C8836290504}"/>
                  </a:ext>
                </a:extLst>
              </p:cNvPr>
              <p:cNvCxnSpPr/>
              <p:nvPr/>
            </p:nvCxnSpPr>
            <p:spPr>
              <a:xfrm>
                <a:off x="362935" y="2837951"/>
                <a:ext cx="410882" cy="0"/>
              </a:xfrm>
              <a:prstGeom prst="straightConnector1">
                <a:avLst/>
              </a:prstGeom>
              <a:noFill/>
              <a:ln w="44450" cap="flat" cmpd="sng" algn="ctr">
                <a:solidFill>
                  <a:srgbClr val="0296F6"/>
                </a:solidFill>
                <a:prstDash val="solid"/>
                <a:miter lim="800000"/>
                <a:tailEnd type="triangle"/>
              </a:ln>
              <a:effectLst/>
            </p:spPr>
          </p:cxnSp>
          <p:cxnSp>
            <p:nvCxnSpPr>
              <p:cNvPr id="31" name="直線矢印コネクタ 30">
                <a:extLst>
                  <a:ext uri="{FF2B5EF4-FFF2-40B4-BE49-F238E27FC236}">
                    <a16:creationId xmlns:a16="http://schemas.microsoft.com/office/drawing/2014/main" id="{061594AA-7275-4FC0-9E0A-5BDC2AB42067}"/>
                  </a:ext>
                </a:extLst>
              </p:cNvPr>
              <p:cNvCxnSpPr/>
              <p:nvPr/>
            </p:nvCxnSpPr>
            <p:spPr>
              <a:xfrm flipV="1">
                <a:off x="1169758" y="2823010"/>
                <a:ext cx="776941" cy="0"/>
              </a:xfrm>
              <a:prstGeom prst="straightConnector1">
                <a:avLst/>
              </a:prstGeom>
              <a:noFill/>
              <a:ln w="44450" cap="flat" cmpd="sng" algn="ctr">
                <a:solidFill>
                  <a:srgbClr val="0296F6"/>
                </a:solidFill>
                <a:prstDash val="solid"/>
                <a:miter lim="800000"/>
                <a:tailEnd type="triangle"/>
              </a:ln>
              <a:effectLst/>
            </p:spPr>
          </p:cxnSp>
          <p:cxnSp>
            <p:nvCxnSpPr>
              <p:cNvPr id="32" name="直線矢印コネクタ 31">
                <a:extLst>
                  <a:ext uri="{FF2B5EF4-FFF2-40B4-BE49-F238E27FC236}">
                    <a16:creationId xmlns:a16="http://schemas.microsoft.com/office/drawing/2014/main" id="{E792B7FD-6192-4AB7-BC0F-4F22DA49D9D0}"/>
                  </a:ext>
                </a:extLst>
              </p:cNvPr>
              <p:cNvCxnSpPr/>
              <p:nvPr/>
            </p:nvCxnSpPr>
            <p:spPr>
              <a:xfrm flipV="1">
                <a:off x="2381251" y="3182589"/>
                <a:ext cx="395941" cy="0"/>
              </a:xfrm>
              <a:prstGeom prst="straightConnector1">
                <a:avLst/>
              </a:prstGeom>
              <a:noFill/>
              <a:ln w="44450" cap="flat" cmpd="sng" algn="ctr">
                <a:solidFill>
                  <a:srgbClr val="0296F6"/>
                </a:solidFill>
                <a:prstDash val="solid"/>
                <a:miter lim="800000"/>
                <a:tailEnd type="triangle"/>
              </a:ln>
              <a:effectLst/>
            </p:spPr>
          </p:cxnSp>
          <p:cxnSp>
            <p:nvCxnSpPr>
              <p:cNvPr id="33" name="直線矢印コネクタ 32">
                <a:extLst>
                  <a:ext uri="{FF2B5EF4-FFF2-40B4-BE49-F238E27FC236}">
                    <a16:creationId xmlns:a16="http://schemas.microsoft.com/office/drawing/2014/main" id="{F64F7797-C6F4-4B56-A92E-B814F4F4A734}"/>
                  </a:ext>
                </a:extLst>
              </p:cNvPr>
              <p:cNvCxnSpPr/>
              <p:nvPr/>
            </p:nvCxnSpPr>
            <p:spPr>
              <a:xfrm>
                <a:off x="3160059" y="3175119"/>
                <a:ext cx="1177364" cy="0"/>
              </a:xfrm>
              <a:prstGeom prst="straightConnector1">
                <a:avLst/>
              </a:prstGeom>
              <a:noFill/>
              <a:ln w="44450" cap="flat" cmpd="sng" algn="ctr">
                <a:solidFill>
                  <a:srgbClr val="0296F6"/>
                </a:solidFill>
                <a:prstDash val="solid"/>
                <a:miter lim="800000"/>
                <a:tailEnd type="triangle"/>
              </a:ln>
              <a:effectLst/>
            </p:spPr>
          </p:cxnSp>
          <p:sp>
            <p:nvSpPr>
              <p:cNvPr id="34" name="正方形/長方形 33">
                <a:extLst>
                  <a:ext uri="{FF2B5EF4-FFF2-40B4-BE49-F238E27FC236}">
                    <a16:creationId xmlns:a16="http://schemas.microsoft.com/office/drawing/2014/main" id="{3EDD6833-A851-4505-8D69-8C127715D256}"/>
                  </a:ext>
                </a:extLst>
              </p:cNvPr>
              <p:cNvSpPr/>
              <p:nvPr/>
            </p:nvSpPr>
            <p:spPr>
              <a:xfrm>
                <a:off x="0" y="515468"/>
                <a:ext cx="425824" cy="3757705"/>
              </a:xfrm>
              <a:prstGeom prst="rect">
                <a:avLst/>
              </a:prstGeom>
              <a:solidFill>
                <a:srgbClr val="0070C0"/>
              </a:solidFill>
              <a:ln w="12700" cap="flat" cmpd="sng" algn="ctr">
                <a:solidFill>
                  <a:srgbClr val="0296F6">
                    <a:shade val="50000"/>
                  </a:srgbClr>
                </a:solidFill>
                <a:prstDash val="solid"/>
                <a:miter lim="800000"/>
              </a:ln>
              <a:effectLst/>
            </p:spPr>
            <p:txBody>
              <a:bodyPr rot="0" spcFirstLastPara="0" vert="wordArtVertRtl"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i="0" u="none" strike="noStrike" kern="0" cap="none" spc="0" normalizeH="0" baseline="0" noProof="0" dirty="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製造事業者</a:t>
                </a:r>
              </a:p>
            </p:txBody>
          </p:sp>
          <p:sp>
            <p:nvSpPr>
              <p:cNvPr id="35" name="正方形/長方形 34">
                <a:extLst>
                  <a:ext uri="{FF2B5EF4-FFF2-40B4-BE49-F238E27FC236}">
                    <a16:creationId xmlns:a16="http://schemas.microsoft.com/office/drawing/2014/main" id="{D872C985-E908-4A53-A993-C5D3246B820A}"/>
                  </a:ext>
                </a:extLst>
              </p:cNvPr>
              <p:cNvSpPr/>
              <p:nvPr/>
            </p:nvSpPr>
            <p:spPr>
              <a:xfrm>
                <a:off x="779929" y="2517762"/>
                <a:ext cx="425824" cy="1749059"/>
              </a:xfrm>
              <a:prstGeom prst="rect">
                <a:avLst/>
              </a:prstGeom>
              <a:solidFill>
                <a:srgbClr val="0070C0"/>
              </a:solidFill>
              <a:ln w="12700" cap="flat" cmpd="sng" algn="ctr">
                <a:solidFill>
                  <a:srgbClr val="0296F6">
                    <a:shade val="50000"/>
                  </a:srgbClr>
                </a:solidFill>
                <a:prstDash val="solid"/>
                <a:miter lim="800000"/>
              </a:ln>
              <a:effectLst/>
            </p:spPr>
            <p:txBody>
              <a:bodyPr rot="0" spcFirstLastPara="0" vert="wordArtVertRtl"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輸出事業者</a:t>
                </a:r>
              </a:p>
            </p:txBody>
          </p:sp>
          <p:sp>
            <p:nvSpPr>
              <p:cNvPr id="36" name="正方形/長方形 35">
                <a:extLst>
                  <a:ext uri="{FF2B5EF4-FFF2-40B4-BE49-F238E27FC236}">
                    <a16:creationId xmlns:a16="http://schemas.microsoft.com/office/drawing/2014/main" id="{96645D4E-1616-4504-AE68-BB85E334AB06}"/>
                  </a:ext>
                </a:extLst>
              </p:cNvPr>
              <p:cNvSpPr/>
              <p:nvPr/>
            </p:nvSpPr>
            <p:spPr>
              <a:xfrm>
                <a:off x="1970741" y="2329446"/>
                <a:ext cx="425824" cy="1928908"/>
              </a:xfrm>
              <a:prstGeom prst="rect">
                <a:avLst/>
              </a:prstGeom>
              <a:solidFill>
                <a:srgbClr val="0070C0"/>
              </a:solidFill>
              <a:ln w="12700" cap="flat" cmpd="sng" algn="ctr">
                <a:solidFill>
                  <a:srgbClr val="0296F6">
                    <a:shade val="50000"/>
                  </a:srgbClr>
                </a:solidFill>
                <a:prstDash val="solid"/>
                <a:miter lim="800000"/>
              </a:ln>
              <a:effectLst/>
            </p:spPr>
            <p:txBody>
              <a:bodyPr rot="0" spcFirstLastPara="0" vert="wordArtVertRtl"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輸入事業者</a:t>
                </a:r>
              </a:p>
            </p:txBody>
          </p:sp>
          <p:sp>
            <p:nvSpPr>
              <p:cNvPr id="37" name="正方形/長方形 36">
                <a:extLst>
                  <a:ext uri="{FF2B5EF4-FFF2-40B4-BE49-F238E27FC236}">
                    <a16:creationId xmlns:a16="http://schemas.microsoft.com/office/drawing/2014/main" id="{C512823C-7F52-471B-819B-4A8BBE722877}"/>
                  </a:ext>
                </a:extLst>
              </p:cNvPr>
              <p:cNvSpPr/>
              <p:nvPr/>
            </p:nvSpPr>
            <p:spPr>
              <a:xfrm>
                <a:off x="1966258" y="517082"/>
                <a:ext cx="425824" cy="1677058"/>
              </a:xfrm>
              <a:prstGeom prst="rect">
                <a:avLst/>
              </a:prstGeom>
              <a:solidFill>
                <a:srgbClr val="0070C0"/>
              </a:solidFill>
              <a:ln w="12700" cap="flat" cmpd="sng" algn="ctr">
                <a:solidFill>
                  <a:srgbClr val="0296F6">
                    <a:shade val="50000"/>
                  </a:srgbClr>
                </a:solidFill>
                <a:prstDash val="solid"/>
                <a:miter lim="800000"/>
              </a:ln>
              <a:effectLst/>
            </p:spPr>
            <p:txBody>
              <a:bodyPr rot="0" spcFirstLastPara="0" vert="wordArtVertRtl"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現地法人</a:t>
                </a:r>
              </a:p>
            </p:txBody>
          </p:sp>
          <p:sp>
            <p:nvSpPr>
              <p:cNvPr id="38" name="正方形/長方形 37">
                <a:extLst>
                  <a:ext uri="{FF2B5EF4-FFF2-40B4-BE49-F238E27FC236}">
                    <a16:creationId xmlns:a16="http://schemas.microsoft.com/office/drawing/2014/main" id="{94AB65F1-57AE-4C73-BDAD-162B20EC4257}"/>
                  </a:ext>
                </a:extLst>
              </p:cNvPr>
              <p:cNvSpPr/>
              <p:nvPr/>
            </p:nvSpPr>
            <p:spPr>
              <a:xfrm>
                <a:off x="2746187" y="1065423"/>
                <a:ext cx="425824" cy="1101058"/>
              </a:xfrm>
              <a:prstGeom prst="rect">
                <a:avLst/>
              </a:prstGeom>
              <a:solidFill>
                <a:srgbClr val="0070C0"/>
              </a:solidFill>
              <a:ln w="12700" cap="flat" cmpd="sng" algn="ctr">
                <a:solidFill>
                  <a:srgbClr val="0296F6">
                    <a:shade val="50000"/>
                  </a:srgbClr>
                </a:solidFill>
                <a:prstDash val="solid"/>
                <a:miter lim="800000"/>
              </a:ln>
              <a:effectLst/>
            </p:spPr>
            <p:txBody>
              <a:bodyPr rot="0" spcFirstLastPara="0" vert="wordArtVertRtl"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dirty="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販売代理店</a:t>
                </a:r>
              </a:p>
            </p:txBody>
          </p:sp>
          <p:sp>
            <p:nvSpPr>
              <p:cNvPr id="39" name="正方形/長方形 38">
                <a:extLst>
                  <a:ext uri="{FF2B5EF4-FFF2-40B4-BE49-F238E27FC236}">
                    <a16:creationId xmlns:a16="http://schemas.microsoft.com/office/drawing/2014/main" id="{9220DC4D-8959-431B-8B77-BCE69997C6E5}"/>
                  </a:ext>
                </a:extLst>
              </p:cNvPr>
              <p:cNvSpPr/>
              <p:nvPr/>
            </p:nvSpPr>
            <p:spPr>
              <a:xfrm>
                <a:off x="2771588" y="2921116"/>
                <a:ext cx="425824" cy="1337237"/>
              </a:xfrm>
              <a:prstGeom prst="rect">
                <a:avLst/>
              </a:prstGeom>
              <a:solidFill>
                <a:srgbClr val="0070C0"/>
              </a:solidFill>
              <a:ln w="12700" cap="flat" cmpd="sng" algn="ctr">
                <a:solidFill>
                  <a:srgbClr val="0296F6">
                    <a:shade val="50000"/>
                  </a:srgbClr>
                </a:solidFill>
                <a:prstDash val="solid"/>
                <a:miter lim="800000"/>
              </a:ln>
              <a:effectLst/>
            </p:spPr>
            <p:txBody>
              <a:bodyPr rot="0" spcFirstLastPara="0" vert="wordArtVertRtl"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販売代理店</a:t>
                </a:r>
              </a:p>
            </p:txBody>
          </p:sp>
          <p:sp>
            <p:nvSpPr>
              <p:cNvPr id="40" name="正方形/長方形 39">
                <a:extLst>
                  <a:ext uri="{FF2B5EF4-FFF2-40B4-BE49-F238E27FC236}">
                    <a16:creationId xmlns:a16="http://schemas.microsoft.com/office/drawing/2014/main" id="{E9D02087-46FA-4507-B089-D28F66C6E49E}"/>
                  </a:ext>
                </a:extLst>
              </p:cNvPr>
              <p:cNvSpPr/>
              <p:nvPr/>
            </p:nvSpPr>
            <p:spPr>
              <a:xfrm>
                <a:off x="4332940" y="507995"/>
                <a:ext cx="425824" cy="3772649"/>
              </a:xfrm>
              <a:prstGeom prst="rect">
                <a:avLst/>
              </a:prstGeom>
              <a:solidFill>
                <a:srgbClr val="0070C0"/>
              </a:solidFill>
              <a:ln w="12700" cap="flat" cmpd="sng" algn="ctr">
                <a:solidFill>
                  <a:srgbClr val="0296F6">
                    <a:shade val="50000"/>
                  </a:srgbClr>
                </a:solidFill>
                <a:prstDash val="solid"/>
                <a:miter lim="800000"/>
              </a:ln>
              <a:effectLst/>
            </p:spPr>
            <p:txBody>
              <a:bodyPr rot="0" spcFirstLastPara="0" vert="wordArtVertRtl"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介護施設</a:t>
                </a:r>
              </a:p>
            </p:txBody>
          </p:sp>
          <p:sp>
            <p:nvSpPr>
              <p:cNvPr id="41" name="テキスト ボックス 3">
                <a:extLst>
                  <a:ext uri="{FF2B5EF4-FFF2-40B4-BE49-F238E27FC236}">
                    <a16:creationId xmlns:a16="http://schemas.microsoft.com/office/drawing/2014/main" id="{DF44EEB5-BC51-40CA-940B-FA0B86D1C1E0}"/>
                  </a:ext>
                </a:extLst>
              </p:cNvPr>
              <p:cNvSpPr txBox="1"/>
              <p:nvPr/>
            </p:nvSpPr>
            <p:spPr>
              <a:xfrm>
                <a:off x="378326" y="74220"/>
                <a:ext cx="543739" cy="307777"/>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日本</a:t>
                </a:r>
              </a:p>
            </p:txBody>
          </p:sp>
          <p:sp>
            <p:nvSpPr>
              <p:cNvPr id="42" name="テキスト ボックス 24">
                <a:extLst>
                  <a:ext uri="{FF2B5EF4-FFF2-40B4-BE49-F238E27FC236}">
                    <a16:creationId xmlns:a16="http://schemas.microsoft.com/office/drawing/2014/main" id="{421F3A01-73B3-4DF7-8205-ECE1D5F6DD82}"/>
                  </a:ext>
                </a:extLst>
              </p:cNvPr>
              <p:cNvSpPr txBox="1"/>
              <p:nvPr/>
            </p:nvSpPr>
            <p:spPr>
              <a:xfrm>
                <a:off x="2892666" y="63812"/>
                <a:ext cx="902811" cy="307777"/>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オランダ</a:t>
                </a:r>
              </a:p>
            </p:txBody>
          </p:sp>
          <p:sp>
            <p:nvSpPr>
              <p:cNvPr id="43" name="テキスト ボックス 25">
                <a:extLst>
                  <a:ext uri="{FF2B5EF4-FFF2-40B4-BE49-F238E27FC236}">
                    <a16:creationId xmlns:a16="http://schemas.microsoft.com/office/drawing/2014/main" id="{9E7B0227-38F3-48FB-AA1D-9F7E7DC20F8F}"/>
                  </a:ext>
                </a:extLst>
              </p:cNvPr>
              <p:cNvSpPr txBox="1"/>
              <p:nvPr/>
            </p:nvSpPr>
            <p:spPr>
              <a:xfrm>
                <a:off x="2398557" y="558919"/>
                <a:ext cx="288862" cy="276999"/>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A</a:t>
                </a:r>
                <a:endPar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4" name="テキスト ボックス 26">
                <a:extLst>
                  <a:ext uri="{FF2B5EF4-FFF2-40B4-BE49-F238E27FC236}">
                    <a16:creationId xmlns:a16="http://schemas.microsoft.com/office/drawing/2014/main" id="{D11A73F5-C27C-4508-906A-17D282EEBBB2}"/>
                  </a:ext>
                </a:extLst>
              </p:cNvPr>
              <p:cNvSpPr txBox="1"/>
              <p:nvPr/>
            </p:nvSpPr>
            <p:spPr>
              <a:xfrm>
                <a:off x="2399552" y="1274278"/>
                <a:ext cx="288862" cy="276999"/>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B</a:t>
                </a:r>
                <a:endPar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5" name="テキスト ボックス 33">
                <a:extLst>
                  <a:ext uri="{FF2B5EF4-FFF2-40B4-BE49-F238E27FC236}">
                    <a16:creationId xmlns:a16="http://schemas.microsoft.com/office/drawing/2014/main" id="{663475A5-50A0-4AB7-A186-B91DA9A59592}"/>
                  </a:ext>
                </a:extLst>
              </p:cNvPr>
              <p:cNvSpPr txBox="1"/>
              <p:nvPr/>
            </p:nvSpPr>
            <p:spPr>
              <a:xfrm>
                <a:off x="2377140" y="2280142"/>
                <a:ext cx="288862" cy="276999"/>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A</a:t>
                </a:r>
                <a:endPar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6" name="テキスト ボックス 35">
                <a:extLst>
                  <a:ext uri="{FF2B5EF4-FFF2-40B4-BE49-F238E27FC236}">
                    <a16:creationId xmlns:a16="http://schemas.microsoft.com/office/drawing/2014/main" id="{B70401FE-0F68-4D4E-974E-A05E0BAF2C66}"/>
                  </a:ext>
                </a:extLst>
              </p:cNvPr>
              <p:cNvSpPr txBox="1"/>
              <p:nvPr/>
            </p:nvSpPr>
            <p:spPr>
              <a:xfrm>
                <a:off x="2365188" y="2858367"/>
                <a:ext cx="288862" cy="276999"/>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200" b="0" i="0" u="none" strike="noStrike" kern="0" cap="none" spc="0" normalizeH="0" baseline="0" noProof="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B</a:t>
                </a:r>
                <a:endParaRPr kumimoji="1" lang="ja-JP" altLang="en-US" sz="1200" b="0" i="0" u="none" strike="noStrike" kern="0" cap="none" spc="0" normalizeH="0" baseline="0" noProof="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7" name="テキスト ボックス 38">
                <a:extLst>
                  <a:ext uri="{FF2B5EF4-FFF2-40B4-BE49-F238E27FC236}">
                    <a16:creationId xmlns:a16="http://schemas.microsoft.com/office/drawing/2014/main" id="{55A4B03C-112A-4347-9124-1466FCA46702}"/>
                  </a:ext>
                </a:extLst>
              </p:cNvPr>
              <p:cNvSpPr txBox="1"/>
              <p:nvPr/>
            </p:nvSpPr>
            <p:spPr>
              <a:xfrm>
                <a:off x="437775" y="560545"/>
                <a:ext cx="338554" cy="276999"/>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Ⅰ</a:t>
                </a:r>
                <a:endPar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8" name="テキスト ボックス 39">
                <a:extLst>
                  <a:ext uri="{FF2B5EF4-FFF2-40B4-BE49-F238E27FC236}">
                    <a16:creationId xmlns:a16="http://schemas.microsoft.com/office/drawing/2014/main" id="{1AAC375C-9D5B-4D6E-B413-5F58B319C26E}"/>
                  </a:ext>
                </a:extLst>
              </p:cNvPr>
              <p:cNvSpPr txBox="1"/>
              <p:nvPr/>
            </p:nvSpPr>
            <p:spPr>
              <a:xfrm>
                <a:off x="370404" y="2546598"/>
                <a:ext cx="338554" cy="276999"/>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Ⅱ</a:t>
                </a:r>
                <a:endPar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9" name="テキスト ボックス 41">
                <a:extLst>
                  <a:ext uri="{FF2B5EF4-FFF2-40B4-BE49-F238E27FC236}">
                    <a16:creationId xmlns:a16="http://schemas.microsoft.com/office/drawing/2014/main" id="{D2027C34-FC5F-43A2-B7DA-F6B336134CC2}"/>
                  </a:ext>
                </a:extLst>
              </p:cNvPr>
              <p:cNvSpPr txBox="1"/>
              <p:nvPr/>
            </p:nvSpPr>
            <p:spPr>
              <a:xfrm>
                <a:off x="1561216" y="2538629"/>
                <a:ext cx="338554" cy="276999"/>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２</a:t>
                </a:r>
              </a:p>
            </p:txBody>
          </p:sp>
          <p:cxnSp>
            <p:nvCxnSpPr>
              <p:cNvPr id="50" name="直線コネクタ 49">
                <a:extLst>
                  <a:ext uri="{FF2B5EF4-FFF2-40B4-BE49-F238E27FC236}">
                    <a16:creationId xmlns:a16="http://schemas.microsoft.com/office/drawing/2014/main" id="{2F4E5FC6-CE37-4E48-B80B-273C878CFE26}"/>
                  </a:ext>
                </a:extLst>
              </p:cNvPr>
              <p:cNvCxnSpPr/>
              <p:nvPr/>
            </p:nvCxnSpPr>
            <p:spPr>
              <a:xfrm>
                <a:off x="1516530" y="0"/>
                <a:ext cx="0" cy="4608000"/>
              </a:xfrm>
              <a:prstGeom prst="line">
                <a:avLst/>
              </a:prstGeom>
              <a:noFill/>
              <a:ln w="6350" cap="flat" cmpd="sng" algn="ctr">
                <a:solidFill>
                  <a:srgbClr val="002060"/>
                </a:solidFill>
                <a:prstDash val="solid"/>
                <a:miter lim="800000"/>
              </a:ln>
              <a:effectLst/>
            </p:spPr>
          </p:cxnSp>
        </p:grpSp>
        <p:cxnSp>
          <p:nvCxnSpPr>
            <p:cNvPr id="20" name="直線矢印コネクタ 19">
              <a:extLst>
                <a:ext uri="{FF2B5EF4-FFF2-40B4-BE49-F238E27FC236}">
                  <a16:creationId xmlns:a16="http://schemas.microsoft.com/office/drawing/2014/main" id="{AA9D0553-E694-4577-A985-B0A59B6845C3}"/>
                </a:ext>
              </a:extLst>
            </p:cNvPr>
            <p:cNvCxnSpPr/>
            <p:nvPr/>
          </p:nvCxnSpPr>
          <p:spPr>
            <a:xfrm flipV="1">
              <a:off x="2391858" y="2815244"/>
              <a:ext cx="972000" cy="0"/>
            </a:xfrm>
            <a:prstGeom prst="straightConnector1">
              <a:avLst/>
            </a:prstGeom>
            <a:noFill/>
            <a:ln w="44450" cap="flat" cmpd="sng" algn="ctr">
              <a:solidFill>
                <a:srgbClr val="0296F6"/>
              </a:solidFill>
              <a:prstDash val="solid"/>
              <a:miter lim="800000"/>
              <a:tailEnd type="triangle"/>
            </a:ln>
            <a:effectLst/>
          </p:spPr>
        </p:cxnSp>
        <p:sp>
          <p:nvSpPr>
            <p:cNvPr id="21" name="テキスト ボックス 44">
              <a:extLst>
                <a:ext uri="{FF2B5EF4-FFF2-40B4-BE49-F238E27FC236}">
                  <a16:creationId xmlns:a16="http://schemas.microsoft.com/office/drawing/2014/main" id="{B78B2654-942D-42B5-A3E0-54AE8F5E4AB3}"/>
                </a:ext>
              </a:extLst>
            </p:cNvPr>
            <p:cNvSpPr txBox="1"/>
            <p:nvPr/>
          </p:nvSpPr>
          <p:spPr>
            <a:xfrm>
              <a:off x="3375710" y="2677334"/>
              <a:ext cx="433295" cy="276409"/>
            </a:xfrm>
            <a:prstGeom prst="rect">
              <a:avLst/>
            </a:prstGeom>
            <a:noFill/>
            <a:ln w="12700">
              <a:solidFill>
                <a:sysClr val="window" lastClr="FFFFFF">
                  <a:lumMod val="75000"/>
                </a:sysClr>
              </a:solidFill>
              <a:prstDash val="sysDash"/>
            </a:ln>
            <a:effectLst/>
          </p:spPr>
          <p:txBody>
            <a:bodyPr vert="horz"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店頭</a:t>
              </a:r>
            </a:p>
          </p:txBody>
        </p:sp>
        <p:cxnSp>
          <p:nvCxnSpPr>
            <p:cNvPr id="22" name="直線矢印コネクタ 21">
              <a:extLst>
                <a:ext uri="{FF2B5EF4-FFF2-40B4-BE49-F238E27FC236}">
                  <a16:creationId xmlns:a16="http://schemas.microsoft.com/office/drawing/2014/main" id="{1E7B4064-283C-4FE1-8148-46990E7B3765}"/>
                </a:ext>
              </a:extLst>
            </p:cNvPr>
            <p:cNvCxnSpPr/>
            <p:nvPr/>
          </p:nvCxnSpPr>
          <p:spPr>
            <a:xfrm flipV="1">
              <a:off x="3809005" y="2814435"/>
              <a:ext cx="522000" cy="0"/>
            </a:xfrm>
            <a:prstGeom prst="straightConnector1">
              <a:avLst/>
            </a:prstGeom>
            <a:noFill/>
            <a:ln w="44450" cap="flat" cmpd="sng" algn="ctr">
              <a:solidFill>
                <a:srgbClr val="0296F6"/>
              </a:solidFill>
              <a:prstDash val="solid"/>
              <a:miter lim="800000"/>
              <a:tailEnd type="triangle"/>
            </a:ln>
            <a:effectLst/>
          </p:spPr>
        </p:cxnSp>
        <p:sp>
          <p:nvSpPr>
            <p:cNvPr id="23" name="テキスト ボックス 47">
              <a:extLst>
                <a:ext uri="{FF2B5EF4-FFF2-40B4-BE49-F238E27FC236}">
                  <a16:creationId xmlns:a16="http://schemas.microsoft.com/office/drawing/2014/main" id="{DE8DC05A-5157-499B-B5A6-FC437FE2DFCB}"/>
                </a:ext>
              </a:extLst>
            </p:cNvPr>
            <p:cNvSpPr txBox="1"/>
            <p:nvPr/>
          </p:nvSpPr>
          <p:spPr>
            <a:xfrm>
              <a:off x="3099233" y="2533061"/>
              <a:ext cx="338554" cy="292452"/>
            </a:xfrm>
            <a:prstGeom prst="rect">
              <a:avLst/>
            </a:prstGeom>
            <a:noFill/>
            <a:ln>
              <a:noFill/>
            </a:ln>
            <a:effectLst/>
          </p:spPr>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ⅱ</a:t>
              </a:r>
              <a:endPar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51" name="テキスト ボックス 44">
            <a:extLst>
              <a:ext uri="{FF2B5EF4-FFF2-40B4-BE49-F238E27FC236}">
                <a16:creationId xmlns:a16="http://schemas.microsoft.com/office/drawing/2014/main" id="{13925A65-53FC-453B-99D7-362C4D68FD60}"/>
              </a:ext>
            </a:extLst>
          </p:cNvPr>
          <p:cNvSpPr txBox="1"/>
          <p:nvPr/>
        </p:nvSpPr>
        <p:spPr>
          <a:xfrm>
            <a:off x="4286048" y="3493008"/>
            <a:ext cx="433295" cy="276409"/>
          </a:xfrm>
          <a:prstGeom prst="rect">
            <a:avLst/>
          </a:prstGeom>
          <a:noFill/>
          <a:ln w="12700">
            <a:solidFill>
              <a:sysClr val="window" lastClr="FFFFFF">
                <a:lumMod val="75000"/>
              </a:sysClr>
            </a:solidFill>
            <a:prstDash val="sysDash"/>
          </a:ln>
          <a:effectLst/>
        </p:spPr>
        <p:txBody>
          <a:bodyPr vert="horz"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店頭</a:t>
            </a:r>
          </a:p>
        </p:txBody>
      </p:sp>
      <p:sp>
        <p:nvSpPr>
          <p:cNvPr id="52" name="テキスト ボックス 44">
            <a:extLst>
              <a:ext uri="{FF2B5EF4-FFF2-40B4-BE49-F238E27FC236}">
                <a16:creationId xmlns:a16="http://schemas.microsoft.com/office/drawing/2014/main" id="{D5D58B3E-3DC0-4C3D-B8E3-62F6A7F217C5}"/>
              </a:ext>
            </a:extLst>
          </p:cNvPr>
          <p:cNvSpPr txBox="1"/>
          <p:nvPr/>
        </p:nvSpPr>
        <p:spPr>
          <a:xfrm>
            <a:off x="4280821" y="5513848"/>
            <a:ext cx="433295" cy="276409"/>
          </a:xfrm>
          <a:prstGeom prst="rect">
            <a:avLst/>
          </a:prstGeom>
          <a:noFill/>
          <a:ln w="12700">
            <a:solidFill>
              <a:sysClr val="window" lastClr="FFFFFF">
                <a:lumMod val="75000"/>
              </a:sysClr>
            </a:solidFill>
            <a:prstDash val="sysDash"/>
          </a:ln>
          <a:effectLst/>
        </p:spPr>
        <p:txBody>
          <a:bodyPr vert="horz"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店頭</a:t>
            </a:r>
          </a:p>
        </p:txBody>
      </p:sp>
    </p:spTree>
    <p:extLst>
      <p:ext uri="{BB962C8B-B14F-4D97-AF65-F5344CB8AC3E}">
        <p14:creationId xmlns:p14="http://schemas.microsoft.com/office/powerpoint/2010/main" val="8770382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8528644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039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オランダにおける医療機器がユーザーに届くまでの流通ルート（</a:t>
            </a:r>
            <a:r>
              <a:rPr lang="en-US" altLang="ja-JP" dirty="0"/>
              <a:t>2/2</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C6194A0D-B5FD-491B-93CE-F5B4B5DDC143}"/>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医療機器の場合は、現地のパートナーとして販売代理店がいた方がよいが、非医療機器の場合は販売代理店の指定をしなくても販売ができる。</a:t>
            </a:r>
          </a:p>
        </p:txBody>
      </p:sp>
      <p:graphicFrame>
        <p:nvGraphicFramePr>
          <p:cNvPr id="7" name="Table 204">
            <a:extLst>
              <a:ext uri="{FF2B5EF4-FFF2-40B4-BE49-F238E27FC236}">
                <a16:creationId xmlns:a16="http://schemas.microsoft.com/office/drawing/2014/main" id="{54331235-D7A0-40EC-B105-EA95210FEE9C}"/>
              </a:ext>
            </a:extLst>
          </p:cNvPr>
          <p:cNvGraphicFramePr>
            <a:graphicFrameLocks noGrp="1"/>
          </p:cNvGraphicFramePr>
          <p:nvPr>
            <p:extLst>
              <p:ext uri="{D42A27DB-BD31-4B8C-83A1-F6EECF244321}">
                <p14:modId xmlns:p14="http://schemas.microsoft.com/office/powerpoint/2010/main" val="117153062"/>
              </p:ext>
            </p:extLst>
          </p:nvPr>
        </p:nvGraphicFramePr>
        <p:xfrm>
          <a:off x="500918" y="2204865"/>
          <a:ext cx="8916578" cy="3477459"/>
        </p:xfrm>
        <a:graphic>
          <a:graphicData uri="http://schemas.openxmlformats.org/drawingml/2006/table">
            <a:tbl>
              <a:tblPr firstRow="1" bandRow="1" bandCol="1">
                <a:tableStyleId>{5C22544A-7EE6-4342-B048-85BDC9FD1C3A}</a:tableStyleId>
              </a:tblPr>
              <a:tblGrid>
                <a:gridCol w="499328">
                  <a:extLst>
                    <a:ext uri="{9D8B030D-6E8A-4147-A177-3AD203B41FA5}">
                      <a16:colId xmlns:a16="http://schemas.microsoft.com/office/drawing/2014/main" val="20000"/>
                    </a:ext>
                  </a:extLst>
                </a:gridCol>
                <a:gridCol w="499328">
                  <a:extLst>
                    <a:ext uri="{9D8B030D-6E8A-4147-A177-3AD203B41FA5}">
                      <a16:colId xmlns:a16="http://schemas.microsoft.com/office/drawing/2014/main" val="20001"/>
                    </a:ext>
                  </a:extLst>
                </a:gridCol>
                <a:gridCol w="3958961">
                  <a:extLst>
                    <a:ext uri="{9D8B030D-6E8A-4147-A177-3AD203B41FA5}">
                      <a16:colId xmlns:a16="http://schemas.microsoft.com/office/drawing/2014/main" val="20002"/>
                    </a:ext>
                  </a:extLst>
                </a:gridCol>
                <a:gridCol w="3958961">
                  <a:extLst>
                    <a:ext uri="{9D8B030D-6E8A-4147-A177-3AD203B41FA5}">
                      <a16:colId xmlns:a16="http://schemas.microsoft.com/office/drawing/2014/main" val="20003"/>
                    </a:ext>
                  </a:extLst>
                </a:gridCol>
              </a:tblGrid>
              <a:tr h="331473">
                <a:tc rowSpan="2" gridSpan="2">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R w="76200" cap="flat" cmpd="sng" algn="ctr">
                      <a:noFill/>
                      <a:prstDash val="solid"/>
                      <a:round/>
                      <a:headEnd type="none" w="med" len="med"/>
                      <a:tailEnd type="none" w="med" len="med"/>
                    </a:lnR>
                    <a:lnB w="38100" cmpd="sng">
                      <a:noFill/>
                    </a:lnB>
                    <a:noFill/>
                  </a:tcPr>
                </a:tc>
                <a:tc rowSpan="2" hMerge="1">
                  <a:txBody>
                    <a:bodyPr/>
                    <a:lstStyle/>
                    <a:p>
                      <a:endParaRPr kumimoji="1" lang="ja-JP" altLang="en-US"/>
                    </a:p>
                  </a:txBody>
                  <a:tcPr/>
                </a:tc>
                <a:tc grid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algn="ctr"/>
                      <a:endParaRPr lang="en-US" altLang="ja-JP" sz="1400" b="1" dirty="0">
                        <a:solidFill>
                          <a:schemeClr val="bg1"/>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331473">
                <a:tc gridSpan="2" vMerge="1">
                  <a:txBody>
                    <a:bodyPr/>
                    <a:lstStyle/>
                    <a:p>
                      <a:endParaRPr kumimoji="1" lang="ja-JP" altLang="en-US"/>
                    </a:p>
                  </a:txBody>
                  <a:tcPr/>
                </a:tc>
                <a:tc hMerge="1" vMerge="1">
                  <a:txBody>
                    <a:bodyPr/>
                    <a:lstStyle/>
                    <a:p>
                      <a:endParaRPr kumimoji="1" lang="ja-JP" altLang="en-US"/>
                    </a:p>
                  </a:txBody>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対象外</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770847">
                <a:tc row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医療機器の認証</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lnL w="12700" cmpd="sng">
                      <a:noFill/>
                    </a:lnL>
                    <a:lnR w="28575" cap="flat" cmpd="sng" algn="ctr">
                      <a:solidFill>
                        <a:schemeClr val="bg1"/>
                      </a:solidFill>
                      <a:prstDash val="solid"/>
                      <a:round/>
                      <a:headEnd type="none" w="med" len="med"/>
                      <a:tailEnd type="none" w="med" len="med"/>
                    </a:lnR>
                    <a:lnT w="38100" cmpd="sng">
                      <a:noFill/>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必要</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mpd="sng">
                      <a:noFill/>
                    </a:lnR>
                    <a:lnT w="381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販売の前提条件となる認証取得にあたり、現地拠点や代理店など、ＥＵ代理人を設定する必要がある。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流通ルートは、現地拠点もしくは販売代理店を経由する必要がある。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現地拠点がある場合、販売代理店を経由しなくてもよいが、オランダにおいて製品販売をする場合、現地のパートナーとして販売代理店がいた方がよい。</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50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lumMod val="9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同左</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043666">
                <a:tc vMerge="1">
                  <a:txBody>
                    <a:bodyPr/>
                    <a:lstStyle/>
                    <a:p>
                      <a:pPr algn="ctr"/>
                      <a:endParaRPr lang="en-US" sz="1400" b="1" dirty="0">
                        <a:solidFill>
                          <a:schemeClr val="bg1"/>
                        </a:solidFill>
                        <a:latin typeface="+mn-ea"/>
                        <a:ea typeface="+mn-ea"/>
                      </a:endParaRPr>
                    </a:p>
                  </a:txBody>
                  <a:tcPr anchor="ct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不要</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医療機器に該当しない場合も、製品が</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ＥＵ法規制に該当する場合はＣＥマーク取得が必要である。</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buFont typeface="Wingdings" panose="05000000000000000000" pitchFamily="2" charset="2"/>
                        <a:buChar char="l"/>
                      </a:pP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ＣＥマークの規制によっては、販売代理店の指定をしなくてもよい。</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50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50000"/>
                        </a:schemeClr>
                      </a:solidFill>
                      <a:prstDash val="solid"/>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lumMod val="95000"/>
                      </a:schemeClr>
                    </a:solidFill>
                  </a:tcPr>
                </a:tc>
                <a:tc>
                  <a:txBody>
                    <a:bodyPr/>
                    <a:lstStyle/>
                    <a:p>
                      <a:pPr marL="171450" indent="-171450" algn="l">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同左</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pSp>
        <p:nvGrpSpPr>
          <p:cNvPr id="9" name="グループ化 8">
            <a:extLst>
              <a:ext uri="{FF2B5EF4-FFF2-40B4-BE49-F238E27FC236}">
                <a16:creationId xmlns:a16="http://schemas.microsoft.com/office/drawing/2014/main" id="{CDAA2A62-EE19-43B2-BB0C-647257DC9E6C}"/>
              </a:ext>
            </a:extLst>
          </p:cNvPr>
          <p:cNvGrpSpPr/>
          <p:nvPr/>
        </p:nvGrpSpPr>
        <p:grpSpPr>
          <a:xfrm>
            <a:off x="513905" y="1628800"/>
            <a:ext cx="3600000" cy="457200"/>
            <a:chOff x="488504" y="976671"/>
            <a:chExt cx="3600000" cy="457200"/>
          </a:xfrm>
        </p:grpSpPr>
        <p:sp>
          <p:nvSpPr>
            <p:cNvPr id="11" name="Rectangle 2">
              <a:extLst>
                <a:ext uri="{FF2B5EF4-FFF2-40B4-BE49-F238E27FC236}">
                  <a16:creationId xmlns:a16="http://schemas.microsoft.com/office/drawing/2014/main" id="{CB28D1FC-D02F-47A5-9AE2-EC78C1E03E5A}"/>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流通ルートの比較</a:t>
              </a:r>
            </a:p>
          </p:txBody>
        </p:sp>
        <p:cxnSp>
          <p:nvCxnSpPr>
            <p:cNvPr id="12" name="直線コネクタ 11">
              <a:extLst>
                <a:ext uri="{FF2B5EF4-FFF2-40B4-BE49-F238E27FC236}">
                  <a16:creationId xmlns:a16="http://schemas.microsoft.com/office/drawing/2014/main" id="{1466479C-6186-4DFF-A47E-9533B4F9561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23C7B3D8-E114-4493-8A09-DC3633E5CDA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020350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2641276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141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オランダにおけるロボット介護機器の今後の展望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3.</a:t>
            </a:r>
            <a:r>
              <a:rPr lang="ja-JP" altLang="en-US" dirty="0"/>
              <a:t>政策・制度</a:t>
            </a:r>
            <a:r>
              <a:rPr lang="en-US" altLang="ja-JP" dirty="0"/>
              <a:t>&gt;</a:t>
            </a:r>
            <a:r>
              <a:rPr lang="ja-JP" altLang="en-US" dirty="0"/>
              <a:t>その他の制度・規制／</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53" name="表 52">
            <a:extLst>
              <a:ext uri="{FF2B5EF4-FFF2-40B4-BE49-F238E27FC236}">
                <a16:creationId xmlns:a16="http://schemas.microsoft.com/office/drawing/2014/main" id="{2886B0AB-B28A-43CF-9F58-F8927B9CE4F8}"/>
              </a:ext>
            </a:extLst>
          </p:cNvPr>
          <p:cNvGraphicFramePr>
            <a:graphicFrameLocks noGrp="1"/>
          </p:cNvGraphicFramePr>
          <p:nvPr>
            <p:extLst>
              <p:ext uri="{D42A27DB-BD31-4B8C-83A1-F6EECF244321}">
                <p14:modId xmlns:p14="http://schemas.microsoft.com/office/powerpoint/2010/main" val="2265902791"/>
              </p:ext>
            </p:extLst>
          </p:nvPr>
        </p:nvGraphicFramePr>
        <p:xfrm>
          <a:off x="201975" y="814918"/>
          <a:ext cx="9502050" cy="5566410"/>
        </p:xfrm>
        <a:graphic>
          <a:graphicData uri="http://schemas.openxmlformats.org/drawingml/2006/table">
            <a:tbl>
              <a:tblPr firstCol="1" bandRow="1"/>
              <a:tblGrid>
                <a:gridCol w="407609">
                  <a:extLst>
                    <a:ext uri="{9D8B030D-6E8A-4147-A177-3AD203B41FA5}">
                      <a16:colId xmlns:a16="http://schemas.microsoft.com/office/drawing/2014/main" val="20000"/>
                    </a:ext>
                  </a:extLst>
                </a:gridCol>
                <a:gridCol w="1855148">
                  <a:extLst>
                    <a:ext uri="{9D8B030D-6E8A-4147-A177-3AD203B41FA5}">
                      <a16:colId xmlns:a16="http://schemas.microsoft.com/office/drawing/2014/main" val="20001"/>
                    </a:ext>
                  </a:extLst>
                </a:gridCol>
                <a:gridCol w="7239293">
                  <a:extLst>
                    <a:ext uri="{9D8B030D-6E8A-4147-A177-3AD203B41FA5}">
                      <a16:colId xmlns:a16="http://schemas.microsoft.com/office/drawing/2014/main" val="20002"/>
                    </a:ext>
                  </a:extLst>
                </a:gridCol>
              </a:tblGrid>
              <a:tr h="385929">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介護市場の現状</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高齢者を取り巻く環境</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高齢者人口（</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歳以上）は、高齢者率が</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％を超える</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年には</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450</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万人を超え</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ると予測されている。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85929">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介護保障制度と医療保険制度が連動して運用</a:t>
                      </a:r>
                      <a:r>
                        <a:rPr kumimoji="1" lang="ja-JP" altLang="en-US" sz="12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されており、長期介護法（Ｗｌｚ）、健康保険法（Ｚｖｗ）、社会支援法（Ｗｍｏ）の三層構造となっている。</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制度により管轄が国と自治体で異なる。</a:t>
                      </a:r>
                      <a:endParaRPr kumimoji="1" lang="en-US" altLang="ja-JP"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40301">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介護サービスの提供</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介護施設には、要介護者向けのケアホームと要重介護者向けのナーシングホームがあるほか、在宅や通所型の介護サービスを受けることができる。</a:t>
                      </a:r>
                      <a:endParaRPr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国の方針として、在宅での介護を推進</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している。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4723">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l">
                        <a:lnSpc>
                          <a:spcPts val="600"/>
                        </a:lnSpc>
                        <a:spcBef>
                          <a:spcPts val="0"/>
                        </a:spcBef>
                      </a:pPr>
                      <a:endParaRPr kumimoji="1" lang="ja-JP" altLang="en-US" sz="600" b="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694672">
                <a:tc rowSpan="6">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ロボット介護機器を巡る動向</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ロボット介護機器関連の施策</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ロボット普及に向けたオランダ政府の具体的な支援策は見当たらない。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国は大きな方針（法律の制定、ガイドラインやルール作成）を示すのみの関与にとどめ、民間のイノベーションを促している。例えば、オランダでは患者情報を共有するインフラを整備しているが、見守りシステムを統一したり、ロボットの国産化を目指すようなことはしていな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94672">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医療機器の定義・分類とロボット介護機器の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移乗介助（装着型）、在宅介護見守り、介護業務支援は非該当になる可能性がある。</a:t>
                      </a:r>
                      <a:endParaRPr kumimoji="1" lang="en-US" altLang="ja-JP"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ただし、医療機器の該否及び該当するクラスの判定は製造業者に委ねられている。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なお、製造業者の判断により医療機器に非該当とした場合も、ＥＵで製造物を販売するにはＣＥマークが必須であり、該当するＥＵ指令に適合させる必要がある。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694672">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現地で販売されている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オランダでは</a:t>
                      </a: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介護従事者の負担を減らす目的で介護テクノロジーを使うべきという考えは強い</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。また、お年寄り同志の交流を促進する電子ゲームボードなど、</a:t>
                      </a: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コミュニケーションを目的としたテクノロジーもよく見られる</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介護施設においては、テクノロジー導入における投資効果がどれだけ期待できるかが判断基準となる。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85929">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医療機器の登録手続き</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CE</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マーク適合宣言後、ＥＵＤＡＭＥＤデータベースへの登録（ＭＤＲのみ）、</a:t>
                      </a: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Farmate</a:t>
                      </a:r>
                      <a:r>
                        <a:rPr lang="ja-JP" altLang="en-US"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ｃ</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a:t>
                      </a:r>
                      <a:r>
                        <a:rPr lang="en-US" altLang="ja-JP"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Notis</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online registration system</a:t>
                      </a:r>
                      <a:r>
                        <a:rPr lang="ja-JP" altLang="en-US" sz="1200" b="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に登</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録する必要がある。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85929">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医療機器を輸出する場合の留意点</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ＣＥマークをクリアしていれば、特にない。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85929">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ユーザーに届くまでの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流通ルート</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場合は、</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現地のパートナーとして販売代理店がいた方がよいが、</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非医療機器の場合は</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販売代理店の指定をしなくても</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販売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ができる</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40607408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467551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243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オランダにおけるロボット介護機器の将来の市場予測</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市場規模／その他の市場・投資環境情報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5B49BAF7-A540-4F8D-81F3-D203CF17C6C4}"/>
              </a:ext>
            </a:extLst>
          </p:cNvPr>
          <p:cNvGraphicFramePr>
            <a:graphicFrameLocks noGrp="1"/>
          </p:cNvGraphicFramePr>
          <p:nvPr>
            <p:extLst>
              <p:ext uri="{D42A27DB-BD31-4B8C-83A1-F6EECF244321}">
                <p14:modId xmlns:p14="http://schemas.microsoft.com/office/powerpoint/2010/main" val="2973430007"/>
              </p:ext>
            </p:extLst>
          </p:nvPr>
        </p:nvGraphicFramePr>
        <p:xfrm>
          <a:off x="201975" y="715916"/>
          <a:ext cx="9503553" cy="5765566"/>
        </p:xfrm>
        <a:graphic>
          <a:graphicData uri="http://schemas.openxmlformats.org/drawingml/2006/table">
            <a:tbl>
              <a:tblPr firstCol="1" bandRow="1"/>
              <a:tblGrid>
                <a:gridCol w="339411">
                  <a:extLst>
                    <a:ext uri="{9D8B030D-6E8A-4147-A177-3AD203B41FA5}">
                      <a16:colId xmlns:a16="http://schemas.microsoft.com/office/drawing/2014/main" val="20000"/>
                    </a:ext>
                  </a:extLst>
                </a:gridCol>
                <a:gridCol w="442398">
                  <a:extLst>
                    <a:ext uri="{9D8B030D-6E8A-4147-A177-3AD203B41FA5}">
                      <a16:colId xmlns:a16="http://schemas.microsoft.com/office/drawing/2014/main" val="20001"/>
                    </a:ext>
                  </a:extLst>
                </a:gridCol>
                <a:gridCol w="1779122">
                  <a:extLst>
                    <a:ext uri="{9D8B030D-6E8A-4147-A177-3AD203B41FA5}">
                      <a16:colId xmlns:a16="http://schemas.microsoft.com/office/drawing/2014/main" val="20002"/>
                    </a:ext>
                  </a:extLst>
                </a:gridCol>
                <a:gridCol w="6942622">
                  <a:extLst>
                    <a:ext uri="{9D8B030D-6E8A-4147-A177-3AD203B41FA5}">
                      <a16:colId xmlns:a16="http://schemas.microsoft.com/office/drawing/2014/main" val="20003"/>
                    </a:ext>
                  </a:extLst>
                </a:gridCol>
              </a:tblGrid>
              <a:tr h="566607">
                <a:tc rowSpan="2">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①</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移乗介助</a:t>
                      </a:r>
                    </a:p>
                  </a:txBody>
                  <a:tcPr vert="eaVert"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既に導入している施設もあり、投資効果を示すことができれば介護施設などが購入することも想定される。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00262">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移乗介助（非装着型）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00262">
                <a:tc rowSpan="3">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②</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移動支援（屋外移動）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在宅介護への転換、自立を重視する観点からニーズは高い。</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00262">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移動支援（屋内移動）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同上</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39964">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39964">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③</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排泄支援（トイレ）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臭いの封じ込めなどに関心があれば普及の可能性はある。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39964">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indent="-171450" algn="l" defTabSz="914400" rtl="0" eaLnBrk="1" latinLnBrk="0" hangingPunct="1">
                        <a:buFont typeface="Wingdings" panose="05000000000000000000" pitchFamily="2" charset="2"/>
                        <a:buChar char="ü"/>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おむつの着用が必要な入所者向けに介護施設でのニーズが高まる。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64877">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排泄支援（動作支援）</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自立支援型の機器であれば普及の可能性はある。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566607">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④</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介護職員の業務効率化に繋がるものであれば、一定のニーズが見込めるが、既に類似した機器が出ており、競合が多い。</a:t>
                      </a:r>
                      <a:endPar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39964">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indent="-171450" algn="l" defTabSz="914400" rtl="0" eaLnBrk="1" latinLnBrk="0" hangingPunct="1">
                        <a:buFont typeface="Wingdings" panose="05000000000000000000" pitchFamily="2" charset="2"/>
                        <a:buChar char="ü"/>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自立を促す機器で、機能がシンプルで使いやすければ、ニーズは高まる。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566607">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indent="-171450" algn="l" defTabSz="914400" rtl="0" eaLnBrk="1" latinLnBrk="0" hangingPunct="1">
                        <a:buFont typeface="Wingdings" panose="05000000000000000000" pitchFamily="2" charset="2"/>
                        <a:buChar char="ü"/>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ソーシャルロボットの実証プロジェクトが多数実施され、国際的な協働にもオープンなため、開発段階から介入余地が大きく、将来ニーズも見込める。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3399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⑤</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入浴の習慣がないため、今後もニーズは低い。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50026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⑥</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介護業務支援</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見守り機器との組合せや、事務作業の削減効果のある機器は今後もニーズが高いと予想される。</a:t>
                      </a:r>
                      <a:endPar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296180989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415989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346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オランダのロボット介護機器における今後の有望進出領域（</a:t>
            </a:r>
            <a:r>
              <a:rPr lang="en-US" altLang="ja-JP" dirty="0"/>
              <a:t>1/4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C6194A0D-B5FD-491B-93CE-F5B4B5DDC143}"/>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オランダでは、「医療機器の非該当性」と「現状のニーズ」を基に、さらに「将来の市場予測（需要、競合状況）」を加味し、今後の有望進出領域を整理すれば、以下のとおりである。</a:t>
            </a:r>
          </a:p>
        </p:txBody>
      </p:sp>
      <p:sp>
        <p:nvSpPr>
          <p:cNvPr id="7" name="テキスト ボックス 6">
            <a:extLst>
              <a:ext uri="{FF2B5EF4-FFF2-40B4-BE49-F238E27FC236}">
                <a16:creationId xmlns:a16="http://schemas.microsoft.com/office/drawing/2014/main" id="{2C532745-C3B3-4640-95B6-B349CF5743D8}"/>
              </a:ext>
            </a:extLst>
          </p:cNvPr>
          <p:cNvSpPr txBox="1"/>
          <p:nvPr/>
        </p:nvSpPr>
        <p:spPr>
          <a:xfrm>
            <a:off x="6609184" y="1569804"/>
            <a:ext cx="336550" cy="107722"/>
          </a:xfrm>
          <a:prstGeom prst="rect">
            <a:avLst/>
          </a:prstGeom>
          <a:solidFill>
            <a:srgbClr val="70AD47">
              <a:lumMod val="40000"/>
              <a:lumOff val="60000"/>
            </a:srgbClr>
          </a:solidFill>
        </p:spPr>
        <p:txBody>
          <a:bodyPr wrap="square" lIns="0" tIns="0" rIns="0" bIns="0" rtlCol="0">
            <a:spAutoFit/>
          </a:bodyPr>
          <a:lstStyle/>
          <a:p>
            <a:pPr marL="0" marR="0" lvl="0" indent="0" defTabSz="1075334" eaLnBrk="1" fontAlgn="auto" latinLnBrk="0" hangingPunct="1">
              <a:lnSpc>
                <a:spcPct val="100000"/>
              </a:lnSpc>
              <a:spcBef>
                <a:spcPts val="0"/>
              </a:spcBef>
              <a:spcAft>
                <a:spcPts val="0"/>
              </a:spcAft>
              <a:buClrTx/>
              <a:buSzTx/>
              <a:buFontTx/>
              <a:buNone/>
              <a:tabLst/>
              <a:defRPr/>
            </a:pPr>
            <a:endPar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 name="テキスト ボックス 8">
            <a:extLst>
              <a:ext uri="{FF2B5EF4-FFF2-40B4-BE49-F238E27FC236}">
                <a16:creationId xmlns:a16="http://schemas.microsoft.com/office/drawing/2014/main" id="{98B51E8E-94D6-4B87-8725-2AB92E96148D}"/>
              </a:ext>
            </a:extLst>
          </p:cNvPr>
          <p:cNvSpPr txBox="1"/>
          <p:nvPr/>
        </p:nvSpPr>
        <p:spPr>
          <a:xfrm>
            <a:off x="6609184" y="1401357"/>
            <a:ext cx="336550" cy="107722"/>
          </a:xfrm>
          <a:prstGeom prst="rect">
            <a:avLst/>
          </a:prstGeom>
          <a:solidFill>
            <a:srgbClr val="CCECFF"/>
          </a:solidFill>
        </p:spPr>
        <p:txBody>
          <a:bodyPr wrap="square" lIns="0" tIns="0" rIns="0" bIns="0" rtlCol="0">
            <a:spAutoFit/>
          </a:bodyPr>
          <a:lstStyle/>
          <a:p>
            <a:pPr defTabSz="1075334" fontAlgn="auto">
              <a:spcBef>
                <a:spcPts val="0"/>
              </a:spcBef>
              <a:spcAft>
                <a:spcPts val="0"/>
              </a:spcAft>
            </a:pPr>
            <a:endParaRPr lang="ja-JP" altLang="en-US" sz="700" b="0"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 name="テキスト ボックス 10">
            <a:extLst>
              <a:ext uri="{FF2B5EF4-FFF2-40B4-BE49-F238E27FC236}">
                <a16:creationId xmlns:a16="http://schemas.microsoft.com/office/drawing/2014/main" id="{237AD73B-B323-49F2-B31C-58E60956A3D1}"/>
              </a:ext>
            </a:extLst>
          </p:cNvPr>
          <p:cNvSpPr txBox="1"/>
          <p:nvPr/>
        </p:nvSpPr>
        <p:spPr>
          <a:xfrm>
            <a:off x="6945734" y="1341239"/>
            <a:ext cx="2482850" cy="492443"/>
          </a:xfrm>
          <a:prstGeom prst="rect">
            <a:avLst/>
          </a:prstGeom>
          <a:noFill/>
        </p:spPr>
        <p:txBody>
          <a:bodyPr wrap="square" rtlCol="0">
            <a:spAutoFit/>
          </a:bodyPr>
          <a:lstStyle/>
          <a:p>
            <a:r>
              <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医療機器承認を取る必要がなく、市場に展開が可能な機器</a:t>
            </a:r>
            <a:endParaRPr kumimoji="1" lang="en-US" altLang="ja-JP"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spcBef>
                <a:spcPts val="600"/>
              </a:spcBef>
            </a:pPr>
            <a:r>
              <a:rPr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市場に展開するには医療機器承認を得る必要がある機器</a:t>
            </a:r>
            <a:endPar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2" name="表 11">
            <a:extLst>
              <a:ext uri="{FF2B5EF4-FFF2-40B4-BE49-F238E27FC236}">
                <a16:creationId xmlns:a16="http://schemas.microsoft.com/office/drawing/2014/main" id="{34A9C968-BCD7-4269-AD08-A5A09DC09153}"/>
              </a:ext>
            </a:extLst>
          </p:cNvPr>
          <p:cNvGraphicFramePr>
            <a:graphicFrameLocks noGrp="1"/>
          </p:cNvGraphicFramePr>
          <p:nvPr>
            <p:extLst>
              <p:ext uri="{D42A27DB-BD31-4B8C-83A1-F6EECF244321}">
                <p14:modId xmlns:p14="http://schemas.microsoft.com/office/powerpoint/2010/main" val="755784830"/>
              </p:ext>
            </p:extLst>
          </p:nvPr>
        </p:nvGraphicFramePr>
        <p:xfrm>
          <a:off x="493059" y="1797968"/>
          <a:ext cx="9004066" cy="4645888"/>
        </p:xfrm>
        <a:graphic>
          <a:graphicData uri="http://schemas.openxmlformats.org/drawingml/2006/table">
            <a:tbl>
              <a:tblPr firstRow="1" bandRow="1">
                <a:tableStyleId>{5C22544A-7EE6-4342-B048-85BDC9FD1C3A}</a:tableStyleId>
              </a:tblPr>
              <a:tblGrid>
                <a:gridCol w="821266">
                  <a:extLst>
                    <a:ext uri="{9D8B030D-6E8A-4147-A177-3AD203B41FA5}">
                      <a16:colId xmlns:a16="http://schemas.microsoft.com/office/drawing/2014/main" val="20000"/>
                    </a:ext>
                  </a:extLst>
                </a:gridCol>
                <a:gridCol w="1514715">
                  <a:extLst>
                    <a:ext uri="{9D8B030D-6E8A-4147-A177-3AD203B41FA5}">
                      <a16:colId xmlns:a16="http://schemas.microsoft.com/office/drawing/2014/main" val="20001"/>
                    </a:ext>
                  </a:extLst>
                </a:gridCol>
                <a:gridCol w="825888">
                  <a:extLst>
                    <a:ext uri="{9D8B030D-6E8A-4147-A177-3AD203B41FA5}">
                      <a16:colId xmlns:a16="http://schemas.microsoft.com/office/drawing/2014/main" val="20002"/>
                    </a:ext>
                  </a:extLst>
                </a:gridCol>
                <a:gridCol w="872851">
                  <a:extLst>
                    <a:ext uri="{9D8B030D-6E8A-4147-A177-3AD203B41FA5}">
                      <a16:colId xmlns:a16="http://schemas.microsoft.com/office/drawing/2014/main" val="20003"/>
                    </a:ext>
                  </a:extLst>
                </a:gridCol>
                <a:gridCol w="2484674">
                  <a:extLst>
                    <a:ext uri="{9D8B030D-6E8A-4147-A177-3AD203B41FA5}">
                      <a16:colId xmlns:a16="http://schemas.microsoft.com/office/drawing/2014/main" val="20004"/>
                    </a:ext>
                  </a:extLst>
                </a:gridCol>
                <a:gridCol w="2484672">
                  <a:extLst>
                    <a:ext uri="{9D8B030D-6E8A-4147-A177-3AD203B41FA5}">
                      <a16:colId xmlns:a16="http://schemas.microsoft.com/office/drawing/2014/main" val="20005"/>
                    </a:ext>
                  </a:extLst>
                </a:gridCol>
              </a:tblGrid>
              <a:tr h="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29513">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388338">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marL="90000" marR="90000" marT="46800" marB="0">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介護人材不足により、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介護従事者の負担軽減効果のある機器に</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需要が見込まれる。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既に導入している施設もあり、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投資効果を示すことができれば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介護施設などが購入することも想定される。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272008">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388338">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介護人材不足により、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介護従事者の負担軽減効果のある機器に</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需要が見込まれる。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既に導入している施設もあり、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投資効果を示すことができれば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介護施設などが購入することも想定される。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164297">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0">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自立を支援するため、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手動で簡易なものが普及している。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在宅介護への転換、自立を重視する観点から</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引き続きニーズは高い。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r h="22860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5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〇</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8"/>
                  </a:ext>
                </a:extLst>
              </a:tr>
              <a:tr h="268849">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自立を支援するため、</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手動で簡易なものが普及している。</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在宅介護への転換、自立を重視する視点から</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引き続きニーズは高い。</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endParaRPr kumimoji="1" lang="en-US" altLang="ja-JP" sz="900" kern="1200" dirty="0">
                        <a:solidFill>
                          <a:srgbClr val="002060"/>
                        </a:solidFill>
                        <a:latin typeface="+mn-lt"/>
                        <a:ea typeface="+mn-ea"/>
                        <a:cs typeface="+mn-cs"/>
                      </a:endParaRPr>
                    </a:p>
                  </a:txBody>
                  <a:tcPr marL="0" marR="0">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bl>
          </a:graphicData>
        </a:graphic>
      </p:graphicFrame>
      <p:pic>
        <p:nvPicPr>
          <p:cNvPr id="14" name="図 13">
            <a:extLst>
              <a:ext uri="{FF2B5EF4-FFF2-40B4-BE49-F238E27FC236}">
                <a16:creationId xmlns:a16="http://schemas.microsoft.com/office/drawing/2014/main" id="{59F3402B-E889-4F63-BB27-FE52759D8AC2}"/>
              </a:ext>
            </a:extLst>
          </p:cNvPr>
          <p:cNvPicPr>
            <a:picLocks noChangeAspect="1"/>
          </p:cNvPicPr>
          <p:nvPr/>
        </p:nvPicPr>
        <p:blipFill rotWithShape="1">
          <a:blip r:embed="rId7"/>
          <a:srcRect t="5522" b="1"/>
          <a:stretch/>
        </p:blipFill>
        <p:spPr>
          <a:xfrm>
            <a:off x="2000672" y="2756214"/>
            <a:ext cx="720080" cy="678886"/>
          </a:xfrm>
          <a:prstGeom prst="rect">
            <a:avLst/>
          </a:prstGeom>
        </p:spPr>
      </p:pic>
      <p:pic>
        <p:nvPicPr>
          <p:cNvPr id="15" name="図 14">
            <a:extLst>
              <a:ext uri="{FF2B5EF4-FFF2-40B4-BE49-F238E27FC236}">
                <a16:creationId xmlns:a16="http://schemas.microsoft.com/office/drawing/2014/main" id="{2350735D-5189-473E-8375-B7829AC517DC}"/>
              </a:ext>
            </a:extLst>
          </p:cNvPr>
          <p:cNvPicPr>
            <a:picLocks noChangeAspect="1"/>
          </p:cNvPicPr>
          <p:nvPr/>
        </p:nvPicPr>
        <p:blipFill>
          <a:blip r:embed="rId8"/>
          <a:stretch>
            <a:fillRect/>
          </a:stretch>
        </p:blipFill>
        <p:spPr>
          <a:xfrm>
            <a:off x="2000672" y="3692318"/>
            <a:ext cx="720080" cy="698013"/>
          </a:xfrm>
          <a:prstGeom prst="rect">
            <a:avLst/>
          </a:prstGeom>
        </p:spPr>
      </p:pic>
      <p:pic>
        <p:nvPicPr>
          <p:cNvPr id="16" name="図 15">
            <a:extLst>
              <a:ext uri="{FF2B5EF4-FFF2-40B4-BE49-F238E27FC236}">
                <a16:creationId xmlns:a16="http://schemas.microsoft.com/office/drawing/2014/main" id="{91CA4C46-C7AF-468D-A653-B1359C102AA7}"/>
              </a:ext>
            </a:extLst>
          </p:cNvPr>
          <p:cNvPicPr>
            <a:picLocks noChangeAspect="1"/>
          </p:cNvPicPr>
          <p:nvPr/>
        </p:nvPicPr>
        <p:blipFill>
          <a:blip r:embed="rId9"/>
          <a:stretch>
            <a:fillRect/>
          </a:stretch>
        </p:blipFill>
        <p:spPr>
          <a:xfrm>
            <a:off x="1997029" y="4628422"/>
            <a:ext cx="723723" cy="684828"/>
          </a:xfrm>
          <a:prstGeom prst="rect">
            <a:avLst/>
          </a:prstGeom>
        </p:spPr>
      </p:pic>
      <p:pic>
        <p:nvPicPr>
          <p:cNvPr id="17" name="図 16">
            <a:extLst>
              <a:ext uri="{FF2B5EF4-FFF2-40B4-BE49-F238E27FC236}">
                <a16:creationId xmlns:a16="http://schemas.microsoft.com/office/drawing/2014/main" id="{3E3FEB30-F892-4636-99B2-0247D31F6FE1}"/>
              </a:ext>
            </a:extLst>
          </p:cNvPr>
          <p:cNvPicPr>
            <a:picLocks noChangeAspect="1"/>
          </p:cNvPicPr>
          <p:nvPr/>
        </p:nvPicPr>
        <p:blipFill>
          <a:blip r:embed="rId10"/>
          <a:stretch>
            <a:fillRect/>
          </a:stretch>
        </p:blipFill>
        <p:spPr>
          <a:xfrm>
            <a:off x="1994659" y="5541025"/>
            <a:ext cx="711875" cy="696287"/>
          </a:xfrm>
          <a:prstGeom prst="rect">
            <a:avLst/>
          </a:prstGeom>
        </p:spPr>
      </p:pic>
      <p:grpSp>
        <p:nvGrpSpPr>
          <p:cNvPr id="18" name="グループ化 17">
            <a:extLst>
              <a:ext uri="{FF2B5EF4-FFF2-40B4-BE49-F238E27FC236}">
                <a16:creationId xmlns:a16="http://schemas.microsoft.com/office/drawing/2014/main" id="{73E8BF50-BA99-4B47-B6C2-CE9AAFDBD6B0}"/>
              </a:ext>
            </a:extLst>
          </p:cNvPr>
          <p:cNvGrpSpPr/>
          <p:nvPr/>
        </p:nvGrpSpPr>
        <p:grpSpPr>
          <a:xfrm>
            <a:off x="494224" y="1340768"/>
            <a:ext cx="3251574" cy="457200"/>
            <a:chOff x="488504" y="976671"/>
            <a:chExt cx="3600000" cy="457200"/>
          </a:xfrm>
        </p:grpSpPr>
        <p:sp>
          <p:nvSpPr>
            <p:cNvPr id="19" name="Rectangle 2">
              <a:extLst>
                <a:ext uri="{FF2B5EF4-FFF2-40B4-BE49-F238E27FC236}">
                  <a16:creationId xmlns:a16="http://schemas.microsoft.com/office/drawing/2014/main" id="{D99CC70E-467E-456E-BCE4-1FBACB0FF30A}"/>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20" name="直線コネクタ 19">
              <a:extLst>
                <a:ext uri="{FF2B5EF4-FFF2-40B4-BE49-F238E27FC236}">
                  <a16:creationId xmlns:a16="http://schemas.microsoft.com/office/drawing/2014/main" id="{5BE6FDA6-7841-4BE8-8B80-F7A885A82F5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1" name="正方形/長方形 20">
              <a:extLst>
                <a:ext uri="{FF2B5EF4-FFF2-40B4-BE49-F238E27FC236}">
                  <a16:creationId xmlns:a16="http://schemas.microsoft.com/office/drawing/2014/main" id="{52E973F3-11C7-46DD-980D-D57684F6B8E5}"/>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5800286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0415713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551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オランダのロボット介護機器における今後の有望進出領域（</a:t>
            </a:r>
            <a:r>
              <a:rPr lang="en-US" altLang="ja-JP" dirty="0"/>
              <a:t>2/4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31" name="表 30">
            <a:extLst>
              <a:ext uri="{FF2B5EF4-FFF2-40B4-BE49-F238E27FC236}">
                <a16:creationId xmlns:a16="http://schemas.microsoft.com/office/drawing/2014/main" id="{FD182513-8D8F-4F44-9FD4-1A46EFD5209F}"/>
              </a:ext>
            </a:extLst>
          </p:cNvPr>
          <p:cNvGraphicFramePr>
            <a:graphicFrameLocks noGrp="1"/>
          </p:cNvGraphicFramePr>
          <p:nvPr>
            <p:extLst>
              <p:ext uri="{D42A27DB-BD31-4B8C-83A1-F6EECF244321}">
                <p14:modId xmlns:p14="http://schemas.microsoft.com/office/powerpoint/2010/main" val="3291791871"/>
              </p:ext>
            </p:extLst>
          </p:nvPr>
        </p:nvGraphicFramePr>
        <p:xfrm>
          <a:off x="493058" y="1988840"/>
          <a:ext cx="9009147" cy="4511040"/>
        </p:xfrm>
        <a:graphic>
          <a:graphicData uri="http://schemas.openxmlformats.org/drawingml/2006/table">
            <a:tbl>
              <a:tblPr firstRow="1" bandRow="1">
                <a:tableStyleId>{5C22544A-7EE6-4342-B048-85BDC9FD1C3A}</a:tableStyleId>
              </a:tblPr>
              <a:tblGrid>
                <a:gridCol w="821729">
                  <a:extLst>
                    <a:ext uri="{9D8B030D-6E8A-4147-A177-3AD203B41FA5}">
                      <a16:colId xmlns:a16="http://schemas.microsoft.com/office/drawing/2014/main" val="20000"/>
                    </a:ext>
                  </a:extLst>
                </a:gridCol>
                <a:gridCol w="1515570">
                  <a:extLst>
                    <a:ext uri="{9D8B030D-6E8A-4147-A177-3AD203B41FA5}">
                      <a16:colId xmlns:a16="http://schemas.microsoft.com/office/drawing/2014/main" val="20001"/>
                    </a:ext>
                  </a:extLst>
                </a:gridCol>
                <a:gridCol w="826354">
                  <a:extLst>
                    <a:ext uri="{9D8B030D-6E8A-4147-A177-3AD203B41FA5}">
                      <a16:colId xmlns:a16="http://schemas.microsoft.com/office/drawing/2014/main" val="20002"/>
                    </a:ext>
                  </a:extLst>
                </a:gridCol>
                <a:gridCol w="873344">
                  <a:extLst>
                    <a:ext uri="{9D8B030D-6E8A-4147-A177-3AD203B41FA5}">
                      <a16:colId xmlns:a16="http://schemas.microsoft.com/office/drawing/2014/main" val="20003"/>
                    </a:ext>
                  </a:extLst>
                </a:gridCol>
                <a:gridCol w="2486076">
                  <a:extLst>
                    <a:ext uri="{9D8B030D-6E8A-4147-A177-3AD203B41FA5}">
                      <a16:colId xmlns:a16="http://schemas.microsoft.com/office/drawing/2014/main" val="20004"/>
                    </a:ext>
                  </a:extLst>
                </a:gridCol>
                <a:gridCol w="2486074">
                  <a:extLst>
                    <a:ext uri="{9D8B030D-6E8A-4147-A177-3AD203B41FA5}">
                      <a16:colId xmlns:a16="http://schemas.microsoft.com/office/drawing/2014/main" val="20005"/>
                    </a:ext>
                  </a:extLst>
                </a:gridCol>
              </a:tblGrid>
              <a:tr h="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82880">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268849">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リハビリに使用されており、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在宅看護や身体介護において</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ニーズがある。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在宅介護への転換、自立を重視する観点から</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引き続きニーズは高い。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0">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134425">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居室において排泄支援が必要な場合は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尿バッグなどの利用が一般的であり、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トイレタイプの製品はあまり普及していない。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臭いの封じ込めなどに関心があれば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134425">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134425">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現状普及していないものの、</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施設などで導入に向けた動きが見られる。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おむつの着用が必要な入所者向けに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介護施設でのニーズが高まる。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en-US" altLang="ja-JP" sz="9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r h="13442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8"/>
                  </a:ext>
                </a:extLst>
              </a:tr>
              <a:tr h="134425">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文化的にトイレ介助はあまり受け入れられず、普及していない。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自立支援型の機器であれば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bl>
          </a:graphicData>
        </a:graphic>
      </p:graphicFrame>
      <p:pic>
        <p:nvPicPr>
          <p:cNvPr id="32" name="図 31">
            <a:extLst>
              <a:ext uri="{FF2B5EF4-FFF2-40B4-BE49-F238E27FC236}">
                <a16:creationId xmlns:a16="http://schemas.microsoft.com/office/drawing/2014/main" id="{99D8668A-4604-4F41-A6B1-F5C7C816CD25}"/>
              </a:ext>
            </a:extLst>
          </p:cNvPr>
          <p:cNvPicPr>
            <a:picLocks noChangeAspect="1"/>
          </p:cNvPicPr>
          <p:nvPr/>
        </p:nvPicPr>
        <p:blipFill>
          <a:blip r:embed="rId7"/>
          <a:stretch>
            <a:fillRect/>
          </a:stretch>
        </p:blipFill>
        <p:spPr>
          <a:xfrm>
            <a:off x="2000672" y="2983855"/>
            <a:ext cx="714329" cy="705237"/>
          </a:xfrm>
          <a:prstGeom prst="rect">
            <a:avLst/>
          </a:prstGeom>
        </p:spPr>
      </p:pic>
      <p:pic>
        <p:nvPicPr>
          <p:cNvPr id="33" name="図 32">
            <a:extLst>
              <a:ext uri="{FF2B5EF4-FFF2-40B4-BE49-F238E27FC236}">
                <a16:creationId xmlns:a16="http://schemas.microsoft.com/office/drawing/2014/main" id="{64A7EC58-C499-4688-A399-260837AC8D30}"/>
              </a:ext>
            </a:extLst>
          </p:cNvPr>
          <p:cNvPicPr>
            <a:picLocks noChangeAspect="1"/>
          </p:cNvPicPr>
          <p:nvPr/>
        </p:nvPicPr>
        <p:blipFill>
          <a:blip r:embed="rId8"/>
          <a:stretch>
            <a:fillRect/>
          </a:stretch>
        </p:blipFill>
        <p:spPr>
          <a:xfrm>
            <a:off x="2005313" y="3919313"/>
            <a:ext cx="718107" cy="674515"/>
          </a:xfrm>
          <a:prstGeom prst="rect">
            <a:avLst/>
          </a:prstGeom>
        </p:spPr>
      </p:pic>
      <p:pic>
        <p:nvPicPr>
          <p:cNvPr id="34" name="図 33">
            <a:extLst>
              <a:ext uri="{FF2B5EF4-FFF2-40B4-BE49-F238E27FC236}">
                <a16:creationId xmlns:a16="http://schemas.microsoft.com/office/drawing/2014/main" id="{5E2B9490-337D-4349-9878-BBC2296F4759}"/>
              </a:ext>
            </a:extLst>
          </p:cNvPr>
          <p:cNvPicPr>
            <a:picLocks noChangeAspect="1"/>
          </p:cNvPicPr>
          <p:nvPr/>
        </p:nvPicPr>
        <p:blipFill>
          <a:blip r:embed="rId9"/>
          <a:stretch>
            <a:fillRect/>
          </a:stretch>
        </p:blipFill>
        <p:spPr>
          <a:xfrm>
            <a:off x="2005314" y="5740040"/>
            <a:ext cx="710492" cy="641288"/>
          </a:xfrm>
          <a:prstGeom prst="rect">
            <a:avLst/>
          </a:prstGeom>
        </p:spPr>
      </p:pic>
      <p:pic>
        <p:nvPicPr>
          <p:cNvPr id="35" name="図 34">
            <a:extLst>
              <a:ext uri="{FF2B5EF4-FFF2-40B4-BE49-F238E27FC236}">
                <a16:creationId xmlns:a16="http://schemas.microsoft.com/office/drawing/2014/main" id="{64F641E7-86AB-4BDD-AA1E-6B16944C03BA}"/>
              </a:ext>
            </a:extLst>
          </p:cNvPr>
          <p:cNvPicPr>
            <a:picLocks noChangeAspect="1"/>
          </p:cNvPicPr>
          <p:nvPr/>
        </p:nvPicPr>
        <p:blipFill>
          <a:blip r:embed="rId10"/>
          <a:stretch>
            <a:fillRect/>
          </a:stretch>
        </p:blipFill>
        <p:spPr>
          <a:xfrm>
            <a:off x="1995726" y="4824936"/>
            <a:ext cx="726034" cy="674516"/>
          </a:xfrm>
          <a:prstGeom prst="rect">
            <a:avLst/>
          </a:prstGeom>
        </p:spPr>
      </p:pic>
      <p:grpSp>
        <p:nvGrpSpPr>
          <p:cNvPr id="36" name="グループ化 35">
            <a:extLst>
              <a:ext uri="{FF2B5EF4-FFF2-40B4-BE49-F238E27FC236}">
                <a16:creationId xmlns:a16="http://schemas.microsoft.com/office/drawing/2014/main" id="{0409BC27-F182-42F7-BAEE-C2DAD998F603}"/>
              </a:ext>
            </a:extLst>
          </p:cNvPr>
          <p:cNvGrpSpPr/>
          <p:nvPr/>
        </p:nvGrpSpPr>
        <p:grpSpPr>
          <a:xfrm>
            <a:off x="494224" y="1531640"/>
            <a:ext cx="3251574" cy="457200"/>
            <a:chOff x="488504" y="976671"/>
            <a:chExt cx="3600000" cy="457200"/>
          </a:xfrm>
        </p:grpSpPr>
        <p:sp>
          <p:nvSpPr>
            <p:cNvPr id="37" name="Rectangle 2">
              <a:extLst>
                <a:ext uri="{FF2B5EF4-FFF2-40B4-BE49-F238E27FC236}">
                  <a16:creationId xmlns:a16="http://schemas.microsoft.com/office/drawing/2014/main" id="{ADED3F2E-5603-4E3E-BE95-1CC843E7EEAF}"/>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38" name="直線コネクタ 37">
              <a:extLst>
                <a:ext uri="{FF2B5EF4-FFF2-40B4-BE49-F238E27FC236}">
                  <a16:creationId xmlns:a16="http://schemas.microsoft.com/office/drawing/2014/main" id="{65866959-F908-4C88-91C7-15C1CB574CF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9" name="正方形/長方形 38">
              <a:extLst>
                <a:ext uri="{FF2B5EF4-FFF2-40B4-BE49-F238E27FC236}">
                  <a16:creationId xmlns:a16="http://schemas.microsoft.com/office/drawing/2014/main" id="{5F9BDC8F-4D5C-4A4D-8741-821840A0C11D}"/>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51467357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2776972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653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オランダのロボット介護機器における今後の有望進出領域（</a:t>
            </a:r>
            <a:r>
              <a:rPr lang="en-US" altLang="ja-JP" dirty="0"/>
              <a:t>3/4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A5F243D7-AC92-4BCB-8792-C1C19D302E29}"/>
              </a:ext>
            </a:extLst>
          </p:cNvPr>
          <p:cNvGraphicFramePr>
            <a:graphicFrameLocks noGrp="1"/>
          </p:cNvGraphicFramePr>
          <p:nvPr>
            <p:extLst>
              <p:ext uri="{D42A27DB-BD31-4B8C-83A1-F6EECF244321}">
                <p14:modId xmlns:p14="http://schemas.microsoft.com/office/powerpoint/2010/main" val="50803439"/>
              </p:ext>
            </p:extLst>
          </p:nvPr>
        </p:nvGraphicFramePr>
        <p:xfrm>
          <a:off x="494078" y="1988840"/>
          <a:ext cx="9003048" cy="4145280"/>
        </p:xfrm>
        <a:graphic>
          <a:graphicData uri="http://schemas.openxmlformats.org/drawingml/2006/table">
            <a:tbl>
              <a:tblPr firstRow="1" bandRow="1">
                <a:tableStyleId>{5C22544A-7EE6-4342-B048-85BDC9FD1C3A}</a:tableStyleId>
              </a:tblPr>
              <a:tblGrid>
                <a:gridCol w="821173">
                  <a:extLst>
                    <a:ext uri="{9D8B030D-6E8A-4147-A177-3AD203B41FA5}">
                      <a16:colId xmlns:a16="http://schemas.microsoft.com/office/drawing/2014/main" val="20000"/>
                    </a:ext>
                  </a:extLst>
                </a:gridCol>
                <a:gridCol w="1514544">
                  <a:extLst>
                    <a:ext uri="{9D8B030D-6E8A-4147-A177-3AD203B41FA5}">
                      <a16:colId xmlns:a16="http://schemas.microsoft.com/office/drawing/2014/main" val="20001"/>
                    </a:ext>
                  </a:extLst>
                </a:gridCol>
                <a:gridCol w="825794">
                  <a:extLst>
                    <a:ext uri="{9D8B030D-6E8A-4147-A177-3AD203B41FA5}">
                      <a16:colId xmlns:a16="http://schemas.microsoft.com/office/drawing/2014/main" val="20002"/>
                    </a:ext>
                  </a:extLst>
                </a:gridCol>
                <a:gridCol w="872753">
                  <a:extLst>
                    <a:ext uri="{9D8B030D-6E8A-4147-A177-3AD203B41FA5}">
                      <a16:colId xmlns:a16="http://schemas.microsoft.com/office/drawing/2014/main" val="20003"/>
                    </a:ext>
                  </a:extLst>
                </a:gridCol>
                <a:gridCol w="2484393">
                  <a:extLst>
                    <a:ext uri="{9D8B030D-6E8A-4147-A177-3AD203B41FA5}">
                      <a16:colId xmlns:a16="http://schemas.microsoft.com/office/drawing/2014/main" val="20004"/>
                    </a:ext>
                  </a:extLst>
                </a:gridCol>
                <a:gridCol w="2484391">
                  <a:extLst>
                    <a:ext uri="{9D8B030D-6E8A-4147-A177-3AD203B41FA5}">
                      <a16:colId xmlns:a16="http://schemas.microsoft.com/office/drawing/2014/main" val="20005"/>
                    </a:ext>
                  </a:extLst>
                </a:gridCol>
              </a:tblGrid>
              <a:tr h="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34425">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0">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転倒防止やＧＰＳ機能付きウェアラブルは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既に介護施設などでニーズがある。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介護職員の業務効率化に繋がるものであれば、一定のニーズが見込めるが、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既に類似した機器が出ており、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競合が多い。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marL="72000" marR="72000">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0">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extLst>
                  <a:ext uri="{0D108BD9-81ED-4DB2-BD59-A6C34878D82A}">
                    <a16:rowId xmlns:a16="http://schemas.microsoft.com/office/drawing/2014/main" val="10004"/>
                  </a:ext>
                </a:extLst>
              </a:tr>
              <a:tr h="0">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a:txBody>
                    <a:bodyPr/>
                    <a:lstStyle/>
                    <a:p>
                      <a:pPr algn="ct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センサー＋アラーム＋コミュニケーション機器の組合せによる自立支援でニーズが高い。</a:t>
                      </a:r>
                      <a:endPar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自立を促す機器で、</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機能がシンプルで使いやすければ、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ニーズは高まる。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en-US" altLang="ja-JP" sz="9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extLst>
                  <a:ext uri="{0D108BD9-81ED-4DB2-BD59-A6C34878D82A}">
                    <a16:rowId xmlns:a16="http://schemas.microsoft.com/office/drawing/2014/main" val="10005"/>
                  </a:ext>
                </a:extLst>
              </a:tr>
              <a:tr h="0">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extLst>
                  <a:ext uri="{0D108BD9-81ED-4DB2-BD59-A6C34878D82A}">
                    <a16:rowId xmlns:a16="http://schemas.microsoft.com/office/drawing/2014/main" val="10006"/>
                  </a:ext>
                </a:extLst>
              </a:tr>
              <a:tr h="0">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パロは認知症への効果が認められ、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施設で導入されている。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ソーシャル・ロボットは、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施設・在宅でのニーズが高い。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ソーシャルロボットの実証プロジェクトが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多数実施され、国際的な協働にも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オープンなため、開発段階から介入余地が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大きく、将来ニーズも見込める。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en-US" altLang="ja-JP" sz="9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extLst>
                  <a:ext uri="{0D108BD9-81ED-4DB2-BD59-A6C34878D82A}">
                    <a16:rowId xmlns:a16="http://schemas.microsoft.com/office/drawing/2014/main" val="10007"/>
                  </a:ext>
                </a:extLst>
              </a:tr>
            </a:tbl>
          </a:graphicData>
        </a:graphic>
      </p:graphicFrame>
      <p:pic>
        <p:nvPicPr>
          <p:cNvPr id="7" name="図 6">
            <a:extLst>
              <a:ext uri="{FF2B5EF4-FFF2-40B4-BE49-F238E27FC236}">
                <a16:creationId xmlns:a16="http://schemas.microsoft.com/office/drawing/2014/main" id="{E245155D-1494-400F-9B1F-E5916A398BB1}"/>
              </a:ext>
            </a:extLst>
          </p:cNvPr>
          <p:cNvPicPr>
            <a:picLocks noChangeAspect="1"/>
          </p:cNvPicPr>
          <p:nvPr/>
        </p:nvPicPr>
        <p:blipFill>
          <a:blip r:embed="rId7"/>
          <a:stretch>
            <a:fillRect/>
          </a:stretch>
        </p:blipFill>
        <p:spPr>
          <a:xfrm>
            <a:off x="1960473" y="3075790"/>
            <a:ext cx="739979" cy="735830"/>
          </a:xfrm>
          <a:prstGeom prst="rect">
            <a:avLst/>
          </a:prstGeom>
        </p:spPr>
      </p:pic>
      <p:pic>
        <p:nvPicPr>
          <p:cNvPr id="9" name="図 8">
            <a:extLst>
              <a:ext uri="{FF2B5EF4-FFF2-40B4-BE49-F238E27FC236}">
                <a16:creationId xmlns:a16="http://schemas.microsoft.com/office/drawing/2014/main" id="{89DBD686-8807-4141-9DA4-06B338DE5648}"/>
              </a:ext>
            </a:extLst>
          </p:cNvPr>
          <p:cNvPicPr>
            <a:picLocks noChangeAspect="1"/>
          </p:cNvPicPr>
          <p:nvPr/>
        </p:nvPicPr>
        <p:blipFill>
          <a:blip r:embed="rId8"/>
          <a:stretch>
            <a:fillRect/>
          </a:stretch>
        </p:blipFill>
        <p:spPr>
          <a:xfrm>
            <a:off x="1954064" y="4215332"/>
            <a:ext cx="745287" cy="701122"/>
          </a:xfrm>
          <a:prstGeom prst="rect">
            <a:avLst/>
          </a:prstGeom>
        </p:spPr>
      </p:pic>
      <p:pic>
        <p:nvPicPr>
          <p:cNvPr id="11" name="図 10">
            <a:extLst>
              <a:ext uri="{FF2B5EF4-FFF2-40B4-BE49-F238E27FC236}">
                <a16:creationId xmlns:a16="http://schemas.microsoft.com/office/drawing/2014/main" id="{5DA5C889-C5E6-411B-96F1-23AE1ED9D8F9}"/>
              </a:ext>
            </a:extLst>
          </p:cNvPr>
          <p:cNvPicPr>
            <a:picLocks noChangeAspect="1"/>
          </p:cNvPicPr>
          <p:nvPr/>
        </p:nvPicPr>
        <p:blipFill>
          <a:blip r:embed="rId9"/>
          <a:stretch>
            <a:fillRect/>
          </a:stretch>
        </p:blipFill>
        <p:spPr>
          <a:xfrm>
            <a:off x="1964958" y="5275252"/>
            <a:ext cx="736264" cy="674028"/>
          </a:xfrm>
          <a:prstGeom prst="rect">
            <a:avLst/>
          </a:prstGeom>
        </p:spPr>
      </p:pic>
      <p:grpSp>
        <p:nvGrpSpPr>
          <p:cNvPr id="12" name="グループ化 11">
            <a:extLst>
              <a:ext uri="{FF2B5EF4-FFF2-40B4-BE49-F238E27FC236}">
                <a16:creationId xmlns:a16="http://schemas.microsoft.com/office/drawing/2014/main" id="{4B423E58-A3E3-487D-8182-01F266783064}"/>
              </a:ext>
            </a:extLst>
          </p:cNvPr>
          <p:cNvGrpSpPr/>
          <p:nvPr/>
        </p:nvGrpSpPr>
        <p:grpSpPr>
          <a:xfrm>
            <a:off x="494224" y="1531640"/>
            <a:ext cx="3251574" cy="457200"/>
            <a:chOff x="488504" y="976671"/>
            <a:chExt cx="3600000" cy="457200"/>
          </a:xfrm>
        </p:grpSpPr>
        <p:sp>
          <p:nvSpPr>
            <p:cNvPr id="14" name="Rectangle 2">
              <a:extLst>
                <a:ext uri="{FF2B5EF4-FFF2-40B4-BE49-F238E27FC236}">
                  <a16:creationId xmlns:a16="http://schemas.microsoft.com/office/drawing/2014/main" id="{35F590BB-895D-4EDC-9F88-B97F5EF902B3}"/>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5" name="直線コネクタ 14">
              <a:extLst>
                <a:ext uri="{FF2B5EF4-FFF2-40B4-BE49-F238E27FC236}">
                  <a16:creationId xmlns:a16="http://schemas.microsoft.com/office/drawing/2014/main" id="{0A93A061-BD82-4D9A-A725-D438D917967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6" name="正方形/長方形 15">
              <a:extLst>
                <a:ext uri="{FF2B5EF4-FFF2-40B4-BE49-F238E27FC236}">
                  <a16:creationId xmlns:a16="http://schemas.microsoft.com/office/drawing/2014/main" id="{06A90C0C-FE91-40B1-BC75-EE080601C0A0}"/>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63489056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0506120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968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中国のロボット介護機器関連の施策（</a:t>
            </a:r>
            <a:r>
              <a:rPr lang="en-US" altLang="ja-JP" dirty="0"/>
              <a:t>2/2</a:t>
            </a:r>
            <a:r>
              <a:rPr lang="ja-JP" altLang="en-US" dirty="0"/>
              <a:t>）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616080"/>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中国の人口は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年をピークに減少に転じ、高齢化率は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％となると予測されている。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平均寿命及び健康寿命は共に伸長しており、その差（平均寿命－健康寿命）は、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7.6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年となっている。</a:t>
            </a:r>
          </a:p>
        </p:txBody>
      </p:sp>
      <p:graphicFrame>
        <p:nvGraphicFramePr>
          <p:cNvPr id="7" name="表 6">
            <a:extLst>
              <a:ext uri="{FF2B5EF4-FFF2-40B4-BE49-F238E27FC236}">
                <a16:creationId xmlns:a16="http://schemas.microsoft.com/office/drawing/2014/main" id="{D2A26839-AA61-43E1-80C1-967625ADBA1C}"/>
              </a:ext>
            </a:extLst>
          </p:cNvPr>
          <p:cNvGraphicFramePr>
            <a:graphicFrameLocks noGrp="1"/>
          </p:cNvGraphicFramePr>
          <p:nvPr>
            <p:extLst>
              <p:ext uri="{D42A27DB-BD31-4B8C-83A1-F6EECF244321}">
                <p14:modId xmlns:p14="http://schemas.microsoft.com/office/powerpoint/2010/main" val="273648273"/>
              </p:ext>
            </p:extLst>
          </p:nvPr>
        </p:nvGraphicFramePr>
        <p:xfrm>
          <a:off x="201975" y="1889720"/>
          <a:ext cx="9503999" cy="4419600"/>
        </p:xfrm>
        <a:graphic>
          <a:graphicData uri="http://schemas.openxmlformats.org/drawingml/2006/table">
            <a:tbl>
              <a:tblPr firstRow="1" bandRow="1">
                <a:tableStyleId>{5C22544A-7EE6-4342-B048-85BDC9FD1C3A}</a:tableStyleId>
              </a:tblPr>
              <a:tblGrid>
                <a:gridCol w="948866">
                  <a:extLst>
                    <a:ext uri="{9D8B030D-6E8A-4147-A177-3AD203B41FA5}">
                      <a16:colId xmlns:a16="http://schemas.microsoft.com/office/drawing/2014/main" val="20000"/>
                    </a:ext>
                  </a:extLst>
                </a:gridCol>
                <a:gridCol w="2516342">
                  <a:extLst>
                    <a:ext uri="{9D8B030D-6E8A-4147-A177-3AD203B41FA5}">
                      <a16:colId xmlns:a16="http://schemas.microsoft.com/office/drawing/2014/main" val="20001"/>
                    </a:ext>
                  </a:extLst>
                </a:gridCol>
                <a:gridCol w="6038791">
                  <a:extLst>
                    <a:ext uri="{9D8B030D-6E8A-4147-A177-3AD203B41FA5}">
                      <a16:colId xmlns:a16="http://schemas.microsoft.com/office/drawing/2014/main" val="20002"/>
                    </a:ext>
                  </a:extLst>
                </a:gridCol>
              </a:tblGrid>
              <a:tr h="2208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発布日</a:t>
                      </a:r>
                      <a:endParaRPr kumimoji="1" lang="en-US"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政策名</a:t>
                      </a:r>
                      <a:endParaRPr kumimoji="1" lang="ja-JP"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144180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2015</a:t>
                      </a:r>
                      <a:r>
                        <a:rPr lang="zh-CN"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５月</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国務院</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中国製造</a:t>
                      </a: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2025</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今後</a:t>
                      </a:r>
                      <a:r>
                        <a:rPr lang="en-US" altLang="ja-JP"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10</a:t>
                      </a:r>
                      <a:r>
                        <a:rPr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年間の製造業発展のロードマップ</a:t>
                      </a:r>
                      <a:r>
                        <a:rPr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建国</a:t>
                      </a:r>
                      <a:r>
                        <a:rPr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100</a:t>
                      </a:r>
                      <a:r>
                        <a:rPr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年を迎える</a:t>
                      </a:r>
                      <a:r>
                        <a:rPr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2049</a:t>
                      </a:r>
                      <a:r>
                        <a:rPr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年に「世界の製造強国の先頭グループ入り」を目指すための第一ステップ</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a:spcBef>
                          <a:spcPts val="600"/>
                        </a:spcBef>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方　　　針</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000" b="0" i="0"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イノベーションによる牽引</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、品質優先、持続可能な発展、</a:t>
                      </a:r>
                      <a:b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b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生産型製造からサービス型への転換、人材育成</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重点分野</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10</a:t>
                      </a:r>
                      <a:r>
                        <a:rPr kumimoji="1" lang="ja-JP" altLang="en-US"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の重点分野のうちの一つとして、「ハイレベル数値制御工作機械・</a:t>
                      </a:r>
                      <a:r>
                        <a:rPr kumimoji="1" lang="ja-JP" altLang="en-US" sz="1000" b="1" i="0" u="sng"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ロボット</a:t>
                      </a:r>
                      <a:r>
                        <a:rPr kumimoji="1" lang="ja-JP" altLang="en-US"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br>
                        <a:rPr kumimoji="1" lang="en-US" altLang="ja-JP"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br>
                      <a:r>
                        <a:rPr kumimoji="1" lang="ja-JP" altLang="en-US"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　　　　　　　を設定。</a:t>
                      </a:r>
                      <a:endParaRPr kumimoji="1" lang="en-US" altLang="ja-JP"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809625" indent="-88900"/>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「産業用ロボットや特殊ロボット、</a:t>
                      </a:r>
                      <a:r>
                        <a:rPr kumimoji="1" lang="ja-JP" altLang="en-US" sz="1000" b="1" i="0" u="sng"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医療・健康や家庭サービス用ロボット</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、教育・娯楽などのサービスロボットの需要に基づき、新製品を積極的に研究開発し、ロボットの基準化・モジュール化発展を促進、市場における応用の拡大を図る」と記載されている。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105213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2016</a:t>
                      </a:r>
                      <a:r>
                        <a:rPr lang="zh-CN"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４月</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工業情報化部</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国家発展改革委員会、財政部</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ロボット産業開発計画(2016-2020)</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「中国製造</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2025</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」を実現するため、製造業の中でも今後急速な需要の拡大と技術の発展が期待されるロボット産業にフォーカスした五カ年計画</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a:spcBef>
                          <a:spcPts val="600"/>
                        </a:spcBef>
                      </a:pP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方　　　針</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ロボットの産業チェーン全体の競争力の創出とロボット産業システムの形成</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重点任務</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産業用ロボットのミッドエンドからハイエンドへの転換のほか、「幅広い分野でのサービス ロボットの開発の促進」を重点任務の一つとして設定。</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 </a:t>
                      </a:r>
                      <a:r>
                        <a:rPr kumimoji="1" lang="ja-JP" altLang="en-US"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象徴的な</a:t>
                      </a:r>
                      <a:r>
                        <a:rPr kumimoji="1" lang="en-US" altLang="ja-JP"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10</a:t>
                      </a:r>
                      <a:r>
                        <a:rPr kumimoji="1" lang="ja-JP" altLang="en-US"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大ロボットの中に、</a:t>
                      </a:r>
                      <a:r>
                        <a:rPr kumimoji="1" lang="ja-JP" altLang="en-US" sz="1000" b="1" i="0" u="sng"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ロボット介護機器</a:t>
                      </a:r>
                      <a:r>
                        <a:rPr kumimoji="1" lang="ja-JP" altLang="en-US" sz="10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が表記</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されている。</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144180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2017</a:t>
                      </a:r>
                      <a:r>
                        <a:rPr lang="zh-CN"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２月</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国務院</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スマート健康養老産業</a:t>
                      </a:r>
                      <a:endParaRPr kumimoji="1" lang="en-US" altLang="ja-JP" sz="11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1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発展行動計画（</a:t>
                      </a:r>
                      <a:r>
                        <a:rPr kumimoji="1" lang="en-US" altLang="ja-JP" sz="11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2017-2020</a:t>
                      </a:r>
                      <a:r>
                        <a:rPr kumimoji="1" lang="ja-JP" altLang="en-US" sz="11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年） </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スマート健康養老産業の発展を加速させ、新しい産業、業態、モデルを育成するための行動計画</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0" marR="0" lvl="0" indent="0" algn="l" defTabSz="914400" rtl="0" eaLnBrk="1" fontAlgn="auto" latinLnBrk="0" hangingPunct="1">
                        <a:lnSpc>
                          <a:spcPct val="100000"/>
                        </a:lnSpc>
                        <a:spcBef>
                          <a:spcPts val="600"/>
                        </a:spcBef>
                        <a:spcAft>
                          <a:spcPts val="0"/>
                        </a:spcAft>
                        <a:buClrTx/>
                        <a:buSzTx/>
                        <a:buFont typeface="Wingdings" panose="05000000000000000000" pitchFamily="2" charset="2"/>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方　　　針</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新世代の情報技術を利用し、個人、家庭、コミュニティ、施設と健康介護資源とを有効的に連携させることによる、健康介護サービスのスマート化へのアップグレードと、これによる健康介護サービスの質と効率のレベルの向上</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重点任務</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年までに</a:t>
                      </a:r>
                      <a:r>
                        <a:rPr kumimoji="1" lang="en-US" altLang="ja-JP" sz="1000" b="1" u="none"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100</a:t>
                      </a:r>
                      <a:r>
                        <a:rPr kumimoji="1" lang="ja-JP" altLang="en-US" sz="1000" b="1" u="none"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カ所以上のスマート健康養老応用モデル基地の創出、多種多様のタイプをカバーする</a:t>
                      </a:r>
                      <a:r>
                        <a:rPr kumimoji="1" lang="en-US" altLang="ja-JP" sz="1000" b="1" u="none"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100</a:t>
                      </a:r>
                      <a:r>
                        <a:rPr kumimoji="1" lang="ja-JP" altLang="en-US" sz="1000" b="1" u="none"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社以上のリーディング企業の育成、</a:t>
                      </a:r>
                      <a:r>
                        <a:rPr kumimoji="1" lang="en-US" altLang="ja-JP" sz="1000" b="1" u="none"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500</a:t>
                      </a:r>
                      <a:r>
                        <a:rPr kumimoji="1" lang="ja-JP" altLang="en-US" sz="1000" b="1" u="none"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のスマート健康介護のモデルコミュニティの構築</a:t>
                      </a:r>
                      <a:endParaRPr kumimoji="1" lang="en-US" altLang="ja-JP" sz="1000" b="1" u="none"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809625" marR="0" lvl="0" indent="-8890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00" b="0" u="none"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スマート機器の例として、ウェアラブル機器、健康モニタリング機器、セルフ健康測定機器、監視機器、家事支援ロボット、寄り添いロボットなどが挙げられている。</a:t>
                      </a:r>
                      <a:endParaRPr kumimoji="1" lang="en-US" altLang="ja-JP" sz="1000" b="0" u="none"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bl>
          </a:graphicData>
        </a:graphic>
      </p:graphicFrame>
      <p:grpSp>
        <p:nvGrpSpPr>
          <p:cNvPr id="11" name="グループ化 10">
            <a:extLst>
              <a:ext uri="{FF2B5EF4-FFF2-40B4-BE49-F238E27FC236}">
                <a16:creationId xmlns:a16="http://schemas.microsoft.com/office/drawing/2014/main" id="{1F57957D-96B0-4ADD-A01F-56C525C5C063}"/>
              </a:ext>
            </a:extLst>
          </p:cNvPr>
          <p:cNvGrpSpPr/>
          <p:nvPr/>
        </p:nvGrpSpPr>
        <p:grpSpPr>
          <a:xfrm>
            <a:off x="200472" y="1459632"/>
            <a:ext cx="4843784" cy="457200"/>
            <a:chOff x="488504" y="976671"/>
            <a:chExt cx="4073811" cy="457200"/>
          </a:xfrm>
        </p:grpSpPr>
        <p:sp>
          <p:nvSpPr>
            <p:cNvPr id="12" name="Rectangle 2">
              <a:extLst>
                <a:ext uri="{FF2B5EF4-FFF2-40B4-BE49-F238E27FC236}">
                  <a16:creationId xmlns:a16="http://schemas.microsoft.com/office/drawing/2014/main" id="{DE96CE08-CB10-4362-AA51-934B73ED86DD}"/>
                </a:ext>
              </a:extLst>
            </p:cNvPr>
            <p:cNvSpPr txBox="1">
              <a:spLocks noChangeArrowheads="1"/>
            </p:cNvSpPr>
            <p:nvPr/>
          </p:nvSpPr>
          <p:spPr>
            <a:xfrm>
              <a:off x="629929" y="976671"/>
              <a:ext cx="3932386"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ロボット介護機器の登場（沿革）（</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2/2</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　</a:t>
              </a:r>
            </a:p>
          </p:txBody>
        </p:sp>
        <p:cxnSp>
          <p:nvCxnSpPr>
            <p:cNvPr id="14" name="直線コネクタ 13">
              <a:extLst>
                <a:ext uri="{FF2B5EF4-FFF2-40B4-BE49-F238E27FC236}">
                  <a16:creationId xmlns:a16="http://schemas.microsoft.com/office/drawing/2014/main" id="{B7454CEA-A707-4953-BCBA-966346B7FCD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63B2D0B5-0D27-4407-9FDB-741E6443BAC6}"/>
                </a:ext>
              </a:extLst>
            </p:cNvPr>
            <p:cNvSpPr/>
            <p:nvPr/>
          </p:nvSpPr>
          <p:spPr bwMode="auto">
            <a:xfrm>
              <a:off x="488504" y="986352"/>
              <a:ext cx="9386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43793847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218249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858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オランダのロボット介護機器における今後の有望進出領域（</a:t>
            </a:r>
            <a:r>
              <a:rPr lang="en-US" altLang="ja-JP" dirty="0"/>
              <a:t>4/4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941E6DD9-142F-44B0-9D02-F869F86AD6C9}"/>
              </a:ext>
            </a:extLst>
          </p:cNvPr>
          <p:cNvGraphicFramePr>
            <a:graphicFrameLocks noGrp="1"/>
          </p:cNvGraphicFramePr>
          <p:nvPr>
            <p:extLst>
              <p:ext uri="{D42A27DB-BD31-4B8C-83A1-F6EECF244321}">
                <p14:modId xmlns:p14="http://schemas.microsoft.com/office/powerpoint/2010/main" val="3469698397"/>
              </p:ext>
            </p:extLst>
          </p:nvPr>
        </p:nvGraphicFramePr>
        <p:xfrm>
          <a:off x="493060" y="1988840"/>
          <a:ext cx="9009144" cy="2682240"/>
        </p:xfrm>
        <a:graphic>
          <a:graphicData uri="http://schemas.openxmlformats.org/drawingml/2006/table">
            <a:tbl>
              <a:tblPr firstRow="1" bandRow="1">
                <a:tableStyleId>{5C22544A-7EE6-4342-B048-85BDC9FD1C3A}</a:tableStyleId>
              </a:tblPr>
              <a:tblGrid>
                <a:gridCol w="821729">
                  <a:extLst>
                    <a:ext uri="{9D8B030D-6E8A-4147-A177-3AD203B41FA5}">
                      <a16:colId xmlns:a16="http://schemas.microsoft.com/office/drawing/2014/main" val="20000"/>
                    </a:ext>
                  </a:extLst>
                </a:gridCol>
                <a:gridCol w="1515570">
                  <a:extLst>
                    <a:ext uri="{9D8B030D-6E8A-4147-A177-3AD203B41FA5}">
                      <a16:colId xmlns:a16="http://schemas.microsoft.com/office/drawing/2014/main" val="20001"/>
                    </a:ext>
                  </a:extLst>
                </a:gridCol>
                <a:gridCol w="826353">
                  <a:extLst>
                    <a:ext uri="{9D8B030D-6E8A-4147-A177-3AD203B41FA5}">
                      <a16:colId xmlns:a16="http://schemas.microsoft.com/office/drawing/2014/main" val="20002"/>
                    </a:ext>
                  </a:extLst>
                </a:gridCol>
                <a:gridCol w="873344">
                  <a:extLst>
                    <a:ext uri="{9D8B030D-6E8A-4147-A177-3AD203B41FA5}">
                      <a16:colId xmlns:a16="http://schemas.microsoft.com/office/drawing/2014/main" val="20003"/>
                    </a:ext>
                  </a:extLst>
                </a:gridCol>
                <a:gridCol w="2486075">
                  <a:extLst>
                    <a:ext uri="{9D8B030D-6E8A-4147-A177-3AD203B41FA5}">
                      <a16:colId xmlns:a16="http://schemas.microsoft.com/office/drawing/2014/main" val="20004"/>
                    </a:ext>
                  </a:extLst>
                </a:gridCol>
                <a:gridCol w="2486073">
                  <a:extLst>
                    <a:ext uri="{9D8B030D-6E8A-4147-A177-3AD203B41FA5}">
                      <a16:colId xmlns:a16="http://schemas.microsoft.com/office/drawing/2014/main" val="20005"/>
                    </a:ext>
                  </a:extLst>
                </a:gridCol>
              </a:tblGrid>
              <a:tr h="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0">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入浴の習慣がなく、ニーズが低い。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入浴の習慣がないため、今後もニーズは低い。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mn-ea"/>
                        <a:ea typeface="+mn-ea"/>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0">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0">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見守り＋アプリの組合せや、事務作業の削減効果のある機器は既に導入が進んでいる。</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見守り機器との組合せや、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事務作業の削減効果のある機器は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今後も引き続きニーズが高いと予想される。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900" b="0" kern="1200" dirty="0">
                        <a:solidFill>
                          <a:srgbClr val="002060"/>
                        </a:solidFill>
                        <a:latin typeface="+mn-ea"/>
                        <a:ea typeface="+mn-ea"/>
                        <a:cs typeface="+mn-cs"/>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bl>
          </a:graphicData>
        </a:graphic>
      </p:graphicFrame>
      <p:pic>
        <p:nvPicPr>
          <p:cNvPr id="7" name="図 6">
            <a:extLst>
              <a:ext uri="{FF2B5EF4-FFF2-40B4-BE49-F238E27FC236}">
                <a16:creationId xmlns:a16="http://schemas.microsoft.com/office/drawing/2014/main" id="{988E6FE3-1BCE-4609-ADA4-55DD9D7C05E1}"/>
              </a:ext>
            </a:extLst>
          </p:cNvPr>
          <p:cNvPicPr>
            <a:picLocks noChangeAspect="1"/>
          </p:cNvPicPr>
          <p:nvPr/>
        </p:nvPicPr>
        <p:blipFill>
          <a:blip r:embed="rId7"/>
          <a:stretch>
            <a:fillRect/>
          </a:stretch>
        </p:blipFill>
        <p:spPr>
          <a:xfrm>
            <a:off x="1928664" y="2942553"/>
            <a:ext cx="790973" cy="748421"/>
          </a:xfrm>
          <a:prstGeom prst="rect">
            <a:avLst/>
          </a:prstGeom>
        </p:spPr>
      </p:pic>
      <p:pic>
        <p:nvPicPr>
          <p:cNvPr id="9" name="図 8">
            <a:extLst>
              <a:ext uri="{FF2B5EF4-FFF2-40B4-BE49-F238E27FC236}">
                <a16:creationId xmlns:a16="http://schemas.microsoft.com/office/drawing/2014/main" id="{04079510-6CDF-435E-951D-60A97E03D89E}"/>
              </a:ext>
            </a:extLst>
          </p:cNvPr>
          <p:cNvPicPr>
            <a:picLocks noChangeAspect="1"/>
          </p:cNvPicPr>
          <p:nvPr/>
        </p:nvPicPr>
        <p:blipFill>
          <a:blip r:embed="rId8"/>
          <a:stretch>
            <a:fillRect/>
          </a:stretch>
        </p:blipFill>
        <p:spPr>
          <a:xfrm>
            <a:off x="1941835" y="3894846"/>
            <a:ext cx="778917" cy="686282"/>
          </a:xfrm>
          <a:prstGeom prst="rect">
            <a:avLst/>
          </a:prstGeom>
        </p:spPr>
      </p:pic>
      <p:grpSp>
        <p:nvGrpSpPr>
          <p:cNvPr id="11" name="グループ化 10">
            <a:extLst>
              <a:ext uri="{FF2B5EF4-FFF2-40B4-BE49-F238E27FC236}">
                <a16:creationId xmlns:a16="http://schemas.microsoft.com/office/drawing/2014/main" id="{496D4675-4B4C-4B60-86DA-7236CA4F45BB}"/>
              </a:ext>
            </a:extLst>
          </p:cNvPr>
          <p:cNvGrpSpPr/>
          <p:nvPr/>
        </p:nvGrpSpPr>
        <p:grpSpPr>
          <a:xfrm>
            <a:off x="494224" y="1531640"/>
            <a:ext cx="3251574" cy="457200"/>
            <a:chOff x="488504" y="976671"/>
            <a:chExt cx="3600000" cy="457200"/>
          </a:xfrm>
        </p:grpSpPr>
        <p:sp>
          <p:nvSpPr>
            <p:cNvPr id="12" name="Rectangle 2">
              <a:extLst>
                <a:ext uri="{FF2B5EF4-FFF2-40B4-BE49-F238E27FC236}">
                  <a16:creationId xmlns:a16="http://schemas.microsoft.com/office/drawing/2014/main" id="{26427B24-7E5F-4426-9C4F-39485186F8CD}"/>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4" name="直線コネクタ 13">
              <a:extLst>
                <a:ext uri="{FF2B5EF4-FFF2-40B4-BE49-F238E27FC236}">
                  <a16:creationId xmlns:a16="http://schemas.microsoft.com/office/drawing/2014/main" id="{ECCB4B28-1262-47FF-A1C8-E82464737FB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7F52C8E6-BC18-46EC-9F1A-697463673C88}"/>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408043677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1581181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7960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オランダのロボット介護機器におけるビジネスの方向性</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35A537BF-9527-4C01-837B-1FD002A596C1}"/>
              </a:ext>
            </a:extLst>
          </p:cNvPr>
          <p:cNvGraphicFramePr>
            <a:graphicFrameLocks noGrp="1"/>
          </p:cNvGraphicFramePr>
          <p:nvPr>
            <p:extLst>
              <p:ext uri="{D42A27DB-BD31-4B8C-83A1-F6EECF244321}">
                <p14:modId xmlns:p14="http://schemas.microsoft.com/office/powerpoint/2010/main" val="2825512843"/>
              </p:ext>
            </p:extLst>
          </p:nvPr>
        </p:nvGraphicFramePr>
        <p:xfrm>
          <a:off x="416496" y="1196753"/>
          <a:ext cx="9001000" cy="5186361"/>
        </p:xfrm>
        <a:graphic>
          <a:graphicData uri="http://schemas.openxmlformats.org/drawingml/2006/table">
            <a:tbl>
              <a:tblPr firstRow="1" bandRow="1">
                <a:tableStyleId>{5C22544A-7EE6-4342-B048-85BDC9FD1C3A}</a:tableStyleId>
              </a:tblPr>
              <a:tblGrid>
                <a:gridCol w="2448272">
                  <a:extLst>
                    <a:ext uri="{9D8B030D-6E8A-4147-A177-3AD203B41FA5}">
                      <a16:colId xmlns:a16="http://schemas.microsoft.com/office/drawing/2014/main" val="20000"/>
                    </a:ext>
                  </a:extLst>
                </a:gridCol>
                <a:gridCol w="144016">
                  <a:extLst>
                    <a:ext uri="{9D8B030D-6E8A-4147-A177-3AD203B41FA5}">
                      <a16:colId xmlns:a16="http://schemas.microsoft.com/office/drawing/2014/main" val="20001"/>
                    </a:ext>
                  </a:extLst>
                </a:gridCol>
                <a:gridCol w="6408712">
                  <a:extLst>
                    <a:ext uri="{9D8B030D-6E8A-4147-A177-3AD203B41FA5}">
                      <a16:colId xmlns:a16="http://schemas.microsoft.com/office/drawing/2014/main" val="20002"/>
                    </a:ext>
                  </a:extLst>
                </a:gridCol>
              </a:tblGrid>
              <a:tr h="2780874">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有望進出領域</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800" b="0" dirty="0">
                        <a:solidFill>
                          <a:srgbClr val="002060"/>
                        </a:solidFill>
                        <a:latin typeface="+mn-ea"/>
                        <a:ea typeface="+mn-ea"/>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90547">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124941">
                <a:tc>
                  <a:txBody>
                    <a:bodyPr/>
                    <a:lstStyle/>
                    <a:p>
                      <a:pPr algn="l"/>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対象顧客</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介護従事者の負担軽減を求める「介護施設」</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自立支援、生活の質の向上を求める</a:t>
                      </a:r>
                      <a:r>
                        <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「在宅の要介護者」</a:t>
                      </a:r>
                      <a:endParaRPr kumimoji="1"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90547">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97666">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進出形態</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indent="-285750" algn="l">
                        <a:buClr>
                          <a:srgbClr val="002060"/>
                        </a:buClr>
                        <a:buFont typeface="Wingdings" panose="05000000000000000000" pitchFamily="2" charset="2"/>
                        <a:buChar char="l"/>
                      </a:pP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日本企業の商品に興味のある現地パートナーと組んで、開発プロジェクトから取り組む。</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7" name="表 6">
            <a:extLst>
              <a:ext uri="{FF2B5EF4-FFF2-40B4-BE49-F238E27FC236}">
                <a16:creationId xmlns:a16="http://schemas.microsoft.com/office/drawing/2014/main" id="{C992B7C4-35B4-4450-ACCE-939A512219E0}"/>
              </a:ext>
            </a:extLst>
          </p:cNvPr>
          <p:cNvGraphicFramePr>
            <a:graphicFrameLocks noGrp="1"/>
          </p:cNvGraphicFramePr>
          <p:nvPr>
            <p:extLst>
              <p:ext uri="{D42A27DB-BD31-4B8C-83A1-F6EECF244321}">
                <p14:modId xmlns:p14="http://schemas.microsoft.com/office/powerpoint/2010/main" val="3965429330"/>
              </p:ext>
            </p:extLst>
          </p:nvPr>
        </p:nvGraphicFramePr>
        <p:xfrm>
          <a:off x="3872880" y="1340768"/>
          <a:ext cx="4428492" cy="2499476"/>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gridCol w="756084">
                  <a:extLst>
                    <a:ext uri="{9D8B030D-6E8A-4147-A177-3AD203B41FA5}">
                      <a16:colId xmlns:a16="http://schemas.microsoft.com/office/drawing/2014/main" val="20001"/>
                    </a:ext>
                  </a:extLst>
                </a:gridCol>
                <a:gridCol w="1476164">
                  <a:extLst>
                    <a:ext uri="{9D8B030D-6E8A-4147-A177-3AD203B41FA5}">
                      <a16:colId xmlns:a16="http://schemas.microsoft.com/office/drawing/2014/main" val="20002"/>
                    </a:ext>
                  </a:extLst>
                </a:gridCol>
                <a:gridCol w="1476164">
                  <a:extLst>
                    <a:ext uri="{9D8B030D-6E8A-4147-A177-3AD203B41FA5}">
                      <a16:colId xmlns:a16="http://schemas.microsoft.com/office/drawing/2014/main" val="20003"/>
                    </a:ext>
                  </a:extLst>
                </a:gridCol>
              </a:tblGrid>
              <a:tr h="144016">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R w="12700" cap="flat" cmpd="sng" algn="ctr">
                      <a:noFill/>
                      <a:prstDash val="solid"/>
                      <a:round/>
                      <a:headEnd type="none" w="med" len="med"/>
                      <a:tailEnd type="none" w="med" len="med"/>
                    </a:lnR>
                    <a:lnB w="12700" cap="flat" cmpd="sng" algn="ctr">
                      <a:noFill/>
                      <a:prstDash val="solid"/>
                      <a:round/>
                      <a:headEnd type="none" w="med" len="med"/>
                      <a:tailEnd type="none" w="med" len="med"/>
                    </a:lnB>
                    <a:solidFill>
                      <a:schemeClr val="bg1"/>
                    </a:solidFill>
                  </a:tcPr>
                </a:tc>
                <a:tc rowSpan="2" hMerge="1">
                  <a:txBody>
                    <a:bodyPr/>
                    <a:lstStyle/>
                    <a:p>
                      <a:endParaRPr kumimoji="1" lang="ja-JP" altLang="en-US"/>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④ 見守り・コミュニケーション</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algn="ctr"/>
                      <a:endParaRPr kumimoji="1" lang="ja-JP" altLang="en-US" sz="1100" b="1" dirty="0">
                        <a:solidFill>
                          <a:schemeClr val="bg1"/>
                        </a:solidFill>
                      </a:endParaRPr>
                    </a:p>
                  </a:txBody>
                  <a:tcPr anchor="ctr">
                    <a:lnR w="19050" cap="flat" cmpd="sng" algn="ctr">
                      <a:solidFill>
                        <a:schemeClr val="bg1"/>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1088396">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在宅介護見守り</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1" dirty="0">
                        <a:solidFill>
                          <a:srgbClr val="002060"/>
                        </a:solidFill>
                        <a:latin typeface="+mn-ea"/>
                        <a:ea typeface="+mn-ea"/>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1" dirty="0">
                        <a:solidFill>
                          <a:srgbClr val="002060"/>
                        </a:solidFill>
                        <a:latin typeface="+mn-ea"/>
                        <a:ea typeface="+mn-ea"/>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76000">
                <a:tc rowSpan="2">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医療機器への</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p>
                  </a:txBody>
                  <a:tcPr anchor="ctr">
                    <a:lnL w="12700" cmpd="sng">
                      <a:noFill/>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該当（クラス </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r h="576000">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rgbClr val="FF9900"/>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該当（クラス </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3"/>
                  </a:ext>
                </a:extLst>
              </a:tr>
            </a:tbl>
          </a:graphicData>
        </a:graphic>
      </p:graphicFrame>
      <p:pic>
        <p:nvPicPr>
          <p:cNvPr id="9" name="図 8">
            <a:extLst>
              <a:ext uri="{FF2B5EF4-FFF2-40B4-BE49-F238E27FC236}">
                <a16:creationId xmlns:a16="http://schemas.microsoft.com/office/drawing/2014/main" id="{F0B8237C-02BE-4035-A794-842E23A23E8E}"/>
              </a:ext>
            </a:extLst>
          </p:cNvPr>
          <p:cNvPicPr>
            <a:picLocks noChangeAspect="1"/>
          </p:cNvPicPr>
          <p:nvPr/>
        </p:nvPicPr>
        <p:blipFill>
          <a:blip r:embed="rId7"/>
          <a:stretch>
            <a:fillRect/>
          </a:stretch>
        </p:blipFill>
        <p:spPr>
          <a:xfrm>
            <a:off x="5637231" y="1814344"/>
            <a:ext cx="899790" cy="846469"/>
          </a:xfrm>
          <a:prstGeom prst="rect">
            <a:avLst/>
          </a:prstGeom>
        </p:spPr>
      </p:pic>
      <p:pic>
        <p:nvPicPr>
          <p:cNvPr id="11" name="図 10">
            <a:extLst>
              <a:ext uri="{FF2B5EF4-FFF2-40B4-BE49-F238E27FC236}">
                <a16:creationId xmlns:a16="http://schemas.microsoft.com/office/drawing/2014/main" id="{8180246C-EAF9-4EB8-A790-60B0D492C42C}"/>
              </a:ext>
            </a:extLst>
          </p:cNvPr>
          <p:cNvPicPr>
            <a:picLocks noChangeAspect="1"/>
          </p:cNvPicPr>
          <p:nvPr/>
        </p:nvPicPr>
        <p:blipFill>
          <a:blip r:embed="rId8"/>
          <a:stretch>
            <a:fillRect/>
          </a:stretch>
        </p:blipFill>
        <p:spPr>
          <a:xfrm>
            <a:off x="7113240" y="1821511"/>
            <a:ext cx="888896" cy="813758"/>
          </a:xfrm>
          <a:prstGeom prst="rect">
            <a:avLst/>
          </a:prstGeom>
        </p:spPr>
      </p:pic>
    </p:spTree>
    <p:extLst>
      <p:ext uri="{BB962C8B-B14F-4D97-AF65-F5344CB8AC3E}">
        <p14:creationId xmlns:p14="http://schemas.microsoft.com/office/powerpoint/2010/main" val="3112641907"/>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1394955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063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ドイツの介護市場の現状（</a:t>
            </a:r>
            <a:r>
              <a:rPr lang="en-US" altLang="ja-JP" dirty="0"/>
              <a:t>1/5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ドイツの人口は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年をピークに減少に転じ、高齢化率は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％を超えている。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平均寿命及び健康寿命は共に伸長しており、その差（平均寿命－健康寿命）は、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年となっている。</a:t>
            </a:r>
          </a:p>
        </p:txBody>
      </p:sp>
      <p:grpSp>
        <p:nvGrpSpPr>
          <p:cNvPr id="14" name="グループ化 13">
            <a:extLst>
              <a:ext uri="{FF2B5EF4-FFF2-40B4-BE49-F238E27FC236}">
                <a16:creationId xmlns:a16="http://schemas.microsoft.com/office/drawing/2014/main" id="{B03A9BA7-86EF-4AB5-BC14-6D6A10E90762}"/>
              </a:ext>
            </a:extLst>
          </p:cNvPr>
          <p:cNvGrpSpPr/>
          <p:nvPr/>
        </p:nvGrpSpPr>
        <p:grpSpPr>
          <a:xfrm>
            <a:off x="4867422" y="1907913"/>
            <a:ext cx="4680000" cy="4320000"/>
            <a:chOff x="0" y="103223"/>
            <a:chExt cx="4680000" cy="4320000"/>
          </a:xfrm>
        </p:grpSpPr>
        <p:graphicFrame>
          <p:nvGraphicFramePr>
            <p:cNvPr id="15" name="グラフ 14">
              <a:extLst>
                <a:ext uri="{FF2B5EF4-FFF2-40B4-BE49-F238E27FC236}">
                  <a16:creationId xmlns:a16="http://schemas.microsoft.com/office/drawing/2014/main" id="{DD8931E2-2612-473F-80E3-3C3DA1000BA4}"/>
                </a:ext>
              </a:extLst>
            </p:cNvPr>
            <p:cNvGraphicFramePr/>
            <p:nvPr/>
          </p:nvGraphicFramePr>
          <p:xfrm>
            <a:off x="0" y="103223"/>
            <a:ext cx="4680000" cy="4320000"/>
          </p:xfrm>
          <a:graphic>
            <a:graphicData uri="http://schemas.openxmlformats.org/drawingml/2006/chart">
              <c:chart xmlns:c="http://schemas.openxmlformats.org/drawingml/2006/chart" xmlns:r="http://schemas.openxmlformats.org/officeDocument/2006/relationships" r:id="rId7"/>
            </a:graphicData>
          </a:graphic>
        </p:graphicFrame>
        <p:cxnSp>
          <p:nvCxnSpPr>
            <p:cNvPr id="16" name="直線コネクタ 15">
              <a:extLst>
                <a:ext uri="{FF2B5EF4-FFF2-40B4-BE49-F238E27FC236}">
                  <a16:creationId xmlns:a16="http://schemas.microsoft.com/office/drawing/2014/main" id="{1A3F1C89-3D09-41EB-BF89-A6285A5A65E4}"/>
                </a:ext>
              </a:extLst>
            </p:cNvPr>
            <p:cNvCxnSpPr/>
            <p:nvPr/>
          </p:nvCxnSpPr>
          <p:spPr>
            <a:xfrm flipH="1">
              <a:off x="3857625" y="137010"/>
              <a:ext cx="0" cy="3600000"/>
            </a:xfrm>
            <a:prstGeom prst="line">
              <a:avLst/>
            </a:prstGeom>
            <a:noFill/>
            <a:ln w="19050" cap="flat" cmpd="sng" algn="ctr">
              <a:solidFill>
                <a:sysClr val="window" lastClr="FFFFFF">
                  <a:lumMod val="50000"/>
                </a:sysClr>
              </a:solidFill>
              <a:prstDash val="sysDash"/>
              <a:miter lim="800000"/>
            </a:ln>
            <a:effectLst/>
          </p:spPr>
        </p:cxnSp>
      </p:grpSp>
      <p:grpSp>
        <p:nvGrpSpPr>
          <p:cNvPr id="17" name="グループ化 16">
            <a:extLst>
              <a:ext uri="{FF2B5EF4-FFF2-40B4-BE49-F238E27FC236}">
                <a16:creationId xmlns:a16="http://schemas.microsoft.com/office/drawing/2014/main" id="{8EF07FC0-6647-4B63-BD2D-F8B1D83023C1}"/>
              </a:ext>
            </a:extLst>
          </p:cNvPr>
          <p:cNvGrpSpPr/>
          <p:nvPr/>
        </p:nvGrpSpPr>
        <p:grpSpPr>
          <a:xfrm>
            <a:off x="560912" y="1433662"/>
            <a:ext cx="3600000" cy="457200"/>
            <a:chOff x="488504" y="976671"/>
            <a:chExt cx="3600000" cy="457200"/>
          </a:xfrm>
        </p:grpSpPr>
        <p:sp>
          <p:nvSpPr>
            <p:cNvPr id="18" name="Rectangle 2">
              <a:extLst>
                <a:ext uri="{FF2B5EF4-FFF2-40B4-BE49-F238E27FC236}">
                  <a16:creationId xmlns:a16="http://schemas.microsoft.com/office/drawing/2014/main" id="{12622845-5813-40DB-A13D-D7B232696630}"/>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人口構造・高齢化率</a:t>
              </a:r>
            </a:p>
          </p:txBody>
        </p:sp>
        <p:cxnSp>
          <p:nvCxnSpPr>
            <p:cNvPr id="19" name="直線コネクタ 18">
              <a:extLst>
                <a:ext uri="{FF2B5EF4-FFF2-40B4-BE49-F238E27FC236}">
                  <a16:creationId xmlns:a16="http://schemas.microsoft.com/office/drawing/2014/main" id="{CD0A2D9D-2420-4285-A7B3-21D05BFFBAE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0" name="正方形/長方形 19">
              <a:extLst>
                <a:ext uri="{FF2B5EF4-FFF2-40B4-BE49-F238E27FC236}">
                  <a16:creationId xmlns:a16="http://schemas.microsoft.com/office/drawing/2014/main" id="{AA587AFF-0079-4505-86C6-D3ECF2A4F1B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21" name="グループ化 20">
            <a:extLst>
              <a:ext uri="{FF2B5EF4-FFF2-40B4-BE49-F238E27FC236}">
                <a16:creationId xmlns:a16="http://schemas.microsoft.com/office/drawing/2014/main" id="{C39F3638-438F-4466-8850-5ECFEBA68344}"/>
              </a:ext>
            </a:extLst>
          </p:cNvPr>
          <p:cNvGrpSpPr/>
          <p:nvPr/>
        </p:nvGrpSpPr>
        <p:grpSpPr>
          <a:xfrm>
            <a:off x="5169424" y="1425641"/>
            <a:ext cx="3600000" cy="457200"/>
            <a:chOff x="488504" y="976671"/>
            <a:chExt cx="3600000" cy="457200"/>
          </a:xfrm>
        </p:grpSpPr>
        <p:sp>
          <p:nvSpPr>
            <p:cNvPr id="22" name="Rectangle 2">
              <a:extLst>
                <a:ext uri="{FF2B5EF4-FFF2-40B4-BE49-F238E27FC236}">
                  <a16:creationId xmlns:a16="http://schemas.microsoft.com/office/drawing/2014/main" id="{1C5221DF-9F65-445B-BDF8-77F20ED93E24}"/>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平均寿命の推移と健康寿命</a:t>
              </a:r>
            </a:p>
          </p:txBody>
        </p:sp>
        <p:cxnSp>
          <p:nvCxnSpPr>
            <p:cNvPr id="23" name="直線コネクタ 22">
              <a:extLst>
                <a:ext uri="{FF2B5EF4-FFF2-40B4-BE49-F238E27FC236}">
                  <a16:creationId xmlns:a16="http://schemas.microsoft.com/office/drawing/2014/main" id="{A503FC5A-5F60-41AF-83D7-F5B566619BA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4" name="正方形/長方形 23">
              <a:extLst>
                <a:ext uri="{FF2B5EF4-FFF2-40B4-BE49-F238E27FC236}">
                  <a16:creationId xmlns:a16="http://schemas.microsoft.com/office/drawing/2014/main" id="{E9E11815-0670-4329-BA40-748BF4B6994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cxnSp>
        <p:nvCxnSpPr>
          <p:cNvPr id="25" name="直線矢印コネクタ 24">
            <a:extLst>
              <a:ext uri="{FF2B5EF4-FFF2-40B4-BE49-F238E27FC236}">
                <a16:creationId xmlns:a16="http://schemas.microsoft.com/office/drawing/2014/main" id="{F617FA8B-BB5A-4B1F-9F42-4A464945855C}"/>
              </a:ext>
            </a:extLst>
          </p:cNvPr>
          <p:cNvCxnSpPr/>
          <p:nvPr/>
        </p:nvCxnSpPr>
        <p:spPr bwMode="auto">
          <a:xfrm flipV="1">
            <a:off x="8638515" y="2963132"/>
            <a:ext cx="0" cy="792000"/>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26" name="角丸四角形 12">
            <a:extLst>
              <a:ext uri="{FF2B5EF4-FFF2-40B4-BE49-F238E27FC236}">
                <a16:creationId xmlns:a16="http://schemas.microsoft.com/office/drawing/2014/main" id="{22C6E4E3-3697-4116-A344-92A646CE61B7}"/>
              </a:ext>
            </a:extLst>
          </p:cNvPr>
          <p:cNvSpPr/>
          <p:nvPr/>
        </p:nvSpPr>
        <p:spPr bwMode="auto">
          <a:xfrm>
            <a:off x="8325764" y="3084151"/>
            <a:ext cx="440271" cy="413478"/>
          </a:xfrm>
          <a:prstGeom prst="roundRect">
            <a:avLst/>
          </a:prstGeom>
          <a:solidFill>
            <a:srgbClr val="FFC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テキスト ボックス 26">
            <a:extLst>
              <a:ext uri="{FF2B5EF4-FFF2-40B4-BE49-F238E27FC236}">
                <a16:creationId xmlns:a16="http://schemas.microsoft.com/office/drawing/2014/main" id="{75998004-CA00-4484-848D-2B0A96ACABCB}"/>
              </a:ext>
            </a:extLst>
          </p:cNvPr>
          <p:cNvSpPr txBox="1"/>
          <p:nvPr/>
        </p:nvSpPr>
        <p:spPr>
          <a:xfrm>
            <a:off x="8283647" y="3141635"/>
            <a:ext cx="585417" cy="276999"/>
          </a:xfrm>
          <a:prstGeom prst="rect">
            <a:avLst/>
          </a:prstGeom>
          <a:noFill/>
        </p:spPr>
        <p:txBody>
          <a:bodyPr wrap="none" rtlCol="0">
            <a:spAutoFit/>
          </a:bodyPr>
          <a:lstStyle/>
          <a:p>
            <a:r>
              <a:rPr lang="en-US" altLang="ja-JP" sz="12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9.4</a:t>
            </a:r>
            <a:r>
              <a:rPr lang="ja-JP" altLang="en-US" sz="12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年</a:t>
            </a:r>
            <a:endParaRPr kumimoji="1" lang="ja-JP" altLang="en-US" sz="12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28" name="直線矢印コネクタ 27">
            <a:extLst>
              <a:ext uri="{FF2B5EF4-FFF2-40B4-BE49-F238E27FC236}">
                <a16:creationId xmlns:a16="http://schemas.microsoft.com/office/drawing/2014/main" id="{81FB8480-D700-4FBE-9658-529B290131AD}"/>
              </a:ext>
            </a:extLst>
          </p:cNvPr>
          <p:cNvCxnSpPr/>
          <p:nvPr/>
        </p:nvCxnSpPr>
        <p:spPr bwMode="auto">
          <a:xfrm flipV="1">
            <a:off x="9345488" y="2711108"/>
            <a:ext cx="0" cy="792000"/>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29" name="角丸四角形 38">
            <a:extLst>
              <a:ext uri="{FF2B5EF4-FFF2-40B4-BE49-F238E27FC236}">
                <a16:creationId xmlns:a16="http://schemas.microsoft.com/office/drawing/2014/main" id="{6F313A1C-A3AB-4D7B-A15A-505C39FE1B42}"/>
              </a:ext>
            </a:extLst>
          </p:cNvPr>
          <p:cNvSpPr/>
          <p:nvPr/>
        </p:nvSpPr>
        <p:spPr bwMode="auto">
          <a:xfrm>
            <a:off x="8988324" y="2797007"/>
            <a:ext cx="440271" cy="413478"/>
          </a:xfrm>
          <a:prstGeom prst="roundRect">
            <a:avLst/>
          </a:prstGeom>
          <a:solidFill>
            <a:srgbClr val="FFC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テキスト ボックス 29">
            <a:extLst>
              <a:ext uri="{FF2B5EF4-FFF2-40B4-BE49-F238E27FC236}">
                <a16:creationId xmlns:a16="http://schemas.microsoft.com/office/drawing/2014/main" id="{6EFE32D0-B272-44B9-BE92-9CAA916961C6}"/>
              </a:ext>
            </a:extLst>
          </p:cNvPr>
          <p:cNvSpPr txBox="1"/>
          <p:nvPr/>
        </p:nvSpPr>
        <p:spPr>
          <a:xfrm>
            <a:off x="8958277" y="2863969"/>
            <a:ext cx="585417" cy="276999"/>
          </a:xfrm>
          <a:prstGeom prst="rect">
            <a:avLst/>
          </a:prstGeom>
          <a:noFill/>
        </p:spPr>
        <p:txBody>
          <a:bodyPr wrap="none" rtlCol="0">
            <a:spAutoFit/>
          </a:bodyPr>
          <a:lstStyle/>
          <a:p>
            <a:r>
              <a:rPr lang="en-US" altLang="ja-JP" sz="12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9.2</a:t>
            </a:r>
            <a:r>
              <a:rPr lang="ja-JP" altLang="en-US" sz="12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年</a:t>
            </a:r>
            <a:endParaRPr kumimoji="1" lang="ja-JP" altLang="en-US" sz="12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31" name="直線矢印コネクタ 30">
            <a:extLst>
              <a:ext uri="{FF2B5EF4-FFF2-40B4-BE49-F238E27FC236}">
                <a16:creationId xmlns:a16="http://schemas.microsoft.com/office/drawing/2014/main" id="{6FF72447-0E38-413E-B104-883D21029972}"/>
              </a:ext>
            </a:extLst>
          </p:cNvPr>
          <p:cNvCxnSpPr/>
          <p:nvPr/>
        </p:nvCxnSpPr>
        <p:spPr>
          <a:xfrm flipV="1">
            <a:off x="1174112" y="2720478"/>
            <a:ext cx="1314450" cy="190501"/>
          </a:xfrm>
          <a:prstGeom prst="straightConnector1">
            <a:avLst/>
          </a:prstGeom>
          <a:noFill/>
          <a:ln w="6350" cap="flat" cmpd="sng" algn="ctr">
            <a:solidFill>
              <a:srgbClr val="70AD47">
                <a:lumMod val="75000"/>
              </a:srgbClr>
            </a:solidFill>
            <a:prstDash val="solid"/>
            <a:miter lim="800000"/>
            <a:tailEnd type="triangle"/>
          </a:ln>
          <a:effectLst/>
        </p:spPr>
      </p:cxnSp>
      <p:sp>
        <p:nvSpPr>
          <p:cNvPr id="32" name="テキスト ボックス 8">
            <a:extLst>
              <a:ext uri="{FF2B5EF4-FFF2-40B4-BE49-F238E27FC236}">
                <a16:creationId xmlns:a16="http://schemas.microsoft.com/office/drawing/2014/main" id="{AAEE0A90-48B7-41E5-BDBC-C90658A0FB4A}"/>
              </a:ext>
            </a:extLst>
          </p:cNvPr>
          <p:cNvSpPr txBox="1"/>
          <p:nvPr/>
        </p:nvSpPr>
        <p:spPr>
          <a:xfrm>
            <a:off x="1088387" y="2387103"/>
            <a:ext cx="1489510" cy="261610"/>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100" b="0" i="0" u="none" strike="noStrike" kern="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65</a:t>
            </a:r>
            <a:r>
              <a:rPr kumimoji="1" lang="ja-JP" altLang="en-US" sz="1100" b="0" i="0" u="none" strike="noStrike" kern="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歳以上人口は拡大</a:t>
            </a:r>
          </a:p>
        </p:txBody>
      </p:sp>
      <p:grpSp>
        <p:nvGrpSpPr>
          <p:cNvPr id="33" name="グループ化 32">
            <a:extLst>
              <a:ext uri="{FF2B5EF4-FFF2-40B4-BE49-F238E27FC236}">
                <a16:creationId xmlns:a16="http://schemas.microsoft.com/office/drawing/2014/main" id="{9EF415FB-B700-4B5E-89B4-1C83339B4C53}"/>
              </a:ext>
            </a:extLst>
          </p:cNvPr>
          <p:cNvGrpSpPr/>
          <p:nvPr/>
        </p:nvGrpSpPr>
        <p:grpSpPr>
          <a:xfrm>
            <a:off x="128464" y="1914102"/>
            <a:ext cx="4680000" cy="4330800"/>
            <a:chOff x="0" y="0"/>
            <a:chExt cx="4680000" cy="4330800"/>
          </a:xfrm>
        </p:grpSpPr>
        <p:graphicFrame>
          <p:nvGraphicFramePr>
            <p:cNvPr id="34" name="グラフ 33">
              <a:extLst>
                <a:ext uri="{FF2B5EF4-FFF2-40B4-BE49-F238E27FC236}">
                  <a16:creationId xmlns:a16="http://schemas.microsoft.com/office/drawing/2014/main" id="{3D369F62-8CC9-430A-AD56-D34ABE461F5F}"/>
                </a:ext>
              </a:extLst>
            </p:cNvPr>
            <p:cNvGraphicFramePr/>
            <p:nvPr>
              <p:extLst>
                <p:ext uri="{D42A27DB-BD31-4B8C-83A1-F6EECF244321}">
                  <p14:modId xmlns:p14="http://schemas.microsoft.com/office/powerpoint/2010/main" val="2580415269"/>
                </p:ext>
              </p:extLst>
            </p:nvPr>
          </p:nvGraphicFramePr>
          <p:xfrm>
            <a:off x="0" y="0"/>
            <a:ext cx="4680000" cy="4330800"/>
          </p:xfrm>
          <a:graphic>
            <a:graphicData uri="http://schemas.openxmlformats.org/drawingml/2006/chart">
              <c:chart xmlns:c="http://schemas.openxmlformats.org/drawingml/2006/chart" xmlns:r="http://schemas.openxmlformats.org/officeDocument/2006/relationships" r:id="rId8"/>
            </a:graphicData>
          </a:graphic>
        </p:graphicFrame>
        <p:sp>
          <p:nvSpPr>
            <p:cNvPr id="35" name="右矢印 59">
              <a:extLst>
                <a:ext uri="{FF2B5EF4-FFF2-40B4-BE49-F238E27FC236}">
                  <a16:creationId xmlns:a16="http://schemas.microsoft.com/office/drawing/2014/main" id="{2CDC1191-F6FE-4244-9C32-A8F25127617C}"/>
                </a:ext>
              </a:extLst>
            </p:cNvPr>
            <p:cNvSpPr/>
            <p:nvPr/>
          </p:nvSpPr>
          <p:spPr>
            <a:xfrm>
              <a:off x="2771776" y="123825"/>
              <a:ext cx="190500" cy="180975"/>
            </a:xfrm>
            <a:prstGeom prst="rightArrow">
              <a:avLst/>
            </a:prstGeom>
            <a:solidFill>
              <a:srgbClr val="70AD47">
                <a:lumMod val="40000"/>
                <a:lumOff val="60000"/>
              </a:srgbClr>
            </a:solidFill>
            <a:ln w="12700" cap="flat" cmpd="sng" algn="ctr">
              <a:solidFill>
                <a:srgbClr val="70AD47">
                  <a:lumMod val="50000"/>
                </a:srgbClr>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テキスト ボックス 4">
              <a:extLst>
                <a:ext uri="{FF2B5EF4-FFF2-40B4-BE49-F238E27FC236}">
                  <a16:creationId xmlns:a16="http://schemas.microsoft.com/office/drawing/2014/main" id="{D395FD14-1BCB-49C0-A6AA-09190762F1AD}"/>
                </a:ext>
              </a:extLst>
            </p:cNvPr>
            <p:cNvSpPr txBox="1"/>
            <p:nvPr/>
          </p:nvSpPr>
          <p:spPr>
            <a:xfrm>
              <a:off x="2905126" y="80961"/>
              <a:ext cx="825867" cy="246221"/>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grpSp>
      <p:sp>
        <p:nvSpPr>
          <p:cNvPr id="37" name="テキスト ボックス 1">
            <a:extLst>
              <a:ext uri="{FF2B5EF4-FFF2-40B4-BE49-F238E27FC236}">
                <a16:creationId xmlns:a16="http://schemas.microsoft.com/office/drawing/2014/main" id="{E8D8AAF8-2F93-4F84-883F-6DC2B62C3310}"/>
              </a:ext>
            </a:extLst>
          </p:cNvPr>
          <p:cNvSpPr txBox="1"/>
          <p:nvPr/>
        </p:nvSpPr>
        <p:spPr>
          <a:xfrm>
            <a:off x="4880992" y="1855495"/>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（歳）</a:t>
            </a:r>
          </a:p>
        </p:txBody>
      </p:sp>
      <p:sp>
        <p:nvSpPr>
          <p:cNvPr id="38" name="テキスト ボックス 1">
            <a:extLst>
              <a:ext uri="{FF2B5EF4-FFF2-40B4-BE49-F238E27FC236}">
                <a16:creationId xmlns:a16="http://schemas.microsoft.com/office/drawing/2014/main" id="{B155AFD1-EBB5-4EDD-8C75-91817C486E7C}"/>
              </a:ext>
            </a:extLst>
          </p:cNvPr>
          <p:cNvSpPr txBox="1"/>
          <p:nvPr/>
        </p:nvSpPr>
        <p:spPr>
          <a:xfrm>
            <a:off x="4344988" y="5631543"/>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40" name="テキスト ボックス 4">
            <a:extLst>
              <a:ext uri="{FF2B5EF4-FFF2-40B4-BE49-F238E27FC236}">
                <a16:creationId xmlns:a16="http://schemas.microsoft.com/office/drawing/2014/main" id="{2859CDB0-30FB-462A-A966-171613CDEDE1}"/>
              </a:ext>
            </a:extLst>
          </p:cNvPr>
          <p:cNvSpPr txBox="1"/>
          <p:nvPr/>
        </p:nvSpPr>
        <p:spPr>
          <a:xfrm>
            <a:off x="2794374" y="2348880"/>
            <a:ext cx="761747" cy="230832"/>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人口ピーク</a:t>
            </a:r>
          </a:p>
        </p:txBody>
      </p:sp>
      <p:cxnSp>
        <p:nvCxnSpPr>
          <p:cNvPr id="41" name="直線矢印コネクタ 40">
            <a:extLst>
              <a:ext uri="{FF2B5EF4-FFF2-40B4-BE49-F238E27FC236}">
                <a16:creationId xmlns:a16="http://schemas.microsoft.com/office/drawing/2014/main" id="{E0A4C651-BBCB-4ECD-AE97-AA8066EBE970}"/>
              </a:ext>
            </a:extLst>
          </p:cNvPr>
          <p:cNvCxnSpPr/>
          <p:nvPr/>
        </p:nvCxnSpPr>
        <p:spPr>
          <a:xfrm flipV="1">
            <a:off x="1429775" y="2662778"/>
            <a:ext cx="1257863" cy="93392"/>
          </a:xfrm>
          <a:prstGeom prst="straightConnector1">
            <a:avLst/>
          </a:prstGeom>
          <a:noFill/>
          <a:ln w="6350" cap="flat" cmpd="sng" algn="ctr">
            <a:solidFill>
              <a:srgbClr val="70AD47">
                <a:lumMod val="75000"/>
              </a:srgbClr>
            </a:solidFill>
            <a:prstDash val="solid"/>
            <a:miter lim="800000"/>
            <a:tailEnd type="triangle"/>
          </a:ln>
          <a:effectLst/>
        </p:spPr>
      </p:cxnSp>
      <p:sp>
        <p:nvSpPr>
          <p:cNvPr id="42" name="テキスト ボックス 8">
            <a:extLst>
              <a:ext uri="{FF2B5EF4-FFF2-40B4-BE49-F238E27FC236}">
                <a16:creationId xmlns:a16="http://schemas.microsoft.com/office/drawing/2014/main" id="{4A3F6743-D060-446B-A976-183D9C3B90E1}"/>
              </a:ext>
            </a:extLst>
          </p:cNvPr>
          <p:cNvSpPr txBox="1"/>
          <p:nvPr/>
        </p:nvSpPr>
        <p:spPr>
          <a:xfrm>
            <a:off x="1197451" y="2308493"/>
            <a:ext cx="1630575" cy="261610"/>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pPr>
            <a:r>
              <a:rPr lang="en-US" altLang="ja-JP"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歳以上人口は急拡大</a:t>
            </a:r>
          </a:p>
        </p:txBody>
      </p:sp>
      <p:sp>
        <p:nvSpPr>
          <p:cNvPr id="43" name="テキスト ボックス 1">
            <a:extLst>
              <a:ext uri="{FF2B5EF4-FFF2-40B4-BE49-F238E27FC236}">
                <a16:creationId xmlns:a16="http://schemas.microsoft.com/office/drawing/2014/main" id="{FA750D3C-66BB-4E12-BA93-9B9BA8CCD17C}"/>
              </a:ext>
            </a:extLst>
          </p:cNvPr>
          <p:cNvSpPr txBox="1"/>
          <p:nvPr/>
        </p:nvSpPr>
        <p:spPr>
          <a:xfrm>
            <a:off x="9351567" y="5604461"/>
            <a:ext cx="403719"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44" name="円/楕円 34">
            <a:extLst>
              <a:ext uri="{FF2B5EF4-FFF2-40B4-BE49-F238E27FC236}">
                <a16:creationId xmlns:a16="http://schemas.microsoft.com/office/drawing/2014/main" id="{8E10F673-59F9-46DA-B9AC-3FF902D1F219}"/>
              </a:ext>
            </a:extLst>
          </p:cNvPr>
          <p:cNvSpPr/>
          <p:nvPr/>
        </p:nvSpPr>
        <p:spPr bwMode="auto">
          <a:xfrm>
            <a:off x="2900947" y="2624220"/>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endParaRPr>
          </a:p>
        </p:txBody>
      </p:sp>
    </p:spTree>
    <p:extLst>
      <p:ext uri="{BB962C8B-B14F-4D97-AF65-F5344CB8AC3E}">
        <p14:creationId xmlns:p14="http://schemas.microsoft.com/office/powerpoint/2010/main" val="240715574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2329619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165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ドイツの介護市場の現状（</a:t>
            </a:r>
            <a:r>
              <a:rPr lang="en-US" altLang="ja-JP" dirty="0"/>
              <a:t>2/5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高齢者人口（</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歳以上）は、高齢者率が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％を超えた</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1,700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万人を超え、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2050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年には高齢化率が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％、高齢者人口は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2,400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万人を超えると予測されている。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一方、年少・生産年齢人口は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年をピークに減少し、その後、減少の一途を辿る見込みである。</a:t>
            </a:r>
          </a:p>
        </p:txBody>
      </p:sp>
      <p:graphicFrame>
        <p:nvGraphicFramePr>
          <p:cNvPr id="44" name="グラフ 43">
            <a:extLst>
              <a:ext uri="{FF2B5EF4-FFF2-40B4-BE49-F238E27FC236}">
                <a16:creationId xmlns:a16="http://schemas.microsoft.com/office/drawing/2014/main" id="{81725BAD-4B3D-4795-89FC-2566B7B566EF}"/>
              </a:ext>
            </a:extLst>
          </p:cNvPr>
          <p:cNvGraphicFramePr>
            <a:graphicFrameLocks/>
          </p:cNvGraphicFramePr>
          <p:nvPr>
            <p:extLst>
              <p:ext uri="{D42A27DB-BD31-4B8C-83A1-F6EECF244321}">
                <p14:modId xmlns:p14="http://schemas.microsoft.com/office/powerpoint/2010/main" val="3239718209"/>
              </p:ext>
            </p:extLst>
          </p:nvPr>
        </p:nvGraphicFramePr>
        <p:xfrm>
          <a:off x="4995885" y="2065343"/>
          <a:ext cx="4680000" cy="4320000"/>
        </p:xfrm>
        <a:graphic>
          <a:graphicData uri="http://schemas.openxmlformats.org/drawingml/2006/chart">
            <c:chart xmlns:c="http://schemas.openxmlformats.org/drawingml/2006/chart" xmlns:r="http://schemas.openxmlformats.org/officeDocument/2006/relationships" r:id="rId7"/>
          </a:graphicData>
        </a:graphic>
      </p:graphicFrame>
      <p:grpSp>
        <p:nvGrpSpPr>
          <p:cNvPr id="45" name="グループ化 44">
            <a:extLst>
              <a:ext uri="{FF2B5EF4-FFF2-40B4-BE49-F238E27FC236}">
                <a16:creationId xmlns:a16="http://schemas.microsoft.com/office/drawing/2014/main" id="{F154F2EF-ACF8-428F-8214-32280B16DFFA}"/>
              </a:ext>
            </a:extLst>
          </p:cNvPr>
          <p:cNvGrpSpPr/>
          <p:nvPr/>
        </p:nvGrpSpPr>
        <p:grpSpPr>
          <a:xfrm>
            <a:off x="200472" y="2123812"/>
            <a:ext cx="4680000" cy="4329524"/>
            <a:chOff x="0" y="0"/>
            <a:chExt cx="4680000" cy="4320000"/>
          </a:xfrm>
        </p:grpSpPr>
        <p:graphicFrame>
          <p:nvGraphicFramePr>
            <p:cNvPr id="46" name="グラフ 45">
              <a:extLst>
                <a:ext uri="{FF2B5EF4-FFF2-40B4-BE49-F238E27FC236}">
                  <a16:creationId xmlns:a16="http://schemas.microsoft.com/office/drawing/2014/main" id="{10907453-8757-4ACA-8B08-FE99F0B69654}"/>
                </a:ext>
              </a:extLst>
            </p:cNvPr>
            <p:cNvGraphicFramePr/>
            <p:nvPr>
              <p:extLst>
                <p:ext uri="{D42A27DB-BD31-4B8C-83A1-F6EECF244321}">
                  <p14:modId xmlns:p14="http://schemas.microsoft.com/office/powerpoint/2010/main" val="1448419831"/>
                </p:ext>
              </p:extLst>
            </p:nvPr>
          </p:nvGraphicFramePr>
          <p:xfrm>
            <a:off x="0" y="0"/>
            <a:ext cx="4680000" cy="4320000"/>
          </p:xfrm>
          <a:graphic>
            <a:graphicData uri="http://schemas.openxmlformats.org/drawingml/2006/chart">
              <c:chart xmlns:c="http://schemas.openxmlformats.org/drawingml/2006/chart" xmlns:r="http://schemas.openxmlformats.org/officeDocument/2006/relationships" r:id="rId8"/>
            </a:graphicData>
          </a:graphic>
        </p:graphicFrame>
        <p:sp>
          <p:nvSpPr>
            <p:cNvPr id="47" name="右矢印 28">
              <a:extLst>
                <a:ext uri="{FF2B5EF4-FFF2-40B4-BE49-F238E27FC236}">
                  <a16:creationId xmlns:a16="http://schemas.microsoft.com/office/drawing/2014/main" id="{4AC5D5AA-B367-4624-B9A7-0D93212E76F9}"/>
                </a:ext>
              </a:extLst>
            </p:cNvPr>
            <p:cNvSpPr/>
            <p:nvPr/>
          </p:nvSpPr>
          <p:spPr>
            <a:xfrm>
              <a:off x="2791420" y="192619"/>
              <a:ext cx="190500" cy="180975"/>
            </a:xfrm>
            <a:prstGeom prst="rightArrow">
              <a:avLst/>
            </a:prstGeom>
            <a:solidFill>
              <a:srgbClr val="70AD47">
                <a:lumMod val="40000"/>
                <a:lumOff val="60000"/>
              </a:srgbClr>
            </a:solidFill>
            <a:ln w="12700" cap="flat" cmpd="sng" algn="ctr">
              <a:solidFill>
                <a:srgbClr val="70AD47">
                  <a:lumMod val="50000"/>
                </a:srgbClr>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8" name="テキスト ボックス 4">
              <a:extLst>
                <a:ext uri="{FF2B5EF4-FFF2-40B4-BE49-F238E27FC236}">
                  <a16:creationId xmlns:a16="http://schemas.microsoft.com/office/drawing/2014/main" id="{CD13CCF1-8A28-47DB-B2FF-52D05142117A}"/>
                </a:ext>
              </a:extLst>
            </p:cNvPr>
            <p:cNvSpPr txBox="1"/>
            <p:nvPr/>
          </p:nvSpPr>
          <p:spPr>
            <a:xfrm>
              <a:off x="2981920" y="156369"/>
              <a:ext cx="825867" cy="245679"/>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65000"/>
                      <a:lumOff val="3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r>
                <a:rPr kumimoji="1" lang="ja-JP" altLang="en-US" sz="1000" b="0" i="0" u="none" strike="noStrike" kern="0" cap="none" spc="0" normalizeH="0" baseline="0" noProof="0" dirty="0">
                  <a:ln>
                    <a:noFill/>
                  </a:ln>
                  <a:solidFill>
                    <a:schemeClr val="tx1">
                      <a:lumMod val="65000"/>
                      <a:lumOff val="3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a:t>
              </a:r>
            </a:p>
          </p:txBody>
        </p:sp>
      </p:grpSp>
      <p:grpSp>
        <p:nvGrpSpPr>
          <p:cNvPr id="49" name="グループ化 48">
            <a:extLst>
              <a:ext uri="{FF2B5EF4-FFF2-40B4-BE49-F238E27FC236}">
                <a16:creationId xmlns:a16="http://schemas.microsoft.com/office/drawing/2014/main" id="{86BFD658-85F7-4567-B9B3-20C89C3EF4BB}"/>
              </a:ext>
            </a:extLst>
          </p:cNvPr>
          <p:cNvGrpSpPr/>
          <p:nvPr/>
        </p:nvGrpSpPr>
        <p:grpSpPr>
          <a:xfrm>
            <a:off x="560512" y="1655848"/>
            <a:ext cx="3600000" cy="457200"/>
            <a:chOff x="488504" y="976671"/>
            <a:chExt cx="3600000" cy="457200"/>
          </a:xfrm>
        </p:grpSpPr>
        <p:sp>
          <p:nvSpPr>
            <p:cNvPr id="50" name="Rectangle 2">
              <a:extLst>
                <a:ext uri="{FF2B5EF4-FFF2-40B4-BE49-F238E27FC236}">
                  <a16:creationId xmlns:a16="http://schemas.microsoft.com/office/drawing/2014/main" id="{09F3432D-A49A-46C6-90F4-BD67943955CB}"/>
                </a:ext>
              </a:extLst>
            </p:cNvPr>
            <p:cNvSpPr txBox="1">
              <a:spLocks noChangeArrowheads="1"/>
            </p:cNvSpPr>
            <p:nvPr/>
          </p:nvSpPr>
          <p:spPr>
            <a:xfrm>
              <a:off x="629930" y="976671"/>
              <a:ext cx="31770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高齢者人口（</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歳以上）</a:t>
              </a:r>
            </a:p>
          </p:txBody>
        </p:sp>
        <p:cxnSp>
          <p:nvCxnSpPr>
            <p:cNvPr id="51" name="直線コネクタ 50">
              <a:extLst>
                <a:ext uri="{FF2B5EF4-FFF2-40B4-BE49-F238E27FC236}">
                  <a16:creationId xmlns:a16="http://schemas.microsoft.com/office/drawing/2014/main" id="{0EE65678-275B-4992-92F7-874EC8D12D3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52" name="正方形/長方形 51">
              <a:extLst>
                <a:ext uri="{FF2B5EF4-FFF2-40B4-BE49-F238E27FC236}">
                  <a16:creationId xmlns:a16="http://schemas.microsoft.com/office/drawing/2014/main" id="{A537E8CA-2466-417A-BACC-1809AD051A6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53" name="テキスト ボックス 1">
            <a:extLst>
              <a:ext uri="{FF2B5EF4-FFF2-40B4-BE49-F238E27FC236}">
                <a16:creationId xmlns:a16="http://schemas.microsoft.com/office/drawing/2014/main" id="{64D026AE-013B-4062-8B69-73D909B33CA6}"/>
              </a:ext>
            </a:extLst>
          </p:cNvPr>
          <p:cNvSpPr txBox="1"/>
          <p:nvPr/>
        </p:nvSpPr>
        <p:spPr>
          <a:xfrm>
            <a:off x="4396451" y="5833904"/>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54" name="テキスト ボックス 1">
            <a:extLst>
              <a:ext uri="{FF2B5EF4-FFF2-40B4-BE49-F238E27FC236}">
                <a16:creationId xmlns:a16="http://schemas.microsoft.com/office/drawing/2014/main" id="{36B2BB5B-1E81-4B47-BE0B-433D31FB5EB9}"/>
              </a:ext>
            </a:extLst>
          </p:cNvPr>
          <p:cNvSpPr txBox="1"/>
          <p:nvPr/>
        </p:nvSpPr>
        <p:spPr>
          <a:xfrm>
            <a:off x="9057456" y="5813633"/>
            <a:ext cx="665915" cy="233598"/>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grpSp>
        <p:nvGrpSpPr>
          <p:cNvPr id="55" name="グループ化 54">
            <a:extLst>
              <a:ext uri="{FF2B5EF4-FFF2-40B4-BE49-F238E27FC236}">
                <a16:creationId xmlns:a16="http://schemas.microsoft.com/office/drawing/2014/main" id="{813844D8-17CF-4185-AD5D-7F6E4208C177}"/>
              </a:ext>
            </a:extLst>
          </p:cNvPr>
          <p:cNvGrpSpPr/>
          <p:nvPr/>
        </p:nvGrpSpPr>
        <p:grpSpPr>
          <a:xfrm>
            <a:off x="4953000" y="1654200"/>
            <a:ext cx="5170372" cy="457200"/>
            <a:chOff x="488504" y="976671"/>
            <a:chExt cx="3264136" cy="457200"/>
          </a:xfrm>
        </p:grpSpPr>
        <p:sp>
          <p:nvSpPr>
            <p:cNvPr id="56" name="Rectangle 2">
              <a:extLst>
                <a:ext uri="{FF2B5EF4-FFF2-40B4-BE49-F238E27FC236}">
                  <a16:creationId xmlns:a16="http://schemas.microsoft.com/office/drawing/2014/main" id="{38936BE5-2BF7-42EA-B231-0EEB0B211DD4}"/>
                </a:ext>
              </a:extLst>
            </p:cNvPr>
            <p:cNvSpPr txBox="1">
              <a:spLocks noChangeArrowheads="1"/>
            </p:cNvSpPr>
            <p:nvPr/>
          </p:nvSpPr>
          <p:spPr>
            <a:xfrm>
              <a:off x="575606" y="976671"/>
              <a:ext cx="31770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年少・生産年齢人口（</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歳未満、</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a:t>
              </a:r>
            </a:p>
          </p:txBody>
        </p:sp>
        <p:cxnSp>
          <p:nvCxnSpPr>
            <p:cNvPr id="57" name="直線コネクタ 56">
              <a:extLst>
                <a:ext uri="{FF2B5EF4-FFF2-40B4-BE49-F238E27FC236}">
                  <a16:creationId xmlns:a16="http://schemas.microsoft.com/office/drawing/2014/main" id="{C11C14AA-4F64-47A7-8033-2CE2E1A8C3C8}"/>
                </a:ext>
              </a:extLst>
            </p:cNvPr>
            <p:cNvCxnSpPr/>
            <p:nvPr/>
          </p:nvCxnSpPr>
          <p:spPr bwMode="auto">
            <a:xfrm>
              <a:off x="492325" y="1308613"/>
              <a:ext cx="2727283"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58" name="正方形/長方形 57">
              <a:extLst>
                <a:ext uri="{FF2B5EF4-FFF2-40B4-BE49-F238E27FC236}">
                  <a16:creationId xmlns:a16="http://schemas.microsoft.com/office/drawing/2014/main" id="{8C12196C-F8C7-4F7A-B4A6-2FC02D0926C2}"/>
                </a:ext>
              </a:extLst>
            </p:cNvPr>
            <p:cNvSpPr/>
            <p:nvPr/>
          </p:nvSpPr>
          <p:spPr bwMode="auto">
            <a:xfrm>
              <a:off x="488504" y="986352"/>
              <a:ext cx="70455"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59" name="右矢印 55">
            <a:extLst>
              <a:ext uri="{FF2B5EF4-FFF2-40B4-BE49-F238E27FC236}">
                <a16:creationId xmlns:a16="http://schemas.microsoft.com/office/drawing/2014/main" id="{AC257129-83F8-4699-8467-2220A7CA35FC}"/>
              </a:ext>
            </a:extLst>
          </p:cNvPr>
          <p:cNvSpPr/>
          <p:nvPr/>
        </p:nvSpPr>
        <p:spPr>
          <a:xfrm>
            <a:off x="7689304" y="2261308"/>
            <a:ext cx="204458" cy="187541"/>
          </a:xfrm>
          <a:prstGeom prst="rightArrow">
            <a:avLst/>
          </a:prstGeom>
          <a:solidFill>
            <a:srgbClr val="70AD47">
              <a:lumMod val="40000"/>
              <a:lumOff val="60000"/>
            </a:srgbClr>
          </a:solidFill>
          <a:ln w="12700" cap="flat" cmpd="sng" algn="ctr">
            <a:solidFill>
              <a:srgbClr val="385723"/>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0" name="テキスト ボックス 4">
            <a:extLst>
              <a:ext uri="{FF2B5EF4-FFF2-40B4-BE49-F238E27FC236}">
                <a16:creationId xmlns:a16="http://schemas.microsoft.com/office/drawing/2014/main" id="{41A79697-BC7E-40D7-A47F-6BFF91CF40F4}"/>
              </a:ext>
            </a:extLst>
          </p:cNvPr>
          <p:cNvSpPr txBox="1"/>
          <p:nvPr/>
        </p:nvSpPr>
        <p:spPr>
          <a:xfrm>
            <a:off x="7851475" y="2212993"/>
            <a:ext cx="748742" cy="268444"/>
          </a:xfrm>
          <a:prstGeom prst="rect">
            <a:avLst/>
          </a:prstGeom>
          <a:noFill/>
          <a:ln>
            <a:noFill/>
          </a:ln>
          <a:effectLst/>
        </p:spPr>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spTree>
    <p:extLst>
      <p:ext uri="{BB962C8B-B14F-4D97-AF65-F5344CB8AC3E}">
        <p14:creationId xmlns:p14="http://schemas.microsoft.com/office/powerpoint/2010/main" val="392822784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2295670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268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ドイツの介護市場の現状（</a:t>
            </a:r>
            <a:r>
              <a:rPr lang="en-US" altLang="ja-JP" dirty="0"/>
              <a:t>3/5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2.</a:t>
            </a:r>
            <a:r>
              <a:rPr lang="ja-JP" altLang="en-US" dirty="0"/>
              <a:t>医療・公衆衛生</a:t>
            </a:r>
            <a:r>
              <a:rPr lang="en-US" altLang="ja-JP" dirty="0"/>
              <a:t>&gt;</a:t>
            </a:r>
            <a:r>
              <a:rPr lang="ja-JP" altLang="en-US" dirty="0"/>
              <a:t>健康水準および医療水準／その他の医療・公衆衛生情報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州別の高齢化率をみると、ザクセン＝アンハルト、ザクセン、チューリンゲンが特に高く、高齢化率が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％を超えている。</a:t>
            </a:r>
          </a:p>
        </p:txBody>
      </p:sp>
      <p:grpSp>
        <p:nvGrpSpPr>
          <p:cNvPr id="7" name="グループ化 6">
            <a:extLst>
              <a:ext uri="{FF2B5EF4-FFF2-40B4-BE49-F238E27FC236}">
                <a16:creationId xmlns:a16="http://schemas.microsoft.com/office/drawing/2014/main" id="{6DA0CE43-506B-445E-B787-68AE9C62C45C}"/>
              </a:ext>
            </a:extLst>
          </p:cNvPr>
          <p:cNvGrpSpPr/>
          <p:nvPr/>
        </p:nvGrpSpPr>
        <p:grpSpPr>
          <a:xfrm>
            <a:off x="739203" y="1556792"/>
            <a:ext cx="4285805" cy="457200"/>
            <a:chOff x="488504" y="976671"/>
            <a:chExt cx="3600000" cy="457200"/>
          </a:xfrm>
        </p:grpSpPr>
        <p:sp>
          <p:nvSpPr>
            <p:cNvPr id="9" name="Rectangle 2">
              <a:extLst>
                <a:ext uri="{FF2B5EF4-FFF2-40B4-BE49-F238E27FC236}">
                  <a16:creationId xmlns:a16="http://schemas.microsoft.com/office/drawing/2014/main" id="{5BE96EFD-3E06-4F89-82E4-D5728CDDAC02}"/>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各州の高齢者（</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歳以上）人口　</a:t>
              </a:r>
            </a:p>
          </p:txBody>
        </p:sp>
        <p:cxnSp>
          <p:nvCxnSpPr>
            <p:cNvPr id="11" name="直線コネクタ 10">
              <a:extLst>
                <a:ext uri="{FF2B5EF4-FFF2-40B4-BE49-F238E27FC236}">
                  <a16:creationId xmlns:a16="http://schemas.microsoft.com/office/drawing/2014/main" id="{8A2226AC-E6AE-4074-9F3D-C2A69F8263E5}"/>
                </a:ext>
              </a:extLst>
            </p:cNvPr>
            <p:cNvCxnSpPr/>
            <p:nvPr/>
          </p:nvCxnSpPr>
          <p:spPr bwMode="auto">
            <a:xfrm flipV="1">
              <a:off x="488504" y="1312132"/>
              <a:ext cx="3547175" cy="5096"/>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3F64ED9D-BEDD-449D-84CC-E54040FC1A80}"/>
                </a:ext>
              </a:extLst>
            </p:cNvPr>
            <p:cNvSpPr/>
            <p:nvPr/>
          </p:nvSpPr>
          <p:spPr bwMode="auto">
            <a:xfrm>
              <a:off x="488504" y="986352"/>
              <a:ext cx="93742"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テキスト ボックス 14">
            <a:extLst>
              <a:ext uri="{FF2B5EF4-FFF2-40B4-BE49-F238E27FC236}">
                <a16:creationId xmlns:a16="http://schemas.microsoft.com/office/drawing/2014/main" id="{08903F5E-1263-49F8-B6E8-ACD11D9495B7}"/>
              </a:ext>
            </a:extLst>
          </p:cNvPr>
          <p:cNvSpPr txBox="1"/>
          <p:nvPr/>
        </p:nvSpPr>
        <p:spPr>
          <a:xfrm>
            <a:off x="2377188" y="4195887"/>
            <a:ext cx="184731" cy="369332"/>
          </a:xfrm>
          <a:prstGeom prst="rect">
            <a:avLst/>
          </a:prstGeom>
          <a:noFill/>
        </p:spPr>
        <p:txBody>
          <a:bodyPr wrap="none" rtlCol="0">
            <a:spAutoFit/>
          </a:bodyPr>
          <a:lstStyle/>
          <a:p>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6" name="表 15">
            <a:extLst>
              <a:ext uri="{FF2B5EF4-FFF2-40B4-BE49-F238E27FC236}">
                <a16:creationId xmlns:a16="http://schemas.microsoft.com/office/drawing/2014/main" id="{3EBC374F-F663-45CA-9F48-ECF97D37EF38}"/>
              </a:ext>
            </a:extLst>
          </p:cNvPr>
          <p:cNvGraphicFramePr>
            <a:graphicFrameLocks noGrp="1"/>
          </p:cNvGraphicFramePr>
          <p:nvPr>
            <p:extLst>
              <p:ext uri="{D42A27DB-BD31-4B8C-83A1-F6EECF244321}">
                <p14:modId xmlns:p14="http://schemas.microsoft.com/office/powerpoint/2010/main" val="3573356578"/>
              </p:ext>
            </p:extLst>
          </p:nvPr>
        </p:nvGraphicFramePr>
        <p:xfrm>
          <a:off x="731571" y="1962013"/>
          <a:ext cx="3813296" cy="2254526"/>
        </p:xfrm>
        <a:graphic>
          <a:graphicData uri="http://schemas.openxmlformats.org/drawingml/2006/table">
            <a:tbl>
              <a:tblPr firstRow="1" bandRow="1">
                <a:tableStyleId>{5C22544A-7EE6-4342-B048-85BDC9FD1C3A}</a:tableStyleId>
              </a:tblPr>
              <a:tblGrid>
                <a:gridCol w="1605615">
                  <a:extLst>
                    <a:ext uri="{9D8B030D-6E8A-4147-A177-3AD203B41FA5}">
                      <a16:colId xmlns:a16="http://schemas.microsoft.com/office/drawing/2014/main" val="20000"/>
                    </a:ext>
                  </a:extLst>
                </a:gridCol>
                <a:gridCol w="698093">
                  <a:extLst>
                    <a:ext uri="{9D8B030D-6E8A-4147-A177-3AD203B41FA5}">
                      <a16:colId xmlns:a16="http://schemas.microsoft.com/office/drawing/2014/main" val="20001"/>
                    </a:ext>
                  </a:extLst>
                </a:gridCol>
                <a:gridCol w="907521">
                  <a:extLst>
                    <a:ext uri="{9D8B030D-6E8A-4147-A177-3AD203B41FA5}">
                      <a16:colId xmlns:a16="http://schemas.microsoft.com/office/drawing/2014/main" val="20002"/>
                    </a:ext>
                  </a:extLst>
                </a:gridCol>
                <a:gridCol w="602067">
                  <a:extLst>
                    <a:ext uri="{9D8B030D-6E8A-4147-A177-3AD203B41FA5}">
                      <a16:colId xmlns:a16="http://schemas.microsoft.com/office/drawing/2014/main" val="20003"/>
                    </a:ext>
                  </a:extLst>
                </a:gridCol>
              </a:tblGrid>
              <a:tr h="0">
                <a:tc>
                  <a:txBody>
                    <a:bodyPr/>
                    <a:lstStyle/>
                    <a:p>
                      <a:pPr algn="ctr"/>
                      <a:r>
                        <a:rPr kumimoji="1" lang="ja-JP" altLang="en-US" sz="700" b="0" dirty="0">
                          <a:latin typeface="メイリオ" panose="020B0604030504040204" pitchFamily="50" charset="-128"/>
                          <a:ea typeface="メイリオ" panose="020B0604030504040204" pitchFamily="50" charset="-128"/>
                          <a:sym typeface="メイリオ" panose="020B0604030504040204" pitchFamily="50" charset="-128"/>
                        </a:rPr>
                        <a:t>州名</a:t>
                      </a:r>
                    </a:p>
                  </a:txBody>
                  <a:tcPr marL="80255" marR="80255" marT="40127" marB="40127">
                    <a:lnL w="19050" cap="flat" cmpd="sng" algn="ctr">
                      <a:solidFill>
                        <a:schemeClr val="bg1"/>
                      </a:solidFill>
                      <a:prstDash val="solid"/>
                      <a:round/>
                      <a:headEnd type="none" w="med" len="med"/>
                      <a:tailEnd type="none" w="med" len="med"/>
                    </a:lnL>
                    <a:lnB w="12700" cap="flat" cmpd="sng" algn="ctr">
                      <a:solidFill>
                        <a:schemeClr val="bg1">
                          <a:lumMod val="85000"/>
                        </a:schemeClr>
                      </a:solidFill>
                      <a:prstDash val="solid"/>
                      <a:round/>
                      <a:headEnd type="none" w="med" len="med"/>
                      <a:tailEnd type="none" w="med" len="med"/>
                    </a:lnB>
                    <a:solidFill>
                      <a:srgbClr val="0070C0"/>
                    </a:solidFill>
                  </a:tcPr>
                </a:tc>
                <a:tc>
                  <a:txBody>
                    <a:bodyPr/>
                    <a:lstStyle/>
                    <a:p>
                      <a:pPr algn="ctr"/>
                      <a:r>
                        <a:rPr kumimoji="1" lang="ja-JP" altLang="en-US" sz="700" b="0" dirty="0">
                          <a:latin typeface="メイリオ" panose="020B0604030504040204" pitchFamily="50" charset="-128"/>
                          <a:ea typeface="メイリオ" panose="020B0604030504040204" pitchFamily="50" charset="-128"/>
                          <a:sym typeface="メイリオ" panose="020B0604030504040204" pitchFamily="50" charset="-128"/>
                        </a:rPr>
                        <a:t>人口（千人）</a:t>
                      </a:r>
                    </a:p>
                  </a:txBody>
                  <a:tcPr marL="80255" marR="80255" marT="40127" marB="40127">
                    <a:lnB w="12700" cap="flat" cmpd="sng" algn="ctr">
                      <a:solidFill>
                        <a:schemeClr val="bg1">
                          <a:lumMod val="85000"/>
                        </a:schemeClr>
                      </a:solidFill>
                      <a:prstDash val="solid"/>
                      <a:round/>
                      <a:headEnd type="none" w="med" len="med"/>
                      <a:tailEnd type="none" w="med" len="med"/>
                    </a:lnB>
                    <a:solidFill>
                      <a:srgbClr val="0070C0"/>
                    </a:solidFill>
                  </a:tcPr>
                </a:tc>
                <a:tc>
                  <a:txBody>
                    <a:bodyPr/>
                    <a:lstStyle/>
                    <a:p>
                      <a:pPr algn="ctr"/>
                      <a:r>
                        <a:rPr kumimoji="1" lang="en-US" altLang="ja-JP" sz="700" b="0" dirty="0">
                          <a:latin typeface="メイリオ" panose="020B0604030504040204" pitchFamily="50" charset="-128"/>
                          <a:ea typeface="メイリオ" panose="020B0604030504040204" pitchFamily="50" charset="-128"/>
                          <a:sym typeface="メイリオ" panose="020B0604030504040204" pitchFamily="50" charset="-128"/>
                        </a:rPr>
                        <a:t>65</a:t>
                      </a:r>
                      <a:r>
                        <a:rPr kumimoji="1" lang="ja-JP" altLang="en-US" sz="700" b="0" dirty="0">
                          <a:latin typeface="メイリオ" panose="020B0604030504040204" pitchFamily="50" charset="-128"/>
                          <a:ea typeface="メイリオ" panose="020B0604030504040204" pitchFamily="50" charset="-128"/>
                          <a:sym typeface="メイリオ" panose="020B0604030504040204" pitchFamily="50" charset="-128"/>
                        </a:rPr>
                        <a:t>歳以上（千人）</a:t>
                      </a:r>
                    </a:p>
                  </a:txBody>
                  <a:tcPr marL="80255" marR="80255" marT="40127" marB="40127">
                    <a:lnB w="12700" cap="flat" cmpd="sng" algn="ctr">
                      <a:solidFill>
                        <a:schemeClr val="bg1">
                          <a:lumMod val="85000"/>
                        </a:schemeClr>
                      </a:solidFill>
                      <a:prstDash val="solid"/>
                      <a:round/>
                      <a:headEnd type="none" w="med" len="med"/>
                      <a:tailEnd type="none" w="med" len="med"/>
                    </a:lnB>
                    <a:solidFill>
                      <a:srgbClr val="0070C0"/>
                    </a:solidFill>
                  </a:tcPr>
                </a:tc>
                <a:tc>
                  <a:txBody>
                    <a:bodyPr/>
                    <a:lstStyle/>
                    <a:p>
                      <a:pPr algn="ctr"/>
                      <a:r>
                        <a:rPr kumimoji="1" lang="ja-JP" altLang="en-US" sz="700" b="0" dirty="0">
                          <a:latin typeface="メイリオ" panose="020B0604030504040204" pitchFamily="50" charset="-128"/>
                          <a:ea typeface="メイリオ" panose="020B0604030504040204" pitchFamily="50" charset="-128"/>
                          <a:sym typeface="メイリオ" panose="020B0604030504040204" pitchFamily="50" charset="-128"/>
                        </a:rPr>
                        <a:t>高齢化率</a:t>
                      </a:r>
                      <a:endParaRPr kumimoji="1" lang="en-US" altLang="ja-JP" sz="700" b="0" dirty="0">
                        <a:latin typeface="メイリオ" panose="020B0604030504040204" pitchFamily="50" charset="-128"/>
                        <a:ea typeface="メイリオ" panose="020B0604030504040204" pitchFamily="50" charset="-128"/>
                        <a:sym typeface="メイリオ" panose="020B0604030504040204" pitchFamily="50" charset="-128"/>
                      </a:endParaRPr>
                    </a:p>
                  </a:txBody>
                  <a:tcPr marL="80255" marR="80255" marT="40127" marB="40127">
                    <a:lnR w="19050" cap="flat" cmpd="sng" algn="ctr">
                      <a:solidFill>
                        <a:schemeClr val="bg1"/>
                      </a:solidFill>
                      <a:prstDash val="solid"/>
                      <a:round/>
                      <a:headEnd type="none" w="med" len="med"/>
                      <a:tailEnd type="none" w="med" len="med"/>
                    </a:lnR>
                    <a:lnB w="12700" cap="flat" cmpd="sng" algn="ctr">
                      <a:solidFill>
                        <a:schemeClr val="bg1">
                          <a:lumMod val="85000"/>
                        </a:schemeClr>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ザクセン＝アンハルト</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2,208</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585</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26.5</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1"/>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ザクセン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4,078</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1,066</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26.1</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2"/>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チューリンゲン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2,143</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551</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25.7</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3"/>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メクレンブルク＝フォアポンメルン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1,610</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397</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24.7</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ctr">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4"/>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ブランデンブルク</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2,512</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615</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24.5</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5"/>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ザールラント</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991</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235</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23.7</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6"/>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シュレースヴィッヒ＝ホルシュタイン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2,897</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666</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23.0</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7"/>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ニーダーザクセン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7,982</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1,750</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21.9</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8"/>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ラインラン＝プファルツ</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4,085</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888</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21.7</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9"/>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ブレーメン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683</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144</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21.1</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ctr">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0"/>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ノルトライン＝ヴェストファーレン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17,932</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3,763</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21.0</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1"/>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ヘッセン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6,266</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1,293</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20.6</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ctr">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2"/>
                  </a:ext>
                </a:extLst>
              </a:tr>
              <a:tr h="115367">
                <a:tc>
                  <a:txBody>
                    <a:bodyPr/>
                    <a:lstStyle/>
                    <a:p>
                      <a:pPr algn="l"/>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バイエルン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13,077</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2,663</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20.4</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ctr">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3"/>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バーデン</a:t>
                      </a: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ヴュルテンブルク</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11,070</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2,232</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20.2</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ctr">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4"/>
                  </a:ext>
                </a:extLst>
              </a:tr>
              <a:tr h="115367">
                <a:tc>
                  <a:txBody>
                    <a:bodyPr/>
                    <a:lstStyle/>
                    <a:p>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ベルリン</a:t>
                      </a: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3,645</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700</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19.2</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ctr">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5"/>
                  </a:ext>
                </a:extLst>
              </a:tr>
              <a:tr h="115367">
                <a:tc>
                  <a:txBody>
                    <a:bodyPr/>
                    <a:lstStyle/>
                    <a:p>
                      <a:pPr algn="l" fontAlgn="ct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ハンブルグ</a:t>
                      </a:r>
                      <a:endParaRPr kumimoji="1" 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720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1,841</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336</a:t>
                      </a:r>
                    </a:p>
                  </a:txBody>
                  <a:tcPr marL="8360" marR="8360" marT="836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r" fontAlgn="ctr"/>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18.3</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ctr">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16"/>
                  </a:ext>
                </a:extLst>
              </a:tr>
              <a:tr h="115367">
                <a:tc>
                  <a:txBody>
                    <a:bodyPr/>
                    <a:lstStyle/>
                    <a:p>
                      <a:pPr algn="ctr" fontAlgn="ct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全体</a:t>
                      </a:r>
                      <a:endParaRPr kumimoji="1" 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ctr">
                    <a:lnL w="1905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CECFF"/>
                    </a:solid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83,019</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CECFF"/>
                    </a:solid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17,884</a:t>
                      </a:r>
                    </a:p>
                  </a:txBody>
                  <a:tcPr marL="8360" marR="8360" marT="8360" marB="0"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CECFF"/>
                    </a:solidFill>
                  </a:tcPr>
                </a:tc>
                <a:tc>
                  <a:txBody>
                    <a:bodyPr/>
                    <a:lstStyle/>
                    <a:p>
                      <a:pPr algn="r" fontAlgn="b"/>
                      <a:r>
                        <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21.5</a:t>
                      </a:r>
                      <a:r>
                        <a:rPr kumimoji="1" lang="ja-JP" altLang="en-US"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7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8360" marR="8360" marT="8360" marB="0" anchor="b">
                    <a:lnL w="12700"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CECFF"/>
                    </a:solidFill>
                  </a:tcPr>
                </a:tc>
                <a:extLst>
                  <a:ext uri="{0D108BD9-81ED-4DB2-BD59-A6C34878D82A}">
                    <a16:rowId xmlns:a16="http://schemas.microsoft.com/office/drawing/2014/main" val="10017"/>
                  </a:ext>
                </a:extLst>
              </a:tr>
            </a:tbl>
          </a:graphicData>
        </a:graphic>
      </p:graphicFrame>
      <p:grpSp>
        <p:nvGrpSpPr>
          <p:cNvPr id="17" name="グループ化 16">
            <a:extLst>
              <a:ext uri="{FF2B5EF4-FFF2-40B4-BE49-F238E27FC236}">
                <a16:creationId xmlns:a16="http://schemas.microsoft.com/office/drawing/2014/main" id="{E3F36C8D-7DF3-4059-A959-443D22539496}"/>
              </a:ext>
            </a:extLst>
          </p:cNvPr>
          <p:cNvGrpSpPr/>
          <p:nvPr/>
        </p:nvGrpSpPr>
        <p:grpSpPr>
          <a:xfrm>
            <a:off x="5273677" y="1556792"/>
            <a:ext cx="4007048" cy="4526197"/>
            <a:chOff x="5457056" y="1916832"/>
            <a:chExt cx="4166299" cy="4692011"/>
          </a:xfrm>
        </p:grpSpPr>
        <p:grpSp>
          <p:nvGrpSpPr>
            <p:cNvPr id="18" name="グループ化 17">
              <a:extLst>
                <a:ext uri="{FF2B5EF4-FFF2-40B4-BE49-F238E27FC236}">
                  <a16:creationId xmlns:a16="http://schemas.microsoft.com/office/drawing/2014/main" id="{9F88CDD5-ED9E-4D81-9B6B-486AC4400239}"/>
                </a:ext>
              </a:extLst>
            </p:cNvPr>
            <p:cNvGrpSpPr/>
            <p:nvPr/>
          </p:nvGrpSpPr>
          <p:grpSpPr>
            <a:xfrm>
              <a:off x="5457056" y="1916832"/>
              <a:ext cx="3744347" cy="4692011"/>
              <a:chOff x="5662769" y="2288828"/>
              <a:chExt cx="3712648" cy="4724545"/>
            </a:xfrm>
          </p:grpSpPr>
          <p:pic>
            <p:nvPicPr>
              <p:cNvPr id="20" name="図 19">
                <a:extLst>
                  <a:ext uri="{FF2B5EF4-FFF2-40B4-BE49-F238E27FC236}">
                    <a16:creationId xmlns:a16="http://schemas.microsoft.com/office/drawing/2014/main" id="{B0C43FF5-0B24-47BE-9C8A-BEE3908E492D}"/>
                  </a:ext>
                </a:extLst>
              </p:cNvPr>
              <p:cNvPicPr>
                <a:picLocks noChangeAspect="1"/>
              </p:cNvPicPr>
              <p:nvPr/>
            </p:nvPicPr>
            <p:blipFill>
              <a:blip r:embed="rId7"/>
              <a:stretch>
                <a:fillRect/>
              </a:stretch>
            </p:blipFill>
            <p:spPr>
              <a:xfrm>
                <a:off x="5781370" y="2288828"/>
                <a:ext cx="3594047" cy="4724545"/>
              </a:xfrm>
              <a:prstGeom prst="rect">
                <a:avLst/>
              </a:prstGeom>
            </p:spPr>
          </p:pic>
          <p:sp>
            <p:nvSpPr>
              <p:cNvPr id="21" name="テキスト ボックス 20">
                <a:extLst>
                  <a:ext uri="{FF2B5EF4-FFF2-40B4-BE49-F238E27FC236}">
                    <a16:creationId xmlns:a16="http://schemas.microsoft.com/office/drawing/2014/main" id="{CF0E4BAE-F1D6-467D-9225-0B13B50FB7AA}"/>
                  </a:ext>
                </a:extLst>
              </p:cNvPr>
              <p:cNvSpPr txBox="1"/>
              <p:nvPr/>
            </p:nvSpPr>
            <p:spPr>
              <a:xfrm>
                <a:off x="6926641" y="2697787"/>
                <a:ext cx="1159727" cy="353390"/>
              </a:xfrm>
              <a:prstGeom prst="rect">
                <a:avLst/>
              </a:prstGeom>
              <a:noFill/>
            </p:spPr>
            <p:txBody>
              <a:bodyPr wrap="square" rtlCol="0">
                <a:spAutoFit/>
              </a:bodyPr>
              <a:lstStyle/>
              <a:p>
                <a:r>
                  <a:rPr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シュレースヴィッヒ</a:t>
                </a:r>
                <a:endParaRPr lang="en-US" altLang="ja-JP"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＝ホルシュタイン</a:t>
                </a:r>
                <a:endPar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テキスト ボックス 21">
                <a:extLst>
                  <a:ext uri="{FF2B5EF4-FFF2-40B4-BE49-F238E27FC236}">
                    <a16:creationId xmlns:a16="http://schemas.microsoft.com/office/drawing/2014/main" id="{C7EC7DA3-C9DC-4CF0-88A2-478B39970BD5}"/>
                  </a:ext>
                </a:extLst>
              </p:cNvPr>
              <p:cNvSpPr txBox="1"/>
              <p:nvPr/>
            </p:nvSpPr>
            <p:spPr>
              <a:xfrm>
                <a:off x="7850212" y="2887122"/>
                <a:ext cx="985022" cy="481896"/>
              </a:xfrm>
              <a:prstGeom prst="rect">
                <a:avLst/>
              </a:prstGeom>
              <a:noFill/>
            </p:spPr>
            <p:txBody>
              <a:bodyPr wrap="square" rtlCol="0">
                <a:spAutoFit/>
              </a:bodyPr>
              <a:lstStyle/>
              <a:p>
                <a:r>
                  <a:rPr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メクレンブルク＝フォアポンメルン</a:t>
                </a:r>
                <a:endPar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テキスト ボックス 22">
                <a:extLst>
                  <a:ext uri="{FF2B5EF4-FFF2-40B4-BE49-F238E27FC236}">
                    <a16:creationId xmlns:a16="http://schemas.microsoft.com/office/drawing/2014/main" id="{62585A32-DA94-49DC-8171-AE9F2F9433DC}"/>
                  </a:ext>
                </a:extLst>
              </p:cNvPr>
              <p:cNvSpPr txBox="1"/>
              <p:nvPr/>
            </p:nvSpPr>
            <p:spPr>
              <a:xfrm>
                <a:off x="8436942" y="3933748"/>
                <a:ext cx="643739" cy="224885"/>
              </a:xfrm>
              <a:prstGeom prst="rect">
                <a:avLst/>
              </a:prstGeom>
              <a:noFill/>
            </p:spPr>
            <p:txBody>
              <a:bodyPr wrap="square" rtlCol="0">
                <a:spAutoFit/>
              </a:bodyPr>
              <a:lstStyle/>
              <a:p>
                <a:r>
                  <a:rPr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ベルリン</a:t>
                </a:r>
                <a:endPar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テキスト ボックス 23">
                <a:extLst>
                  <a:ext uri="{FF2B5EF4-FFF2-40B4-BE49-F238E27FC236}">
                    <a16:creationId xmlns:a16="http://schemas.microsoft.com/office/drawing/2014/main" id="{E6221E68-7973-49EA-8EE7-D1FEB55D8FA3}"/>
                  </a:ext>
                </a:extLst>
              </p:cNvPr>
              <p:cNvSpPr txBox="1"/>
              <p:nvPr/>
            </p:nvSpPr>
            <p:spPr>
              <a:xfrm>
                <a:off x="8012133" y="3419276"/>
                <a:ext cx="1035461" cy="224885"/>
              </a:xfrm>
              <a:prstGeom prst="rect">
                <a:avLst/>
              </a:prstGeom>
              <a:noFill/>
            </p:spPr>
            <p:txBody>
              <a:bodyPr wrap="square" rtlCol="0">
                <a:spAutoFit/>
              </a:bodyPr>
              <a:lstStyle/>
              <a:p>
                <a:r>
                  <a:rPr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ブランデンブルク</a:t>
                </a:r>
                <a:endPar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5" name="テキスト ボックス 24">
                <a:extLst>
                  <a:ext uri="{FF2B5EF4-FFF2-40B4-BE49-F238E27FC236}">
                    <a16:creationId xmlns:a16="http://schemas.microsoft.com/office/drawing/2014/main" id="{8312FB39-1718-45FA-BE18-9843DAC3A6F9}"/>
                  </a:ext>
                </a:extLst>
              </p:cNvPr>
              <p:cNvSpPr txBox="1"/>
              <p:nvPr/>
            </p:nvSpPr>
            <p:spPr>
              <a:xfrm>
                <a:off x="8409384" y="4509120"/>
                <a:ext cx="656794" cy="385517"/>
              </a:xfrm>
              <a:prstGeom prst="rect">
                <a:avLst/>
              </a:prstGeom>
              <a:noFill/>
            </p:spPr>
            <p:txBody>
              <a:bodyPr wrap="square" rtlCol="0">
                <a:spAutoFit/>
              </a:bodyPr>
              <a:lstStyle/>
              <a:p>
                <a:r>
                  <a:rPr lang="ja-JP" altLang="en-US" sz="900" dirty="0">
                    <a:latin typeface="メイリオ" panose="020B0604030504040204" pitchFamily="50" charset="-128"/>
                    <a:ea typeface="メイリオ" panose="020B0604030504040204" pitchFamily="50" charset="-128"/>
                    <a:sym typeface="メイリオ" panose="020B0604030504040204" pitchFamily="50" charset="-128"/>
                  </a:rPr>
                  <a:t>ザクセン</a:t>
                </a:r>
                <a:endParaRPr kumimoji="1" lang="ja-JP" altLang="en-US" sz="90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テキスト ボックス 25">
                <a:extLst>
                  <a:ext uri="{FF2B5EF4-FFF2-40B4-BE49-F238E27FC236}">
                    <a16:creationId xmlns:a16="http://schemas.microsoft.com/office/drawing/2014/main" id="{9812E8F7-39EA-40AD-A3A0-51216B36D5B3}"/>
                  </a:ext>
                </a:extLst>
              </p:cNvPr>
              <p:cNvSpPr txBox="1"/>
              <p:nvPr/>
            </p:nvSpPr>
            <p:spPr>
              <a:xfrm>
                <a:off x="7598523" y="5805264"/>
                <a:ext cx="857469" cy="224885"/>
              </a:xfrm>
              <a:prstGeom prst="rect">
                <a:avLst/>
              </a:prstGeom>
              <a:noFill/>
            </p:spPr>
            <p:txBody>
              <a:bodyPr wrap="square" rtlCol="0">
                <a:spAutoFit/>
              </a:bodyPr>
              <a:lstStyle/>
              <a:p>
                <a:pPr algn="ctr"/>
                <a:r>
                  <a:rPr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バイエルン</a:t>
                </a:r>
                <a:endPar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テキスト ボックス 26">
                <a:extLst>
                  <a:ext uri="{FF2B5EF4-FFF2-40B4-BE49-F238E27FC236}">
                    <a16:creationId xmlns:a16="http://schemas.microsoft.com/office/drawing/2014/main" id="{A9B8BF69-49D9-487B-B077-06F2B5A03987}"/>
                  </a:ext>
                </a:extLst>
              </p:cNvPr>
              <p:cNvSpPr txBox="1"/>
              <p:nvPr/>
            </p:nvSpPr>
            <p:spPr>
              <a:xfrm>
                <a:off x="6490568" y="6097480"/>
                <a:ext cx="1012834" cy="481896"/>
              </a:xfrm>
              <a:prstGeom prst="rect">
                <a:avLst/>
              </a:prstGeom>
              <a:noFill/>
            </p:spPr>
            <p:txBody>
              <a:bodyPr wrap="square" rtlCol="0">
                <a:spAutoFit/>
              </a:bodyPr>
              <a:lstStyle/>
              <a:p>
                <a:r>
                  <a:rPr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バーデン</a:t>
                </a:r>
                <a:r>
                  <a:rPr lang="en-US" altLang="ja-JP"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a:t>
                </a:r>
              </a:p>
              <a:p>
                <a:r>
                  <a:rPr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ヴュルテンブルク</a:t>
                </a:r>
                <a:endPar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8" name="テキスト ボックス 27">
                <a:extLst>
                  <a:ext uri="{FF2B5EF4-FFF2-40B4-BE49-F238E27FC236}">
                    <a16:creationId xmlns:a16="http://schemas.microsoft.com/office/drawing/2014/main" id="{5B38A5A8-1E83-4796-ABE7-B9FEE7744FD3}"/>
                  </a:ext>
                </a:extLst>
              </p:cNvPr>
              <p:cNvSpPr txBox="1"/>
              <p:nvPr/>
            </p:nvSpPr>
            <p:spPr>
              <a:xfrm>
                <a:off x="6740000" y="4803300"/>
                <a:ext cx="802604" cy="224885"/>
              </a:xfrm>
              <a:prstGeom prst="rect">
                <a:avLst/>
              </a:prstGeom>
              <a:noFill/>
            </p:spPr>
            <p:txBody>
              <a:bodyPr wrap="square" rtlCol="0">
                <a:spAutoFit/>
              </a:bodyPr>
              <a:lstStyle/>
              <a:p>
                <a:r>
                  <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ヘッセン</a:t>
                </a:r>
              </a:p>
            </p:txBody>
          </p:sp>
          <p:sp>
            <p:nvSpPr>
              <p:cNvPr id="29" name="テキスト ボックス 28">
                <a:extLst>
                  <a:ext uri="{FF2B5EF4-FFF2-40B4-BE49-F238E27FC236}">
                    <a16:creationId xmlns:a16="http://schemas.microsoft.com/office/drawing/2014/main" id="{1055AD9B-8B68-4963-A911-3E96F3DBB564}"/>
                  </a:ext>
                </a:extLst>
              </p:cNvPr>
              <p:cNvSpPr txBox="1"/>
              <p:nvPr/>
            </p:nvSpPr>
            <p:spPr>
              <a:xfrm>
                <a:off x="7364357" y="4725144"/>
                <a:ext cx="973019" cy="385517"/>
              </a:xfrm>
              <a:prstGeom prst="rect">
                <a:avLst/>
              </a:prstGeom>
              <a:noFill/>
            </p:spPr>
            <p:txBody>
              <a:bodyPr wrap="square" rtlCol="0">
                <a:spAutoFit/>
              </a:bodyPr>
              <a:lstStyle/>
              <a:p>
                <a:r>
                  <a:rPr kumimoji="1" lang="ja-JP" altLang="en-US" sz="900" dirty="0">
                    <a:latin typeface="メイリオ" panose="020B0604030504040204" pitchFamily="50" charset="-128"/>
                    <a:ea typeface="メイリオ" panose="020B0604030504040204" pitchFamily="50" charset="-128"/>
                    <a:sym typeface="メイリオ" panose="020B0604030504040204" pitchFamily="50" charset="-128"/>
                  </a:rPr>
                  <a:t>チューリンゲン</a:t>
                </a:r>
              </a:p>
            </p:txBody>
          </p:sp>
          <p:sp>
            <p:nvSpPr>
              <p:cNvPr id="30" name="テキスト ボックス 29">
                <a:extLst>
                  <a:ext uri="{FF2B5EF4-FFF2-40B4-BE49-F238E27FC236}">
                    <a16:creationId xmlns:a16="http://schemas.microsoft.com/office/drawing/2014/main" id="{EE4D370C-68D0-45DC-A264-DBFCB350C5A1}"/>
                  </a:ext>
                </a:extLst>
              </p:cNvPr>
              <p:cNvSpPr txBox="1"/>
              <p:nvPr/>
            </p:nvSpPr>
            <p:spPr>
              <a:xfrm>
                <a:off x="7668329" y="4027350"/>
                <a:ext cx="802604" cy="385517"/>
              </a:xfrm>
              <a:prstGeom prst="rect">
                <a:avLst/>
              </a:prstGeom>
              <a:noFill/>
            </p:spPr>
            <p:txBody>
              <a:bodyPr wrap="square" rtlCol="0">
                <a:spAutoFit/>
              </a:bodyPr>
              <a:lstStyle/>
              <a:p>
                <a:r>
                  <a:rPr kumimoji="1" lang="ja-JP" altLang="en-US" sz="900" dirty="0">
                    <a:latin typeface="メイリオ" panose="020B0604030504040204" pitchFamily="50" charset="-128"/>
                    <a:ea typeface="メイリオ" panose="020B0604030504040204" pitchFamily="50" charset="-128"/>
                    <a:sym typeface="メイリオ" panose="020B0604030504040204" pitchFamily="50" charset="-128"/>
                  </a:rPr>
                  <a:t>ザクセン＝アンハルト</a:t>
                </a:r>
              </a:p>
            </p:txBody>
          </p:sp>
          <p:sp>
            <p:nvSpPr>
              <p:cNvPr id="31" name="テキスト ボックス 30">
                <a:extLst>
                  <a:ext uri="{FF2B5EF4-FFF2-40B4-BE49-F238E27FC236}">
                    <a16:creationId xmlns:a16="http://schemas.microsoft.com/office/drawing/2014/main" id="{8B1D1781-6FA1-471B-BD8F-EE297DD9B98D}"/>
                  </a:ext>
                </a:extLst>
              </p:cNvPr>
              <p:cNvSpPr txBox="1"/>
              <p:nvPr/>
            </p:nvSpPr>
            <p:spPr>
              <a:xfrm>
                <a:off x="6544111" y="3577558"/>
                <a:ext cx="1070953" cy="224885"/>
              </a:xfrm>
              <a:prstGeom prst="rect">
                <a:avLst/>
              </a:prstGeom>
              <a:noFill/>
            </p:spPr>
            <p:txBody>
              <a:bodyPr wrap="square" rtlCol="0">
                <a:spAutoFit/>
              </a:bodyPr>
              <a:lstStyle/>
              <a:p>
                <a:r>
                  <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ニーダーザクセン</a:t>
                </a:r>
              </a:p>
            </p:txBody>
          </p:sp>
          <p:sp>
            <p:nvSpPr>
              <p:cNvPr id="32" name="テキスト ボックス 31">
                <a:extLst>
                  <a:ext uri="{FF2B5EF4-FFF2-40B4-BE49-F238E27FC236}">
                    <a16:creationId xmlns:a16="http://schemas.microsoft.com/office/drawing/2014/main" id="{FAE95ADB-6AC8-4B21-A7C3-02E9752BCEF2}"/>
                  </a:ext>
                </a:extLst>
              </p:cNvPr>
              <p:cNvSpPr txBox="1"/>
              <p:nvPr/>
            </p:nvSpPr>
            <p:spPr>
              <a:xfrm>
                <a:off x="6677504" y="3190679"/>
                <a:ext cx="674526" cy="353390"/>
              </a:xfrm>
              <a:prstGeom prst="rect">
                <a:avLst/>
              </a:prstGeom>
              <a:noFill/>
            </p:spPr>
            <p:txBody>
              <a:bodyPr wrap="square" rtlCol="0">
                <a:spAutoFit/>
              </a:bodyPr>
              <a:lstStyle/>
              <a:p>
                <a:r>
                  <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ブレーメン</a:t>
                </a:r>
              </a:p>
            </p:txBody>
          </p:sp>
          <p:sp>
            <p:nvSpPr>
              <p:cNvPr id="33" name="テキスト ボックス 32">
                <a:extLst>
                  <a:ext uri="{FF2B5EF4-FFF2-40B4-BE49-F238E27FC236}">
                    <a16:creationId xmlns:a16="http://schemas.microsoft.com/office/drawing/2014/main" id="{F22563D9-5D4E-4CA0-859E-3FA05FFD9146}"/>
                  </a:ext>
                </a:extLst>
              </p:cNvPr>
              <p:cNvSpPr txBox="1"/>
              <p:nvPr/>
            </p:nvSpPr>
            <p:spPr>
              <a:xfrm>
                <a:off x="5941251" y="4161780"/>
                <a:ext cx="1074581" cy="530085"/>
              </a:xfrm>
              <a:prstGeom prst="rect">
                <a:avLst/>
              </a:prstGeom>
              <a:noFill/>
            </p:spPr>
            <p:txBody>
              <a:bodyPr wrap="square" rtlCol="0">
                <a:spAutoFit/>
              </a:bodyPr>
              <a:lstStyle/>
              <a:p>
                <a:r>
                  <a:rPr kumimoji="1" lang="ja-JP" altLang="en-US" sz="9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ノルトライン＝</a:t>
                </a:r>
                <a:endParaRPr kumimoji="1" lang="en-US" altLang="ja-JP" sz="9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9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ヴェストファーレン</a:t>
                </a:r>
              </a:p>
            </p:txBody>
          </p:sp>
          <p:sp>
            <p:nvSpPr>
              <p:cNvPr id="34" name="テキスト ボックス 33">
                <a:extLst>
                  <a:ext uri="{FF2B5EF4-FFF2-40B4-BE49-F238E27FC236}">
                    <a16:creationId xmlns:a16="http://schemas.microsoft.com/office/drawing/2014/main" id="{3A2EFF6F-E6DE-4EDF-AC93-0B8337B5D76E}"/>
                  </a:ext>
                </a:extLst>
              </p:cNvPr>
              <p:cNvSpPr txBox="1"/>
              <p:nvPr/>
            </p:nvSpPr>
            <p:spPr>
              <a:xfrm>
                <a:off x="5890378" y="5105830"/>
                <a:ext cx="802604" cy="481896"/>
              </a:xfrm>
              <a:prstGeom prst="rect">
                <a:avLst/>
              </a:prstGeom>
              <a:noFill/>
            </p:spPr>
            <p:txBody>
              <a:bodyPr wrap="square" rtlCol="0">
                <a:spAutoFit/>
              </a:bodyPr>
              <a:lstStyle/>
              <a:p>
                <a:r>
                  <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ラインラン＝</a:t>
                </a:r>
                <a:endParaRPr kumimoji="1" lang="en-US" altLang="ja-JP"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プファルツ</a:t>
                </a:r>
              </a:p>
            </p:txBody>
          </p:sp>
          <p:sp>
            <p:nvSpPr>
              <p:cNvPr id="35" name="テキスト ボックス 34">
                <a:extLst>
                  <a:ext uri="{FF2B5EF4-FFF2-40B4-BE49-F238E27FC236}">
                    <a16:creationId xmlns:a16="http://schemas.microsoft.com/office/drawing/2014/main" id="{2764B667-D836-4B9A-AD77-084BD7881056}"/>
                  </a:ext>
                </a:extLst>
              </p:cNvPr>
              <p:cNvSpPr txBox="1"/>
              <p:nvPr/>
            </p:nvSpPr>
            <p:spPr>
              <a:xfrm>
                <a:off x="5662769" y="5606021"/>
                <a:ext cx="802604" cy="353390"/>
              </a:xfrm>
              <a:prstGeom prst="rect">
                <a:avLst/>
              </a:prstGeom>
              <a:noFill/>
            </p:spPr>
            <p:txBody>
              <a:bodyPr wrap="square" rtlCol="0">
                <a:spAutoFit/>
              </a:bodyPr>
              <a:lstStyle/>
              <a:p>
                <a:r>
                  <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ザールラント</a:t>
                </a:r>
              </a:p>
            </p:txBody>
          </p:sp>
          <p:sp>
            <p:nvSpPr>
              <p:cNvPr id="36" name="テキスト ボックス 35">
                <a:extLst>
                  <a:ext uri="{FF2B5EF4-FFF2-40B4-BE49-F238E27FC236}">
                    <a16:creationId xmlns:a16="http://schemas.microsoft.com/office/drawing/2014/main" id="{289736E7-BF99-40C1-A4C1-D575CED390C7}"/>
                  </a:ext>
                </a:extLst>
              </p:cNvPr>
              <p:cNvSpPr txBox="1"/>
              <p:nvPr/>
            </p:nvSpPr>
            <p:spPr>
              <a:xfrm>
                <a:off x="6242391" y="2838912"/>
                <a:ext cx="802604" cy="224885"/>
              </a:xfrm>
              <a:prstGeom prst="rect">
                <a:avLst/>
              </a:prstGeom>
              <a:noFill/>
            </p:spPr>
            <p:txBody>
              <a:bodyPr wrap="square" rtlCol="0">
                <a:spAutoFit/>
              </a:bodyPr>
              <a:lstStyle/>
              <a:p>
                <a:r>
                  <a:rPr kumimoji="1" lang="ja-JP" altLang="en-US"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ハンブルク</a:t>
                </a:r>
                <a:endParaRPr kumimoji="1" lang="en-US" altLang="ja-JP" sz="8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37" name="直線コネクタ 36">
                <a:extLst>
                  <a:ext uri="{FF2B5EF4-FFF2-40B4-BE49-F238E27FC236}">
                    <a16:creationId xmlns:a16="http://schemas.microsoft.com/office/drawing/2014/main" id="{6DAC469C-0F07-46A2-943D-EFE967821622}"/>
                  </a:ext>
                </a:extLst>
              </p:cNvPr>
              <p:cNvCxnSpPr/>
              <p:nvPr/>
            </p:nvCxnSpPr>
            <p:spPr bwMode="auto">
              <a:xfrm flipH="1" flipV="1">
                <a:off x="6810221" y="2977165"/>
                <a:ext cx="568411" cy="220797"/>
              </a:xfrm>
              <a:prstGeom prst="line">
                <a:avLst/>
              </a:prstGeom>
              <a:solidFill>
                <a:srgbClr val="0000FF"/>
              </a:solidFill>
              <a:ln w="6350" cap="flat" cmpd="sng" algn="ctr">
                <a:solidFill>
                  <a:schemeClr val="tx1"/>
                </a:solidFill>
                <a:prstDash val="solid"/>
                <a:round/>
                <a:headEnd type="none" w="med" len="med"/>
                <a:tailEnd type="none" w="med" len="med"/>
              </a:ln>
              <a:effectLst/>
            </p:spPr>
          </p:cxnSp>
          <p:cxnSp>
            <p:nvCxnSpPr>
              <p:cNvPr id="38" name="直線コネクタ 37">
                <a:extLst>
                  <a:ext uri="{FF2B5EF4-FFF2-40B4-BE49-F238E27FC236}">
                    <a16:creationId xmlns:a16="http://schemas.microsoft.com/office/drawing/2014/main" id="{6A46DCE8-5E5F-42FF-A69A-109958000B46}"/>
                  </a:ext>
                </a:extLst>
              </p:cNvPr>
              <p:cNvCxnSpPr/>
              <p:nvPr/>
            </p:nvCxnSpPr>
            <p:spPr bwMode="auto">
              <a:xfrm flipV="1">
                <a:off x="6940742" y="3347060"/>
                <a:ext cx="14154" cy="115330"/>
              </a:xfrm>
              <a:prstGeom prst="line">
                <a:avLst/>
              </a:prstGeom>
              <a:solidFill>
                <a:srgbClr val="0000FF"/>
              </a:solidFill>
              <a:ln w="6350" cap="flat" cmpd="sng" algn="ctr">
                <a:solidFill>
                  <a:schemeClr val="tx1"/>
                </a:solidFill>
                <a:prstDash val="solid"/>
                <a:round/>
                <a:headEnd type="none" w="med" len="med"/>
                <a:tailEnd type="none" w="med" len="med"/>
              </a:ln>
              <a:effectLst/>
            </p:spPr>
          </p:cxnSp>
          <p:cxnSp>
            <p:nvCxnSpPr>
              <p:cNvPr id="39" name="直線コネクタ 38">
                <a:extLst>
                  <a:ext uri="{FF2B5EF4-FFF2-40B4-BE49-F238E27FC236}">
                    <a16:creationId xmlns:a16="http://schemas.microsoft.com/office/drawing/2014/main" id="{184A4E94-80D9-45F4-8C63-BF1F8C1BD5E3}"/>
                  </a:ext>
                </a:extLst>
              </p:cNvPr>
              <p:cNvCxnSpPr/>
              <p:nvPr/>
            </p:nvCxnSpPr>
            <p:spPr bwMode="auto">
              <a:xfrm flipH="1" flipV="1">
                <a:off x="8623988" y="3793983"/>
                <a:ext cx="54378" cy="160964"/>
              </a:xfrm>
              <a:prstGeom prst="line">
                <a:avLst/>
              </a:prstGeom>
              <a:solidFill>
                <a:srgbClr val="0000FF"/>
              </a:solidFill>
              <a:ln w="6350" cap="flat" cmpd="sng" algn="ctr">
                <a:solidFill>
                  <a:schemeClr val="tx1"/>
                </a:solidFill>
                <a:prstDash val="solid"/>
                <a:round/>
                <a:headEnd type="none" w="med" len="med"/>
                <a:tailEnd type="none" w="med" len="med"/>
              </a:ln>
              <a:effectLst/>
            </p:spPr>
          </p:cxnSp>
        </p:grpSp>
        <p:sp>
          <p:nvSpPr>
            <p:cNvPr id="19" name="テキスト ボックス 18">
              <a:extLst>
                <a:ext uri="{FF2B5EF4-FFF2-40B4-BE49-F238E27FC236}">
                  <a16:creationId xmlns:a16="http://schemas.microsoft.com/office/drawing/2014/main" id="{A64F40EA-F285-415E-B2FA-DE05B1E00194}"/>
                </a:ext>
              </a:extLst>
            </p:cNvPr>
            <p:cNvSpPr txBox="1"/>
            <p:nvPr/>
          </p:nvSpPr>
          <p:spPr>
            <a:xfrm>
              <a:off x="8573271" y="4529441"/>
              <a:ext cx="1050084" cy="1262448"/>
            </a:xfrm>
            <a:prstGeom prst="rect">
              <a:avLst/>
            </a:prstGeom>
            <a:noFill/>
          </p:spPr>
          <p:txBody>
            <a:bodyPr wrap="square" rtlCol="0">
              <a:spAutoFit/>
            </a:bodyPr>
            <a:lstStyle/>
            <a:p>
              <a:pPr>
                <a:lnSpc>
                  <a:spcPct val="150000"/>
                </a:lnSpc>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高齢化率</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ct val="150000"/>
                </a:lnSpc>
              </a:pPr>
              <a:r>
                <a:rPr kumimoji="1" lang="ja-JP" altLang="en-US" sz="1000" b="0" dirty="0">
                  <a:solidFill>
                    <a:srgbClr val="CCECFF"/>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20 </a:t>
              </a:r>
              <a:r>
                <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％以下</a:t>
              </a:r>
              <a:endPar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ct val="150000"/>
                </a:lnSpc>
              </a:pPr>
              <a:r>
                <a:rPr lang="ja-JP" altLang="en-US" sz="1000" b="0" dirty="0">
                  <a:solidFill>
                    <a:srgbClr val="66CCFF"/>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20.1.</a:t>
              </a:r>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ct val="150000"/>
                </a:lnSpc>
              </a:pPr>
              <a:r>
                <a:rPr kumimoji="1" lang="ja-JP" altLang="en-US" sz="1000" b="0" dirty="0">
                  <a:solidFill>
                    <a:srgbClr val="3366FF"/>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25.1</a:t>
              </a:r>
              <a:r>
                <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％以上</a:t>
              </a:r>
            </a:p>
          </p:txBody>
        </p:sp>
      </p:grpSp>
      <p:sp>
        <p:nvSpPr>
          <p:cNvPr id="40" name="Rectangle 2">
            <a:extLst>
              <a:ext uri="{FF2B5EF4-FFF2-40B4-BE49-F238E27FC236}">
                <a16:creationId xmlns:a16="http://schemas.microsoft.com/office/drawing/2014/main" id="{7F030F43-1E33-4ED2-B7CB-B1C29C5911D4}"/>
              </a:ext>
            </a:extLst>
          </p:cNvPr>
          <p:cNvSpPr txBox="1">
            <a:spLocks noChangeArrowheads="1"/>
          </p:cNvSpPr>
          <p:nvPr/>
        </p:nvSpPr>
        <p:spPr>
          <a:xfrm>
            <a:off x="8242850" y="5716159"/>
            <a:ext cx="2088232" cy="265694"/>
          </a:xfrm>
          <a:prstGeom prst="rect">
            <a:avLst/>
          </a:prstGeom>
        </p:spPr>
        <p:txBody>
          <a:bodyPr/>
          <a:lstStyle/>
          <a:p>
            <a:pPr defTabSz="957263" eaLnBrk="0" fontAlgn="ctr" hangingPunct="0">
              <a:defRPr/>
            </a:pPr>
            <a:r>
              <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cs typeface="+mj-cs"/>
                <a:sym typeface="メイリオ" panose="020B0604030504040204" pitchFamily="50" charset="-128"/>
              </a:rPr>
              <a:t>※2018</a:t>
            </a: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cs typeface="+mj-cs"/>
                <a:sym typeface="メイリオ" panose="020B0604030504040204" pitchFamily="50" charset="-128"/>
              </a:rPr>
              <a:t>年</a:t>
            </a:r>
            <a:r>
              <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cs typeface="+mj-cs"/>
                <a:sym typeface="メイリオ" panose="020B0604030504040204" pitchFamily="50" charset="-128"/>
              </a:rPr>
              <a:t>12</a:t>
            </a: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cs typeface="+mj-cs"/>
                <a:sym typeface="メイリオ" panose="020B0604030504040204" pitchFamily="50" charset="-128"/>
              </a:rPr>
              <a:t>月</a:t>
            </a:r>
            <a:r>
              <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cs typeface="+mj-cs"/>
                <a:sym typeface="メイリオ" panose="020B0604030504040204" pitchFamily="50" charset="-128"/>
              </a:rPr>
              <a:t>31</a:t>
            </a: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cs typeface="+mj-cs"/>
                <a:sym typeface="メイリオ" panose="020B0604030504040204" pitchFamily="50" charset="-128"/>
              </a:rPr>
              <a:t>日時点　</a:t>
            </a:r>
          </a:p>
        </p:txBody>
      </p:sp>
      <p:graphicFrame>
        <p:nvGraphicFramePr>
          <p:cNvPr id="41" name="グラフ 40">
            <a:extLst>
              <a:ext uri="{FF2B5EF4-FFF2-40B4-BE49-F238E27FC236}">
                <a16:creationId xmlns:a16="http://schemas.microsoft.com/office/drawing/2014/main" id="{3BD525DA-3BF3-4648-82D6-4D29825749A0}"/>
              </a:ext>
            </a:extLst>
          </p:cNvPr>
          <p:cNvGraphicFramePr>
            <a:graphicFrameLocks/>
          </p:cNvGraphicFramePr>
          <p:nvPr>
            <p:extLst>
              <p:ext uri="{D42A27DB-BD31-4B8C-83A1-F6EECF244321}">
                <p14:modId xmlns:p14="http://schemas.microsoft.com/office/powerpoint/2010/main" val="3056334"/>
              </p:ext>
            </p:extLst>
          </p:nvPr>
        </p:nvGraphicFramePr>
        <p:xfrm>
          <a:off x="653603" y="4736215"/>
          <a:ext cx="4229307" cy="1764986"/>
        </p:xfrm>
        <a:graphic>
          <a:graphicData uri="http://schemas.openxmlformats.org/drawingml/2006/chart">
            <c:chart xmlns:c="http://schemas.openxmlformats.org/drawingml/2006/chart" xmlns:r="http://schemas.openxmlformats.org/officeDocument/2006/relationships" r:id="rId8"/>
          </a:graphicData>
        </a:graphic>
      </p:graphicFrame>
      <p:grpSp>
        <p:nvGrpSpPr>
          <p:cNvPr id="42" name="グループ化 41">
            <a:extLst>
              <a:ext uri="{FF2B5EF4-FFF2-40B4-BE49-F238E27FC236}">
                <a16:creationId xmlns:a16="http://schemas.microsoft.com/office/drawing/2014/main" id="{6036BA6B-2DE5-4B66-81BC-F155FC2D8311}"/>
              </a:ext>
            </a:extLst>
          </p:cNvPr>
          <p:cNvGrpSpPr/>
          <p:nvPr/>
        </p:nvGrpSpPr>
        <p:grpSpPr>
          <a:xfrm>
            <a:off x="722310" y="4221088"/>
            <a:ext cx="4323580" cy="457200"/>
            <a:chOff x="560512" y="4437112"/>
            <a:chExt cx="4323580" cy="457200"/>
          </a:xfrm>
        </p:grpSpPr>
        <p:sp>
          <p:nvSpPr>
            <p:cNvPr id="43" name="Rectangle 2">
              <a:extLst>
                <a:ext uri="{FF2B5EF4-FFF2-40B4-BE49-F238E27FC236}">
                  <a16:creationId xmlns:a16="http://schemas.microsoft.com/office/drawing/2014/main" id="{2D17BFE0-26E4-47E1-A5FD-BB5ED90460C9}"/>
                </a:ext>
              </a:extLst>
            </p:cNvPr>
            <p:cNvSpPr txBox="1">
              <a:spLocks noChangeArrowheads="1"/>
            </p:cNvSpPr>
            <p:nvPr/>
          </p:nvSpPr>
          <p:spPr>
            <a:xfrm>
              <a:off x="701937" y="4437112"/>
              <a:ext cx="4182155"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ドイツの高齢者（</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歳以上）人口</a:t>
              </a:r>
            </a:p>
          </p:txBody>
        </p:sp>
        <p:cxnSp>
          <p:nvCxnSpPr>
            <p:cNvPr id="44" name="直線コネクタ 43">
              <a:extLst>
                <a:ext uri="{FF2B5EF4-FFF2-40B4-BE49-F238E27FC236}">
                  <a16:creationId xmlns:a16="http://schemas.microsoft.com/office/drawing/2014/main" id="{1F9DFD04-90F8-4C91-A978-62CC1FE31AC3}"/>
                </a:ext>
              </a:extLst>
            </p:cNvPr>
            <p:cNvCxnSpPr/>
            <p:nvPr/>
          </p:nvCxnSpPr>
          <p:spPr bwMode="auto">
            <a:xfrm>
              <a:off x="560512" y="4777669"/>
              <a:ext cx="3888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45" name="正方形/長方形 44">
              <a:extLst>
                <a:ext uri="{FF2B5EF4-FFF2-40B4-BE49-F238E27FC236}">
                  <a16:creationId xmlns:a16="http://schemas.microsoft.com/office/drawing/2014/main" id="{F7EEADF5-F269-4042-8EF7-09C9A6F63BC1}"/>
                </a:ext>
              </a:extLst>
            </p:cNvPr>
            <p:cNvSpPr/>
            <p:nvPr/>
          </p:nvSpPr>
          <p:spPr bwMode="auto">
            <a:xfrm>
              <a:off x="560512" y="4446793"/>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46" name="テキスト ボックス 45">
            <a:extLst>
              <a:ext uri="{FF2B5EF4-FFF2-40B4-BE49-F238E27FC236}">
                <a16:creationId xmlns:a16="http://schemas.microsoft.com/office/drawing/2014/main" id="{52C3FCA5-FB63-480B-B26C-07A2DBFD94FB}"/>
              </a:ext>
            </a:extLst>
          </p:cNvPr>
          <p:cNvSpPr txBox="1"/>
          <p:nvPr/>
        </p:nvSpPr>
        <p:spPr>
          <a:xfrm>
            <a:off x="632520" y="4581128"/>
            <a:ext cx="697627" cy="246221"/>
          </a:xfrm>
          <a:prstGeom prst="rect">
            <a:avLst/>
          </a:prstGeom>
          <a:noFill/>
        </p:spPr>
        <p:txBody>
          <a:bodyPr wrap="none" rtlCol="0">
            <a:spAutoFit/>
          </a:bodyPr>
          <a:lstStyle/>
          <a:p>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02186274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3353440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370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ドイツの介護市場の現状（</a:t>
            </a:r>
            <a:r>
              <a:rPr lang="en-US" altLang="ja-JP" dirty="0"/>
              <a:t>4/5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要介護者人口は年々増加しており、</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年の</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341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万人から</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2050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535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万人を超えることが想定される。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介護受給者数は、在宅介護・施設介護共に増加しているが、在宅介護の増加率がより高く、在宅での介護が中心となっている。また、要介護者の増加に伴い、看護サービス支出増加も加速傾向にある。</a:t>
            </a:r>
          </a:p>
        </p:txBody>
      </p:sp>
      <p:graphicFrame>
        <p:nvGraphicFramePr>
          <p:cNvPr id="124" name="グラフ 123">
            <a:extLst>
              <a:ext uri="{FF2B5EF4-FFF2-40B4-BE49-F238E27FC236}">
                <a16:creationId xmlns:a16="http://schemas.microsoft.com/office/drawing/2014/main" id="{ED5DD4C0-1C4C-43D7-BE76-FC8563C7F5DE}"/>
              </a:ext>
            </a:extLst>
          </p:cNvPr>
          <p:cNvGraphicFramePr>
            <a:graphicFrameLocks/>
          </p:cNvGraphicFramePr>
          <p:nvPr>
            <p:extLst>
              <p:ext uri="{D42A27DB-BD31-4B8C-83A1-F6EECF244321}">
                <p14:modId xmlns:p14="http://schemas.microsoft.com/office/powerpoint/2010/main" val="1312901248"/>
              </p:ext>
            </p:extLst>
          </p:nvPr>
        </p:nvGraphicFramePr>
        <p:xfrm>
          <a:off x="4708752" y="2449119"/>
          <a:ext cx="4680000" cy="174625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25" name="グラフ 124">
            <a:extLst>
              <a:ext uri="{FF2B5EF4-FFF2-40B4-BE49-F238E27FC236}">
                <a16:creationId xmlns:a16="http://schemas.microsoft.com/office/drawing/2014/main" id="{CF5D1FEF-2273-48CA-970C-30BCA6EC1A0F}"/>
              </a:ext>
            </a:extLst>
          </p:cNvPr>
          <p:cNvGraphicFramePr>
            <a:graphicFrameLocks/>
          </p:cNvGraphicFramePr>
          <p:nvPr/>
        </p:nvGraphicFramePr>
        <p:xfrm>
          <a:off x="4852734" y="4791608"/>
          <a:ext cx="4536018" cy="1576931"/>
        </p:xfrm>
        <a:graphic>
          <a:graphicData uri="http://schemas.openxmlformats.org/drawingml/2006/chart">
            <c:chart xmlns:c="http://schemas.openxmlformats.org/drawingml/2006/chart" xmlns:r="http://schemas.openxmlformats.org/officeDocument/2006/relationships" r:id="rId8"/>
          </a:graphicData>
        </a:graphic>
      </p:graphicFrame>
      <p:grpSp>
        <p:nvGrpSpPr>
          <p:cNvPr id="126" name="グループ化 125">
            <a:extLst>
              <a:ext uri="{FF2B5EF4-FFF2-40B4-BE49-F238E27FC236}">
                <a16:creationId xmlns:a16="http://schemas.microsoft.com/office/drawing/2014/main" id="{F025F4C2-2C38-4598-B941-58408ABABBDB}"/>
              </a:ext>
            </a:extLst>
          </p:cNvPr>
          <p:cNvGrpSpPr/>
          <p:nvPr/>
        </p:nvGrpSpPr>
        <p:grpSpPr>
          <a:xfrm>
            <a:off x="5026489" y="4261344"/>
            <a:ext cx="3022855" cy="457200"/>
            <a:chOff x="488504" y="976671"/>
            <a:chExt cx="3630998" cy="457200"/>
          </a:xfrm>
        </p:grpSpPr>
        <p:sp>
          <p:nvSpPr>
            <p:cNvPr id="127" name="Rectangle 2">
              <a:extLst>
                <a:ext uri="{FF2B5EF4-FFF2-40B4-BE49-F238E27FC236}">
                  <a16:creationId xmlns:a16="http://schemas.microsoft.com/office/drawing/2014/main" id="{E7FDDEDC-8541-44C2-8E52-056CD6153FCE}"/>
                </a:ext>
              </a:extLst>
            </p:cNvPr>
            <p:cNvSpPr txBox="1">
              <a:spLocks noChangeArrowheads="1"/>
            </p:cNvSpPr>
            <p:nvPr/>
          </p:nvSpPr>
          <p:spPr>
            <a:xfrm>
              <a:off x="66092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看護サービスの支出推移</a:t>
              </a:r>
            </a:p>
          </p:txBody>
        </p:sp>
        <p:cxnSp>
          <p:nvCxnSpPr>
            <p:cNvPr id="128" name="直線コネクタ 127">
              <a:extLst>
                <a:ext uri="{FF2B5EF4-FFF2-40B4-BE49-F238E27FC236}">
                  <a16:creationId xmlns:a16="http://schemas.microsoft.com/office/drawing/2014/main" id="{489B6B90-7063-46CD-8F08-30EBE521C60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9" name="正方形/長方形 128">
              <a:extLst>
                <a:ext uri="{FF2B5EF4-FFF2-40B4-BE49-F238E27FC236}">
                  <a16:creationId xmlns:a16="http://schemas.microsoft.com/office/drawing/2014/main" id="{DD41D4F2-410B-4F50-9FA6-DBE638BADD74}"/>
                </a:ext>
              </a:extLst>
            </p:cNvPr>
            <p:cNvSpPr/>
            <p:nvPr/>
          </p:nvSpPr>
          <p:spPr bwMode="auto">
            <a:xfrm>
              <a:off x="488504" y="986352"/>
              <a:ext cx="134052"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30" name="グループ化 129">
            <a:extLst>
              <a:ext uri="{FF2B5EF4-FFF2-40B4-BE49-F238E27FC236}">
                <a16:creationId xmlns:a16="http://schemas.microsoft.com/office/drawing/2014/main" id="{2F32DA6C-DF25-483D-A99C-1AAD0F488309}"/>
              </a:ext>
            </a:extLst>
          </p:cNvPr>
          <p:cNvGrpSpPr/>
          <p:nvPr/>
        </p:nvGrpSpPr>
        <p:grpSpPr>
          <a:xfrm>
            <a:off x="5025008" y="1965394"/>
            <a:ext cx="2333192" cy="457200"/>
            <a:chOff x="488502" y="968267"/>
            <a:chExt cx="3600002" cy="457200"/>
          </a:xfrm>
        </p:grpSpPr>
        <p:sp>
          <p:nvSpPr>
            <p:cNvPr id="131" name="Rectangle 2">
              <a:extLst>
                <a:ext uri="{FF2B5EF4-FFF2-40B4-BE49-F238E27FC236}">
                  <a16:creationId xmlns:a16="http://schemas.microsoft.com/office/drawing/2014/main" id="{6E201071-2F67-4EDA-A9D1-41FB3C159CCC}"/>
                </a:ext>
              </a:extLst>
            </p:cNvPr>
            <p:cNvSpPr txBox="1">
              <a:spLocks noChangeArrowheads="1"/>
            </p:cNvSpPr>
            <p:nvPr/>
          </p:nvSpPr>
          <p:spPr>
            <a:xfrm>
              <a:off x="705697" y="968267"/>
              <a:ext cx="338280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介護受給者の推移</a:t>
              </a:r>
            </a:p>
          </p:txBody>
        </p:sp>
        <p:cxnSp>
          <p:nvCxnSpPr>
            <p:cNvPr id="132" name="直線コネクタ 131">
              <a:extLst>
                <a:ext uri="{FF2B5EF4-FFF2-40B4-BE49-F238E27FC236}">
                  <a16:creationId xmlns:a16="http://schemas.microsoft.com/office/drawing/2014/main" id="{6BC58051-7ED5-44F1-A8D9-760ADD6F1D5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33" name="正方形/長方形 132">
              <a:extLst>
                <a:ext uri="{FF2B5EF4-FFF2-40B4-BE49-F238E27FC236}">
                  <a16:creationId xmlns:a16="http://schemas.microsoft.com/office/drawing/2014/main" id="{EBE4118E-FF97-4BD4-933E-B9BF500106D3}"/>
                </a:ext>
              </a:extLst>
            </p:cNvPr>
            <p:cNvSpPr/>
            <p:nvPr/>
          </p:nvSpPr>
          <p:spPr bwMode="auto">
            <a:xfrm>
              <a:off x="488502" y="986352"/>
              <a:ext cx="17219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34" name="テキスト ボックス 133">
            <a:extLst>
              <a:ext uri="{FF2B5EF4-FFF2-40B4-BE49-F238E27FC236}">
                <a16:creationId xmlns:a16="http://schemas.microsoft.com/office/drawing/2014/main" id="{7A9283F4-72AA-4033-85C1-DB5BF4D84B64}"/>
              </a:ext>
            </a:extLst>
          </p:cNvPr>
          <p:cNvSpPr txBox="1"/>
          <p:nvPr/>
        </p:nvSpPr>
        <p:spPr>
          <a:xfrm>
            <a:off x="4633917" y="2329830"/>
            <a:ext cx="69762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（千</a:t>
            </a:r>
            <a:r>
              <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人）</a:t>
            </a:r>
          </a:p>
        </p:txBody>
      </p:sp>
      <p:sp>
        <p:nvSpPr>
          <p:cNvPr id="135" name="テキスト ボックス 134">
            <a:extLst>
              <a:ext uri="{FF2B5EF4-FFF2-40B4-BE49-F238E27FC236}">
                <a16:creationId xmlns:a16="http://schemas.microsoft.com/office/drawing/2014/main" id="{C7370FB4-4F16-4200-A551-094A4E2A4686}"/>
              </a:ext>
            </a:extLst>
          </p:cNvPr>
          <p:cNvSpPr txBox="1"/>
          <p:nvPr/>
        </p:nvSpPr>
        <p:spPr>
          <a:xfrm>
            <a:off x="5193443" y="3008694"/>
            <a:ext cx="513282" cy="230832"/>
          </a:xfrm>
          <a:prstGeom prst="rect">
            <a:avLst/>
          </a:prstGeom>
          <a:noFill/>
        </p:spPr>
        <p:txBody>
          <a:bodyPr wrap="none" rtlCol="0">
            <a:spAutoFit/>
          </a:bodyPr>
          <a:lstStyle/>
          <a:p>
            <a:r>
              <a:rPr lang="en-US" altLang="ja-JP" sz="900" b="0" dirty="0">
                <a:solidFill>
                  <a:schemeClr val="tx1">
                    <a:lumMod val="85000"/>
                    <a:lumOff val="15000"/>
                  </a:schemeClr>
                </a:solidFill>
                <a:latin typeface="メイリオ" panose="020B0604030504040204" pitchFamily="50" charset="-128"/>
                <a:ea typeface="メイリオ" panose="020B0604030504040204" pitchFamily="50" charset="-128"/>
                <a:sym typeface="メイリオ" panose="020B0604030504040204" pitchFamily="50" charset="-128"/>
              </a:rPr>
              <a:t>2,016</a:t>
            </a:r>
            <a:endParaRPr kumimoji="1" lang="ja-JP" altLang="en-US" sz="900" b="0" dirty="0">
              <a:solidFill>
                <a:schemeClr val="tx1">
                  <a:lumMod val="85000"/>
                  <a:lumOff val="1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36" name="テキスト ボックス 135">
            <a:extLst>
              <a:ext uri="{FF2B5EF4-FFF2-40B4-BE49-F238E27FC236}">
                <a16:creationId xmlns:a16="http://schemas.microsoft.com/office/drawing/2014/main" id="{FAF5CDF0-86C0-4975-8FFC-3B75A6DAF463}"/>
              </a:ext>
            </a:extLst>
          </p:cNvPr>
          <p:cNvSpPr txBox="1"/>
          <p:nvPr/>
        </p:nvSpPr>
        <p:spPr>
          <a:xfrm>
            <a:off x="8791751" y="2560639"/>
            <a:ext cx="513282" cy="230832"/>
          </a:xfrm>
          <a:prstGeom prst="rect">
            <a:avLst/>
          </a:prstGeom>
          <a:noFill/>
        </p:spPr>
        <p:txBody>
          <a:bodyPr wrap="none" rtlCol="0">
            <a:spAutoFit/>
          </a:bodyPr>
          <a:lstStyle/>
          <a:p>
            <a:r>
              <a:rPr lang="en-US" altLang="ja-JP" sz="900" b="0" dirty="0">
                <a:solidFill>
                  <a:schemeClr val="tx1">
                    <a:lumMod val="85000"/>
                    <a:lumOff val="15000"/>
                  </a:schemeClr>
                </a:solidFill>
                <a:latin typeface="メイリオ" panose="020B0604030504040204" pitchFamily="50" charset="-128"/>
                <a:ea typeface="メイリオ" panose="020B0604030504040204" pitchFamily="50" charset="-128"/>
                <a:sym typeface="メイリオ" panose="020B0604030504040204" pitchFamily="50" charset="-128"/>
              </a:rPr>
              <a:t>3,517</a:t>
            </a:r>
            <a:endParaRPr kumimoji="1" lang="ja-JP" altLang="en-US" sz="900" b="0" dirty="0">
              <a:solidFill>
                <a:schemeClr val="tx1">
                  <a:lumMod val="85000"/>
                  <a:lumOff val="1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37" name="グラフ 136">
            <a:extLst>
              <a:ext uri="{FF2B5EF4-FFF2-40B4-BE49-F238E27FC236}">
                <a16:creationId xmlns:a16="http://schemas.microsoft.com/office/drawing/2014/main" id="{33E09C3F-3737-4B73-A59E-F0C9185D1992}"/>
              </a:ext>
            </a:extLst>
          </p:cNvPr>
          <p:cNvGraphicFramePr>
            <a:graphicFrameLocks/>
          </p:cNvGraphicFramePr>
          <p:nvPr>
            <p:extLst>
              <p:ext uri="{D42A27DB-BD31-4B8C-83A1-F6EECF244321}">
                <p14:modId xmlns:p14="http://schemas.microsoft.com/office/powerpoint/2010/main" val="961328013"/>
              </p:ext>
            </p:extLst>
          </p:nvPr>
        </p:nvGraphicFramePr>
        <p:xfrm>
          <a:off x="4824516" y="4807109"/>
          <a:ext cx="4536018" cy="1576931"/>
        </p:xfrm>
        <a:graphic>
          <a:graphicData uri="http://schemas.openxmlformats.org/drawingml/2006/chart">
            <c:chart xmlns:c="http://schemas.openxmlformats.org/drawingml/2006/chart" xmlns:r="http://schemas.openxmlformats.org/officeDocument/2006/relationships" r:id="rId9"/>
          </a:graphicData>
        </a:graphic>
      </p:graphicFrame>
      <p:sp>
        <p:nvSpPr>
          <p:cNvPr id="138" name="テキスト ボックス 137">
            <a:extLst>
              <a:ext uri="{FF2B5EF4-FFF2-40B4-BE49-F238E27FC236}">
                <a16:creationId xmlns:a16="http://schemas.microsoft.com/office/drawing/2014/main" id="{CA8D545D-B7E3-4E92-9118-7FD2673580B9}"/>
              </a:ext>
            </a:extLst>
          </p:cNvPr>
          <p:cNvSpPr txBox="1"/>
          <p:nvPr/>
        </p:nvSpPr>
        <p:spPr>
          <a:xfrm>
            <a:off x="4554860" y="4659437"/>
            <a:ext cx="825867" cy="246221"/>
          </a:xfrm>
          <a:prstGeom prst="rect">
            <a:avLst/>
          </a:prstGeom>
          <a:noFill/>
        </p:spPr>
        <p:txBody>
          <a:bodyPr wrap="none" rtlCol="0">
            <a:spAutoFit/>
          </a:bodyPr>
          <a:lstStyle/>
          <a:p>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億</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p:txBody>
      </p:sp>
      <p:grpSp>
        <p:nvGrpSpPr>
          <p:cNvPr id="139" name="グループ化 138">
            <a:extLst>
              <a:ext uri="{FF2B5EF4-FFF2-40B4-BE49-F238E27FC236}">
                <a16:creationId xmlns:a16="http://schemas.microsoft.com/office/drawing/2014/main" id="{ADD5ED9D-9C3E-450A-90E4-9D42505AEF94}"/>
              </a:ext>
            </a:extLst>
          </p:cNvPr>
          <p:cNvGrpSpPr/>
          <p:nvPr/>
        </p:nvGrpSpPr>
        <p:grpSpPr>
          <a:xfrm>
            <a:off x="576064" y="1960910"/>
            <a:ext cx="4016896" cy="457200"/>
            <a:chOff x="488504" y="976671"/>
            <a:chExt cx="3644497" cy="457200"/>
          </a:xfrm>
        </p:grpSpPr>
        <p:sp>
          <p:nvSpPr>
            <p:cNvPr id="140" name="Rectangle 2">
              <a:extLst>
                <a:ext uri="{FF2B5EF4-FFF2-40B4-BE49-F238E27FC236}">
                  <a16:creationId xmlns:a16="http://schemas.microsoft.com/office/drawing/2014/main" id="{47076EDF-7521-4C13-862F-87243957A807}"/>
                </a:ext>
              </a:extLst>
            </p:cNvPr>
            <p:cNvSpPr txBox="1">
              <a:spLocks noChangeArrowheads="1"/>
            </p:cNvSpPr>
            <p:nvPr/>
          </p:nvSpPr>
          <p:spPr>
            <a:xfrm>
              <a:off x="629930" y="976671"/>
              <a:ext cx="350307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要介護者人口の推移予測</a:t>
              </a:r>
            </a:p>
          </p:txBody>
        </p:sp>
        <p:cxnSp>
          <p:nvCxnSpPr>
            <p:cNvPr id="141" name="直線コネクタ 140">
              <a:extLst>
                <a:ext uri="{FF2B5EF4-FFF2-40B4-BE49-F238E27FC236}">
                  <a16:creationId xmlns:a16="http://schemas.microsoft.com/office/drawing/2014/main" id="{F46E93A8-6394-43E4-B664-458EB5B2354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2" name="正方形/長方形 141">
              <a:extLst>
                <a:ext uri="{FF2B5EF4-FFF2-40B4-BE49-F238E27FC236}">
                  <a16:creationId xmlns:a16="http://schemas.microsoft.com/office/drawing/2014/main" id="{2B1F89D2-A568-4A6E-AA3A-1600D0152AAE}"/>
                </a:ext>
              </a:extLst>
            </p:cNvPr>
            <p:cNvSpPr/>
            <p:nvPr/>
          </p:nvSpPr>
          <p:spPr bwMode="auto">
            <a:xfrm>
              <a:off x="488504" y="986352"/>
              <a:ext cx="10125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4" name="図 3">
            <a:extLst>
              <a:ext uri="{FF2B5EF4-FFF2-40B4-BE49-F238E27FC236}">
                <a16:creationId xmlns:a16="http://schemas.microsoft.com/office/drawing/2014/main" id="{34202FDF-81FD-4F18-BAE4-46F8E76056C2}"/>
              </a:ext>
            </a:extLst>
          </p:cNvPr>
          <p:cNvPicPr>
            <a:picLocks noChangeAspect="1"/>
          </p:cNvPicPr>
          <p:nvPr/>
        </p:nvPicPr>
        <p:blipFill>
          <a:blip r:embed="rId10"/>
          <a:stretch>
            <a:fillRect/>
          </a:stretch>
        </p:blipFill>
        <p:spPr>
          <a:xfrm>
            <a:off x="673054" y="2560639"/>
            <a:ext cx="3919906" cy="3613131"/>
          </a:xfrm>
          <a:prstGeom prst="rect">
            <a:avLst/>
          </a:prstGeom>
        </p:spPr>
      </p:pic>
    </p:spTree>
    <p:extLst>
      <p:ext uri="{BB962C8B-B14F-4D97-AF65-F5344CB8AC3E}">
        <p14:creationId xmlns:p14="http://schemas.microsoft.com/office/powerpoint/2010/main" val="129179514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7157382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472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ドイツの介護市場の現状（</a:t>
            </a:r>
            <a:r>
              <a:rPr lang="en-US" altLang="ja-JP" dirty="0"/>
              <a:t>5/5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年の要介護者約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370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万人のうち、約８割が在宅介護、約２割が施設介護を受けている。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軽度の要介護者の介護は在宅中心、重度の要介護者の介護は施設中心となっている。</a:t>
            </a:r>
          </a:p>
        </p:txBody>
      </p:sp>
      <p:graphicFrame>
        <p:nvGraphicFramePr>
          <p:cNvPr id="7" name="グラフ 6">
            <a:extLst>
              <a:ext uri="{FF2B5EF4-FFF2-40B4-BE49-F238E27FC236}">
                <a16:creationId xmlns:a16="http://schemas.microsoft.com/office/drawing/2014/main" id="{CF669DB0-B2FD-4F4E-9BAD-C6C1AF1DF0B7}"/>
              </a:ext>
            </a:extLst>
          </p:cNvPr>
          <p:cNvGraphicFramePr>
            <a:graphicFrameLocks/>
          </p:cNvGraphicFramePr>
          <p:nvPr>
            <p:extLst>
              <p:ext uri="{D42A27DB-BD31-4B8C-83A1-F6EECF244321}">
                <p14:modId xmlns:p14="http://schemas.microsoft.com/office/powerpoint/2010/main" val="2356379818"/>
              </p:ext>
            </p:extLst>
          </p:nvPr>
        </p:nvGraphicFramePr>
        <p:xfrm>
          <a:off x="109485" y="2082048"/>
          <a:ext cx="4038162" cy="3709071"/>
        </p:xfrm>
        <a:graphic>
          <a:graphicData uri="http://schemas.openxmlformats.org/drawingml/2006/chart">
            <c:chart xmlns:c="http://schemas.openxmlformats.org/drawingml/2006/chart" xmlns:r="http://schemas.openxmlformats.org/officeDocument/2006/relationships" r:id="rId7"/>
          </a:graphicData>
        </a:graphic>
      </p:graphicFrame>
      <p:sp>
        <p:nvSpPr>
          <p:cNvPr id="9" name="テキスト ボックス 8">
            <a:extLst>
              <a:ext uri="{FF2B5EF4-FFF2-40B4-BE49-F238E27FC236}">
                <a16:creationId xmlns:a16="http://schemas.microsoft.com/office/drawing/2014/main" id="{D1063C4D-86B7-445A-9C08-A79CD90A16B8}"/>
              </a:ext>
            </a:extLst>
          </p:cNvPr>
          <p:cNvSpPr txBox="1"/>
          <p:nvPr/>
        </p:nvSpPr>
        <p:spPr>
          <a:xfrm>
            <a:off x="1878403" y="3549153"/>
            <a:ext cx="1031052" cy="646331"/>
          </a:xfrm>
          <a:prstGeom prst="rect">
            <a:avLst/>
          </a:prstGeom>
          <a:noFill/>
          <a:ln>
            <a:noFill/>
          </a:ln>
        </p:spPr>
        <p:txBody>
          <a:bodyPr wrap="none" rtlCol="0">
            <a:spAutoFit/>
          </a:bodyPr>
          <a:lstStyle/>
          <a:p>
            <a:pPr algn="ctr"/>
            <a:r>
              <a:rPr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要介護者数</a:t>
            </a:r>
            <a:endParaRPr lang="en-US" altLang="ja-JP"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370</a:t>
            </a:r>
            <a:r>
              <a:rPr kumimoji="1"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万人</a:t>
            </a:r>
            <a:endParaRPr lang="en-US" altLang="ja-JP"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2019</a:t>
            </a:r>
            <a:r>
              <a:rPr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年）</a:t>
            </a:r>
            <a:endParaRPr kumimoji="1"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 name="テキスト ボックス 10">
            <a:extLst>
              <a:ext uri="{FF2B5EF4-FFF2-40B4-BE49-F238E27FC236}">
                <a16:creationId xmlns:a16="http://schemas.microsoft.com/office/drawing/2014/main" id="{8F14805D-FC65-40AE-B485-BDE781524099}"/>
              </a:ext>
            </a:extLst>
          </p:cNvPr>
          <p:cNvSpPr txBox="1"/>
          <p:nvPr/>
        </p:nvSpPr>
        <p:spPr>
          <a:xfrm>
            <a:off x="3356466" y="4563114"/>
            <a:ext cx="989373" cy="461665"/>
          </a:xfrm>
          <a:prstGeom prst="rect">
            <a:avLst/>
          </a:prstGeom>
          <a:noFill/>
        </p:spPr>
        <p:txBody>
          <a:bodyPr wrap="none" rtlCol="0">
            <a:spAutoFit/>
          </a:bodyPr>
          <a:lstStyle/>
          <a:p>
            <a:r>
              <a:rPr kumimoji="1" lang="en-US" altLang="ja-JP" sz="12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291</a:t>
            </a:r>
            <a:r>
              <a:rPr kumimoji="1" lang="ja-JP" altLang="en-US" sz="12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万人</a:t>
            </a:r>
            <a:endParaRPr kumimoji="1" lang="en-US" altLang="ja-JP" sz="12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12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78.8</a:t>
            </a:r>
            <a:r>
              <a:rPr lang="ja-JP" altLang="en-US" sz="12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16" name="グループ化 15">
            <a:extLst>
              <a:ext uri="{FF2B5EF4-FFF2-40B4-BE49-F238E27FC236}">
                <a16:creationId xmlns:a16="http://schemas.microsoft.com/office/drawing/2014/main" id="{A715B761-9661-4BF1-9339-8E91978C92AB}"/>
              </a:ext>
            </a:extLst>
          </p:cNvPr>
          <p:cNvGrpSpPr/>
          <p:nvPr/>
        </p:nvGrpSpPr>
        <p:grpSpPr>
          <a:xfrm>
            <a:off x="4592959" y="1733200"/>
            <a:ext cx="4714741" cy="457200"/>
            <a:chOff x="488503" y="976671"/>
            <a:chExt cx="3667587" cy="457200"/>
          </a:xfrm>
        </p:grpSpPr>
        <p:sp>
          <p:nvSpPr>
            <p:cNvPr id="17" name="Rectangle 2">
              <a:extLst>
                <a:ext uri="{FF2B5EF4-FFF2-40B4-BE49-F238E27FC236}">
                  <a16:creationId xmlns:a16="http://schemas.microsoft.com/office/drawing/2014/main" id="{2C356401-2237-4237-8DF1-D33433A7AE33}"/>
                </a:ext>
              </a:extLst>
            </p:cNvPr>
            <p:cNvSpPr txBox="1">
              <a:spLocks noChangeArrowheads="1"/>
            </p:cNvSpPr>
            <p:nvPr/>
          </p:nvSpPr>
          <p:spPr>
            <a:xfrm>
              <a:off x="600534" y="976671"/>
              <a:ext cx="3555556"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在宅／施設介護の要介護度レベルの内訳</a:t>
              </a:r>
            </a:p>
          </p:txBody>
        </p:sp>
        <p:cxnSp>
          <p:nvCxnSpPr>
            <p:cNvPr id="18" name="直線コネクタ 17">
              <a:extLst>
                <a:ext uri="{FF2B5EF4-FFF2-40B4-BE49-F238E27FC236}">
                  <a16:creationId xmlns:a16="http://schemas.microsoft.com/office/drawing/2014/main" id="{9AF0E1A4-326B-4B7B-B3F0-C5AF8E4B905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22F6BC26-2E76-4620-A309-53A75DB1313C}"/>
                </a:ext>
              </a:extLst>
            </p:cNvPr>
            <p:cNvSpPr/>
            <p:nvPr/>
          </p:nvSpPr>
          <p:spPr bwMode="auto">
            <a:xfrm>
              <a:off x="488503" y="986352"/>
              <a:ext cx="868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2" name="テキスト ボックス 21">
            <a:extLst>
              <a:ext uri="{FF2B5EF4-FFF2-40B4-BE49-F238E27FC236}">
                <a16:creationId xmlns:a16="http://schemas.microsoft.com/office/drawing/2014/main" id="{82F54E9B-A24D-43D8-AAAF-9C6AC85C78C7}"/>
              </a:ext>
            </a:extLst>
          </p:cNvPr>
          <p:cNvSpPr txBox="1"/>
          <p:nvPr/>
        </p:nvSpPr>
        <p:spPr>
          <a:xfrm>
            <a:off x="450450" y="5631631"/>
            <a:ext cx="3782470" cy="338554"/>
          </a:xfrm>
          <a:prstGeom prst="rect">
            <a:avLst/>
          </a:prstGeom>
          <a:noFill/>
        </p:spPr>
        <p:txBody>
          <a:bodyPr wrap="square" rtlCol="0">
            <a:spAutoFit/>
          </a:bodyPr>
          <a:lstStyle/>
          <a:p>
            <a:pPr marL="176213" indent="-82550">
              <a:buClr>
                <a:srgbClr val="0070C0"/>
              </a:buClr>
            </a:pP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在宅介護者</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291</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万人のうち、約</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200</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万人が家族による介護を受け、約</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100</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万人が事業者による介護を受けている。</a:t>
            </a:r>
          </a:p>
        </p:txBody>
      </p:sp>
      <p:grpSp>
        <p:nvGrpSpPr>
          <p:cNvPr id="23" name="グループ化 22">
            <a:extLst>
              <a:ext uri="{FF2B5EF4-FFF2-40B4-BE49-F238E27FC236}">
                <a16:creationId xmlns:a16="http://schemas.microsoft.com/office/drawing/2014/main" id="{AA20043B-38F9-41EF-900A-B0C5FF3102CA}"/>
              </a:ext>
            </a:extLst>
          </p:cNvPr>
          <p:cNvGrpSpPr/>
          <p:nvPr/>
        </p:nvGrpSpPr>
        <p:grpSpPr>
          <a:xfrm>
            <a:off x="574474" y="1741491"/>
            <a:ext cx="3981647" cy="457200"/>
            <a:chOff x="488504" y="976671"/>
            <a:chExt cx="3631384" cy="457200"/>
          </a:xfrm>
        </p:grpSpPr>
        <p:sp>
          <p:nvSpPr>
            <p:cNvPr id="24" name="Rectangle 2">
              <a:extLst>
                <a:ext uri="{FF2B5EF4-FFF2-40B4-BE49-F238E27FC236}">
                  <a16:creationId xmlns:a16="http://schemas.microsoft.com/office/drawing/2014/main" id="{67ADA248-02AD-4D9A-89AD-3CB3F710807C}"/>
                </a:ext>
              </a:extLst>
            </p:cNvPr>
            <p:cNvSpPr txBox="1">
              <a:spLocks noChangeArrowheads="1"/>
            </p:cNvSpPr>
            <p:nvPr/>
          </p:nvSpPr>
          <p:spPr>
            <a:xfrm>
              <a:off x="629929" y="976671"/>
              <a:ext cx="348995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要介護者の在宅／施設介護の割合</a:t>
              </a:r>
            </a:p>
          </p:txBody>
        </p:sp>
        <p:cxnSp>
          <p:nvCxnSpPr>
            <p:cNvPr id="25" name="直線コネクタ 24">
              <a:extLst>
                <a:ext uri="{FF2B5EF4-FFF2-40B4-BE49-F238E27FC236}">
                  <a16:creationId xmlns:a16="http://schemas.microsoft.com/office/drawing/2014/main" id="{C42DF8DD-FC18-4058-AF60-07B9A7935132}"/>
                </a:ext>
              </a:extLst>
            </p:cNvPr>
            <p:cNvCxnSpPr/>
            <p:nvPr/>
          </p:nvCxnSpPr>
          <p:spPr bwMode="auto">
            <a:xfrm>
              <a:off x="488504" y="1317228"/>
              <a:ext cx="3414643"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6" name="正方形/長方形 25">
              <a:extLst>
                <a:ext uri="{FF2B5EF4-FFF2-40B4-BE49-F238E27FC236}">
                  <a16:creationId xmlns:a16="http://schemas.microsoft.com/office/drawing/2014/main" id="{D11DBD3B-644C-45D8-A25D-129D8C85C6D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 name="図 1">
            <a:extLst>
              <a:ext uri="{FF2B5EF4-FFF2-40B4-BE49-F238E27FC236}">
                <a16:creationId xmlns:a16="http://schemas.microsoft.com/office/drawing/2014/main" id="{F2313E5A-D51C-4BCC-BEF4-C958EF299A2E}"/>
              </a:ext>
            </a:extLst>
          </p:cNvPr>
          <p:cNvPicPr>
            <a:picLocks noChangeAspect="1"/>
          </p:cNvPicPr>
          <p:nvPr/>
        </p:nvPicPr>
        <p:blipFill>
          <a:blip r:embed="rId8"/>
          <a:stretch>
            <a:fillRect/>
          </a:stretch>
        </p:blipFill>
        <p:spPr>
          <a:xfrm>
            <a:off x="4544164" y="2592342"/>
            <a:ext cx="4763535" cy="2652423"/>
          </a:xfrm>
          <a:prstGeom prst="rect">
            <a:avLst/>
          </a:prstGeom>
        </p:spPr>
      </p:pic>
    </p:spTree>
    <p:extLst>
      <p:ext uri="{BB962C8B-B14F-4D97-AF65-F5344CB8AC3E}">
        <p14:creationId xmlns:p14="http://schemas.microsoft.com/office/powerpoint/2010/main" val="26647010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5405459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575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ドイツの</a:t>
            </a:r>
            <a:r>
              <a:rPr lang="zh-TW" altLang="en-US" dirty="0"/>
              <a:t>介護保険制度</a:t>
            </a:r>
            <a:r>
              <a:rPr lang="ja-JP" altLang="en-US" dirty="0"/>
              <a:t>（</a:t>
            </a:r>
            <a:r>
              <a:rPr lang="en-US" altLang="ja-JP" dirty="0"/>
              <a:t>1/4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640897"/>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2004395"/>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国民は、公的医療保険又は民間医療保険に加入することが義務づけられており、</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年８月時点では、全国民の</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88.7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％が公的保険、</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11.2</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％が民間保険でカバーされている。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公的医療保険は連邦保健省（</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Bundesministerium</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für</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Gesundheit</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（ＢＭＧ））が所管しており、日本の健康保険組合に該当する疾病金庫（</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Krankenkasse</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）が運営主体である。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介護保険は、公的医療保険の疾病金庫に相当する介護金庫に加入することが義務付けられており、公的医療保険に加入している者は公的介護保険、民間医療保険に加入している者は民間介護保険に加入する。</a:t>
            </a:r>
          </a:p>
        </p:txBody>
      </p:sp>
      <p:graphicFrame>
        <p:nvGraphicFramePr>
          <p:cNvPr id="7" name="Table 204">
            <a:extLst>
              <a:ext uri="{FF2B5EF4-FFF2-40B4-BE49-F238E27FC236}">
                <a16:creationId xmlns:a16="http://schemas.microsoft.com/office/drawing/2014/main" id="{0E1A60E8-7BB3-4716-A343-6067763D4006}"/>
              </a:ext>
            </a:extLst>
          </p:cNvPr>
          <p:cNvGraphicFramePr>
            <a:graphicFrameLocks noGrp="1"/>
          </p:cNvGraphicFramePr>
          <p:nvPr>
            <p:extLst>
              <p:ext uri="{D42A27DB-BD31-4B8C-83A1-F6EECF244321}">
                <p14:modId xmlns:p14="http://schemas.microsoft.com/office/powerpoint/2010/main" val="3784860941"/>
              </p:ext>
            </p:extLst>
          </p:nvPr>
        </p:nvGraphicFramePr>
        <p:xfrm>
          <a:off x="632520" y="2780928"/>
          <a:ext cx="8784977" cy="3718560"/>
        </p:xfrm>
        <a:graphic>
          <a:graphicData uri="http://schemas.openxmlformats.org/drawingml/2006/table">
            <a:tbl>
              <a:tblPr firstRow="1" bandRow="1" bandCol="1">
                <a:tableStyleId>{5C22544A-7EE6-4342-B048-85BDC9FD1C3A}</a:tableStyleId>
              </a:tblPr>
              <a:tblGrid>
                <a:gridCol w="1126146">
                  <a:extLst>
                    <a:ext uri="{9D8B030D-6E8A-4147-A177-3AD203B41FA5}">
                      <a16:colId xmlns:a16="http://schemas.microsoft.com/office/drawing/2014/main" val="20000"/>
                    </a:ext>
                  </a:extLst>
                </a:gridCol>
                <a:gridCol w="197890">
                  <a:extLst>
                    <a:ext uri="{9D8B030D-6E8A-4147-A177-3AD203B41FA5}">
                      <a16:colId xmlns:a16="http://schemas.microsoft.com/office/drawing/2014/main" val="20001"/>
                    </a:ext>
                  </a:extLst>
                </a:gridCol>
                <a:gridCol w="1147647">
                  <a:extLst>
                    <a:ext uri="{9D8B030D-6E8A-4147-A177-3AD203B41FA5}">
                      <a16:colId xmlns:a16="http://schemas.microsoft.com/office/drawing/2014/main" val="20002"/>
                    </a:ext>
                  </a:extLst>
                </a:gridCol>
                <a:gridCol w="6313294">
                  <a:extLst>
                    <a:ext uri="{9D8B030D-6E8A-4147-A177-3AD203B41FA5}">
                      <a16:colId xmlns:a16="http://schemas.microsoft.com/office/drawing/2014/main" val="20003"/>
                    </a:ext>
                  </a:extLst>
                </a:gridCol>
              </a:tblGrid>
              <a:tr h="182927">
                <a:tc gridSpan="2">
                  <a:txBody>
                    <a:bodyPr/>
                    <a:lstStyle/>
                    <a:p>
                      <a:pPr algn="ctr"/>
                      <a:endParaRPr 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R w="76200" cap="flat" cmpd="sng" algn="ctr">
                      <a:solidFill>
                        <a:schemeClr val="bg1"/>
                      </a:solidFill>
                      <a:prstDash val="solid"/>
                      <a:round/>
                      <a:headEnd type="none" w="med" len="med"/>
                      <a:tailEnd type="none" w="med" len="med"/>
                    </a:lnR>
                    <a:lnB w="38100" cmpd="sng">
                      <a:noFill/>
                    </a:lnB>
                    <a:noFill/>
                  </a:tcPr>
                </a:tc>
                <a:tc hMerge="1">
                  <a:txBody>
                    <a:bodyPr/>
                    <a:lstStyle/>
                    <a:p>
                      <a:endParaRPr kumimoji="1" lang="ja-JP" altLang="en-US"/>
                    </a:p>
                  </a:txBody>
                  <a:tcPr/>
                </a:tc>
                <a:tc>
                  <a:txBody>
                    <a:bodyPr/>
                    <a:lstStyle/>
                    <a:p>
                      <a:pPr algn="ctr"/>
                      <a:endParaRPr lang="en-US" sz="105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B w="38100" cmpd="sng">
                      <a:noFill/>
                    </a:lnB>
                    <a:no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ドイツ　</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55488">
                <a:tc gridSpan="3">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被保険者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hMerge="1">
                  <a:txBody>
                    <a:bodyPr/>
                    <a:lstStyle/>
                    <a:p>
                      <a:pPr algn="ctr"/>
                      <a:endParaRPr lang="en-US" altLang="ja-JP" sz="1100" b="1" dirty="0">
                        <a:solidFill>
                          <a:schemeClr val="bg1"/>
                        </a:solidFill>
                      </a:endParaRPr>
                    </a:p>
                  </a:txBody>
                  <a:tcPr anchor="ctr">
                    <a:lnB w="76200" cap="flat" cmpd="sng" algn="ctr">
                      <a:solidFill>
                        <a:schemeClr val="bg1"/>
                      </a:solidFill>
                      <a:prstDash val="solid"/>
                      <a:round/>
                      <a:headEnd type="none" w="med" len="med"/>
                      <a:tailEnd type="none" w="med" len="med"/>
                    </a:lnB>
                    <a:solidFill>
                      <a:srgbClr val="00B0F0"/>
                    </a:solidFill>
                  </a:tcPr>
                </a:tc>
                <a:tc>
                  <a:txBody>
                    <a:bodyPr/>
                    <a:lstStyle/>
                    <a:p>
                      <a:pPr marL="171450" indent="-171450">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公的医療保険に加入している者（一定所得を超えない被用者、自営農林業者等）</a:t>
                      </a: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155488">
                <a:tc gridSpan="3">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保険者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hMerge="1">
                  <a:txBody>
                    <a:bodyPr/>
                    <a:lstStyle/>
                    <a:p>
                      <a:endParaRPr kumimoji="1" lang="ja-JP" altLang="en-US"/>
                    </a:p>
                  </a:txBody>
                  <a:tcPr/>
                </a:tc>
                <a:tc>
                  <a:txBody>
                    <a:bodyPr/>
                    <a:lstStyle/>
                    <a:p>
                      <a:pPr marL="171450" indent="-171450" algn="l">
                        <a:lnSpc>
                          <a:spcPts val="1500"/>
                        </a:lnSpc>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介護金庫</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268445">
                <a:tc gridSpan="3">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介護認定</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hMerge="1">
                  <a:txBody>
                    <a:bodyPr/>
                    <a:lstStyle/>
                    <a:p>
                      <a:pPr algn="ctr"/>
                      <a:endParaRPr lang="en-US" altLang="ja-JP" sz="1100" b="1" dirty="0">
                        <a:solidFill>
                          <a:schemeClr val="bg1"/>
                        </a:solidFill>
                      </a:endParaRPr>
                    </a:p>
                  </a:txBody>
                  <a:tcPr anchor="ct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B0F0"/>
                    </a:solidFill>
                  </a:tcPr>
                </a:tc>
                <a:tc>
                  <a:txBody>
                    <a:bodyPr/>
                    <a:lstStyle/>
                    <a:p>
                      <a:pPr marL="171450" indent="-171450" algn="l">
                        <a:lnSpc>
                          <a:spcPts val="1500"/>
                        </a:lnSpc>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医療保険メディカルサービス</a:t>
                      </a:r>
                      <a:r>
                        <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ＭＤＫ：</a:t>
                      </a:r>
                      <a:r>
                        <a:rPr kumimoji="1" lang="en-US" altLang="ja-JP" sz="105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Medizinischer</a:t>
                      </a:r>
                      <a:r>
                        <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05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Dienst</a:t>
                      </a:r>
                      <a:r>
                        <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der </a:t>
                      </a:r>
                      <a:r>
                        <a:rPr kumimoji="1" lang="en-US" altLang="ja-JP" sz="105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Krankenversicherung</a:t>
                      </a:r>
                      <a:r>
                        <a:rPr kumimoji="1" lang="ja-JP" altLang="en-US" sz="105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lang="ja-JP" altLang="en-US" sz="105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疾病金庫が各州に共同で設置し、医師、介護士等が参加する団体、以下「ＭＤＫ」</a:t>
                      </a: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）の審査を経て、介護金庫が最終決定</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155488">
                <a:tc row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適応範囲</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hMerge="1">
                  <a:txBody>
                    <a:bodyPr/>
                    <a:lstStyle/>
                    <a:p>
                      <a:pPr algn="ctr"/>
                      <a:endParaRPr lang="en-US" sz="1100" b="1" dirty="0">
                        <a:solidFill>
                          <a:schemeClr val="bg1"/>
                        </a:solidFill>
                      </a:endParaRPr>
                    </a:p>
                  </a:txBody>
                  <a:tcPr anchor="ctr">
                    <a:lnT w="762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B0F0"/>
                    </a:solidFill>
                  </a:tcPr>
                </a:tc>
                <a:tc>
                  <a:txBody>
                    <a:bodyPr/>
                    <a:lstStyle/>
                    <a:p>
                      <a:pPr marL="171450" indent="-171450">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完全施設介護</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725762">
                <a:tc vMerge="1">
                  <a:txBody>
                    <a:bodyPr/>
                    <a:lstStyle/>
                    <a:p>
                      <a:pPr algn="ctr"/>
                      <a:endParaRPr lang="en-US" sz="1100" b="1" dirty="0">
                        <a:solidFill>
                          <a:schemeClr val="bg1"/>
                        </a:solidFill>
                      </a:endParaRPr>
                    </a:p>
                  </a:txBody>
                  <a:tcPr anchor="ct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B0F0"/>
                    </a:solidFill>
                  </a:tcPr>
                </a:tc>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内容</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hMerge="1">
                  <a:txBody>
                    <a:bodyPr/>
                    <a:lstStyle/>
                    <a:p>
                      <a:pPr algn="ctr"/>
                      <a:endParaRPr lang="en-US" sz="1100" b="1" dirty="0">
                        <a:solidFill>
                          <a:schemeClr val="bg1"/>
                        </a:solidFill>
                      </a:endParaRPr>
                    </a:p>
                  </a:txBody>
                  <a:tcPr anchor="ctr">
                    <a:lnT w="190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B0F0"/>
                    </a:solidFill>
                  </a:tcPr>
                </a:tc>
                <a:tc>
                  <a:txBody>
                    <a:bodyPr/>
                    <a:lstStyle/>
                    <a:p>
                      <a:pPr marL="171450" indent="-171450" algn="l" defTabSz="914400" rtl="0" eaLnBrk="1" latinLnBrk="0" hangingPunct="1">
                        <a:lnSpc>
                          <a:spcPts val="1500"/>
                        </a:lnSpc>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現物給付</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defTabSz="914400" rtl="0" eaLnBrk="1" latinLnBrk="0" hangingPunct="1">
                        <a:lnSpc>
                          <a:spcPts val="1500"/>
                        </a:lnSpc>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現金給付</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defTabSz="914400" rtl="0" eaLnBrk="1" latinLnBrk="0" hangingPunct="1">
                        <a:lnSpc>
                          <a:spcPts val="1500"/>
                        </a:lnSpc>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組み合わせ給付、代替介護、部分施設介護</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defTabSz="914400" rtl="0" eaLnBrk="1" latinLnBrk="0" hangingPunct="1">
                        <a:lnSpc>
                          <a:spcPts val="1500"/>
                        </a:lnSpc>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介護補助具の支給・貸与</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defTabSz="914400" rtl="0" eaLnBrk="1" latinLnBrk="0" hangingPunct="1">
                        <a:lnSpc>
                          <a:spcPts val="1500"/>
                        </a:lnSpc>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住宅改造補助</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defTabSz="914400" rtl="0" eaLnBrk="1" latinLnBrk="0" hangingPunct="1">
                        <a:lnSpc>
                          <a:spcPts val="1500"/>
                        </a:lnSpc>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完全施設介護</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268445">
                <a:tc gridSpan="3">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自己負担額</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algn="ctr"/>
                      <a:endParaRPr lang="en-US" sz="1100" b="1" dirty="0">
                        <a:solidFill>
                          <a:schemeClr val="bg1"/>
                        </a:solidFill>
                      </a:endParaRPr>
                    </a:p>
                  </a:txBody>
                  <a:tcPr anchor="ct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B0F0"/>
                    </a:solidFill>
                  </a:tcPr>
                </a:tc>
                <a:tc hMerge="1">
                  <a:txBody>
                    <a:bodyPr/>
                    <a:lstStyle/>
                    <a:p>
                      <a:endParaRPr kumimoji="1" lang="ja-JP" altLang="en-US"/>
                    </a:p>
                  </a:txBody>
                  <a:tcPr/>
                </a:tc>
                <a:tc>
                  <a:txBody>
                    <a:bodyPr/>
                    <a:lstStyle/>
                    <a:p>
                      <a:pPr marL="171450" marR="0" lvl="0" indent="-17145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支給限度額を超過する部分は原則自己負担（介護保険制度は「部分保険」の考え）</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低所得者には社会扶助を支給</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6"/>
                  </a:ext>
                </a:extLst>
              </a:tr>
              <a:tr h="169207">
                <a:tc gridSpan="3">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給付限度額</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hMerge="1">
                  <a:txBody>
                    <a:bodyPr/>
                    <a:lstStyle/>
                    <a:p>
                      <a:endParaRPr kumimoji="1" lang="ja-JP" altLang="en-US"/>
                    </a:p>
                  </a:txBody>
                  <a:tcPr/>
                </a:tc>
                <a:tc>
                  <a:txBody>
                    <a:bodyPr/>
                    <a:lstStyle/>
                    <a:p>
                      <a:pPr marL="171450" indent="-171450" algn="l" defTabSz="914400" rtl="0" eaLnBrk="1" latinLnBrk="0" hangingPunct="1">
                        <a:lnSpc>
                          <a:spcPts val="1500"/>
                        </a:lnSpc>
                        <a:buFont typeface="Arial" panose="020B0604020202020204" pitchFamily="34" charset="0"/>
                        <a:buChar char="•"/>
                      </a:pPr>
                      <a:r>
                        <a:rPr kumimoji="1" lang="ja-JP" altLang="en-US"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要介護度ごとに支給限度額を細かく設定</a:t>
                      </a:r>
                      <a:endParaRPr kumimoji="1" lang="en-US" altLang="ja-JP" sz="105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grpSp>
        <p:nvGrpSpPr>
          <p:cNvPr id="9" name="グループ化 8">
            <a:extLst>
              <a:ext uri="{FF2B5EF4-FFF2-40B4-BE49-F238E27FC236}">
                <a16:creationId xmlns:a16="http://schemas.microsoft.com/office/drawing/2014/main" id="{1785C156-2151-419C-8161-8F6CAE91621E}"/>
              </a:ext>
            </a:extLst>
          </p:cNvPr>
          <p:cNvGrpSpPr/>
          <p:nvPr/>
        </p:nvGrpSpPr>
        <p:grpSpPr>
          <a:xfrm>
            <a:off x="613592" y="2636912"/>
            <a:ext cx="3823709" cy="457200"/>
            <a:chOff x="488502" y="976671"/>
            <a:chExt cx="3021748" cy="457200"/>
          </a:xfrm>
        </p:grpSpPr>
        <p:sp>
          <p:nvSpPr>
            <p:cNvPr id="11" name="Rectangle 2">
              <a:extLst>
                <a:ext uri="{FF2B5EF4-FFF2-40B4-BE49-F238E27FC236}">
                  <a16:creationId xmlns:a16="http://schemas.microsoft.com/office/drawing/2014/main" id="{69DEAA98-7987-4169-ABA1-B32ED3E56BD3}"/>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公的介護保険制度</a:t>
              </a:r>
            </a:p>
          </p:txBody>
        </p:sp>
        <p:cxnSp>
          <p:nvCxnSpPr>
            <p:cNvPr id="14" name="直線コネクタ 13">
              <a:extLst>
                <a:ext uri="{FF2B5EF4-FFF2-40B4-BE49-F238E27FC236}">
                  <a16:creationId xmlns:a16="http://schemas.microsoft.com/office/drawing/2014/main" id="{44FE1DBD-4B54-4149-93C4-E3C8E8B16F2A}"/>
                </a:ext>
              </a:extLst>
            </p:cNvPr>
            <p:cNvCxnSpPr/>
            <p:nvPr/>
          </p:nvCxnSpPr>
          <p:spPr bwMode="auto">
            <a:xfrm>
              <a:off x="488502" y="1317228"/>
              <a:ext cx="1991471"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5E51ACCF-CB8A-4C6F-9AC2-A9677851189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073039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9490978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8677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ドイツの</a:t>
            </a:r>
            <a:r>
              <a:rPr lang="zh-TW" altLang="en-US" dirty="0"/>
              <a:t>介護保険制度</a:t>
            </a:r>
            <a:r>
              <a:rPr lang="ja-JP" altLang="en-US" dirty="0"/>
              <a:t>（</a:t>
            </a:r>
            <a:r>
              <a:rPr lang="en-US" altLang="ja-JP" dirty="0"/>
              <a:t>2/4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公的介護保険制度の内容は、以下のとおりである。</a:t>
            </a:r>
          </a:p>
        </p:txBody>
      </p:sp>
      <p:graphicFrame>
        <p:nvGraphicFramePr>
          <p:cNvPr id="7" name="Table 204">
            <a:extLst>
              <a:ext uri="{FF2B5EF4-FFF2-40B4-BE49-F238E27FC236}">
                <a16:creationId xmlns:a16="http://schemas.microsoft.com/office/drawing/2014/main" id="{BCDEF195-440A-4E2F-BFB2-053A1A965E8C}"/>
              </a:ext>
            </a:extLst>
          </p:cNvPr>
          <p:cNvGraphicFramePr>
            <a:graphicFrameLocks noGrp="1"/>
          </p:cNvGraphicFramePr>
          <p:nvPr>
            <p:extLst>
              <p:ext uri="{D42A27DB-BD31-4B8C-83A1-F6EECF244321}">
                <p14:modId xmlns:p14="http://schemas.microsoft.com/office/powerpoint/2010/main" val="1101465203"/>
              </p:ext>
            </p:extLst>
          </p:nvPr>
        </p:nvGraphicFramePr>
        <p:xfrm>
          <a:off x="416497" y="1664352"/>
          <a:ext cx="9289032" cy="4405817"/>
        </p:xfrm>
        <a:graphic>
          <a:graphicData uri="http://schemas.openxmlformats.org/drawingml/2006/table">
            <a:tbl>
              <a:tblPr firstRow="1" bandRow="1" bandCol="1">
                <a:tableStyleId>{5C22544A-7EE6-4342-B048-85BDC9FD1C3A}</a:tableStyleId>
              </a:tblPr>
              <a:tblGrid>
                <a:gridCol w="1040372">
                  <a:extLst>
                    <a:ext uri="{9D8B030D-6E8A-4147-A177-3AD203B41FA5}">
                      <a16:colId xmlns:a16="http://schemas.microsoft.com/office/drawing/2014/main" val="20000"/>
                    </a:ext>
                  </a:extLst>
                </a:gridCol>
                <a:gridCol w="4087174">
                  <a:extLst>
                    <a:ext uri="{9D8B030D-6E8A-4147-A177-3AD203B41FA5}">
                      <a16:colId xmlns:a16="http://schemas.microsoft.com/office/drawing/2014/main" val="20001"/>
                    </a:ext>
                  </a:extLst>
                </a:gridCol>
                <a:gridCol w="4161486">
                  <a:extLst>
                    <a:ext uri="{9D8B030D-6E8A-4147-A177-3AD203B41FA5}">
                      <a16:colId xmlns:a16="http://schemas.microsoft.com/office/drawing/2014/main" val="20002"/>
                    </a:ext>
                  </a:extLst>
                </a:gridCol>
              </a:tblGrid>
              <a:tr h="336737">
                <a:tc>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R w="76200" cap="flat" cmpd="sng" algn="ctr">
                      <a:noFill/>
                      <a:prstDash val="solid"/>
                      <a:round/>
                      <a:headEnd type="none" w="med" len="med"/>
                      <a:tailEnd type="none" w="med" len="med"/>
                    </a:lnR>
                    <a:lnB w="38100" cmpd="sng">
                      <a:noFill/>
                    </a:lnB>
                    <a:no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ドイツ</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日本</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655306">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の内容</a:t>
                      </a:r>
                      <a:endParaRPr lang="en-US" altLang="ja-JP" sz="14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：年齢制限なく、</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公的医療保険に加入している者　　　　　　　　　　　</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a:lnSpc>
                          <a:spcPts val="1500"/>
                        </a:lnSpc>
                        <a:buFont typeface="Wingdings" panose="05000000000000000000" pitchFamily="2" charset="2"/>
                        <a:buNone/>
                      </a:pP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一定所得を超えない被用者、自営農林業者等）</a:t>
                      </a: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a:lnSpc>
                          <a:spcPts val="600"/>
                        </a:lnSpc>
                        <a:buFont typeface="Wingdings" panose="05000000000000000000" pitchFamily="2" charset="2"/>
                        <a:buNone/>
                      </a:pP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ＭＤＫの審査を経て、介護金庫が最終決定</a:t>
                      </a:r>
                      <a:endPar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lnSpc>
                          <a:spcPts val="600"/>
                        </a:lnSpc>
                        <a:buFont typeface="Wingdings" panose="05000000000000000000" pitchFamily="2" charset="2"/>
                        <a:buChar char="l"/>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居宅、高齢者施設、通所</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defTabSz="914400" rtl="0" eaLnBrk="1" latinLnBrk="0" hangingPunct="1">
                        <a:lnSpc>
                          <a:spcPts val="1500"/>
                        </a:lnSpc>
                        <a:buFont typeface="Arial" panose="020B0604020202020204" pitchFamily="34" charset="0"/>
                        <a:buNone/>
                      </a:pPr>
                      <a:r>
                        <a:rPr lang="en-US" altLang="ja-JP"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現物給付、現金給付、</a:t>
                      </a:r>
                      <a:b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b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介護補助具支給・貸与、住宅改造補助など</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defTabSz="914400" rtl="0" eaLnBrk="1" latinLnBrk="0" hangingPunct="1">
                        <a:lnSpc>
                          <a:spcPts val="600"/>
                        </a:lnSpc>
                        <a:buFont typeface="Arial" panose="020B0604020202020204" pitchFamily="34" charset="0"/>
                        <a:buNone/>
                      </a:pP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自己負担額</a:t>
                      </a:r>
                      <a:r>
                        <a:rPr lang="ja-JP" altLang="en-US" sz="105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支給限度額を超過する部分は原則自己負担、</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Arial" panose="020B0604020202020204" pitchFamily="34" charset="0"/>
                        <a:buNone/>
                        <a:tabLst/>
                        <a:defRPr/>
                      </a:pP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低所得者には社会扶助を支給</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kumimoji="1" lang="en-US" altLang="ja-JP"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給 付 方 式</a:t>
                      </a:r>
                      <a:r>
                        <a:rPr kumimoji="1" lang="ja-JP" altLang="en-US" sz="1100" b="1"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1"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現物給付と現金給付の組み合わせ</a:t>
                      </a:r>
                      <a:endParaRPr kumimoji="1" lang="en-US" altLang="ja-JP"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給付限度額 ：</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要介護度ごとに支給限度額を細かく設定、</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月額</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125</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2,005</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（約</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15,000</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円～</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240,600</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円）（施設）、</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月額</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316</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901</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（約</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37,920</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円～</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108,120</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円）（在宅・現金給付）</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第１号被保険者（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719138" indent="0" algn="l">
                        <a:lnSpc>
                          <a:spcPts val="1500"/>
                        </a:lnSpc>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第２号被保険者（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歳の医療保険加入者）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一次判定（コンピュータによる推計）、</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719138" indent="0" algn="l">
                        <a:lnSpc>
                          <a:spcPts val="1500"/>
                        </a:lnSpc>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二次判定（介護認定審査会による審査）</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居宅、高齢者施設、通所</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生活支援、入浴介護、</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リハビリテーション、福祉用具レンタル、</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特定福祉用品販売、住宅バリアフリー改修など</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自己負担額 ：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96938" marR="0" lvl="0" indent="0" algn="l" defTabSz="914400" rtl="0" eaLnBrk="1" fontAlgn="auto" latinLnBrk="0" hangingPunct="1">
                        <a:lnSpc>
                          <a:spcPct val="100000"/>
                        </a:lnSpc>
                        <a:spcBef>
                          <a:spcPts val="0"/>
                        </a:spcBef>
                        <a:spcAft>
                          <a:spcPts val="0"/>
                        </a:spcAft>
                        <a:buClrTx/>
                        <a:buSzTx/>
                        <a:buFontTx/>
                        <a:buNone/>
                        <a:tabLst/>
                        <a:defRP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支給限度額を超過する部分は全額自己負担</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 付 方 式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サービス給付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給付限度額：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要介護度ごとに異なるが、月額５～</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36</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万円</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518736">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財源</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被保険者の保険料（国庫補助は行われていない。）</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保険料率 ： 賃金</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b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％、事業主：</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なお、</a:t>
                      </a:r>
                      <a:r>
                        <a:rPr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子を有しない</a:t>
                      </a:r>
                      <a:r>
                        <a:rPr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23</a:t>
                      </a:r>
                      <a:r>
                        <a:rPr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才以上の被保険者は、賃金の</a:t>
                      </a:r>
                      <a:r>
                        <a:rPr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3.3</a:t>
                      </a:r>
                      <a:r>
                        <a:rPr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lang="en-US" altLang="ja-JP" sz="1100" baseline="0" dirty="0">
                        <a:solidFill>
                          <a:srgbClr val="003366"/>
                        </a:solidFill>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被保険者の保険料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第１号被保険者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23</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％、第２号被保険者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27</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公費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（国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％、都道府県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％、市町村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grpSp>
        <p:nvGrpSpPr>
          <p:cNvPr id="9" name="グループ化 8">
            <a:extLst>
              <a:ext uri="{FF2B5EF4-FFF2-40B4-BE49-F238E27FC236}">
                <a16:creationId xmlns:a16="http://schemas.microsoft.com/office/drawing/2014/main" id="{24EA486B-2C1E-43CA-AEDC-7B24B13458AC}"/>
              </a:ext>
            </a:extLst>
          </p:cNvPr>
          <p:cNvGrpSpPr/>
          <p:nvPr/>
        </p:nvGrpSpPr>
        <p:grpSpPr>
          <a:xfrm>
            <a:off x="429196" y="1124744"/>
            <a:ext cx="4555430" cy="457200"/>
            <a:chOff x="488504" y="976671"/>
            <a:chExt cx="3600000" cy="457200"/>
          </a:xfrm>
        </p:grpSpPr>
        <p:sp>
          <p:nvSpPr>
            <p:cNvPr id="11" name="Rectangle 2">
              <a:extLst>
                <a:ext uri="{FF2B5EF4-FFF2-40B4-BE49-F238E27FC236}">
                  <a16:creationId xmlns:a16="http://schemas.microsoft.com/office/drawing/2014/main" id="{0835E65D-A4E9-45AF-B176-8402309F763C}"/>
                </a:ext>
              </a:extLst>
            </p:cNvPr>
            <p:cNvSpPr txBox="1">
              <a:spLocks noChangeArrowheads="1"/>
            </p:cNvSpPr>
            <p:nvPr/>
          </p:nvSpPr>
          <p:spPr>
            <a:xfrm>
              <a:off x="603166"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公的介護保険制度の日独比較</a:t>
              </a:r>
            </a:p>
          </p:txBody>
        </p:sp>
        <p:cxnSp>
          <p:nvCxnSpPr>
            <p:cNvPr id="14" name="直線コネクタ 13">
              <a:extLst>
                <a:ext uri="{FF2B5EF4-FFF2-40B4-BE49-F238E27FC236}">
                  <a16:creationId xmlns:a16="http://schemas.microsoft.com/office/drawing/2014/main" id="{D82606F1-E73F-4C25-9AE1-AD907152EBE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8C7CFB57-01EC-4ADC-BE4C-EB0E4900107E}"/>
                </a:ext>
              </a:extLst>
            </p:cNvPr>
            <p:cNvSpPr/>
            <p:nvPr/>
          </p:nvSpPr>
          <p:spPr bwMode="auto">
            <a:xfrm>
              <a:off x="488504" y="986352"/>
              <a:ext cx="8819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6" name="図 15">
            <a:extLst>
              <a:ext uri="{FF2B5EF4-FFF2-40B4-BE49-F238E27FC236}">
                <a16:creationId xmlns:a16="http://schemas.microsoft.com/office/drawing/2014/main" id="{A7510F10-0080-4C19-8600-2FAE61A29773}"/>
              </a:ext>
            </a:extLst>
          </p:cNvPr>
          <p:cNvPicPr>
            <a:picLocks noChangeAspect="1"/>
          </p:cNvPicPr>
          <p:nvPr/>
        </p:nvPicPr>
        <p:blipFill rotWithShape="1">
          <a:blip r:embed="rId7"/>
          <a:srcRect l="59695" t="36857" r="34471" b="56846"/>
          <a:stretch/>
        </p:blipFill>
        <p:spPr>
          <a:xfrm>
            <a:off x="1515312" y="1683716"/>
            <a:ext cx="490723" cy="297938"/>
          </a:xfrm>
          <a:prstGeom prst="rect">
            <a:avLst/>
          </a:prstGeom>
        </p:spPr>
      </p:pic>
      <p:pic>
        <p:nvPicPr>
          <p:cNvPr id="17" name="図 16">
            <a:extLst>
              <a:ext uri="{FF2B5EF4-FFF2-40B4-BE49-F238E27FC236}">
                <a16:creationId xmlns:a16="http://schemas.microsoft.com/office/drawing/2014/main" id="{C326AFE0-775B-4EBA-80A6-24EE8D95580C}"/>
              </a:ext>
            </a:extLst>
          </p:cNvPr>
          <p:cNvPicPr>
            <a:picLocks noChangeAspect="1"/>
          </p:cNvPicPr>
          <p:nvPr/>
        </p:nvPicPr>
        <p:blipFill>
          <a:blip r:embed="rId8"/>
          <a:stretch>
            <a:fillRect/>
          </a:stretch>
        </p:blipFill>
        <p:spPr>
          <a:xfrm>
            <a:off x="5601072" y="1685862"/>
            <a:ext cx="432048" cy="297713"/>
          </a:xfrm>
          <a:prstGeom prst="rect">
            <a:avLst/>
          </a:prstGeom>
        </p:spPr>
      </p:pic>
      <p:sp>
        <p:nvSpPr>
          <p:cNvPr id="18" name="Rectangle 3">
            <a:extLst>
              <a:ext uri="{FF2B5EF4-FFF2-40B4-BE49-F238E27FC236}">
                <a16:creationId xmlns:a16="http://schemas.microsoft.com/office/drawing/2014/main" id="{E98307BF-FA77-455B-A377-3FF89D9CF409}"/>
              </a:ext>
            </a:extLst>
          </p:cNvPr>
          <p:cNvSpPr txBox="1">
            <a:spLocks noChangeArrowheads="1"/>
          </p:cNvSpPr>
          <p:nvPr/>
        </p:nvSpPr>
        <p:spPr bwMode="auto">
          <a:xfrm>
            <a:off x="69252" y="6242733"/>
            <a:ext cx="5069176" cy="28261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Font typeface="Wingdings" pitchFamily="2" charset="2"/>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１ユーロ＝</a:t>
            </a: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120</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として換算。以下同様。</a:t>
            </a:r>
            <a:endParaRPr lang="ja-JP" altLang="en-US" sz="11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endParaRPr>
          </a:p>
          <a:p>
            <a:pPr marL="627063" indent="-355600">
              <a:spcBef>
                <a:spcPts val="0"/>
              </a:spcBef>
              <a:buClr>
                <a:srgbClr val="003366"/>
              </a:buClr>
              <a:buFont typeface="Wingdings" pitchFamily="2" charset="2"/>
              <a:buNone/>
            </a:pPr>
            <a:endParaRPr lang="ja-JP" altLang="en-US" sz="11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endParaRPr>
          </a:p>
          <a:p>
            <a:pPr marL="627063" indent="-355600">
              <a:spcBef>
                <a:spcPts val="0"/>
              </a:spcBef>
              <a:buClr>
                <a:srgbClr val="003366"/>
              </a:buClr>
              <a:buFont typeface="Wingdings" pitchFamily="2" charset="2"/>
              <a:buNone/>
            </a:pPr>
            <a:endParaRPr lang="en-US" altLang="ja-JP" sz="1100" b="0" kern="0" dirty="0">
              <a:solidFill>
                <a:srgbClr val="003366"/>
              </a:solidFill>
            </a:endParaRPr>
          </a:p>
        </p:txBody>
      </p:sp>
    </p:spTree>
    <p:extLst>
      <p:ext uri="{BB962C8B-B14F-4D97-AF65-F5344CB8AC3E}">
        <p14:creationId xmlns:p14="http://schemas.microsoft.com/office/powerpoint/2010/main" val="3033131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0996198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9906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ドイツの</a:t>
            </a:r>
            <a:r>
              <a:rPr lang="zh-TW" altLang="en-US" dirty="0"/>
              <a:t>介護保険制度</a:t>
            </a:r>
            <a:r>
              <a:rPr lang="ja-JP" altLang="en-US" dirty="0"/>
              <a:t>（</a:t>
            </a:r>
            <a:r>
              <a:rPr lang="en-US" altLang="ja-JP" dirty="0"/>
              <a:t>3/4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公的保険制度／</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ドイツの介護保険は、給付額で介護費用の全額を賄うのではなく、超えた分は自己負担で補う「部分保険」としての役割を持つ。</a:t>
            </a:r>
          </a:p>
        </p:txBody>
      </p:sp>
      <p:graphicFrame>
        <p:nvGraphicFramePr>
          <p:cNvPr id="7" name="表 6">
            <a:extLst>
              <a:ext uri="{FF2B5EF4-FFF2-40B4-BE49-F238E27FC236}">
                <a16:creationId xmlns:a16="http://schemas.microsoft.com/office/drawing/2014/main" id="{BAAF73E4-5489-4E15-AF03-CA04589CB8C4}"/>
              </a:ext>
            </a:extLst>
          </p:cNvPr>
          <p:cNvGraphicFramePr>
            <a:graphicFrameLocks noGrp="1"/>
          </p:cNvGraphicFramePr>
          <p:nvPr>
            <p:extLst>
              <p:ext uri="{D42A27DB-BD31-4B8C-83A1-F6EECF244321}">
                <p14:modId xmlns:p14="http://schemas.microsoft.com/office/powerpoint/2010/main" val="948759160"/>
              </p:ext>
            </p:extLst>
          </p:nvPr>
        </p:nvGraphicFramePr>
        <p:xfrm>
          <a:off x="201975" y="1893194"/>
          <a:ext cx="9503553" cy="4503420"/>
        </p:xfrm>
        <a:graphic>
          <a:graphicData uri="http://schemas.openxmlformats.org/drawingml/2006/table">
            <a:tbl>
              <a:tblPr firstRow="1" bandRow="1">
                <a:tableStyleId>{21E4AEA4-8DFA-4A89-87EB-49C32662AFE0}</a:tableStyleId>
              </a:tblPr>
              <a:tblGrid>
                <a:gridCol w="1186697">
                  <a:extLst>
                    <a:ext uri="{9D8B030D-6E8A-4147-A177-3AD203B41FA5}">
                      <a16:colId xmlns:a16="http://schemas.microsoft.com/office/drawing/2014/main" val="20000"/>
                    </a:ext>
                  </a:extLst>
                </a:gridCol>
                <a:gridCol w="1943191">
                  <a:extLst>
                    <a:ext uri="{9D8B030D-6E8A-4147-A177-3AD203B41FA5}">
                      <a16:colId xmlns:a16="http://schemas.microsoft.com/office/drawing/2014/main" val="20001"/>
                    </a:ext>
                  </a:extLst>
                </a:gridCol>
                <a:gridCol w="1274733">
                  <a:extLst>
                    <a:ext uri="{9D8B030D-6E8A-4147-A177-3AD203B41FA5}">
                      <a16:colId xmlns:a16="http://schemas.microsoft.com/office/drawing/2014/main" val="20002"/>
                    </a:ext>
                  </a:extLst>
                </a:gridCol>
                <a:gridCol w="1274733">
                  <a:extLst>
                    <a:ext uri="{9D8B030D-6E8A-4147-A177-3AD203B41FA5}">
                      <a16:colId xmlns:a16="http://schemas.microsoft.com/office/drawing/2014/main" val="20003"/>
                    </a:ext>
                  </a:extLst>
                </a:gridCol>
                <a:gridCol w="1274733">
                  <a:extLst>
                    <a:ext uri="{9D8B030D-6E8A-4147-A177-3AD203B41FA5}">
                      <a16:colId xmlns:a16="http://schemas.microsoft.com/office/drawing/2014/main" val="20004"/>
                    </a:ext>
                  </a:extLst>
                </a:gridCol>
                <a:gridCol w="1274733">
                  <a:extLst>
                    <a:ext uri="{9D8B030D-6E8A-4147-A177-3AD203B41FA5}">
                      <a16:colId xmlns:a16="http://schemas.microsoft.com/office/drawing/2014/main" val="20005"/>
                    </a:ext>
                  </a:extLst>
                </a:gridCol>
                <a:gridCol w="1274733">
                  <a:extLst>
                    <a:ext uri="{9D8B030D-6E8A-4147-A177-3AD203B41FA5}">
                      <a16:colId xmlns:a16="http://schemas.microsoft.com/office/drawing/2014/main" val="20006"/>
                    </a:ext>
                  </a:extLst>
                </a:gridCol>
              </a:tblGrid>
              <a:tr h="123885">
                <a:tc gridSpan="2">
                  <a:txBody>
                    <a:bodyPr/>
                    <a:lstStyle/>
                    <a:p>
                      <a:pPr algn="ctr"/>
                      <a:r>
                        <a:rPr kumimoji="1" lang="ja-JP" altLang="en-US" sz="1050" b="1" dirty="0">
                          <a:latin typeface="メイリオ" panose="020B0604030504040204" pitchFamily="50" charset="-128"/>
                          <a:ea typeface="メイリオ" panose="020B0604030504040204" pitchFamily="50" charset="-128"/>
                          <a:sym typeface="メイリオ" panose="020B0604030504040204" pitchFamily="50" charset="-128"/>
                        </a:rPr>
                        <a:t>給付の種類</a:t>
                      </a:r>
                    </a:p>
                  </a:txBody>
                  <a:tcPr anchor="ctr">
                    <a:lnL w="12700" cmpd="sng">
                      <a:noFill/>
                    </a:lnL>
                    <a:lnR w="19050" cap="flat" cmpd="sng" algn="ctr">
                      <a:solidFill>
                        <a:schemeClr val="bg1"/>
                      </a:solidFill>
                      <a:prstDash val="solid"/>
                      <a:round/>
                      <a:headEnd type="none" w="med" len="med"/>
                      <a:tailEnd type="none" w="med" len="med"/>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sz="1000" dirty="0"/>
                    </a:p>
                  </a:txBody>
                  <a:tcPr/>
                </a:tc>
                <a:tc>
                  <a:txBody>
                    <a:bodyPr/>
                    <a:lstStyle/>
                    <a:p>
                      <a:pPr algn="ctr"/>
                      <a:r>
                        <a:rPr kumimoji="1" lang="ja-JP" altLang="en-US"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要介護１</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ctr"/>
                      <a:r>
                        <a:rPr kumimoji="1" lang="ja-JP" altLang="en-US"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要介護２</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ctr"/>
                      <a:r>
                        <a:rPr kumimoji="1" lang="ja-JP" altLang="en-US"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要介護３</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ctr"/>
                      <a:r>
                        <a:rPr kumimoji="1" lang="ja-JP" altLang="en-US"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要介護４</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ctr"/>
                      <a:r>
                        <a:rPr kumimoji="1" lang="ja-JP" altLang="en-US"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要介護５</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81557">
                <a:tc rowSpan="2">
                  <a:txBody>
                    <a:body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在宅</a:t>
                      </a: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現金給付（月額）</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en-US" altLang="ja-JP" sz="105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05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316</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37,920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545</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65,400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728</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87,360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901</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108,120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81557">
                <a:tc vMerge="1">
                  <a:txBody>
                    <a:bodyPr/>
                    <a:lstStyle/>
                    <a:p>
                      <a:endParaRPr kumimoji="1" lang="ja-JP" altLang="en-US" sz="1100" dirty="0">
                        <a:solidFill>
                          <a:schemeClr val="bg1"/>
                        </a:solidFill>
                      </a:endParaRPr>
                    </a:p>
                  </a:txBody>
                  <a:tcPr>
                    <a:lnB w="12700" cap="flat" cmpd="sng" algn="ctr">
                      <a:solidFill>
                        <a:schemeClr val="bg1"/>
                      </a:solidFill>
                      <a:prstDash val="solid"/>
                      <a:round/>
                      <a:headEnd type="none" w="med" len="med"/>
                      <a:tailEnd type="none" w="med" len="med"/>
                    </a:lnB>
                    <a:solidFill>
                      <a:srgbClr val="0070C0"/>
                    </a:solidFill>
                  </a:tcPr>
                </a:tc>
                <a:tc>
                  <a:txBody>
                    <a:bodyPr/>
                    <a:lstStyle/>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現物給付（月額）</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05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689</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82,680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1,298</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155,760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1,612</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193,440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1,995</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239,400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281557">
                <a:tc rowSpan="2">
                  <a:txBody>
                    <a:body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代替介護</a:t>
                      </a:r>
                      <a:endParaRPr kumimoji="1" lang="en-US" altLang="ja-JP"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（年６週間以内）</a:t>
                      </a: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近親者による介護</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05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474</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56,880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817.5</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98,100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1,092</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131,040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1,351.5</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162,180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123885">
                <a:tc vMerge="1">
                  <a:txBody>
                    <a:bodyPr/>
                    <a:lstStyle/>
                    <a:p>
                      <a:endParaRPr kumimoji="1" lang="ja-JP" altLang="en-US" sz="1100" dirty="0">
                        <a:solidFill>
                          <a:schemeClr val="bg1"/>
                        </a:solidFill>
                      </a:endParaRPr>
                    </a:p>
                  </a:txBody>
                  <a:tcPr anchor="ctr">
                    <a:solidFill>
                      <a:srgbClr val="0070C0"/>
                    </a:solidFill>
                  </a:tcPr>
                </a:tc>
                <a:tc>
                  <a:txBody>
                    <a:bodyPr/>
                    <a:lstStyle/>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近親者以外による介護</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5">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1,612</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193,440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pPr algn="ctr"/>
                      <a:endParaRPr kumimoji="1" lang="ja-JP" altLang="en-US" sz="1100" dirty="0"/>
                    </a:p>
                  </a:txBody>
                  <a:tcPr anchor="ctr">
                    <a:lnL w="12700" cap="flat" cmpd="sng" algn="ctr">
                      <a:solidFill>
                        <a:schemeClr val="bg1">
                          <a:lumMod val="65000"/>
                        </a:schemeClr>
                      </a:solidFill>
                      <a:prstDash val="dash"/>
                      <a:round/>
                      <a:headEnd type="none" w="med" len="med"/>
                      <a:tailEnd type="none" w="med" len="med"/>
                    </a:lnL>
                    <a:lnT w="12700" cap="flat" cmpd="sng" algn="ctr">
                      <a:solidFill>
                        <a:schemeClr val="bg1">
                          <a:lumMod val="65000"/>
                        </a:schemeClr>
                      </a:solidFill>
                      <a:prstDash val="dash"/>
                      <a:round/>
                      <a:headEnd type="none" w="med" len="med"/>
                      <a:tailEnd type="none" w="med" len="med"/>
                    </a:lnT>
                    <a:lnB w="12700" cap="flat" cmpd="sng" algn="ctr">
                      <a:solidFill>
                        <a:schemeClr val="bg1">
                          <a:lumMod val="6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4"/>
                  </a:ext>
                </a:extLst>
              </a:tr>
              <a:tr h="195213">
                <a:tc rowSpan="2">
                  <a:txBody>
                    <a:body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部分施設介護</a:t>
                      </a: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ショートステイケア</a:t>
                      </a:r>
                    </a:p>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（年８週間以内）</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5">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1,612</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193,440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algn="ctr"/>
                      <a:endParaRPr kumimoji="1" lang="ja-JP" altLang="en-US" sz="1100" dirty="0"/>
                    </a:p>
                  </a:txBody>
                  <a:tcPr anchor="ctr">
                    <a:lnL w="12700" cap="flat" cmpd="sng" algn="ctr">
                      <a:solidFill>
                        <a:schemeClr val="bg1">
                          <a:lumMod val="65000"/>
                        </a:schemeClr>
                      </a:solidFill>
                      <a:prstDash val="dash"/>
                      <a:round/>
                      <a:headEnd type="none" w="med" len="med"/>
                      <a:tailEnd type="none" w="med" len="med"/>
                    </a:lnL>
                    <a:lnT w="12700" cap="flat" cmpd="sng" algn="ctr">
                      <a:solidFill>
                        <a:schemeClr val="bg1">
                          <a:lumMod val="65000"/>
                        </a:schemeClr>
                      </a:solidFill>
                      <a:prstDash val="dash"/>
                      <a:round/>
                      <a:headEnd type="none" w="med" len="med"/>
                      <a:tailEnd type="none" w="med" len="med"/>
                    </a:lnT>
                    <a:lnB w="12700" cap="flat" cmpd="sng" algn="ctr">
                      <a:solidFill>
                        <a:schemeClr val="bg1">
                          <a:lumMod val="6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5"/>
                  </a:ext>
                </a:extLst>
              </a:tr>
              <a:tr h="281557">
                <a:tc vMerge="1">
                  <a:txBody>
                    <a:bodyPr/>
                    <a:lstStyle/>
                    <a:p>
                      <a:endParaRPr kumimoji="1" lang="ja-JP" altLang="en-US" sz="1100" dirty="0">
                        <a:solidFill>
                          <a:schemeClr val="bg1"/>
                        </a:solidFill>
                      </a:endParaRPr>
                    </a:p>
                  </a:txBody>
                  <a:tcP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デイケア・ナイトケア（月額</a:t>
                      </a:r>
                      <a:r>
                        <a:rPr kumimoji="1" lang="en-US" altLang="ja-JP"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05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689</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82,680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1,298</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155,760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1,612</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193,440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1,995</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239,440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6"/>
                  </a:ext>
                </a:extLst>
              </a:tr>
              <a:tr h="281557">
                <a:tc>
                  <a:txBody>
                    <a:body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完全施設介護</a:t>
                      </a: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完全施設介護（月額）</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125</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15,000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770</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92,400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1,262</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151,440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1,775</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151,440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2,005</a:t>
                      </a:r>
                    </a:p>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240,600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r h="123885">
                <a:tc rowSpan="2">
                  <a:txBody>
                    <a:body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追加給付</a:t>
                      </a: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負担軽減手当（月額）</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5">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125</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15,000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sz="700"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8"/>
                  </a:ext>
                </a:extLst>
              </a:tr>
              <a:tr h="270295">
                <a:tc vMerge="1">
                  <a:txBody>
                    <a:bodyPr/>
                    <a:lstStyle/>
                    <a:p>
                      <a:endParaRPr kumimoji="1" lang="ja-JP" altLang="en-US" sz="1100" dirty="0">
                        <a:solidFill>
                          <a:schemeClr val="bg1"/>
                        </a:solidFill>
                      </a:endParaRPr>
                    </a:p>
                  </a:txBody>
                  <a:tcPr>
                    <a:solidFill>
                      <a:srgbClr val="0070C0"/>
                    </a:solidFill>
                  </a:tcPr>
                </a:tc>
                <a:tc>
                  <a:txBody>
                    <a:bodyPr/>
                    <a:lstStyle/>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介護グループホーム入居の場合の追加給付（月額）</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5">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214</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25,680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endParaRPr kumimoji="1" lang="ja-JP" altLang="en-US" sz="700"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9"/>
                  </a:ext>
                </a:extLst>
              </a:tr>
              <a:tr h="195213">
                <a:tc>
                  <a:txBody>
                    <a:body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介護用品（消耗品）</a:t>
                      </a: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介護用品（月額）</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5">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4,800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endParaRPr kumimoji="1" lang="ja-JP" altLang="en-US" sz="700"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0"/>
                  </a:ext>
                </a:extLst>
              </a:tr>
              <a:tr h="123885">
                <a:tc>
                  <a:txBody>
                    <a:body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介護補助具</a:t>
                      </a: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000"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用具当たり</a:t>
                      </a:r>
                    </a:p>
                  </a:txBody>
                  <a:tcP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5">
                  <a:txBody>
                    <a:bodyPr/>
                    <a:lstStyle/>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無料で貸与される。購入する場合は、</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25</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ユーロ（約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円）以内に</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％の自己負担</a:t>
                      </a: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endParaRPr kumimoji="1" lang="ja-JP" altLang="en-US" sz="700"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1"/>
                  </a:ext>
                </a:extLst>
              </a:tr>
              <a:tr h="123885">
                <a:tc>
                  <a:txBody>
                    <a:body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住環境改善措置</a:t>
                      </a: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l"/>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１回あたり</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gridSpan="5">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4,000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480,000</a:t>
                      </a: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endParaRPr kumimoji="1" lang="ja-JP" altLang="en-US" sz="700"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2"/>
                  </a:ext>
                </a:extLst>
              </a:tr>
            </a:tbl>
          </a:graphicData>
        </a:graphic>
      </p:graphicFrame>
      <p:grpSp>
        <p:nvGrpSpPr>
          <p:cNvPr id="9" name="グループ化 8">
            <a:extLst>
              <a:ext uri="{FF2B5EF4-FFF2-40B4-BE49-F238E27FC236}">
                <a16:creationId xmlns:a16="http://schemas.microsoft.com/office/drawing/2014/main" id="{731A169C-F3A2-4754-BBFA-E3C65D4B9ADA}"/>
              </a:ext>
            </a:extLst>
          </p:cNvPr>
          <p:cNvGrpSpPr/>
          <p:nvPr/>
        </p:nvGrpSpPr>
        <p:grpSpPr>
          <a:xfrm>
            <a:off x="609074" y="1460090"/>
            <a:ext cx="5568063" cy="457200"/>
            <a:chOff x="488504" y="976671"/>
            <a:chExt cx="4114224" cy="457200"/>
          </a:xfrm>
        </p:grpSpPr>
        <p:sp>
          <p:nvSpPr>
            <p:cNvPr id="11" name="Rectangle 2">
              <a:extLst>
                <a:ext uri="{FF2B5EF4-FFF2-40B4-BE49-F238E27FC236}">
                  <a16:creationId xmlns:a16="http://schemas.microsoft.com/office/drawing/2014/main" id="{5B382A5B-BBBB-47BC-ACF3-0EBC40048D03}"/>
                </a:ext>
              </a:extLst>
            </p:cNvPr>
            <p:cNvSpPr txBox="1">
              <a:spLocks noChangeArrowheads="1"/>
            </p:cNvSpPr>
            <p:nvPr/>
          </p:nvSpPr>
          <p:spPr>
            <a:xfrm>
              <a:off x="598650" y="976671"/>
              <a:ext cx="400407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ドイツの高齢者の介護サービス内容（</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2019</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年）</a:t>
              </a:r>
            </a:p>
          </p:txBody>
        </p:sp>
        <p:cxnSp>
          <p:nvCxnSpPr>
            <p:cNvPr id="14" name="直線コネクタ 13">
              <a:extLst>
                <a:ext uri="{FF2B5EF4-FFF2-40B4-BE49-F238E27FC236}">
                  <a16:creationId xmlns:a16="http://schemas.microsoft.com/office/drawing/2014/main" id="{803DD38D-80F9-4CD4-B4F6-F084D542AFBB}"/>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9FE02124-5E61-402D-9319-E10315B3A4A6}"/>
                </a:ext>
              </a:extLst>
            </p:cNvPr>
            <p:cNvSpPr/>
            <p:nvPr/>
          </p:nvSpPr>
          <p:spPr bwMode="auto">
            <a:xfrm>
              <a:off x="488504" y="986352"/>
              <a:ext cx="82461"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6" name="テキスト ボックス 15">
            <a:extLst>
              <a:ext uri="{FF2B5EF4-FFF2-40B4-BE49-F238E27FC236}">
                <a16:creationId xmlns:a16="http://schemas.microsoft.com/office/drawing/2014/main" id="{FDD54431-2690-40B9-944A-CCB5D418FF9B}"/>
              </a:ext>
            </a:extLst>
          </p:cNvPr>
          <p:cNvSpPr txBox="1"/>
          <p:nvPr/>
        </p:nvSpPr>
        <p:spPr>
          <a:xfrm>
            <a:off x="8128697" y="1688690"/>
            <a:ext cx="1308962" cy="246221"/>
          </a:xfrm>
          <a:prstGeom prst="rect">
            <a:avLst/>
          </a:prstGeom>
          <a:noFill/>
        </p:spPr>
        <p:txBody>
          <a:bodyPr wrap="square" rtlCol="0">
            <a:spAutoFit/>
          </a:bodyPr>
          <a:lstStyle/>
          <a:p>
            <a:pPr algn="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単位</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ユーロ</a:t>
            </a:r>
          </a:p>
        </p:txBody>
      </p:sp>
    </p:spTree>
    <p:extLst>
      <p:ext uri="{BB962C8B-B14F-4D97-AF65-F5344CB8AC3E}">
        <p14:creationId xmlns:p14="http://schemas.microsoft.com/office/powerpoint/2010/main" val="126899530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3423201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071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中国の医療機器の定義・分類とロボット介護機器の該当予測（</a:t>
            </a:r>
            <a:r>
              <a:rPr lang="en-US" altLang="ja-JP" dirty="0"/>
              <a:t>1/6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医療機器は、「医療機器監督管理条例」に基づき、その安全性や有効性に対する管理の度合いに応じて、第</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類から第</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類までの３区分に分類される。</a:t>
            </a:r>
          </a:p>
        </p:txBody>
      </p:sp>
      <p:graphicFrame>
        <p:nvGraphicFramePr>
          <p:cNvPr id="7" name="表 6">
            <a:extLst>
              <a:ext uri="{FF2B5EF4-FFF2-40B4-BE49-F238E27FC236}">
                <a16:creationId xmlns:a16="http://schemas.microsoft.com/office/drawing/2014/main" id="{4DAEB348-67FA-491A-82FB-01B831DD1B70}"/>
              </a:ext>
            </a:extLst>
          </p:cNvPr>
          <p:cNvGraphicFramePr>
            <a:graphicFrameLocks noGrp="1"/>
          </p:cNvGraphicFramePr>
          <p:nvPr>
            <p:extLst>
              <p:ext uri="{D42A27DB-BD31-4B8C-83A1-F6EECF244321}">
                <p14:modId xmlns:p14="http://schemas.microsoft.com/office/powerpoint/2010/main" val="1869100967"/>
              </p:ext>
            </p:extLst>
          </p:nvPr>
        </p:nvGraphicFramePr>
        <p:xfrm>
          <a:off x="416496" y="3724908"/>
          <a:ext cx="9073454" cy="2692164"/>
        </p:xfrm>
        <a:graphic>
          <a:graphicData uri="http://schemas.openxmlformats.org/drawingml/2006/table">
            <a:tbl>
              <a:tblPr firstRow="1" bandRow="1">
                <a:tableStyleId>{5C22544A-7EE6-4342-B048-85BDC9FD1C3A}</a:tableStyleId>
              </a:tblPr>
              <a:tblGrid>
                <a:gridCol w="831733">
                  <a:extLst>
                    <a:ext uri="{9D8B030D-6E8A-4147-A177-3AD203B41FA5}">
                      <a16:colId xmlns:a16="http://schemas.microsoft.com/office/drawing/2014/main" val="20000"/>
                    </a:ext>
                  </a:extLst>
                </a:gridCol>
                <a:gridCol w="604897">
                  <a:extLst>
                    <a:ext uri="{9D8B030D-6E8A-4147-A177-3AD203B41FA5}">
                      <a16:colId xmlns:a16="http://schemas.microsoft.com/office/drawing/2014/main" val="20001"/>
                    </a:ext>
                  </a:extLst>
                </a:gridCol>
                <a:gridCol w="2646424">
                  <a:extLst>
                    <a:ext uri="{9D8B030D-6E8A-4147-A177-3AD203B41FA5}">
                      <a16:colId xmlns:a16="http://schemas.microsoft.com/office/drawing/2014/main" val="20002"/>
                    </a:ext>
                  </a:extLst>
                </a:gridCol>
                <a:gridCol w="3100097">
                  <a:extLst>
                    <a:ext uri="{9D8B030D-6E8A-4147-A177-3AD203B41FA5}">
                      <a16:colId xmlns:a16="http://schemas.microsoft.com/office/drawing/2014/main" val="20003"/>
                    </a:ext>
                  </a:extLst>
                </a:gridCol>
                <a:gridCol w="1890303">
                  <a:extLst>
                    <a:ext uri="{9D8B030D-6E8A-4147-A177-3AD203B41FA5}">
                      <a16:colId xmlns:a16="http://schemas.microsoft.com/office/drawing/2014/main" val="20004"/>
                    </a:ext>
                  </a:extLst>
                </a:gridCol>
              </a:tblGrid>
              <a:tr h="464883">
                <a:tc>
                  <a:txBody>
                    <a:bodyPr/>
                    <a:lstStyle/>
                    <a:p>
                      <a:pPr algn="ctr"/>
                      <a:r>
                        <a:rPr kumimoji="1" lang="ja-JP" altLang="en-US" sz="1100" b="0"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分類</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algn="ctr" defTabSz="914400" rtl="0" eaLnBrk="1" latinLnBrk="0" hangingPunct="1"/>
                      <a:r>
                        <a:rPr kumimoji="1" lang="ja-JP" altLang="en-US" sz="1100" b="0"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リスク</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該当する医療機器</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例示</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届出／登録申請</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noFill/>
                  </a:tcPr>
                </a:tc>
                <a:extLst>
                  <a:ext uri="{0D108BD9-81ED-4DB2-BD59-A6C34878D82A}">
                    <a16:rowId xmlns:a16="http://schemas.microsoft.com/office/drawing/2014/main" val="10000"/>
                  </a:ext>
                </a:extLst>
              </a:tr>
              <a:tr h="53564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p>
                  </a:txBody>
                  <a:tcPr anchor="ctr">
                    <a:lnL w="63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通常の管理により、その安全性、有効性を保証できる医療機器</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シップ（バンドエイドのように水に濡れないように保護するのみの用途）</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届出</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（国産製品の場合は市レベル、</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輸入製品の場合は国レベル）</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53529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p>
                  </a:txBody>
                  <a:tcPr anchor="ctr">
                    <a:lnL w="63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66CCFF"/>
                    </a:solidFill>
                  </a:tcPr>
                </a:tc>
                <a:tc>
                  <a:txBody>
                    <a:bodyPr/>
                    <a:lstStyle/>
                    <a:p>
                      <a:pPr algn="ctr"/>
                      <a:r>
                        <a:rPr kumimoji="1" lang="ja-JP" altLang="en-US"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66C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その安全性、有効性を保証するためには厳格な管理が必要とされる医療機器</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シップ（血を止める用途）</a:t>
                      </a:r>
                      <a:endParaRPr kumimoji="1"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ソフトウェアを利用するＣＴ・ＭＲＩ</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 歯科の義歯（皮下に入り込まないもの）</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届出</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（国産製品の場合は省レベル、</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輸入製品の場合は国レベル）</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r h="82370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p>
                  </a:txBody>
                  <a:tcPr anchor="ctr">
                    <a:lnL w="63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その安全性、有効性を保証するために、特別な措置による厳格な管理が必要とされる医療機器</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l"/>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シップ（血を止める用途＋治す用途）</a:t>
                      </a:r>
                      <a:endParaRPr kumimoji="1"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カテーテル</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1100" b="1"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 歯科の義歯（皮下に入り込むもの）</a:t>
                      </a:r>
                      <a:endParaRPr kumimoji="1" lang="en-US" altLang="ja-JP" sz="1100" b="1"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新テクノロジー（</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ex.</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体内埋め込みデバイスを </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製作する３Ｄプリンター）</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登録申請</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（国産製品、輸入製品とも国レベル）</a:t>
                      </a:r>
                      <a:endPar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3"/>
                  </a:ext>
                </a:extLst>
              </a:tr>
            </a:tbl>
          </a:graphicData>
        </a:graphic>
      </p:graphicFrame>
      <p:grpSp>
        <p:nvGrpSpPr>
          <p:cNvPr id="11" name="グループ化 10">
            <a:extLst>
              <a:ext uri="{FF2B5EF4-FFF2-40B4-BE49-F238E27FC236}">
                <a16:creationId xmlns:a16="http://schemas.microsoft.com/office/drawing/2014/main" id="{35045D7A-68EC-4AFA-9B0A-F267FB257EFB}"/>
              </a:ext>
            </a:extLst>
          </p:cNvPr>
          <p:cNvGrpSpPr/>
          <p:nvPr/>
        </p:nvGrpSpPr>
        <p:grpSpPr>
          <a:xfrm>
            <a:off x="200472" y="3440284"/>
            <a:ext cx="3600000" cy="457200"/>
            <a:chOff x="488504" y="976671"/>
            <a:chExt cx="3600000" cy="457200"/>
          </a:xfrm>
        </p:grpSpPr>
        <p:sp>
          <p:nvSpPr>
            <p:cNvPr id="12" name="Rectangle 2">
              <a:extLst>
                <a:ext uri="{FF2B5EF4-FFF2-40B4-BE49-F238E27FC236}">
                  <a16:creationId xmlns:a16="http://schemas.microsoft.com/office/drawing/2014/main" id="{F94968E6-38FA-448E-946A-D41763255857}"/>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分類別の管理項目</a:t>
              </a:r>
            </a:p>
          </p:txBody>
        </p:sp>
        <p:cxnSp>
          <p:nvCxnSpPr>
            <p:cNvPr id="14" name="直線コネクタ 13">
              <a:extLst>
                <a:ext uri="{FF2B5EF4-FFF2-40B4-BE49-F238E27FC236}">
                  <a16:creationId xmlns:a16="http://schemas.microsoft.com/office/drawing/2014/main" id="{341FA65D-2074-41AD-9525-D749F6B159C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0C8401CB-8D1D-4A7E-B834-997081C8150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6" name="グループ化 15">
            <a:extLst>
              <a:ext uri="{FF2B5EF4-FFF2-40B4-BE49-F238E27FC236}">
                <a16:creationId xmlns:a16="http://schemas.microsoft.com/office/drawing/2014/main" id="{49B4876D-7A2D-4745-8A11-561A7A78BBF9}"/>
              </a:ext>
            </a:extLst>
          </p:cNvPr>
          <p:cNvGrpSpPr/>
          <p:nvPr/>
        </p:nvGrpSpPr>
        <p:grpSpPr>
          <a:xfrm>
            <a:off x="200472" y="1396877"/>
            <a:ext cx="4786437" cy="457200"/>
            <a:chOff x="488504" y="976671"/>
            <a:chExt cx="3571571" cy="457200"/>
          </a:xfrm>
        </p:grpSpPr>
        <p:sp>
          <p:nvSpPr>
            <p:cNvPr id="17" name="Rectangle 2">
              <a:extLst>
                <a:ext uri="{FF2B5EF4-FFF2-40B4-BE49-F238E27FC236}">
                  <a16:creationId xmlns:a16="http://schemas.microsoft.com/office/drawing/2014/main" id="{F94EE186-A8A6-4E63-98C4-01E936B2E88A}"/>
                </a:ext>
              </a:extLst>
            </p:cNvPr>
            <p:cNvSpPr txBox="1">
              <a:spLocks noChangeArrowheads="1"/>
            </p:cNvSpPr>
            <p:nvPr/>
          </p:nvSpPr>
          <p:spPr>
            <a:xfrm>
              <a:off x="601501"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医療機器の定義</a:t>
              </a:r>
            </a:p>
          </p:txBody>
        </p:sp>
        <p:cxnSp>
          <p:nvCxnSpPr>
            <p:cNvPr id="18" name="直線コネクタ 17">
              <a:extLst>
                <a:ext uri="{FF2B5EF4-FFF2-40B4-BE49-F238E27FC236}">
                  <a16:creationId xmlns:a16="http://schemas.microsoft.com/office/drawing/2014/main" id="{9290379D-9551-4D9F-8F27-4CA8B1AE216F}"/>
                </a:ext>
              </a:extLst>
            </p:cNvPr>
            <p:cNvCxnSpPr/>
            <p:nvPr/>
          </p:nvCxnSpPr>
          <p:spPr bwMode="auto">
            <a:xfrm>
              <a:off x="488504" y="1317228"/>
              <a:ext cx="2686269"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EAECFC4F-61FC-4188-9984-81A2C702FA4B}"/>
                </a:ext>
              </a:extLst>
            </p:cNvPr>
            <p:cNvSpPr/>
            <p:nvPr/>
          </p:nvSpPr>
          <p:spPr bwMode="auto">
            <a:xfrm>
              <a:off x="488504" y="986352"/>
              <a:ext cx="8327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0" name="正方形/長方形 19">
            <a:extLst>
              <a:ext uri="{FF2B5EF4-FFF2-40B4-BE49-F238E27FC236}">
                <a16:creationId xmlns:a16="http://schemas.microsoft.com/office/drawing/2014/main" id="{BAF2359E-7933-4142-A2EC-E27384F4A256}"/>
              </a:ext>
            </a:extLst>
          </p:cNvPr>
          <p:cNvSpPr/>
          <p:nvPr/>
        </p:nvSpPr>
        <p:spPr>
          <a:xfrm>
            <a:off x="201975" y="1854077"/>
            <a:ext cx="9503997" cy="1438855"/>
          </a:xfrm>
          <a:prstGeom prst="rect">
            <a:avLst/>
          </a:prstGeom>
          <a:solidFill>
            <a:srgbClr val="CCECFF"/>
          </a:solidFill>
          <a:ln w="19050">
            <a:solidFill>
              <a:srgbClr val="0070C0"/>
            </a:solidFill>
          </a:ln>
        </p:spPr>
        <p:txBody>
          <a:bodyPr wrap="square">
            <a:spAutoFit/>
          </a:bodyPr>
          <a:lstStyle/>
          <a:p>
            <a:pPr indent="179388">
              <a:lnSpc>
                <a:spcPts val="1500"/>
              </a:lnSpc>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医療機器とは、</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直接的又は間接的に人体に用いる機器、装置、器具</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、体外診断用試薬と校正用標準物質、材料及びその他類似又は関連する物品で、</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必要なコンピューターソフトウェアを含み</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その効用が主として物理的方式等によって得られるものであって、薬理学、免疫学又は代謝による方式によって得られるものではないか、またはこれらの方式が使用されるが、補助的な作用を果たすにすぎないもので、</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次に掲げる目的を実現するもの</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をいう。</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8900">
              <a:lnSpc>
                <a:spcPts val="1500"/>
              </a:lnSpc>
            </a:pP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（１） 疾病の診断、予防、モニター、治療又は寛解</a:t>
            </a:r>
            <a:r>
              <a:rPr lang="en-US" altLang="ja-JP"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（２） 損傷の診断、モニター、治療、寛解又は機能的補償</a:t>
            </a:r>
            <a:endParaRPr lang="en-US" altLang="ja-JP"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pPr indent="88900">
              <a:lnSpc>
                <a:spcPts val="1500"/>
              </a:lnSpc>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 生理構造又は生理過程の検査、代替、調節又はサポート （４） 生命のサポート又は維持</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8900">
              <a:lnSpc>
                <a:spcPts val="1500"/>
              </a:lnSpc>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（５） 受胎調節</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（６） 人体由来の試料に対する検査による、医療又は診断の目的での情報提供</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62803935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922975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008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ドイツの</a:t>
            </a:r>
            <a:r>
              <a:rPr lang="zh-TW" altLang="en-US" dirty="0"/>
              <a:t>介護保険制度</a:t>
            </a:r>
            <a:r>
              <a:rPr lang="ja-JP" altLang="en-US" dirty="0"/>
              <a:t>（</a:t>
            </a:r>
            <a:r>
              <a:rPr lang="en-US" altLang="ja-JP" dirty="0"/>
              <a:t>4/4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年以降、ドイツ政府は介護保険を抜本的に改革する「介護強化法」を段階的に施行している。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段階的に介護保険料率を引き上げると同時に、第一次介護強化法で介護準備基金を創設し、保険料の一部を積み立てて世代間の給付額の公平性も図っている。第二次介護強化法では、要介護認定を３段階から５段階に改正し、従前は要介護が認められなかった認知症患者（要介護度０）が、給付体系に組み込まれることなった。</a:t>
            </a:r>
          </a:p>
        </p:txBody>
      </p:sp>
      <p:sp>
        <p:nvSpPr>
          <p:cNvPr id="7" name="正方形/長方形 6">
            <a:extLst>
              <a:ext uri="{FF2B5EF4-FFF2-40B4-BE49-F238E27FC236}">
                <a16:creationId xmlns:a16="http://schemas.microsoft.com/office/drawing/2014/main" id="{0A517895-E72D-4438-A45A-91CEC8F18F84}"/>
              </a:ext>
            </a:extLst>
          </p:cNvPr>
          <p:cNvSpPr/>
          <p:nvPr/>
        </p:nvSpPr>
        <p:spPr bwMode="auto">
          <a:xfrm>
            <a:off x="5380754" y="5232498"/>
            <a:ext cx="937432" cy="435276"/>
          </a:xfrm>
          <a:prstGeom prst="rect">
            <a:avLst/>
          </a:prstGeom>
          <a:solidFill>
            <a:schemeClr val="bg1">
              <a:lumMod val="85000"/>
            </a:schemeClr>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要介護度０</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defTabSz="957263"/>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（認知症）</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 name="正方形/長方形 8">
            <a:extLst>
              <a:ext uri="{FF2B5EF4-FFF2-40B4-BE49-F238E27FC236}">
                <a16:creationId xmlns:a16="http://schemas.microsoft.com/office/drawing/2014/main" id="{462B70A4-092C-49D5-B87C-C6A73F0BD827}"/>
              </a:ext>
            </a:extLst>
          </p:cNvPr>
          <p:cNvSpPr/>
          <p:nvPr/>
        </p:nvSpPr>
        <p:spPr bwMode="auto">
          <a:xfrm>
            <a:off x="5378252" y="4745694"/>
            <a:ext cx="937432" cy="265999"/>
          </a:xfrm>
          <a:prstGeom prst="rect">
            <a:avLst/>
          </a:prstGeom>
          <a:solidFill>
            <a:schemeClr val="bg1">
              <a:lumMod val="85000"/>
            </a:schemeClr>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要介護度１</a:t>
            </a:r>
          </a:p>
        </p:txBody>
      </p:sp>
      <p:sp>
        <p:nvSpPr>
          <p:cNvPr id="11" name="正方形/長方形 10">
            <a:extLst>
              <a:ext uri="{FF2B5EF4-FFF2-40B4-BE49-F238E27FC236}">
                <a16:creationId xmlns:a16="http://schemas.microsoft.com/office/drawing/2014/main" id="{309B6A47-A462-4393-BB0D-F130538FC429}"/>
              </a:ext>
            </a:extLst>
          </p:cNvPr>
          <p:cNvSpPr/>
          <p:nvPr/>
        </p:nvSpPr>
        <p:spPr bwMode="auto">
          <a:xfrm>
            <a:off x="5378252" y="4284109"/>
            <a:ext cx="937432" cy="265999"/>
          </a:xfrm>
          <a:prstGeom prst="rect">
            <a:avLst/>
          </a:prstGeom>
          <a:solidFill>
            <a:schemeClr val="bg1">
              <a:lumMod val="85000"/>
            </a:schemeClr>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要介護度２</a:t>
            </a:r>
          </a:p>
        </p:txBody>
      </p:sp>
      <p:sp>
        <p:nvSpPr>
          <p:cNvPr id="14" name="正方形/長方形 13">
            <a:extLst>
              <a:ext uri="{FF2B5EF4-FFF2-40B4-BE49-F238E27FC236}">
                <a16:creationId xmlns:a16="http://schemas.microsoft.com/office/drawing/2014/main" id="{D790A006-DD0A-4241-9DBC-16D0A78CEAD7}"/>
              </a:ext>
            </a:extLst>
          </p:cNvPr>
          <p:cNvSpPr/>
          <p:nvPr/>
        </p:nvSpPr>
        <p:spPr bwMode="auto">
          <a:xfrm>
            <a:off x="5371782" y="3831623"/>
            <a:ext cx="937432" cy="265999"/>
          </a:xfrm>
          <a:prstGeom prst="rect">
            <a:avLst/>
          </a:prstGeom>
          <a:solidFill>
            <a:schemeClr val="bg1">
              <a:lumMod val="85000"/>
            </a:schemeClr>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要介護度３</a:t>
            </a:r>
          </a:p>
        </p:txBody>
      </p:sp>
      <p:sp>
        <p:nvSpPr>
          <p:cNvPr id="15" name="正方形/長方形 14">
            <a:extLst>
              <a:ext uri="{FF2B5EF4-FFF2-40B4-BE49-F238E27FC236}">
                <a16:creationId xmlns:a16="http://schemas.microsoft.com/office/drawing/2014/main" id="{00F79752-5C79-43BF-8A74-E3270A2B22BB}"/>
              </a:ext>
            </a:extLst>
          </p:cNvPr>
          <p:cNvSpPr/>
          <p:nvPr/>
        </p:nvSpPr>
        <p:spPr bwMode="auto">
          <a:xfrm>
            <a:off x="7479476" y="4637906"/>
            <a:ext cx="1139462" cy="589164"/>
          </a:xfrm>
          <a:prstGeom prst="rect">
            <a:avLst/>
          </a:prstGeom>
          <a:solidFill>
            <a:schemeClr val="bg1">
              <a:lumMod val="85000"/>
            </a:schemeClr>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要介護度１</a:t>
            </a:r>
            <a:endParaRPr kumimoji="1" lang="en-US" altLang="ja-JP" sz="16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defTabSz="957263"/>
            <a:r>
              <a:rPr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（予防的介護度）</a:t>
            </a:r>
            <a:endPar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正方形/長方形 15">
            <a:extLst>
              <a:ext uri="{FF2B5EF4-FFF2-40B4-BE49-F238E27FC236}">
                <a16:creationId xmlns:a16="http://schemas.microsoft.com/office/drawing/2014/main" id="{8D99491E-E802-4B99-BE60-AC3DAAFB7622}"/>
              </a:ext>
            </a:extLst>
          </p:cNvPr>
          <p:cNvSpPr/>
          <p:nvPr/>
        </p:nvSpPr>
        <p:spPr bwMode="auto">
          <a:xfrm>
            <a:off x="7479476" y="4265510"/>
            <a:ext cx="1139462" cy="265999"/>
          </a:xfrm>
          <a:prstGeom prst="rect">
            <a:avLst/>
          </a:prstGeom>
          <a:solidFill>
            <a:schemeClr val="bg1">
              <a:lumMod val="85000"/>
            </a:schemeClr>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要介護度２</a:t>
            </a:r>
          </a:p>
        </p:txBody>
      </p:sp>
      <p:sp>
        <p:nvSpPr>
          <p:cNvPr id="17" name="正方形/長方形 16">
            <a:extLst>
              <a:ext uri="{FF2B5EF4-FFF2-40B4-BE49-F238E27FC236}">
                <a16:creationId xmlns:a16="http://schemas.microsoft.com/office/drawing/2014/main" id="{8C4DA0FC-31FC-4E0C-8D8E-ED126B5BBC5B}"/>
              </a:ext>
            </a:extLst>
          </p:cNvPr>
          <p:cNvSpPr/>
          <p:nvPr/>
        </p:nvSpPr>
        <p:spPr bwMode="auto">
          <a:xfrm>
            <a:off x="7485946" y="3820949"/>
            <a:ext cx="1139462" cy="265999"/>
          </a:xfrm>
          <a:prstGeom prst="rect">
            <a:avLst/>
          </a:prstGeom>
          <a:solidFill>
            <a:schemeClr val="bg1">
              <a:lumMod val="85000"/>
            </a:schemeClr>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要介護度３</a:t>
            </a:r>
          </a:p>
        </p:txBody>
      </p:sp>
      <p:sp>
        <p:nvSpPr>
          <p:cNvPr id="18" name="正方形/長方形 17">
            <a:extLst>
              <a:ext uri="{FF2B5EF4-FFF2-40B4-BE49-F238E27FC236}">
                <a16:creationId xmlns:a16="http://schemas.microsoft.com/office/drawing/2014/main" id="{C54FDBFF-9C0D-4422-B101-37A2ED0F271A}"/>
              </a:ext>
            </a:extLst>
          </p:cNvPr>
          <p:cNvSpPr/>
          <p:nvPr/>
        </p:nvSpPr>
        <p:spPr bwMode="auto">
          <a:xfrm>
            <a:off x="7479476" y="3369479"/>
            <a:ext cx="1139462" cy="265999"/>
          </a:xfrm>
          <a:prstGeom prst="rect">
            <a:avLst/>
          </a:prstGeom>
          <a:solidFill>
            <a:schemeClr val="bg1">
              <a:lumMod val="85000"/>
            </a:schemeClr>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要介護度４</a:t>
            </a:r>
          </a:p>
        </p:txBody>
      </p:sp>
      <p:sp>
        <p:nvSpPr>
          <p:cNvPr id="19" name="正方形/長方形 18">
            <a:extLst>
              <a:ext uri="{FF2B5EF4-FFF2-40B4-BE49-F238E27FC236}">
                <a16:creationId xmlns:a16="http://schemas.microsoft.com/office/drawing/2014/main" id="{E5D966E0-F9AF-441E-9887-C0DE599703FE}"/>
              </a:ext>
            </a:extLst>
          </p:cNvPr>
          <p:cNvSpPr/>
          <p:nvPr/>
        </p:nvSpPr>
        <p:spPr bwMode="auto">
          <a:xfrm>
            <a:off x="7485946" y="2907252"/>
            <a:ext cx="1139462" cy="265999"/>
          </a:xfrm>
          <a:prstGeom prst="rect">
            <a:avLst/>
          </a:prstGeom>
          <a:solidFill>
            <a:schemeClr val="bg1">
              <a:lumMod val="85000"/>
            </a:schemeClr>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要介護度５</a:t>
            </a:r>
          </a:p>
        </p:txBody>
      </p:sp>
      <p:sp>
        <p:nvSpPr>
          <p:cNvPr id="20" name="正方形/長方形 19">
            <a:extLst>
              <a:ext uri="{FF2B5EF4-FFF2-40B4-BE49-F238E27FC236}">
                <a16:creationId xmlns:a16="http://schemas.microsoft.com/office/drawing/2014/main" id="{12A51999-CF1F-4D53-A300-78F1A1ECD288}"/>
              </a:ext>
            </a:extLst>
          </p:cNvPr>
          <p:cNvSpPr/>
          <p:nvPr/>
        </p:nvSpPr>
        <p:spPr bwMode="auto">
          <a:xfrm>
            <a:off x="5259894" y="2599793"/>
            <a:ext cx="1205274" cy="281387"/>
          </a:xfrm>
          <a:prstGeom prst="rect">
            <a:avLst/>
          </a:prstGeom>
          <a:noFill/>
          <a:ln w="9525" cap="flat" cmpd="sng" algn="ctr">
            <a:noFill/>
            <a:prstDash val="solid"/>
            <a:round/>
            <a:headEnd type="none" w="med" len="med"/>
            <a:tailEnd type="none" w="med" len="med"/>
          </a:ln>
          <a:effectLst/>
        </p:spPr>
        <p:txBody>
          <a:bodyPr wrap="square" lIns="95785" tIns="47893" rIns="95785" bIns="47893" rtlCol="0" anchor="ctr">
            <a:spAutoFit/>
          </a:bodyPr>
          <a:lstStyle/>
          <a:p>
            <a:pPr algn="ctr" defTabSz="957263"/>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2017</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年改革前</a:t>
            </a:r>
          </a:p>
        </p:txBody>
      </p:sp>
      <p:sp>
        <p:nvSpPr>
          <p:cNvPr id="21" name="正方形/長方形 20">
            <a:extLst>
              <a:ext uri="{FF2B5EF4-FFF2-40B4-BE49-F238E27FC236}">
                <a16:creationId xmlns:a16="http://schemas.microsoft.com/office/drawing/2014/main" id="{0A1FCF7F-53EC-4645-98BD-E9E508EA0C2E}"/>
              </a:ext>
            </a:extLst>
          </p:cNvPr>
          <p:cNvSpPr/>
          <p:nvPr/>
        </p:nvSpPr>
        <p:spPr bwMode="auto">
          <a:xfrm>
            <a:off x="7508298" y="2599793"/>
            <a:ext cx="1205274" cy="281387"/>
          </a:xfrm>
          <a:prstGeom prst="rect">
            <a:avLst/>
          </a:prstGeom>
          <a:noFill/>
          <a:ln w="9525" cap="flat" cmpd="sng" algn="ctr">
            <a:noFill/>
            <a:prstDash val="solid"/>
            <a:round/>
            <a:headEnd type="none" w="med" len="med"/>
            <a:tailEnd type="none" w="med" len="med"/>
          </a:ln>
          <a:effectLst/>
        </p:spPr>
        <p:txBody>
          <a:bodyPr wrap="square" lIns="95785" tIns="47893" rIns="95785" bIns="47893" rtlCol="0" anchor="ctr">
            <a:spAutoFit/>
          </a:bodyPr>
          <a:lstStyle/>
          <a:p>
            <a:pPr algn="ctr" defTabSz="957263"/>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2017</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年改革後</a:t>
            </a:r>
          </a:p>
        </p:txBody>
      </p:sp>
      <p:cxnSp>
        <p:nvCxnSpPr>
          <p:cNvPr id="22" name="直線矢印コネクタ 21">
            <a:extLst>
              <a:ext uri="{FF2B5EF4-FFF2-40B4-BE49-F238E27FC236}">
                <a16:creationId xmlns:a16="http://schemas.microsoft.com/office/drawing/2014/main" id="{257CCA8E-A065-4B46-9CB1-06847DFC4E49}"/>
              </a:ext>
            </a:extLst>
          </p:cNvPr>
          <p:cNvCxnSpPr>
            <a:stCxn id="7" idx="3"/>
            <a:endCxn id="16" idx="1"/>
          </p:cNvCxnSpPr>
          <p:nvPr/>
        </p:nvCxnSpPr>
        <p:spPr bwMode="auto">
          <a:xfrm flipV="1">
            <a:off x="6318186" y="4398510"/>
            <a:ext cx="1161290" cy="1051626"/>
          </a:xfrm>
          <a:prstGeom prst="straightConnector1">
            <a:avLst/>
          </a:prstGeom>
          <a:solidFill>
            <a:srgbClr val="0000FF"/>
          </a:solidFill>
          <a:ln w="9525" cap="flat" cmpd="sng" algn="ctr">
            <a:solidFill>
              <a:schemeClr val="tx1">
                <a:lumMod val="65000"/>
                <a:lumOff val="35000"/>
              </a:schemeClr>
            </a:solidFill>
            <a:prstDash val="solid"/>
            <a:round/>
            <a:headEnd type="none" w="med" len="med"/>
            <a:tailEnd type="triangle"/>
          </a:ln>
          <a:effectLst/>
        </p:spPr>
      </p:cxnSp>
      <p:cxnSp>
        <p:nvCxnSpPr>
          <p:cNvPr id="23" name="直線矢印コネクタ 22">
            <a:extLst>
              <a:ext uri="{FF2B5EF4-FFF2-40B4-BE49-F238E27FC236}">
                <a16:creationId xmlns:a16="http://schemas.microsoft.com/office/drawing/2014/main" id="{ADF01B75-9310-4D00-9E99-D555844AEE99}"/>
              </a:ext>
            </a:extLst>
          </p:cNvPr>
          <p:cNvCxnSpPr>
            <a:stCxn id="9" idx="3"/>
            <a:endCxn id="17" idx="1"/>
          </p:cNvCxnSpPr>
          <p:nvPr/>
        </p:nvCxnSpPr>
        <p:spPr bwMode="auto">
          <a:xfrm flipV="1">
            <a:off x="6315684" y="3953949"/>
            <a:ext cx="1170262" cy="924745"/>
          </a:xfrm>
          <a:prstGeom prst="straightConnector1">
            <a:avLst/>
          </a:prstGeom>
          <a:solidFill>
            <a:srgbClr val="0000FF"/>
          </a:solidFill>
          <a:ln w="9525" cap="flat" cmpd="sng" algn="ctr">
            <a:solidFill>
              <a:schemeClr val="tx1">
                <a:lumMod val="65000"/>
                <a:lumOff val="35000"/>
              </a:schemeClr>
            </a:solidFill>
            <a:prstDash val="solid"/>
            <a:round/>
            <a:headEnd type="none" w="med" len="med"/>
            <a:tailEnd type="triangle"/>
          </a:ln>
          <a:effectLst/>
        </p:spPr>
      </p:cxnSp>
      <p:cxnSp>
        <p:nvCxnSpPr>
          <p:cNvPr id="24" name="直線矢印コネクタ 23">
            <a:extLst>
              <a:ext uri="{FF2B5EF4-FFF2-40B4-BE49-F238E27FC236}">
                <a16:creationId xmlns:a16="http://schemas.microsoft.com/office/drawing/2014/main" id="{88492259-E694-4E1E-99B9-63CAA3318551}"/>
              </a:ext>
            </a:extLst>
          </p:cNvPr>
          <p:cNvCxnSpPr>
            <a:stCxn id="11" idx="3"/>
            <a:endCxn id="18" idx="1"/>
          </p:cNvCxnSpPr>
          <p:nvPr/>
        </p:nvCxnSpPr>
        <p:spPr bwMode="auto">
          <a:xfrm flipV="1">
            <a:off x="6315684" y="3502479"/>
            <a:ext cx="1163792" cy="914630"/>
          </a:xfrm>
          <a:prstGeom prst="straightConnector1">
            <a:avLst/>
          </a:prstGeom>
          <a:solidFill>
            <a:srgbClr val="0000FF"/>
          </a:solidFill>
          <a:ln w="9525" cap="flat" cmpd="sng" algn="ctr">
            <a:solidFill>
              <a:schemeClr val="tx1">
                <a:lumMod val="65000"/>
                <a:lumOff val="35000"/>
              </a:schemeClr>
            </a:solidFill>
            <a:prstDash val="solid"/>
            <a:round/>
            <a:headEnd type="none" w="med" len="med"/>
            <a:tailEnd type="triangle"/>
          </a:ln>
          <a:effectLst/>
        </p:spPr>
      </p:cxnSp>
      <p:cxnSp>
        <p:nvCxnSpPr>
          <p:cNvPr id="25" name="直線矢印コネクタ 24">
            <a:extLst>
              <a:ext uri="{FF2B5EF4-FFF2-40B4-BE49-F238E27FC236}">
                <a16:creationId xmlns:a16="http://schemas.microsoft.com/office/drawing/2014/main" id="{90A5EB4F-7350-426B-9BAD-27FF3D171B43}"/>
              </a:ext>
            </a:extLst>
          </p:cNvPr>
          <p:cNvCxnSpPr>
            <a:stCxn id="14" idx="3"/>
            <a:endCxn id="19" idx="1"/>
          </p:cNvCxnSpPr>
          <p:nvPr/>
        </p:nvCxnSpPr>
        <p:spPr bwMode="auto">
          <a:xfrm flipV="1">
            <a:off x="6309214" y="3040252"/>
            <a:ext cx="1176732" cy="924371"/>
          </a:xfrm>
          <a:prstGeom prst="straightConnector1">
            <a:avLst/>
          </a:prstGeom>
          <a:solidFill>
            <a:srgbClr val="0000FF"/>
          </a:solidFill>
          <a:ln w="9525" cap="flat" cmpd="sng" algn="ctr">
            <a:solidFill>
              <a:schemeClr val="tx1">
                <a:lumMod val="65000"/>
                <a:lumOff val="35000"/>
              </a:schemeClr>
            </a:solidFill>
            <a:prstDash val="solid"/>
            <a:round/>
            <a:headEnd type="none" w="med" len="med"/>
            <a:tailEnd type="triangle"/>
          </a:ln>
          <a:effectLst/>
        </p:spPr>
      </p:cxnSp>
      <p:cxnSp>
        <p:nvCxnSpPr>
          <p:cNvPr id="26" name="直線矢印コネクタ 25">
            <a:extLst>
              <a:ext uri="{FF2B5EF4-FFF2-40B4-BE49-F238E27FC236}">
                <a16:creationId xmlns:a16="http://schemas.microsoft.com/office/drawing/2014/main" id="{94AD0930-707F-4CD6-9117-6F63D924B86F}"/>
              </a:ext>
            </a:extLst>
          </p:cNvPr>
          <p:cNvCxnSpPr>
            <a:stCxn id="7" idx="3"/>
            <a:endCxn id="15" idx="1"/>
          </p:cNvCxnSpPr>
          <p:nvPr/>
        </p:nvCxnSpPr>
        <p:spPr bwMode="auto">
          <a:xfrm flipV="1">
            <a:off x="6318186" y="4932488"/>
            <a:ext cx="1161290" cy="517648"/>
          </a:xfrm>
          <a:prstGeom prst="straightConnector1">
            <a:avLst/>
          </a:prstGeom>
          <a:solidFill>
            <a:srgbClr val="0000FF"/>
          </a:solidFill>
          <a:ln w="9525" cap="flat" cmpd="sng" algn="ctr">
            <a:solidFill>
              <a:schemeClr val="tx1">
                <a:lumMod val="65000"/>
                <a:lumOff val="35000"/>
              </a:schemeClr>
            </a:solidFill>
            <a:prstDash val="dash"/>
            <a:round/>
            <a:headEnd type="none" w="med" len="med"/>
            <a:tailEnd type="triangle"/>
          </a:ln>
          <a:effectLst/>
        </p:spPr>
      </p:cxnSp>
      <p:cxnSp>
        <p:nvCxnSpPr>
          <p:cNvPr id="27" name="直線矢印コネクタ 26">
            <a:extLst>
              <a:ext uri="{FF2B5EF4-FFF2-40B4-BE49-F238E27FC236}">
                <a16:creationId xmlns:a16="http://schemas.microsoft.com/office/drawing/2014/main" id="{1147A634-7B47-45AF-B2C5-638A62E658F1}"/>
              </a:ext>
            </a:extLst>
          </p:cNvPr>
          <p:cNvCxnSpPr>
            <a:stCxn id="9" idx="3"/>
            <a:endCxn id="16" idx="1"/>
          </p:cNvCxnSpPr>
          <p:nvPr/>
        </p:nvCxnSpPr>
        <p:spPr bwMode="auto">
          <a:xfrm flipV="1">
            <a:off x="6315684" y="4398510"/>
            <a:ext cx="1163792" cy="480184"/>
          </a:xfrm>
          <a:prstGeom prst="straightConnector1">
            <a:avLst/>
          </a:prstGeom>
          <a:solidFill>
            <a:srgbClr val="0000FF"/>
          </a:solidFill>
          <a:ln w="9525" cap="flat" cmpd="sng" algn="ctr">
            <a:solidFill>
              <a:schemeClr val="tx1">
                <a:lumMod val="65000"/>
                <a:lumOff val="35000"/>
              </a:schemeClr>
            </a:solidFill>
            <a:prstDash val="dash"/>
            <a:round/>
            <a:headEnd type="none" w="med" len="med"/>
            <a:tailEnd type="triangle"/>
          </a:ln>
          <a:effectLst/>
        </p:spPr>
      </p:cxnSp>
      <p:cxnSp>
        <p:nvCxnSpPr>
          <p:cNvPr id="28" name="直線矢印コネクタ 27">
            <a:extLst>
              <a:ext uri="{FF2B5EF4-FFF2-40B4-BE49-F238E27FC236}">
                <a16:creationId xmlns:a16="http://schemas.microsoft.com/office/drawing/2014/main" id="{BC272260-A356-4BE6-961E-F07BB5C4B86F}"/>
              </a:ext>
            </a:extLst>
          </p:cNvPr>
          <p:cNvCxnSpPr>
            <a:stCxn id="11" idx="3"/>
            <a:endCxn id="17" idx="1"/>
          </p:cNvCxnSpPr>
          <p:nvPr/>
        </p:nvCxnSpPr>
        <p:spPr bwMode="auto">
          <a:xfrm flipV="1">
            <a:off x="6315684" y="3953949"/>
            <a:ext cx="1170262" cy="463160"/>
          </a:xfrm>
          <a:prstGeom prst="straightConnector1">
            <a:avLst/>
          </a:prstGeom>
          <a:solidFill>
            <a:srgbClr val="0000FF"/>
          </a:solidFill>
          <a:ln w="9525" cap="flat" cmpd="sng" algn="ctr">
            <a:solidFill>
              <a:schemeClr val="tx1">
                <a:lumMod val="65000"/>
                <a:lumOff val="35000"/>
              </a:schemeClr>
            </a:solidFill>
            <a:prstDash val="dash"/>
            <a:round/>
            <a:headEnd type="none" w="med" len="med"/>
            <a:tailEnd type="triangle"/>
          </a:ln>
          <a:effectLst/>
        </p:spPr>
      </p:cxnSp>
      <p:cxnSp>
        <p:nvCxnSpPr>
          <p:cNvPr id="29" name="直線矢印コネクタ 28">
            <a:extLst>
              <a:ext uri="{FF2B5EF4-FFF2-40B4-BE49-F238E27FC236}">
                <a16:creationId xmlns:a16="http://schemas.microsoft.com/office/drawing/2014/main" id="{8F604320-5F95-4EF0-AD5C-9865E7FE8C7C}"/>
              </a:ext>
            </a:extLst>
          </p:cNvPr>
          <p:cNvCxnSpPr>
            <a:stCxn id="14" idx="3"/>
            <a:endCxn id="18" idx="1"/>
          </p:cNvCxnSpPr>
          <p:nvPr/>
        </p:nvCxnSpPr>
        <p:spPr bwMode="auto">
          <a:xfrm flipV="1">
            <a:off x="6309214" y="3502479"/>
            <a:ext cx="1170262" cy="462144"/>
          </a:xfrm>
          <a:prstGeom prst="straightConnector1">
            <a:avLst/>
          </a:prstGeom>
          <a:solidFill>
            <a:srgbClr val="0000FF"/>
          </a:solidFill>
          <a:ln w="9525" cap="flat" cmpd="sng" algn="ctr">
            <a:solidFill>
              <a:schemeClr val="tx1">
                <a:lumMod val="50000"/>
                <a:lumOff val="50000"/>
              </a:schemeClr>
            </a:solidFill>
            <a:prstDash val="dash"/>
            <a:round/>
            <a:headEnd type="none" w="med" len="med"/>
            <a:tailEnd type="triangle"/>
          </a:ln>
          <a:effectLst/>
        </p:spPr>
      </p:cxnSp>
      <p:grpSp>
        <p:nvGrpSpPr>
          <p:cNvPr id="30" name="グループ化 29">
            <a:extLst>
              <a:ext uri="{FF2B5EF4-FFF2-40B4-BE49-F238E27FC236}">
                <a16:creationId xmlns:a16="http://schemas.microsoft.com/office/drawing/2014/main" id="{66740198-D385-46B2-8ACE-08EED308C13F}"/>
              </a:ext>
            </a:extLst>
          </p:cNvPr>
          <p:cNvGrpSpPr/>
          <p:nvPr/>
        </p:nvGrpSpPr>
        <p:grpSpPr>
          <a:xfrm>
            <a:off x="6893656" y="5318292"/>
            <a:ext cx="2520280" cy="598493"/>
            <a:chOff x="7485946" y="5009948"/>
            <a:chExt cx="2147574" cy="598493"/>
          </a:xfrm>
        </p:grpSpPr>
        <p:cxnSp>
          <p:nvCxnSpPr>
            <p:cNvPr id="31" name="直線矢印コネクタ 30">
              <a:extLst>
                <a:ext uri="{FF2B5EF4-FFF2-40B4-BE49-F238E27FC236}">
                  <a16:creationId xmlns:a16="http://schemas.microsoft.com/office/drawing/2014/main" id="{225AACC4-3E9B-4DD7-927A-BE47F5CF436E}"/>
                </a:ext>
              </a:extLst>
            </p:cNvPr>
            <p:cNvCxnSpPr/>
            <p:nvPr/>
          </p:nvCxnSpPr>
          <p:spPr bwMode="auto">
            <a:xfrm>
              <a:off x="7486294" y="5131616"/>
              <a:ext cx="581377" cy="0"/>
            </a:xfrm>
            <a:prstGeom prst="straightConnector1">
              <a:avLst/>
            </a:prstGeom>
            <a:solidFill>
              <a:srgbClr val="0000FF"/>
            </a:solidFill>
            <a:ln w="9525" cap="flat" cmpd="sng" algn="ctr">
              <a:solidFill>
                <a:schemeClr val="tx1">
                  <a:lumMod val="65000"/>
                  <a:lumOff val="35000"/>
                </a:schemeClr>
              </a:solidFill>
              <a:prstDash val="solid"/>
              <a:round/>
              <a:headEnd type="none" w="med" len="med"/>
              <a:tailEnd type="triangle"/>
            </a:ln>
            <a:effectLst/>
          </p:spPr>
        </p:cxnSp>
        <p:sp>
          <p:nvSpPr>
            <p:cNvPr id="32" name="テキスト ボックス 31">
              <a:extLst>
                <a:ext uri="{FF2B5EF4-FFF2-40B4-BE49-F238E27FC236}">
                  <a16:creationId xmlns:a16="http://schemas.microsoft.com/office/drawing/2014/main" id="{E15A6C9C-EE1B-4754-9E43-B4DA57049D9B}"/>
                </a:ext>
              </a:extLst>
            </p:cNvPr>
            <p:cNvSpPr txBox="1"/>
            <p:nvPr/>
          </p:nvSpPr>
          <p:spPr>
            <a:xfrm>
              <a:off x="8015687" y="5009948"/>
              <a:ext cx="1375831" cy="246221"/>
            </a:xfrm>
            <a:prstGeom prst="rect">
              <a:avLst/>
            </a:prstGeom>
            <a:noFill/>
          </p:spPr>
          <p:txBody>
            <a:bodyPr wrap="square" rtlCol="0">
              <a:spAutoFit/>
            </a:bodyPr>
            <a:lstStyle/>
            <a:p>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身体的な要介護状態</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3" name="正方形/長方形 32">
              <a:extLst>
                <a:ext uri="{FF2B5EF4-FFF2-40B4-BE49-F238E27FC236}">
                  <a16:creationId xmlns:a16="http://schemas.microsoft.com/office/drawing/2014/main" id="{9C0C3437-81A4-455C-96B3-0D8148D30DE0}"/>
                </a:ext>
              </a:extLst>
            </p:cNvPr>
            <p:cNvSpPr/>
            <p:nvPr/>
          </p:nvSpPr>
          <p:spPr>
            <a:xfrm>
              <a:off x="8015687" y="5192943"/>
              <a:ext cx="1617833" cy="415498"/>
            </a:xfrm>
            <a:prstGeom prst="rect">
              <a:avLst/>
            </a:prstGeom>
          </p:spPr>
          <p:txBody>
            <a:bodyPr wrap="square">
              <a:spAutoFit/>
            </a:bodyPr>
            <a:lstStyle/>
            <a:p>
              <a:r>
                <a:rPr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身体的機能に加えて</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認知症を抱えた要介護状態　</a:t>
              </a:r>
            </a:p>
          </p:txBody>
        </p:sp>
        <p:cxnSp>
          <p:nvCxnSpPr>
            <p:cNvPr id="34" name="直線矢印コネクタ 33">
              <a:extLst>
                <a:ext uri="{FF2B5EF4-FFF2-40B4-BE49-F238E27FC236}">
                  <a16:creationId xmlns:a16="http://schemas.microsoft.com/office/drawing/2014/main" id="{05155548-160F-4D81-A27D-1E832BE761B8}"/>
                </a:ext>
              </a:extLst>
            </p:cNvPr>
            <p:cNvCxnSpPr/>
            <p:nvPr/>
          </p:nvCxnSpPr>
          <p:spPr bwMode="auto">
            <a:xfrm flipV="1">
              <a:off x="7485946" y="5333255"/>
              <a:ext cx="586399" cy="1"/>
            </a:xfrm>
            <a:prstGeom prst="straightConnector1">
              <a:avLst/>
            </a:prstGeom>
            <a:solidFill>
              <a:srgbClr val="0000FF"/>
            </a:solidFill>
            <a:ln w="9525" cap="flat" cmpd="sng" algn="ctr">
              <a:solidFill>
                <a:schemeClr val="tx1">
                  <a:lumMod val="65000"/>
                  <a:lumOff val="35000"/>
                </a:schemeClr>
              </a:solidFill>
              <a:prstDash val="dash"/>
              <a:round/>
              <a:headEnd type="none" w="med" len="med"/>
              <a:tailEnd type="triangle"/>
            </a:ln>
            <a:effectLst/>
          </p:spPr>
        </p:cxnSp>
      </p:grpSp>
      <p:graphicFrame>
        <p:nvGraphicFramePr>
          <p:cNvPr id="35" name="表 34">
            <a:extLst>
              <a:ext uri="{FF2B5EF4-FFF2-40B4-BE49-F238E27FC236}">
                <a16:creationId xmlns:a16="http://schemas.microsoft.com/office/drawing/2014/main" id="{EEB1E60B-5D80-4FB1-BFFB-84B3488938E2}"/>
              </a:ext>
            </a:extLst>
          </p:cNvPr>
          <p:cNvGraphicFramePr>
            <a:graphicFrameLocks noGrp="1"/>
          </p:cNvGraphicFramePr>
          <p:nvPr>
            <p:extLst>
              <p:ext uri="{D42A27DB-BD31-4B8C-83A1-F6EECF244321}">
                <p14:modId xmlns:p14="http://schemas.microsoft.com/office/powerpoint/2010/main" val="581599833"/>
              </p:ext>
            </p:extLst>
          </p:nvPr>
        </p:nvGraphicFramePr>
        <p:xfrm>
          <a:off x="594855" y="2564904"/>
          <a:ext cx="4248037" cy="2798880"/>
        </p:xfrm>
        <a:graphic>
          <a:graphicData uri="http://schemas.openxmlformats.org/drawingml/2006/table">
            <a:tbl>
              <a:tblPr firstRow="1" bandRow="1">
                <a:tableStyleId>{5C22544A-7EE6-4342-B048-85BDC9FD1C3A}</a:tableStyleId>
              </a:tblPr>
              <a:tblGrid>
                <a:gridCol w="1474112">
                  <a:extLst>
                    <a:ext uri="{9D8B030D-6E8A-4147-A177-3AD203B41FA5}">
                      <a16:colId xmlns:a16="http://schemas.microsoft.com/office/drawing/2014/main" val="20000"/>
                    </a:ext>
                  </a:extLst>
                </a:gridCol>
                <a:gridCol w="2773925">
                  <a:extLst>
                    <a:ext uri="{9D8B030D-6E8A-4147-A177-3AD203B41FA5}">
                      <a16:colId xmlns:a16="http://schemas.microsoft.com/office/drawing/2014/main" val="20001"/>
                    </a:ext>
                  </a:extLst>
                </a:gridCol>
              </a:tblGrid>
              <a:tr h="35353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法律名</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改正内容</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81314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第一次介護強化法</a:t>
                      </a:r>
                      <a:endParaRPr lang="en-US" altLang="ja-JP"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年施行）</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介護給付額の拡充</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保険料率の引き上げ、介護準備基金の創設</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69447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第二次介護強化法</a:t>
                      </a:r>
                      <a:endParaRPr lang="en-US" altLang="ja-JP"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年施行）</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要介護認定の定義を</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段階から</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段階に改正</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保険料率の引き上げ</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93772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第三次介護強化法</a:t>
                      </a:r>
                      <a:endParaRPr lang="en-US" altLang="ja-JP"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年施行）</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地域における介護サービスの充実、介護相談に関する相談支援サービスの拡充</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介護保険料率の引き上げ</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bl>
          </a:graphicData>
        </a:graphic>
      </p:graphicFrame>
      <p:grpSp>
        <p:nvGrpSpPr>
          <p:cNvPr id="36" name="グループ化 35">
            <a:extLst>
              <a:ext uri="{FF2B5EF4-FFF2-40B4-BE49-F238E27FC236}">
                <a16:creationId xmlns:a16="http://schemas.microsoft.com/office/drawing/2014/main" id="{3FF10DB0-EC93-4E2A-8A61-7F5F826C209B}"/>
              </a:ext>
            </a:extLst>
          </p:cNvPr>
          <p:cNvGrpSpPr/>
          <p:nvPr/>
        </p:nvGrpSpPr>
        <p:grpSpPr>
          <a:xfrm>
            <a:off x="5205863" y="2132856"/>
            <a:ext cx="3096344" cy="457200"/>
            <a:chOff x="488504" y="976671"/>
            <a:chExt cx="3600000" cy="457200"/>
          </a:xfrm>
        </p:grpSpPr>
        <p:sp>
          <p:nvSpPr>
            <p:cNvPr id="37" name="Rectangle 2">
              <a:extLst>
                <a:ext uri="{FF2B5EF4-FFF2-40B4-BE49-F238E27FC236}">
                  <a16:creationId xmlns:a16="http://schemas.microsoft.com/office/drawing/2014/main" id="{120F28CF-7A46-443E-BEF6-AF5AA82D15F3}"/>
                </a:ext>
              </a:extLst>
            </p:cNvPr>
            <p:cNvSpPr txBox="1">
              <a:spLocks noChangeArrowheads="1"/>
            </p:cNvSpPr>
            <p:nvPr/>
          </p:nvSpPr>
          <p:spPr>
            <a:xfrm>
              <a:off x="629929"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介護保険制度改革の内容</a:t>
              </a:r>
            </a:p>
          </p:txBody>
        </p:sp>
        <p:cxnSp>
          <p:nvCxnSpPr>
            <p:cNvPr id="38" name="直線コネクタ 37">
              <a:extLst>
                <a:ext uri="{FF2B5EF4-FFF2-40B4-BE49-F238E27FC236}">
                  <a16:creationId xmlns:a16="http://schemas.microsoft.com/office/drawing/2014/main" id="{BB2367C5-FFBD-4E68-9916-63B3B58F266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9" name="正方形/長方形 38">
              <a:extLst>
                <a:ext uri="{FF2B5EF4-FFF2-40B4-BE49-F238E27FC236}">
                  <a16:creationId xmlns:a16="http://schemas.microsoft.com/office/drawing/2014/main" id="{F3867905-6E39-4E69-AA0C-4D2792ADE9E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40" name="グループ化 39">
            <a:extLst>
              <a:ext uri="{FF2B5EF4-FFF2-40B4-BE49-F238E27FC236}">
                <a16:creationId xmlns:a16="http://schemas.microsoft.com/office/drawing/2014/main" id="{5FD87B79-2D23-4825-8132-79A1A54C4C74}"/>
              </a:ext>
            </a:extLst>
          </p:cNvPr>
          <p:cNvGrpSpPr/>
          <p:nvPr/>
        </p:nvGrpSpPr>
        <p:grpSpPr>
          <a:xfrm>
            <a:off x="588641" y="2134932"/>
            <a:ext cx="3096344" cy="457200"/>
            <a:chOff x="488504" y="976671"/>
            <a:chExt cx="3600000" cy="457200"/>
          </a:xfrm>
        </p:grpSpPr>
        <p:sp>
          <p:nvSpPr>
            <p:cNvPr id="41" name="Rectangle 2">
              <a:extLst>
                <a:ext uri="{FF2B5EF4-FFF2-40B4-BE49-F238E27FC236}">
                  <a16:creationId xmlns:a16="http://schemas.microsoft.com/office/drawing/2014/main" id="{556F7572-48E3-410F-86FD-EB6D7F1438DB}"/>
                </a:ext>
              </a:extLst>
            </p:cNvPr>
            <p:cNvSpPr txBox="1">
              <a:spLocks noChangeArrowheads="1"/>
            </p:cNvSpPr>
            <p:nvPr/>
          </p:nvSpPr>
          <p:spPr>
            <a:xfrm>
              <a:off x="629929"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介護保険制度改革の内容</a:t>
              </a:r>
            </a:p>
          </p:txBody>
        </p:sp>
        <p:cxnSp>
          <p:nvCxnSpPr>
            <p:cNvPr id="42" name="直線コネクタ 41">
              <a:extLst>
                <a:ext uri="{FF2B5EF4-FFF2-40B4-BE49-F238E27FC236}">
                  <a16:creationId xmlns:a16="http://schemas.microsoft.com/office/drawing/2014/main" id="{51DAD7EB-E91E-4F1B-80F1-C0A7F97D2F0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43" name="正方形/長方形 42">
              <a:extLst>
                <a:ext uri="{FF2B5EF4-FFF2-40B4-BE49-F238E27FC236}">
                  <a16:creationId xmlns:a16="http://schemas.microsoft.com/office/drawing/2014/main" id="{45B1B60B-5446-454B-B60C-39F07ABC843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404318146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020391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111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ドイツにおける介護サービスの提供（</a:t>
            </a:r>
            <a:r>
              <a:rPr lang="en-US" altLang="ja-JP" dirty="0"/>
              <a:t>1/4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医療政策、計画等／</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ドイツでは在宅介護を優先し、施設での部分介護及びショートステイの給付は入所型の施設介護の給付に優先する。（社会法典第</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編　第４条）</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2008</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年以降、すべての介護施設（入所型／在宅型）では、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MDK</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による評価が行われ、その結果はインターネット上に公開されるなど、介護サービスの質を高めるための取組みが行われている。</a:t>
            </a:r>
          </a:p>
        </p:txBody>
      </p:sp>
      <p:grpSp>
        <p:nvGrpSpPr>
          <p:cNvPr id="7" name="グループ化 6">
            <a:extLst>
              <a:ext uri="{FF2B5EF4-FFF2-40B4-BE49-F238E27FC236}">
                <a16:creationId xmlns:a16="http://schemas.microsoft.com/office/drawing/2014/main" id="{9F376DD5-A01D-4898-B4FD-6FB09A1E67A5}"/>
              </a:ext>
            </a:extLst>
          </p:cNvPr>
          <p:cNvGrpSpPr/>
          <p:nvPr/>
        </p:nvGrpSpPr>
        <p:grpSpPr>
          <a:xfrm>
            <a:off x="488504" y="2060848"/>
            <a:ext cx="3600000" cy="457200"/>
            <a:chOff x="488504" y="976671"/>
            <a:chExt cx="3600000" cy="457200"/>
          </a:xfrm>
        </p:grpSpPr>
        <p:sp>
          <p:nvSpPr>
            <p:cNvPr id="9" name="Rectangle 2">
              <a:extLst>
                <a:ext uri="{FF2B5EF4-FFF2-40B4-BE49-F238E27FC236}">
                  <a16:creationId xmlns:a16="http://schemas.microsoft.com/office/drawing/2014/main" id="{57108727-6769-4FEB-B3E4-09C3709DB5E0}"/>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介護サービスの種類</a:t>
              </a:r>
            </a:p>
          </p:txBody>
        </p:sp>
        <p:cxnSp>
          <p:nvCxnSpPr>
            <p:cNvPr id="11" name="直線コネクタ 10">
              <a:extLst>
                <a:ext uri="{FF2B5EF4-FFF2-40B4-BE49-F238E27FC236}">
                  <a16:creationId xmlns:a16="http://schemas.microsoft.com/office/drawing/2014/main" id="{A4C296EF-5878-4759-B88C-9F943E2EFC0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80FB8F0-B779-47D5-BBDA-AA0EC8E164F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5" name="Table 204">
            <a:extLst>
              <a:ext uri="{FF2B5EF4-FFF2-40B4-BE49-F238E27FC236}">
                <a16:creationId xmlns:a16="http://schemas.microsoft.com/office/drawing/2014/main" id="{D4F696FC-96AC-4980-A8AE-7CBAE420066A}"/>
              </a:ext>
            </a:extLst>
          </p:cNvPr>
          <p:cNvGraphicFramePr>
            <a:graphicFrameLocks noGrp="1"/>
          </p:cNvGraphicFramePr>
          <p:nvPr>
            <p:extLst>
              <p:ext uri="{D42A27DB-BD31-4B8C-83A1-F6EECF244321}">
                <p14:modId xmlns:p14="http://schemas.microsoft.com/office/powerpoint/2010/main" val="1253793491"/>
              </p:ext>
            </p:extLst>
          </p:nvPr>
        </p:nvGraphicFramePr>
        <p:xfrm>
          <a:off x="201975" y="2476725"/>
          <a:ext cx="9503998" cy="3904604"/>
        </p:xfrm>
        <a:graphic>
          <a:graphicData uri="http://schemas.openxmlformats.org/drawingml/2006/table">
            <a:tbl>
              <a:tblPr firstRow="1" bandRow="1" bandCol="1">
                <a:tableStyleId>{5C22544A-7EE6-4342-B048-85BDC9FD1C3A}</a:tableStyleId>
              </a:tblPr>
              <a:tblGrid>
                <a:gridCol w="1302968">
                  <a:extLst>
                    <a:ext uri="{9D8B030D-6E8A-4147-A177-3AD203B41FA5}">
                      <a16:colId xmlns:a16="http://schemas.microsoft.com/office/drawing/2014/main" val="20000"/>
                    </a:ext>
                  </a:extLst>
                </a:gridCol>
                <a:gridCol w="1640206">
                  <a:extLst>
                    <a:ext uri="{9D8B030D-6E8A-4147-A177-3AD203B41FA5}">
                      <a16:colId xmlns:a16="http://schemas.microsoft.com/office/drawing/2014/main" val="20001"/>
                    </a:ext>
                  </a:extLst>
                </a:gridCol>
                <a:gridCol w="1640206">
                  <a:extLst>
                    <a:ext uri="{9D8B030D-6E8A-4147-A177-3AD203B41FA5}">
                      <a16:colId xmlns:a16="http://schemas.microsoft.com/office/drawing/2014/main" val="20002"/>
                    </a:ext>
                  </a:extLst>
                </a:gridCol>
                <a:gridCol w="1640206">
                  <a:extLst>
                    <a:ext uri="{9D8B030D-6E8A-4147-A177-3AD203B41FA5}">
                      <a16:colId xmlns:a16="http://schemas.microsoft.com/office/drawing/2014/main" val="20003"/>
                    </a:ext>
                  </a:extLst>
                </a:gridCol>
                <a:gridCol w="1640206">
                  <a:extLst>
                    <a:ext uri="{9D8B030D-6E8A-4147-A177-3AD203B41FA5}">
                      <a16:colId xmlns:a16="http://schemas.microsoft.com/office/drawing/2014/main" val="20004"/>
                    </a:ext>
                  </a:extLst>
                </a:gridCol>
                <a:gridCol w="1640206">
                  <a:extLst>
                    <a:ext uri="{9D8B030D-6E8A-4147-A177-3AD203B41FA5}">
                      <a16:colId xmlns:a16="http://schemas.microsoft.com/office/drawing/2014/main" val="20005"/>
                    </a:ext>
                  </a:extLst>
                </a:gridCol>
              </a:tblGrid>
              <a:tr h="272813">
                <a:tc rowSpan="2">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solidFill>
                        <a:schemeClr val="bg1"/>
                      </a:solid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在宅</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B w="19050" cap="flat" cmpd="sng" algn="ctr">
                      <a:solidFill>
                        <a:schemeClr val="bg1"/>
                      </a:solidFill>
                      <a:prstDash val="solid"/>
                      <a:round/>
                      <a:headEnd type="none" w="med" len="med"/>
                      <a:tailEnd type="none" w="med" len="med"/>
                    </a:lnB>
                    <a:solidFill>
                      <a:srgbClr val="0070C0"/>
                    </a:solidFill>
                  </a:tcPr>
                </a:tc>
                <a:tc hMerge="1">
                  <a:txBody>
                    <a:bodyPr/>
                    <a:lstStyle/>
                    <a:p>
                      <a:pPr marL="0" algn="ctr" defTabSz="914400" rtl="0" eaLnBrk="1" latinLnBrk="0" hangingPunct="1"/>
                      <a:endParaRPr kumimoji="1" lang="en-US" altLang="ja-JP" sz="1100" b="1" kern="1200" dirty="0">
                        <a:solidFill>
                          <a:schemeClr val="bg1"/>
                        </a:solidFill>
                        <a:latin typeface="+mn-lt"/>
                        <a:ea typeface="+mn-ea"/>
                        <a:cs typeface="+mn-cs"/>
                      </a:endParaRPr>
                    </a:p>
                  </a:txBody>
                  <a:tcPr anchor="ctr">
                    <a:lnL w="381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B w="38100" cap="flat" cmpd="sng" algn="ctr">
                      <a:solidFill>
                        <a:schemeClr val="bg1"/>
                      </a:solidFill>
                      <a:prstDash val="solid"/>
                      <a:round/>
                      <a:headEnd type="none" w="med" len="med"/>
                      <a:tailEnd type="none" w="med" len="med"/>
                    </a:lnB>
                    <a:solidFill>
                      <a:srgbClr val="0070C0"/>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1" kern="1200" dirty="0">
                        <a:solidFill>
                          <a:schemeClr val="bg1"/>
                        </a:solidFill>
                        <a:latin typeface="+mn-lt"/>
                        <a:ea typeface="+mn-ea"/>
                        <a:cs typeface="+mn-cs"/>
                      </a:endParaRP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B w="38100" cap="flat" cmpd="sng" algn="ctr">
                      <a:solidFill>
                        <a:schemeClr val="bg1"/>
                      </a:solidFill>
                      <a:prstDash val="solid"/>
                      <a:round/>
                      <a:headEnd type="none" w="med" len="med"/>
                      <a:tailEnd type="none" w="med" len="med"/>
                    </a:lnB>
                    <a:solidFill>
                      <a:srgbClr val="0070C0"/>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介護施設</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B w="19050" cap="flat" cmpd="sng" algn="ctr">
                      <a:solidFill>
                        <a:schemeClr val="bg1"/>
                      </a:solidFill>
                      <a:prstDash val="solid"/>
                      <a:round/>
                      <a:headEnd type="none" w="med" len="med"/>
                      <a:tailEnd type="none" w="med" len="med"/>
                    </a:lnB>
                    <a:solidFill>
                      <a:srgbClr val="0070C0"/>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1" kern="1200" dirty="0">
                        <a:solidFill>
                          <a:schemeClr val="bg1"/>
                        </a:solidFill>
                        <a:latin typeface="+mn-lt"/>
                        <a:ea typeface="+mn-ea"/>
                        <a:cs typeface="+mn-cs"/>
                      </a:endParaRP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86726">
                <a:tc vMerge="1">
                  <a:txBody>
                    <a:bodyPr/>
                    <a:lstStyle/>
                    <a:p>
                      <a:endParaRPr kumimoji="1" lang="ja-JP" altLang="en-US"/>
                    </a:p>
                  </a:txBody>
                  <a:tcPr/>
                </a:tc>
                <a:tc>
                  <a:txBody>
                    <a:bodyPr/>
                    <a:lstStyle/>
                    <a:p>
                      <a:pPr marL="0" algn="ctr" defTabSz="914400" rtl="0" eaLnBrk="1" latinLnBrk="0" hangingPunct="1"/>
                      <a:r>
                        <a:rPr kumimoji="1" lang="ja-JP" altLang="en-US" sz="1100" b="1" u="none"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在宅／家族介護</a:t>
                      </a:r>
                      <a:endParaRPr kumimoji="1" lang="en-US" altLang="ja-JP" sz="1100" b="1" u="none"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在宅／事業者介護</a:t>
                      </a:r>
                      <a:endParaRPr kumimoji="1" lang="en-US" altLang="ja-JP" sz="1100" b="1" u="none"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u="none"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グループホーム</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u="none"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老人ホーム</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u="none"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介護ホーム</a:t>
                      </a:r>
                    </a:p>
                  </a:txBody>
                  <a:tcPr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483619">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主な対象</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自宅で身近な人が介護を担う場合</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（家族介護等）</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自宅で在宅サービス事業者による介護を選択した場合</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自宅での身近な人による適切な介護が保証できないと判断された場合</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高齢者が可能な限り自立した生活を送ることができる設備を有する独立の住居の集合体</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自立した生活が困難である高齢者</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中～重度の要介護者で長期の療養を必要とする高齢者</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924286">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主な介護内容</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家族や身近な人による家庭内での介護</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介護者には現金給付が支給される</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在宅事業者等により、現物給付を受ける</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時間の在宅介護サービス</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身体介護や家事補助等</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包括的な身体介護や家事援助</a:t>
                      </a:r>
                      <a:endParaRPr lang="en-US" altLang="ja-JP"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123033">
                <a:tc>
                  <a:txBody>
                    <a:bodyPr/>
                    <a:lstStyle/>
                    <a:p>
                      <a:pPr algn="ctr">
                        <a:lnSpc>
                          <a:spcPts val="100"/>
                        </a:lnSpc>
                      </a:pPr>
                      <a:endParaRPr lang="en-US" altLang="ja-JP" sz="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lnSpc>
                          <a:spcPts val="100"/>
                        </a:lnSpc>
                        <a:buFont typeface="Wingdings" panose="05000000000000000000" pitchFamily="2" charset="2"/>
                        <a:buNone/>
                      </a:pPr>
                      <a:endParaRPr lang="en-US" altLang="ja-JP" sz="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lgn="ctr">
                        <a:lnSpc>
                          <a:spcPts val="100"/>
                        </a:lnSpc>
                        <a:buFont typeface="Wingdings" panose="05000000000000000000" pitchFamily="2" charset="2"/>
                        <a:buNone/>
                      </a:pPr>
                      <a:endParaRPr lang="en-US" altLang="ja-JP" sz="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marL="0" indent="0" algn="ctr">
                        <a:lnSpc>
                          <a:spcPts val="100"/>
                        </a:lnSpc>
                        <a:buFont typeface="Wingdings" panose="05000000000000000000" pitchFamily="2" charset="2"/>
                        <a:buNone/>
                      </a:pPr>
                      <a:endParaRPr lang="en-US" altLang="ja-JP" sz="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lnSpc>
                          <a:spcPts val="100"/>
                        </a:lnSpc>
                        <a:buFont typeface="Wingdings" panose="05000000000000000000" pitchFamily="2" charset="2"/>
                        <a:buNone/>
                      </a:pPr>
                      <a:endParaRPr lang="en-US" altLang="ja-JP" sz="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96884">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被介護者人口</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9900"/>
                    </a:solidFill>
                  </a:tcPr>
                </a:tc>
                <a:tc gridSpan="3">
                  <a:txBody>
                    <a:bodyPr/>
                    <a:lstStyle/>
                    <a:p>
                      <a:pPr marL="0" indent="0" algn="ctr">
                        <a:lnSpc>
                          <a:spcPts val="1500"/>
                        </a:lnSpc>
                        <a:buFont typeface="Wingdings" panose="05000000000000000000" pitchFamily="2" charset="2"/>
                        <a:buNone/>
                      </a:pPr>
                      <a:r>
                        <a:rPr lang="en-US" altLang="ja-JP" sz="1600" b="0" u="none"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78</a:t>
                      </a:r>
                      <a:r>
                        <a:rPr lang="ja-JP" altLang="en-US" sz="1600" b="0" u="none"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600" b="0" u="none"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a:lnSpc>
                          <a:spcPts val="1500"/>
                        </a:lnSpc>
                        <a:buFont typeface="Wingdings" panose="05000000000000000000" pitchFamily="2" charset="2"/>
                        <a:buNone/>
                      </a:pPr>
                      <a:endParaRPr lang="en-US" altLang="ja-JP" sz="1600" b="0" dirty="0">
                        <a:solidFill>
                          <a:srgbClr val="003366"/>
                        </a:solidFill>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ja-JP" altLang="en-US" dirty="0"/>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en-US" altLang="ja-JP" sz="16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21</a:t>
                      </a:r>
                      <a:r>
                        <a:rPr lang="ja-JP" altLang="en-US" sz="16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6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ts val="1500"/>
                        </a:lnSpc>
                        <a:spcBef>
                          <a:spcPts val="0"/>
                        </a:spcBef>
                        <a:spcAft>
                          <a:spcPts val="0"/>
                        </a:spcAft>
                        <a:buClrTx/>
                        <a:buSzTx/>
                        <a:buFont typeface="Wingdings" panose="05000000000000000000" pitchFamily="2" charset="2"/>
                        <a:buNone/>
                        <a:tabLst/>
                        <a:defRPr/>
                      </a:pPr>
                      <a:endParaRPr lang="en-US" altLang="ja-JP" sz="1600" b="0" dirty="0">
                        <a:solidFill>
                          <a:srgbClr val="003366"/>
                        </a:solidFill>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1724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高齢者の人数換算</a:t>
                      </a:r>
                      <a:r>
                        <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2019</a:t>
                      </a: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endPar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600" b="0" u="none"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291</a:t>
                      </a:r>
                      <a:r>
                        <a:rPr lang="ja-JP" altLang="en-US" sz="1600" b="0" u="none"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万人</a:t>
                      </a:r>
                      <a:endParaRPr lang="en-US" altLang="ja-JP" sz="1600" b="0" u="none"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altLang="ja-JP" sz="1600" b="0" dirty="0">
                        <a:solidFill>
                          <a:srgbClr val="003366"/>
                        </a:solidFill>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ja-JP" altLang="en-US" dirty="0"/>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6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78</a:t>
                      </a:r>
                      <a:r>
                        <a:rPr lang="ja-JP" altLang="en-US" sz="16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万人</a:t>
                      </a:r>
                      <a:endParaRPr lang="en-US" altLang="ja-JP" sz="16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altLang="ja-JP" sz="1600" b="0" dirty="0">
                        <a:solidFill>
                          <a:srgbClr val="003366"/>
                        </a:solidFill>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32014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2675725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213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ドイツにおける介護サービスの提供（</a:t>
            </a:r>
            <a:r>
              <a:rPr lang="en-US" altLang="ja-JP" dirty="0"/>
              <a:t>2/4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介護保険で利用できるサービス内容は、以下のとおりである。</a:t>
            </a:r>
          </a:p>
        </p:txBody>
      </p:sp>
      <p:grpSp>
        <p:nvGrpSpPr>
          <p:cNvPr id="16" name="グループ化 15">
            <a:extLst>
              <a:ext uri="{FF2B5EF4-FFF2-40B4-BE49-F238E27FC236}">
                <a16:creationId xmlns:a16="http://schemas.microsoft.com/office/drawing/2014/main" id="{C8117C5F-43C4-4F9B-BABC-F29FAC0284F4}"/>
              </a:ext>
            </a:extLst>
          </p:cNvPr>
          <p:cNvGrpSpPr/>
          <p:nvPr/>
        </p:nvGrpSpPr>
        <p:grpSpPr>
          <a:xfrm>
            <a:off x="496586" y="1308107"/>
            <a:ext cx="4288952" cy="457200"/>
            <a:chOff x="488504" y="976671"/>
            <a:chExt cx="3600000" cy="457200"/>
          </a:xfrm>
        </p:grpSpPr>
        <p:sp>
          <p:nvSpPr>
            <p:cNvPr id="17" name="Rectangle 2">
              <a:extLst>
                <a:ext uri="{FF2B5EF4-FFF2-40B4-BE49-F238E27FC236}">
                  <a16:creationId xmlns:a16="http://schemas.microsoft.com/office/drawing/2014/main" id="{267533A1-3425-4147-9C07-D2E8095963F4}"/>
                </a:ext>
              </a:extLst>
            </p:cNvPr>
            <p:cNvSpPr txBox="1">
              <a:spLocks noChangeArrowheads="1"/>
            </p:cNvSpPr>
            <p:nvPr/>
          </p:nvSpPr>
          <p:spPr>
            <a:xfrm>
              <a:off x="629930" y="976671"/>
              <a:ext cx="319239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介護サービス内容例</a:t>
              </a:r>
              <a:endPar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8" name="直線コネクタ 17">
              <a:extLst>
                <a:ext uri="{FF2B5EF4-FFF2-40B4-BE49-F238E27FC236}">
                  <a16:creationId xmlns:a16="http://schemas.microsoft.com/office/drawing/2014/main" id="{27781675-63D7-4339-B304-A46846C615A5}"/>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81DFA690-4562-48DD-B2C9-83C57A1A893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0" name="表 19">
            <a:extLst>
              <a:ext uri="{FF2B5EF4-FFF2-40B4-BE49-F238E27FC236}">
                <a16:creationId xmlns:a16="http://schemas.microsoft.com/office/drawing/2014/main" id="{FA2E0654-6918-4BDF-BC86-5C5D0A567006}"/>
              </a:ext>
            </a:extLst>
          </p:cNvPr>
          <p:cNvGraphicFramePr>
            <a:graphicFrameLocks noGrp="1"/>
          </p:cNvGraphicFramePr>
          <p:nvPr>
            <p:extLst>
              <p:ext uri="{D42A27DB-BD31-4B8C-83A1-F6EECF244321}">
                <p14:modId xmlns:p14="http://schemas.microsoft.com/office/powerpoint/2010/main" val="3237423808"/>
              </p:ext>
            </p:extLst>
          </p:nvPr>
        </p:nvGraphicFramePr>
        <p:xfrm>
          <a:off x="5084316" y="1812162"/>
          <a:ext cx="4312024" cy="3607497"/>
        </p:xfrm>
        <a:graphic>
          <a:graphicData uri="http://schemas.openxmlformats.org/drawingml/2006/table">
            <a:tbl>
              <a:tblPr firstRow="1" bandRow="1">
                <a:tableStyleId>{5C22544A-7EE6-4342-B048-85BDC9FD1C3A}</a:tableStyleId>
              </a:tblPr>
              <a:tblGrid>
                <a:gridCol w="1221208">
                  <a:extLst>
                    <a:ext uri="{9D8B030D-6E8A-4147-A177-3AD203B41FA5}">
                      <a16:colId xmlns:a16="http://schemas.microsoft.com/office/drawing/2014/main" val="20000"/>
                    </a:ext>
                  </a:extLst>
                </a:gridCol>
                <a:gridCol w="3090816">
                  <a:extLst>
                    <a:ext uri="{9D8B030D-6E8A-4147-A177-3AD203B41FA5}">
                      <a16:colId xmlns:a16="http://schemas.microsoft.com/office/drawing/2014/main" val="20001"/>
                    </a:ext>
                  </a:extLst>
                </a:gridCol>
              </a:tblGrid>
              <a:tr h="481659">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サービス項目</a:t>
                      </a:r>
                    </a:p>
                  </a:txBody>
                  <a:tcPr marL="77372" marR="77372" marT="38686" marB="38686" anchor="ctr">
                    <a:lnL w="317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サービス内容</a:t>
                      </a:r>
                    </a:p>
                  </a:txBody>
                  <a:tcPr marL="77372" marR="77372" marT="38686" marB="38686" anchor="ctr">
                    <a:lnL w="12700" cap="flat" cmpd="sng" algn="ctr">
                      <a:solidFill>
                        <a:schemeClr val="bg1"/>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689827">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短期入所介護</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ショートステイ</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年間８週間まで、</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1,612</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ユーロ（約</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193,440</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円）以内が支給される。</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09961">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介護補助具の支給・貸与</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技術的介護補助具と消耗品に分類される。技術的介護補助具は通例貸与の形態で支給され、自己負担は当該費用の</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10</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％（一補助具あたり上限</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25</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ユーロ）、消耗品は月額</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40</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ユーロ（約</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4,800</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円）まで償還される。</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12258">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住宅改造補助</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１件あたり</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4,000</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ユーロ（約</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480,000</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円）以内が支給される。</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13792">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完全施設介護</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在宅介護や部分施設介護による在宅生活が困難な要介護者についてのみ実施される。（要介護２～５）ホテル代、食費等は自己負担。</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21" name="表 20">
            <a:extLst>
              <a:ext uri="{FF2B5EF4-FFF2-40B4-BE49-F238E27FC236}">
                <a16:creationId xmlns:a16="http://schemas.microsoft.com/office/drawing/2014/main" id="{78F548A0-DBF9-4AAF-9AB5-AA7CA4CD2AE0}"/>
              </a:ext>
            </a:extLst>
          </p:cNvPr>
          <p:cNvGraphicFramePr>
            <a:graphicFrameLocks noGrp="1"/>
          </p:cNvGraphicFramePr>
          <p:nvPr>
            <p:extLst>
              <p:ext uri="{D42A27DB-BD31-4B8C-83A1-F6EECF244321}">
                <p14:modId xmlns:p14="http://schemas.microsoft.com/office/powerpoint/2010/main" val="947630811"/>
              </p:ext>
            </p:extLst>
          </p:nvPr>
        </p:nvGraphicFramePr>
        <p:xfrm>
          <a:off x="488504" y="1812163"/>
          <a:ext cx="4320480" cy="3607497"/>
        </p:xfrm>
        <a:graphic>
          <a:graphicData uri="http://schemas.openxmlformats.org/drawingml/2006/table">
            <a:tbl>
              <a:tblPr firstRow="1" bandRow="1">
                <a:tableStyleId>{5C22544A-7EE6-4342-B048-85BDC9FD1C3A}</a:tableStyleId>
              </a:tblPr>
              <a:tblGrid>
                <a:gridCol w="1224136">
                  <a:extLst>
                    <a:ext uri="{9D8B030D-6E8A-4147-A177-3AD203B41FA5}">
                      <a16:colId xmlns:a16="http://schemas.microsoft.com/office/drawing/2014/main" val="20000"/>
                    </a:ext>
                  </a:extLst>
                </a:gridCol>
                <a:gridCol w="3096344">
                  <a:extLst>
                    <a:ext uri="{9D8B030D-6E8A-4147-A177-3AD203B41FA5}">
                      <a16:colId xmlns:a16="http://schemas.microsoft.com/office/drawing/2014/main" val="20001"/>
                    </a:ext>
                  </a:extLst>
                </a:gridCol>
              </a:tblGrid>
              <a:tr h="417706">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サービス項目</a:t>
                      </a:r>
                    </a:p>
                  </a:txBody>
                  <a:tcPr marL="77372" marR="77372" marT="38686" marB="38686" anchor="ctr">
                    <a:lnL w="3175" cap="flat" cmpd="sng" algn="ctr">
                      <a:solidFill>
                        <a:schemeClr val="bg1">
                          <a:lumMod val="6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サービス内容</a:t>
                      </a:r>
                    </a:p>
                  </a:txBody>
                  <a:tcPr marL="77372" marR="77372" marT="38686" marB="38686" anchor="ctr">
                    <a:lnL w="12700" cap="flat" cmpd="sng" algn="ctr">
                      <a:solidFill>
                        <a:schemeClr val="bg1"/>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518314">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介護現物給付</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在宅介護事業者利用の費用。</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86716">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介護手当</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在宅の介護者に対して支給される現金給付。</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26559">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組合せ給付</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介護現物給付と現金給付を組み合わせた給付。支給限度額は、給付割合に応じて按分される。</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866989">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代替介護</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介護者が休暇や病気で一時的に介護困難である場合に、代わりの介護者を雇うための費用を給付。年間６週間まで、</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1,612</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ユーロ（約</a:t>
                      </a:r>
                      <a:r>
                        <a:rPr kumimoji="1" lang="en-US" altLang="ja-JP"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193,440</a:t>
                      </a: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円）以内が支給される。</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791213">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部分施設介護</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ts val="1500"/>
                        </a:lnSpc>
                      </a:pPr>
                      <a:r>
                        <a:rPr kumimoji="1" lang="ja-JP" altLang="en-US" sz="110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日中又は夜間に、介護施設において一時的に要介護者を預かる給付（デイケア、ナイトケア）。</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61167881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6808765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315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ドイツにおける介護サービスの提供（</a:t>
            </a:r>
            <a:r>
              <a:rPr lang="en-US" altLang="ja-JP" dirty="0"/>
              <a:t>3/4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在宅・介護施設のいずれにおいても、事業者数は増加している。事業者数の増加に伴い、介護職員数も毎年増加している。特に、在宅ケアの職員は、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2009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年以降年平均</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％前後の割合で増加している。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一方で、要介護者数も大きく増加しており、職員の増強が追い付かなくなっている。要介護者数一人あたりの介護職員は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年まで徐々に改善されていたものの、</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年には減少に転じている。</a:t>
            </a:r>
          </a:p>
        </p:txBody>
      </p:sp>
      <p:grpSp>
        <p:nvGrpSpPr>
          <p:cNvPr id="7" name="グループ化 6">
            <a:extLst>
              <a:ext uri="{FF2B5EF4-FFF2-40B4-BE49-F238E27FC236}">
                <a16:creationId xmlns:a16="http://schemas.microsoft.com/office/drawing/2014/main" id="{FAC9C4B3-9A80-48D8-8C41-BFE4BB667446}"/>
              </a:ext>
            </a:extLst>
          </p:cNvPr>
          <p:cNvGrpSpPr/>
          <p:nvPr/>
        </p:nvGrpSpPr>
        <p:grpSpPr>
          <a:xfrm>
            <a:off x="658239" y="2097375"/>
            <a:ext cx="2998617" cy="457200"/>
            <a:chOff x="488504" y="968267"/>
            <a:chExt cx="2998617" cy="457200"/>
          </a:xfrm>
        </p:grpSpPr>
        <p:sp>
          <p:nvSpPr>
            <p:cNvPr id="9" name="Rectangle 2">
              <a:extLst>
                <a:ext uri="{FF2B5EF4-FFF2-40B4-BE49-F238E27FC236}">
                  <a16:creationId xmlns:a16="http://schemas.microsoft.com/office/drawing/2014/main" id="{20867697-686A-4A2F-A672-E54F7544E1C0}"/>
                </a:ext>
              </a:extLst>
            </p:cNvPr>
            <p:cNvSpPr txBox="1">
              <a:spLocks noChangeArrowheads="1"/>
            </p:cNvSpPr>
            <p:nvPr/>
          </p:nvSpPr>
          <p:spPr>
            <a:xfrm>
              <a:off x="606801" y="968267"/>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事業者数及び職員数</a:t>
              </a:r>
            </a:p>
          </p:txBody>
        </p:sp>
        <p:cxnSp>
          <p:nvCxnSpPr>
            <p:cNvPr id="11" name="直線コネクタ 10">
              <a:extLst>
                <a:ext uri="{FF2B5EF4-FFF2-40B4-BE49-F238E27FC236}">
                  <a16:creationId xmlns:a16="http://schemas.microsoft.com/office/drawing/2014/main" id="{C2CB438A-B14F-45B9-9D7E-D2774DB7D1F2}"/>
                </a:ext>
              </a:extLst>
            </p:cNvPr>
            <p:cNvCxnSpPr/>
            <p:nvPr/>
          </p:nvCxnSpPr>
          <p:spPr bwMode="auto">
            <a:xfrm>
              <a:off x="488504" y="1317228"/>
              <a:ext cx="28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3799268-C729-4DDC-9C16-99BE0E7602D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 name="グループ化 14">
            <a:extLst>
              <a:ext uri="{FF2B5EF4-FFF2-40B4-BE49-F238E27FC236}">
                <a16:creationId xmlns:a16="http://schemas.microsoft.com/office/drawing/2014/main" id="{5A8928C4-5927-4707-8883-7BCF0E337DE5}"/>
              </a:ext>
            </a:extLst>
          </p:cNvPr>
          <p:cNvGrpSpPr/>
          <p:nvPr/>
        </p:nvGrpSpPr>
        <p:grpSpPr>
          <a:xfrm>
            <a:off x="5504352" y="2117502"/>
            <a:ext cx="4192723" cy="457200"/>
            <a:chOff x="488504" y="982624"/>
            <a:chExt cx="3599742" cy="457200"/>
          </a:xfrm>
        </p:grpSpPr>
        <p:sp>
          <p:nvSpPr>
            <p:cNvPr id="16" name="Rectangle 2">
              <a:extLst>
                <a:ext uri="{FF2B5EF4-FFF2-40B4-BE49-F238E27FC236}">
                  <a16:creationId xmlns:a16="http://schemas.microsoft.com/office/drawing/2014/main" id="{2DC5CD3C-F65D-44C6-862F-173DF8B6892E}"/>
                </a:ext>
              </a:extLst>
            </p:cNvPr>
            <p:cNvSpPr txBox="1">
              <a:spLocks noChangeArrowheads="1"/>
            </p:cNvSpPr>
            <p:nvPr/>
          </p:nvSpPr>
          <p:spPr>
            <a:xfrm>
              <a:off x="629672" y="982624"/>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介護職員数</a:t>
              </a:r>
              <a:endPar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a:p>
              <a:pPr defTabSz="957263" eaLnBrk="0" fontAlgn="ctr" hangingPunct="0">
                <a:defRPr/>
              </a:pPr>
              <a:endParaRPr lang="ja-JP" altLang="en-US" sz="1800" b="0" kern="0" dirty="0">
                <a:solidFill>
                  <a:srgbClr val="003366"/>
                </a:solidFill>
                <a:latin typeface="+mj-lt"/>
                <a:ea typeface="+mj-ea"/>
                <a:cs typeface="+mj-cs"/>
              </a:endParaRPr>
            </a:p>
          </p:txBody>
        </p:sp>
        <p:cxnSp>
          <p:nvCxnSpPr>
            <p:cNvPr id="17" name="直線コネクタ 16">
              <a:extLst>
                <a:ext uri="{FF2B5EF4-FFF2-40B4-BE49-F238E27FC236}">
                  <a16:creationId xmlns:a16="http://schemas.microsoft.com/office/drawing/2014/main" id="{237B6A08-43B7-4DA1-AEF6-695300ACD7A6}"/>
                </a:ext>
              </a:extLst>
            </p:cNvPr>
            <p:cNvCxnSpPr/>
            <p:nvPr/>
          </p:nvCxnSpPr>
          <p:spPr bwMode="auto">
            <a:xfrm>
              <a:off x="488504" y="1317228"/>
              <a:ext cx="2349045"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145C0545-B3B3-4BA2-8C20-C7A8B77BF65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9" name="グラフ 18">
            <a:extLst>
              <a:ext uri="{FF2B5EF4-FFF2-40B4-BE49-F238E27FC236}">
                <a16:creationId xmlns:a16="http://schemas.microsoft.com/office/drawing/2014/main" id="{7A5B2967-02E8-435E-9CF2-012D49E103CA}"/>
              </a:ext>
            </a:extLst>
          </p:cNvPr>
          <p:cNvGraphicFramePr>
            <a:graphicFrameLocks/>
          </p:cNvGraphicFramePr>
          <p:nvPr>
            <p:extLst>
              <p:ext uri="{D42A27DB-BD31-4B8C-83A1-F6EECF244321}">
                <p14:modId xmlns:p14="http://schemas.microsoft.com/office/powerpoint/2010/main" val="3885255374"/>
              </p:ext>
            </p:extLst>
          </p:nvPr>
        </p:nvGraphicFramePr>
        <p:xfrm>
          <a:off x="387116" y="2580773"/>
          <a:ext cx="4572000" cy="172512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グラフ 19">
            <a:extLst>
              <a:ext uri="{FF2B5EF4-FFF2-40B4-BE49-F238E27FC236}">
                <a16:creationId xmlns:a16="http://schemas.microsoft.com/office/drawing/2014/main" id="{EC7D21D9-E1C1-4932-BE08-AD40856855CC}"/>
              </a:ext>
            </a:extLst>
          </p:cNvPr>
          <p:cNvGraphicFramePr>
            <a:graphicFrameLocks/>
          </p:cNvGraphicFramePr>
          <p:nvPr>
            <p:extLst>
              <p:ext uri="{D42A27DB-BD31-4B8C-83A1-F6EECF244321}">
                <p14:modId xmlns:p14="http://schemas.microsoft.com/office/powerpoint/2010/main" val="3501361534"/>
              </p:ext>
            </p:extLst>
          </p:nvPr>
        </p:nvGraphicFramePr>
        <p:xfrm>
          <a:off x="387116" y="4580000"/>
          <a:ext cx="4572000" cy="1737786"/>
        </p:xfrm>
        <a:graphic>
          <a:graphicData uri="http://schemas.openxmlformats.org/drawingml/2006/chart">
            <c:chart xmlns:c="http://schemas.openxmlformats.org/drawingml/2006/chart" xmlns:r="http://schemas.openxmlformats.org/officeDocument/2006/relationships" r:id="rId8"/>
          </a:graphicData>
        </a:graphic>
      </p:graphicFrame>
      <p:sp>
        <p:nvSpPr>
          <p:cNvPr id="21" name="テキスト ボックス 20">
            <a:extLst>
              <a:ext uri="{FF2B5EF4-FFF2-40B4-BE49-F238E27FC236}">
                <a16:creationId xmlns:a16="http://schemas.microsoft.com/office/drawing/2014/main" id="{53D01AA0-8A72-4A97-A917-7B6637632B8F}"/>
              </a:ext>
            </a:extLst>
          </p:cNvPr>
          <p:cNvSpPr txBox="1"/>
          <p:nvPr/>
        </p:nvSpPr>
        <p:spPr>
          <a:xfrm>
            <a:off x="4496582" y="6121548"/>
            <a:ext cx="56938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テキスト ボックス 21">
            <a:extLst>
              <a:ext uri="{FF2B5EF4-FFF2-40B4-BE49-F238E27FC236}">
                <a16:creationId xmlns:a16="http://schemas.microsoft.com/office/drawing/2014/main" id="{0D4F00CE-FB18-43E9-BA36-CBD1720F6B6D}"/>
              </a:ext>
            </a:extLst>
          </p:cNvPr>
          <p:cNvSpPr txBox="1"/>
          <p:nvPr/>
        </p:nvSpPr>
        <p:spPr>
          <a:xfrm>
            <a:off x="4543618" y="4104517"/>
            <a:ext cx="56938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テキスト ボックス 22">
            <a:extLst>
              <a:ext uri="{FF2B5EF4-FFF2-40B4-BE49-F238E27FC236}">
                <a16:creationId xmlns:a16="http://schemas.microsoft.com/office/drawing/2014/main" id="{9ABF363F-DC43-483E-805E-9F0ADFB86CC4}"/>
              </a:ext>
            </a:extLst>
          </p:cNvPr>
          <p:cNvSpPr txBox="1"/>
          <p:nvPr/>
        </p:nvSpPr>
        <p:spPr>
          <a:xfrm>
            <a:off x="244390" y="2532275"/>
            <a:ext cx="697627" cy="246221"/>
          </a:xfrm>
          <a:prstGeom prst="rect">
            <a:avLst/>
          </a:prstGeom>
          <a:noFill/>
        </p:spPr>
        <p:txBody>
          <a:bodyPr wrap="square" rtlCol="0">
            <a:spAutoFit/>
          </a:bodyPr>
          <a:lstStyle/>
          <a:p>
            <a:pPr algn="ctr"/>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（施設）</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テキスト ボックス 23">
            <a:extLst>
              <a:ext uri="{FF2B5EF4-FFF2-40B4-BE49-F238E27FC236}">
                <a16:creationId xmlns:a16="http://schemas.microsoft.com/office/drawing/2014/main" id="{31C8662B-0C2B-4E6F-BC0E-59D121F81750}"/>
              </a:ext>
            </a:extLst>
          </p:cNvPr>
          <p:cNvSpPr txBox="1"/>
          <p:nvPr/>
        </p:nvSpPr>
        <p:spPr>
          <a:xfrm>
            <a:off x="201975" y="4501446"/>
            <a:ext cx="726826" cy="246221"/>
          </a:xfrm>
          <a:prstGeom prst="rect">
            <a:avLst/>
          </a:prstGeom>
          <a:noFill/>
        </p:spPr>
        <p:txBody>
          <a:bodyPr wrap="square" rtlCol="0">
            <a:spAutoFit/>
          </a:bodyPr>
          <a:lstStyle/>
          <a:p>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a:t>
            </a: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25" name="グラフ 24">
            <a:extLst>
              <a:ext uri="{FF2B5EF4-FFF2-40B4-BE49-F238E27FC236}">
                <a16:creationId xmlns:a16="http://schemas.microsoft.com/office/drawing/2014/main" id="{5296D780-6A92-4CF7-BE88-6834673FF4C4}"/>
              </a:ext>
            </a:extLst>
          </p:cNvPr>
          <p:cNvGraphicFramePr>
            <a:graphicFrameLocks/>
          </p:cNvGraphicFramePr>
          <p:nvPr>
            <p:extLst>
              <p:ext uri="{D42A27DB-BD31-4B8C-83A1-F6EECF244321}">
                <p14:modId xmlns:p14="http://schemas.microsoft.com/office/powerpoint/2010/main" val="2591412416"/>
              </p:ext>
            </p:extLst>
          </p:nvPr>
        </p:nvGraphicFramePr>
        <p:xfrm>
          <a:off x="4956034" y="2676214"/>
          <a:ext cx="4714726" cy="3777122"/>
        </p:xfrm>
        <a:graphic>
          <a:graphicData uri="http://schemas.openxmlformats.org/drawingml/2006/chart">
            <c:chart xmlns:c="http://schemas.openxmlformats.org/drawingml/2006/chart" xmlns:r="http://schemas.openxmlformats.org/officeDocument/2006/relationships" r:id="rId9"/>
          </a:graphicData>
        </a:graphic>
      </p:graphicFrame>
      <p:sp>
        <p:nvSpPr>
          <p:cNvPr id="26" name="テキスト ボックス 25">
            <a:extLst>
              <a:ext uri="{FF2B5EF4-FFF2-40B4-BE49-F238E27FC236}">
                <a16:creationId xmlns:a16="http://schemas.microsoft.com/office/drawing/2014/main" id="{F92EC603-3146-4381-A9AC-F4B66EC30CAB}"/>
              </a:ext>
            </a:extLst>
          </p:cNvPr>
          <p:cNvSpPr txBox="1"/>
          <p:nvPr/>
        </p:nvSpPr>
        <p:spPr>
          <a:xfrm>
            <a:off x="9229614" y="2554575"/>
            <a:ext cx="56938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（人）</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テキスト ボックス 26">
            <a:extLst>
              <a:ext uri="{FF2B5EF4-FFF2-40B4-BE49-F238E27FC236}">
                <a16:creationId xmlns:a16="http://schemas.microsoft.com/office/drawing/2014/main" id="{9B527363-2882-4704-B5E4-4575207011F4}"/>
              </a:ext>
            </a:extLst>
          </p:cNvPr>
          <p:cNvSpPr txBox="1"/>
          <p:nvPr/>
        </p:nvSpPr>
        <p:spPr>
          <a:xfrm>
            <a:off x="5069473" y="2554575"/>
            <a:ext cx="817878" cy="246221"/>
          </a:xfrm>
          <a:prstGeom prst="rect">
            <a:avLst/>
          </a:prstGeom>
          <a:noFill/>
        </p:spPr>
        <p:txBody>
          <a:bodyPr wrap="square" rtlCol="0">
            <a:spAutoFit/>
          </a:bodyPr>
          <a:lstStyle/>
          <a:p>
            <a:pPr algn="r"/>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（千人）</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8" name="テキスト ボックス 27">
            <a:extLst>
              <a:ext uri="{FF2B5EF4-FFF2-40B4-BE49-F238E27FC236}">
                <a16:creationId xmlns:a16="http://schemas.microsoft.com/office/drawing/2014/main" id="{0B010362-0E1D-4EF8-AB16-91D8739FC582}"/>
              </a:ext>
            </a:extLst>
          </p:cNvPr>
          <p:cNvSpPr txBox="1"/>
          <p:nvPr/>
        </p:nvSpPr>
        <p:spPr>
          <a:xfrm>
            <a:off x="9129464" y="6099626"/>
            <a:ext cx="56938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9" name="テキスト ボックス 28">
            <a:extLst>
              <a:ext uri="{FF2B5EF4-FFF2-40B4-BE49-F238E27FC236}">
                <a16:creationId xmlns:a16="http://schemas.microsoft.com/office/drawing/2014/main" id="{09926384-0167-429E-BA1D-860A0E3D6AD5}"/>
              </a:ext>
            </a:extLst>
          </p:cNvPr>
          <p:cNvSpPr txBox="1"/>
          <p:nvPr/>
        </p:nvSpPr>
        <p:spPr>
          <a:xfrm>
            <a:off x="4585091" y="2547425"/>
            <a:ext cx="697627" cy="246221"/>
          </a:xfrm>
          <a:prstGeom prst="rect">
            <a:avLst/>
          </a:prstGeom>
          <a:noFill/>
        </p:spPr>
        <p:txBody>
          <a:bodyPr wrap="none" rtlCol="0">
            <a:spAutoFit/>
          </a:bodyPr>
          <a:lstStyle/>
          <a:p>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千人</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テキスト ボックス 29">
            <a:extLst>
              <a:ext uri="{FF2B5EF4-FFF2-40B4-BE49-F238E27FC236}">
                <a16:creationId xmlns:a16="http://schemas.microsoft.com/office/drawing/2014/main" id="{EE6203F8-3B11-4D73-A7F8-7BE597AF10FC}"/>
              </a:ext>
            </a:extLst>
          </p:cNvPr>
          <p:cNvSpPr txBox="1"/>
          <p:nvPr/>
        </p:nvSpPr>
        <p:spPr>
          <a:xfrm>
            <a:off x="4531895" y="4545406"/>
            <a:ext cx="69762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（千人）</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9149878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670968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418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ドイツにおける介護サービスの提供（</a:t>
            </a:r>
            <a:r>
              <a:rPr lang="en-US" altLang="ja-JP" dirty="0"/>
              <a:t>4/4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産業別１人あたりの時給を見ると、全体平均が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26.1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ユーロ（約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3,132</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円）／ｈであるのに対し、施設介護や福祉関連従事者の時給は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16.45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ユーロ（約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1,974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円）／ｈと、比較的低い水準となっている。他の職業と比較して所得が低くなっていることが、介護人材の確保が難航する一因にもなっていると推測される。なお、医療従事者の平均時給は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25.34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ユーロ（約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3,040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円）／ｈである。</a:t>
            </a:r>
          </a:p>
        </p:txBody>
      </p:sp>
      <p:sp>
        <p:nvSpPr>
          <p:cNvPr id="7" name="正方形/長方形 6">
            <a:extLst>
              <a:ext uri="{FF2B5EF4-FFF2-40B4-BE49-F238E27FC236}">
                <a16:creationId xmlns:a16="http://schemas.microsoft.com/office/drawing/2014/main" id="{6E2E4F76-A692-438D-880C-7D4A9AEB21BB}"/>
              </a:ext>
            </a:extLst>
          </p:cNvPr>
          <p:cNvSpPr/>
          <p:nvPr/>
        </p:nvSpPr>
        <p:spPr bwMode="auto">
          <a:xfrm>
            <a:off x="6825208" y="3156979"/>
            <a:ext cx="1080120" cy="1442705"/>
          </a:xfrm>
          <a:prstGeom prst="rect">
            <a:avLst/>
          </a:prstGeom>
          <a:solidFill>
            <a:srgbClr val="CCECFF"/>
          </a:solidFill>
          <a:ln w="28575" cap="flat" cmpd="sng" algn="ctr">
            <a:solidFill>
              <a:srgbClr val="FF0000"/>
            </a:solidFill>
            <a:prstDash val="solid"/>
            <a:round/>
            <a:headEnd type="none" w="med" len="med"/>
            <a:tailEnd type="none" w="med" len="med"/>
          </a:ln>
          <a:effectLst/>
        </p:spPr>
        <p:txBody>
          <a:bodyPr wrap="square"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9" name="グループ化 8">
            <a:extLst>
              <a:ext uri="{FF2B5EF4-FFF2-40B4-BE49-F238E27FC236}">
                <a16:creationId xmlns:a16="http://schemas.microsoft.com/office/drawing/2014/main" id="{5023F656-DE59-416E-BB72-B6671E3D3797}"/>
              </a:ext>
            </a:extLst>
          </p:cNvPr>
          <p:cNvGrpSpPr/>
          <p:nvPr/>
        </p:nvGrpSpPr>
        <p:grpSpPr>
          <a:xfrm>
            <a:off x="644934" y="1924854"/>
            <a:ext cx="4308065" cy="457200"/>
            <a:chOff x="488504" y="968267"/>
            <a:chExt cx="3428095" cy="457200"/>
          </a:xfrm>
        </p:grpSpPr>
        <p:sp>
          <p:nvSpPr>
            <p:cNvPr id="11" name="Rectangle 2">
              <a:extLst>
                <a:ext uri="{FF2B5EF4-FFF2-40B4-BE49-F238E27FC236}">
                  <a16:creationId xmlns:a16="http://schemas.microsoft.com/office/drawing/2014/main" id="{DF6D3487-FB37-47AF-9ED7-1E1598F0AD58}"/>
                </a:ext>
              </a:extLst>
            </p:cNvPr>
            <p:cNvSpPr txBox="1">
              <a:spLocks noChangeArrowheads="1"/>
            </p:cNvSpPr>
            <p:nvPr/>
          </p:nvSpPr>
          <p:spPr>
            <a:xfrm>
              <a:off x="606800" y="968267"/>
              <a:ext cx="330979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産業別１人あたりの時給（</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2017</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年）</a:t>
              </a:r>
            </a:p>
          </p:txBody>
        </p:sp>
        <p:cxnSp>
          <p:nvCxnSpPr>
            <p:cNvPr id="14" name="直線コネクタ 13">
              <a:extLst>
                <a:ext uri="{FF2B5EF4-FFF2-40B4-BE49-F238E27FC236}">
                  <a16:creationId xmlns:a16="http://schemas.microsoft.com/office/drawing/2014/main" id="{13467ADD-45F4-407A-8025-0917A02AD64F}"/>
                </a:ext>
              </a:extLst>
            </p:cNvPr>
            <p:cNvCxnSpPr/>
            <p:nvPr/>
          </p:nvCxnSpPr>
          <p:spPr bwMode="auto">
            <a:xfrm>
              <a:off x="488504" y="1317228"/>
              <a:ext cx="3151126"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357FC990-ABCA-46EB-8186-A38A4671A06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6" name="Rectangle 3">
            <a:extLst>
              <a:ext uri="{FF2B5EF4-FFF2-40B4-BE49-F238E27FC236}">
                <a16:creationId xmlns:a16="http://schemas.microsoft.com/office/drawing/2014/main" id="{24EAED5D-6825-4A9A-A879-3483E2114916}"/>
              </a:ext>
            </a:extLst>
          </p:cNvPr>
          <p:cNvSpPr txBox="1">
            <a:spLocks noChangeArrowheads="1"/>
          </p:cNvSpPr>
          <p:nvPr/>
        </p:nvSpPr>
        <p:spPr bwMode="auto">
          <a:xfrm>
            <a:off x="372046" y="2325516"/>
            <a:ext cx="4436938" cy="27436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271463" indent="0">
              <a:spcBef>
                <a:spcPts val="0"/>
              </a:spcBef>
              <a:buClr>
                <a:srgbClr val="003366"/>
              </a:buClr>
              <a:buNone/>
            </a:pPr>
            <a:r>
              <a:rPr lang="en-US" altLang="ja-JP" sz="12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Human health and social </a:t>
            </a:r>
            <a:r>
              <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work</a:t>
            </a:r>
            <a:r>
              <a:rPr lang="en-US" altLang="ja-JP" sz="12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activities</a:t>
            </a:r>
            <a:r>
              <a:rPr lang="ja-JP" altLang="en-US" sz="12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を除く大分類</a:t>
            </a:r>
            <a:endParaRPr lang="en-US" altLang="ja-JP" sz="12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テキスト ボックス 16">
            <a:extLst>
              <a:ext uri="{FF2B5EF4-FFF2-40B4-BE49-F238E27FC236}">
                <a16:creationId xmlns:a16="http://schemas.microsoft.com/office/drawing/2014/main" id="{23F8F0A8-6F5A-42E1-8CCA-00295C035F2E}"/>
              </a:ext>
            </a:extLst>
          </p:cNvPr>
          <p:cNvSpPr txBox="1"/>
          <p:nvPr/>
        </p:nvSpPr>
        <p:spPr>
          <a:xfrm>
            <a:off x="560512" y="2582564"/>
            <a:ext cx="831737" cy="246221"/>
          </a:xfrm>
          <a:prstGeom prst="rect">
            <a:avLst/>
          </a:prstGeom>
          <a:noFill/>
        </p:spPr>
        <p:txBody>
          <a:bodyPr wrap="squar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（ユーロ）</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8" name="グラフ 17">
            <a:extLst>
              <a:ext uri="{FF2B5EF4-FFF2-40B4-BE49-F238E27FC236}">
                <a16:creationId xmlns:a16="http://schemas.microsoft.com/office/drawing/2014/main" id="{1CF8FD69-7211-4E03-BA0C-370D67F72D80}"/>
              </a:ext>
            </a:extLst>
          </p:cNvPr>
          <p:cNvGraphicFramePr>
            <a:graphicFrameLocks/>
          </p:cNvGraphicFramePr>
          <p:nvPr>
            <p:extLst>
              <p:ext uri="{D42A27DB-BD31-4B8C-83A1-F6EECF244321}">
                <p14:modId xmlns:p14="http://schemas.microsoft.com/office/powerpoint/2010/main" val="4232181932"/>
              </p:ext>
            </p:extLst>
          </p:nvPr>
        </p:nvGraphicFramePr>
        <p:xfrm>
          <a:off x="56457" y="2731016"/>
          <a:ext cx="9433047" cy="3578304"/>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514292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5519141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520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ドイツにおけるロボット介護機器関連の施策（</a:t>
            </a:r>
            <a:r>
              <a:rPr lang="en-US" altLang="ja-JP" dirty="0"/>
              <a:t>1/4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ＥＵのテクノロジーを使ったケアに関する施策は欧州委員会が中心となって推進している。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ドイツ国内においても近年、医療・介護分野におけるテクノロジー導入を促進する法律や研究プロジェクトが見られる。</a:t>
            </a:r>
          </a:p>
        </p:txBody>
      </p:sp>
      <p:graphicFrame>
        <p:nvGraphicFramePr>
          <p:cNvPr id="7" name="表 6">
            <a:extLst>
              <a:ext uri="{FF2B5EF4-FFF2-40B4-BE49-F238E27FC236}">
                <a16:creationId xmlns:a16="http://schemas.microsoft.com/office/drawing/2014/main" id="{AAEAC968-66D0-49E0-A987-2C68CBC83F9C}"/>
              </a:ext>
            </a:extLst>
          </p:cNvPr>
          <p:cNvGraphicFramePr>
            <a:graphicFrameLocks noGrp="1"/>
          </p:cNvGraphicFramePr>
          <p:nvPr>
            <p:extLst>
              <p:ext uri="{D42A27DB-BD31-4B8C-83A1-F6EECF244321}">
                <p14:modId xmlns:p14="http://schemas.microsoft.com/office/powerpoint/2010/main" val="715711145"/>
              </p:ext>
            </p:extLst>
          </p:nvPr>
        </p:nvGraphicFramePr>
        <p:xfrm>
          <a:off x="200025" y="2061331"/>
          <a:ext cx="9505950" cy="4392005"/>
        </p:xfrm>
        <a:graphic>
          <a:graphicData uri="http://schemas.openxmlformats.org/drawingml/2006/table">
            <a:tbl>
              <a:tblPr firstRow="1" bandRow="1">
                <a:tableStyleId>{5C22544A-7EE6-4342-B048-85BDC9FD1C3A}</a:tableStyleId>
              </a:tblPr>
              <a:tblGrid>
                <a:gridCol w="852759">
                  <a:extLst>
                    <a:ext uri="{9D8B030D-6E8A-4147-A177-3AD203B41FA5}">
                      <a16:colId xmlns:a16="http://schemas.microsoft.com/office/drawing/2014/main" val="20000"/>
                    </a:ext>
                  </a:extLst>
                </a:gridCol>
                <a:gridCol w="3065967">
                  <a:extLst>
                    <a:ext uri="{9D8B030D-6E8A-4147-A177-3AD203B41FA5}">
                      <a16:colId xmlns:a16="http://schemas.microsoft.com/office/drawing/2014/main" val="20001"/>
                    </a:ext>
                  </a:extLst>
                </a:gridCol>
                <a:gridCol w="5587224">
                  <a:extLst>
                    <a:ext uri="{9D8B030D-6E8A-4147-A177-3AD203B41FA5}">
                      <a16:colId xmlns:a16="http://schemas.microsoft.com/office/drawing/2014/main" val="20002"/>
                    </a:ext>
                  </a:extLst>
                </a:gridCol>
              </a:tblGrid>
              <a:tr h="26263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発布年</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政策名</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概要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121244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2014</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ＥＵ</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「ホライズン</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Horizon 2020</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全ＥＵ規模で実施される、研究及び革新的開発を促進するためのフレームワークプログラムである。「社会的な変化」である高齢化も該当分野であり、ＩＣＴを活用した課題解決アプローチを採用している。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2020</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年にわたり、ＥＵから約</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800</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億ユーロ（約</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兆円</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の助成がされている。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2016</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年には、日本の総務省と「</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CARESSES</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プロジェクト（高齢者支援に資する文化知覚ロボット環境システムの研究開発）」という共同研究を実施した。</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後継プログラムに</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Horizon</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Europe</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2021</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2017</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年）が予定されている。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93610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2014</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ＥＵ</a:t>
                      </a:r>
                      <a:endParaRPr kumimoji="1" lang="en-US" altLang="zh-TW"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zh-TW"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自立生活支援技術 </a:t>
                      </a:r>
                      <a:r>
                        <a:rPr kumimoji="1" lang="ja-JP"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プログラム</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Active Assisted Living</a:t>
                      </a: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ＡＡＬ）</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2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rogramme</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ＩＣＴを活用して高齢者の生活の質を向上させることを目的とし、産業やイノベーション促進のため、高齢者のニーズに見合った製品・サービスに向けた補助金を提供している。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2008</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年からこれまで、</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以上のプログラムに資金提供した実績を有する。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2014</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年の期間に亘り、欧州委員会と</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19</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の加盟国が</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Horizon</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を通して約７億ユーロ（約</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840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億円）を共同出資している。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10801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2015</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ドイツ</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「介護技術革新</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Pflegeinnovationen</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2020</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介護が必要な高齢者の自立支援、生活の質の向上、職員や家族など介護者の負担軽減に役立つ技術的・組織的なイノベーションの開発・導入を促進しようと連邦政府により示された方針である。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並行して、連邦教育・研究省は、介護分野において優先研究課題を設定し、補助金を支給している。新しいものでは「介護のためのロボットシステム」（</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百万ユーロ（約２億円）の予算）を計画している。</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8890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2019</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ドイツ</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「デジタル供給法</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(Digital Supply Act)</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2019</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月に連邦議会により採択された。</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慢性疾患患者用の健康アプリ（薬の服用、バイタルデータの記録）を使用して、医師の診断・処方、それに伴う保険償還が可能になる。</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患者情報の電子化、リモート診断の強化を目指す（医療従事者間での情報の共有等も将来的には目指している。）。</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bl>
          </a:graphicData>
        </a:graphic>
      </p:graphicFrame>
      <p:grpSp>
        <p:nvGrpSpPr>
          <p:cNvPr id="9" name="グループ化 8">
            <a:extLst>
              <a:ext uri="{FF2B5EF4-FFF2-40B4-BE49-F238E27FC236}">
                <a16:creationId xmlns:a16="http://schemas.microsoft.com/office/drawing/2014/main" id="{5EF8FC62-B84B-47B7-84B5-44DBEEF4A8FF}"/>
              </a:ext>
            </a:extLst>
          </p:cNvPr>
          <p:cNvGrpSpPr/>
          <p:nvPr/>
        </p:nvGrpSpPr>
        <p:grpSpPr>
          <a:xfrm>
            <a:off x="503902" y="1676885"/>
            <a:ext cx="4011921" cy="457200"/>
            <a:chOff x="488504" y="976671"/>
            <a:chExt cx="3600000" cy="457200"/>
          </a:xfrm>
        </p:grpSpPr>
        <p:sp>
          <p:nvSpPr>
            <p:cNvPr id="11" name="Rectangle 2">
              <a:extLst>
                <a:ext uri="{FF2B5EF4-FFF2-40B4-BE49-F238E27FC236}">
                  <a16:creationId xmlns:a16="http://schemas.microsoft.com/office/drawing/2014/main" id="{6048FA03-3864-4D86-97CA-1EC0470AC1EF}"/>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ロボット介護機器の登場（沿革）　</a:t>
              </a:r>
            </a:p>
          </p:txBody>
        </p:sp>
        <p:cxnSp>
          <p:nvCxnSpPr>
            <p:cNvPr id="14" name="直線コネクタ 13">
              <a:extLst>
                <a:ext uri="{FF2B5EF4-FFF2-40B4-BE49-F238E27FC236}">
                  <a16:creationId xmlns:a16="http://schemas.microsoft.com/office/drawing/2014/main" id="{7F78FDF1-D9F5-4BE4-BB62-18816C04529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B2DA328F-B6F9-423A-95A1-8A0E0C73AC00}"/>
                </a:ext>
              </a:extLst>
            </p:cNvPr>
            <p:cNvSpPr/>
            <p:nvPr/>
          </p:nvSpPr>
          <p:spPr bwMode="auto">
            <a:xfrm>
              <a:off x="488504" y="986352"/>
              <a:ext cx="100142"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86394500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8273376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623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ドイツにおけるロボット介護機器関連の施策（</a:t>
            </a:r>
            <a:r>
              <a:rPr lang="en-US" altLang="ja-JP" dirty="0"/>
              <a:t>2/4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化に伴う介護保険支払額の増加を受け、保険者である疾病金庫も独自に介護テクノロジーの検証を進めており、医療的な予防効果がある、もしくは高齢者の自立支援に向けたテクノロジーを中心に、既存技術を活用した研究を進める。</a:t>
            </a:r>
          </a:p>
        </p:txBody>
      </p:sp>
      <p:grpSp>
        <p:nvGrpSpPr>
          <p:cNvPr id="7" name="グループ化 6">
            <a:extLst>
              <a:ext uri="{FF2B5EF4-FFF2-40B4-BE49-F238E27FC236}">
                <a16:creationId xmlns:a16="http://schemas.microsoft.com/office/drawing/2014/main" id="{11DE322E-6215-437B-8B3B-19FEA68E7A2C}"/>
              </a:ext>
            </a:extLst>
          </p:cNvPr>
          <p:cNvGrpSpPr/>
          <p:nvPr/>
        </p:nvGrpSpPr>
        <p:grpSpPr>
          <a:xfrm>
            <a:off x="498429" y="1678553"/>
            <a:ext cx="3384376" cy="457200"/>
            <a:chOff x="488504" y="976671"/>
            <a:chExt cx="3384376" cy="457200"/>
          </a:xfrm>
        </p:grpSpPr>
        <p:sp>
          <p:nvSpPr>
            <p:cNvPr id="9" name="Rectangle 2">
              <a:extLst>
                <a:ext uri="{FF2B5EF4-FFF2-40B4-BE49-F238E27FC236}">
                  <a16:creationId xmlns:a16="http://schemas.microsoft.com/office/drawing/2014/main" id="{1048DD51-766B-4D5E-AE3D-3B4A58401776}"/>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Care</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 </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Stage</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1" name="直線コネクタ 10">
              <a:extLst>
                <a:ext uri="{FF2B5EF4-FFF2-40B4-BE49-F238E27FC236}">
                  <a16:creationId xmlns:a16="http://schemas.microsoft.com/office/drawing/2014/main" id="{EB5AA72A-1F2A-4678-911C-0F751276AC74}"/>
                </a:ext>
              </a:extLst>
            </p:cNvPr>
            <p:cNvCxnSpPr/>
            <p:nvPr/>
          </p:nvCxnSpPr>
          <p:spPr bwMode="auto">
            <a:xfrm>
              <a:off x="488504" y="1317228"/>
              <a:ext cx="216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A0A33F7C-0FDD-4BA3-9E4B-BBE8C03320E6}"/>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テキスト ボックス 14">
            <a:extLst>
              <a:ext uri="{FF2B5EF4-FFF2-40B4-BE49-F238E27FC236}">
                <a16:creationId xmlns:a16="http://schemas.microsoft.com/office/drawing/2014/main" id="{359E587C-C409-494F-A19E-3C74D5350702}"/>
              </a:ext>
            </a:extLst>
          </p:cNvPr>
          <p:cNvSpPr txBox="1"/>
          <p:nvPr/>
        </p:nvSpPr>
        <p:spPr>
          <a:xfrm>
            <a:off x="5241032" y="1703705"/>
            <a:ext cx="4320480" cy="4893647"/>
          </a:xfrm>
          <a:prstGeom prst="rect">
            <a:avLst/>
          </a:prstGeom>
          <a:noFill/>
        </p:spPr>
        <p:txBody>
          <a:bodyPr wrap="square" rtlCol="0">
            <a:spAutoFit/>
          </a:bodyPr>
          <a:lstStyle/>
          <a:p>
            <a:pPr>
              <a:buClr>
                <a:srgbClr val="0070C0"/>
              </a:buClr>
            </a:pPr>
            <a:r>
              <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目的・期待される効果</a:t>
            </a:r>
            <a:r>
              <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7800" indent="-177800">
              <a:buClr>
                <a:srgbClr val="0070C0"/>
              </a:buClr>
              <a:buFont typeface="Arial" panose="020B0604020202020204" pitchFamily="34" charset="0"/>
              <a:buChar char="•"/>
            </a:pP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予防的ケアにより入院を回避し、要介護者が自宅で安全に介護を受けられるようになる。</a:t>
            </a:r>
          </a:p>
          <a:p>
            <a:pPr marL="177800" indent="-177800">
              <a:buClr>
                <a:srgbClr val="0070C0"/>
              </a:buClr>
              <a:buFont typeface="Arial" panose="020B0604020202020204" pitchFamily="34" charset="0"/>
              <a:buChar char="•"/>
            </a:pP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本プロジェクトが効果的に機能すると、被保険者の入院費用を削減でき、疾病金庫にコストメリットが生まれる。</a:t>
            </a:r>
          </a:p>
          <a:p>
            <a:pPr marL="285750" indent="-285750">
              <a:buClr>
                <a:srgbClr val="0070C0"/>
              </a:buClr>
              <a:buFont typeface="Arial" panose="020B0604020202020204" pitchFamily="34" charset="0"/>
              <a:buChar char="•"/>
            </a:pPr>
            <a:endPar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buClr>
                <a:srgbClr val="0070C0"/>
              </a:buClr>
            </a:pPr>
            <a:r>
              <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システム構成</a:t>
            </a:r>
            <a:r>
              <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7800" indent="-177800">
              <a:buClr>
                <a:srgbClr val="0070C0"/>
              </a:buClr>
              <a:buFont typeface="Arial" panose="020B0604020202020204" pitchFamily="34" charset="0"/>
              <a:buChar char="•"/>
            </a:pP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既に保険の対象になっている転倒センサー付きの緊急呼び出し機器を要介護の非保険者に給付し、ハードウェアからデータを集め、医療レコードとあわせて分析を行い、</a:t>
            </a:r>
            <a:r>
              <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日以内に入院するリスクを測定する。</a:t>
            </a:r>
            <a:endPar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177800">
              <a:buClr>
                <a:srgbClr val="0070C0"/>
              </a:buClr>
              <a:buFont typeface="Arial" panose="020B0604020202020204" pitchFamily="34" charset="0"/>
              <a:buChar char="•"/>
            </a:pP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分析結果は健康相談員により毎日確認され、異常が検知されたら、被保険者に電話する。</a:t>
            </a:r>
            <a:endPar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Arial" panose="020B0604020202020204" pitchFamily="34" charset="0"/>
              <a:buChar char="•"/>
            </a:pPr>
            <a:endPar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buClr>
                <a:srgbClr val="0070C0"/>
              </a:buClr>
            </a:pPr>
            <a:r>
              <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資金提供・パートナーシップ</a:t>
            </a:r>
            <a:r>
              <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7800" indent="-177800">
              <a:buClr>
                <a:srgbClr val="0070C0"/>
              </a:buClr>
              <a:buFont typeface="Arial" panose="020B0604020202020204" pitchFamily="34" charset="0"/>
              <a:buChar char="•"/>
            </a:pP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プロジェクト資金は疾病金庫が</a:t>
            </a:r>
            <a:r>
              <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100</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％負担する。</a:t>
            </a:r>
            <a:endPar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177800">
              <a:buClr>
                <a:srgbClr val="0070C0"/>
              </a:buClr>
              <a:buFont typeface="Arial" panose="020B0604020202020204" pitchFamily="34" charset="0"/>
              <a:buChar char="•"/>
            </a:pP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呼び出し機器を提供するフィリップスと枠組み契約を結び、ソフトウェアも開発している。</a:t>
            </a:r>
            <a:endParaRPr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177800">
              <a:buClr>
                <a:srgbClr val="0070C0"/>
              </a:buClr>
              <a:buFont typeface="Arial" panose="020B0604020202020204" pitchFamily="34" charset="0"/>
              <a:buChar char="•"/>
            </a:pP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健康相談員もフィリップスとパートナーシップを締結している機関から来ている。健康相談員はチームで構成されており、チーム長が医者であるケースが多い。以前には医療関係者だった相談員もいる。</a:t>
            </a:r>
          </a:p>
        </p:txBody>
      </p:sp>
      <p:pic>
        <p:nvPicPr>
          <p:cNvPr id="16" name="図 15">
            <a:extLst>
              <a:ext uri="{FF2B5EF4-FFF2-40B4-BE49-F238E27FC236}">
                <a16:creationId xmlns:a16="http://schemas.microsoft.com/office/drawing/2014/main" id="{E47A582B-B606-4399-9971-EEF157F3A665}"/>
              </a:ext>
            </a:extLst>
          </p:cNvPr>
          <p:cNvPicPr>
            <a:picLocks noChangeAspect="1"/>
          </p:cNvPicPr>
          <p:nvPr/>
        </p:nvPicPr>
        <p:blipFill>
          <a:blip r:embed="rId7"/>
          <a:stretch>
            <a:fillRect/>
          </a:stretch>
        </p:blipFill>
        <p:spPr>
          <a:xfrm>
            <a:off x="650025" y="4452781"/>
            <a:ext cx="4160629" cy="1894181"/>
          </a:xfrm>
          <a:prstGeom prst="rect">
            <a:avLst/>
          </a:prstGeom>
        </p:spPr>
      </p:pic>
      <p:pic>
        <p:nvPicPr>
          <p:cNvPr id="17" name="図 16">
            <a:extLst>
              <a:ext uri="{FF2B5EF4-FFF2-40B4-BE49-F238E27FC236}">
                <a16:creationId xmlns:a16="http://schemas.microsoft.com/office/drawing/2014/main" id="{B8B7DEE2-93AD-4934-AA7D-400FAA71BB96}"/>
              </a:ext>
            </a:extLst>
          </p:cNvPr>
          <p:cNvPicPr>
            <a:picLocks noChangeAspect="1"/>
          </p:cNvPicPr>
          <p:nvPr/>
        </p:nvPicPr>
        <p:blipFill>
          <a:blip r:embed="rId8"/>
          <a:stretch>
            <a:fillRect/>
          </a:stretch>
        </p:blipFill>
        <p:spPr>
          <a:xfrm>
            <a:off x="611384" y="2362474"/>
            <a:ext cx="4433491" cy="1864314"/>
          </a:xfrm>
          <a:prstGeom prst="rect">
            <a:avLst/>
          </a:prstGeom>
        </p:spPr>
      </p:pic>
      <p:sp>
        <p:nvSpPr>
          <p:cNvPr id="19" name="テキスト ボックス 18">
            <a:extLst>
              <a:ext uri="{FF2B5EF4-FFF2-40B4-BE49-F238E27FC236}">
                <a16:creationId xmlns:a16="http://schemas.microsoft.com/office/drawing/2014/main" id="{7DDC1C2B-C7C9-4B8C-A7CF-D0B74716B3B5}"/>
              </a:ext>
            </a:extLst>
          </p:cNvPr>
          <p:cNvSpPr txBox="1"/>
          <p:nvPr/>
        </p:nvSpPr>
        <p:spPr>
          <a:xfrm>
            <a:off x="562857" y="2074778"/>
            <a:ext cx="1220121" cy="276999"/>
          </a:xfrm>
          <a:prstGeom prst="rect">
            <a:avLst/>
          </a:prstGeom>
          <a:noFill/>
        </p:spPr>
        <p:txBody>
          <a:bodyPr wrap="square" rtlCol="0">
            <a:spAutoFit/>
          </a:bodyPr>
          <a:lstStyle/>
          <a:p>
            <a:pPr>
              <a:buClr>
                <a:srgbClr val="0070C0"/>
              </a:buClr>
            </a:pPr>
            <a:r>
              <a:rPr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システム構成</a:t>
            </a:r>
            <a:endParaRPr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19">
            <a:extLst>
              <a:ext uri="{FF2B5EF4-FFF2-40B4-BE49-F238E27FC236}">
                <a16:creationId xmlns:a16="http://schemas.microsoft.com/office/drawing/2014/main" id="{BACB2324-C1E9-49BD-B46B-C9F5676E497A}"/>
              </a:ext>
            </a:extLst>
          </p:cNvPr>
          <p:cNvSpPr txBox="1"/>
          <p:nvPr/>
        </p:nvSpPr>
        <p:spPr>
          <a:xfrm>
            <a:off x="566781" y="4163010"/>
            <a:ext cx="3170001" cy="276999"/>
          </a:xfrm>
          <a:prstGeom prst="rect">
            <a:avLst/>
          </a:prstGeom>
          <a:noFill/>
        </p:spPr>
        <p:txBody>
          <a:bodyPr wrap="square" rtlCol="0">
            <a:spAutoFit/>
          </a:bodyPr>
          <a:lstStyle/>
          <a:p>
            <a:pPr>
              <a:buClr>
                <a:srgbClr val="0070C0"/>
              </a:buClr>
            </a:pPr>
            <a:r>
              <a:rPr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入院リスク値に応じた予防的介入の仕組み</a:t>
            </a:r>
            <a:endParaRPr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29043229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5560489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725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ドイツにおけるロボット介護機器関連の施策（</a:t>
            </a:r>
            <a:r>
              <a:rPr lang="en-US" altLang="ja-JP" dirty="0"/>
              <a:t>3/4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pSp>
        <p:nvGrpSpPr>
          <p:cNvPr id="7" name="グループ化 6">
            <a:extLst>
              <a:ext uri="{FF2B5EF4-FFF2-40B4-BE49-F238E27FC236}">
                <a16:creationId xmlns:a16="http://schemas.microsoft.com/office/drawing/2014/main" id="{BE938974-07BF-4680-8DEF-04E2350F51D1}"/>
              </a:ext>
            </a:extLst>
          </p:cNvPr>
          <p:cNvGrpSpPr/>
          <p:nvPr/>
        </p:nvGrpSpPr>
        <p:grpSpPr>
          <a:xfrm>
            <a:off x="488904" y="1467482"/>
            <a:ext cx="3384376" cy="457200"/>
            <a:chOff x="488504" y="976671"/>
            <a:chExt cx="3384376" cy="457200"/>
          </a:xfrm>
        </p:grpSpPr>
        <p:sp>
          <p:nvSpPr>
            <p:cNvPr id="9" name="Rectangle 2">
              <a:extLst>
                <a:ext uri="{FF2B5EF4-FFF2-40B4-BE49-F238E27FC236}">
                  <a16:creationId xmlns:a16="http://schemas.microsoft.com/office/drawing/2014/main" id="{3CA5ED0B-7FBA-43A7-B07A-F99357AA2719}"/>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en-US" altLang="ja-JP" sz="1800" b="0" kern="0" dirty="0" err="1">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Netzwerk</a:t>
              </a:r>
              <a:endPar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1" name="直線コネクタ 10">
              <a:extLst>
                <a:ext uri="{FF2B5EF4-FFF2-40B4-BE49-F238E27FC236}">
                  <a16:creationId xmlns:a16="http://schemas.microsoft.com/office/drawing/2014/main" id="{CAA09A9D-FA37-4C94-921C-BF3753F2AF43}"/>
                </a:ext>
              </a:extLst>
            </p:cNvPr>
            <p:cNvCxnSpPr/>
            <p:nvPr/>
          </p:nvCxnSpPr>
          <p:spPr bwMode="auto">
            <a:xfrm>
              <a:off x="488504" y="1317228"/>
              <a:ext cx="216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3AFD2B48-7EDB-429B-BD01-2053CEBA049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テキスト ボックス 14">
            <a:extLst>
              <a:ext uri="{FF2B5EF4-FFF2-40B4-BE49-F238E27FC236}">
                <a16:creationId xmlns:a16="http://schemas.microsoft.com/office/drawing/2014/main" id="{76D9D222-9D9A-4295-86B0-F3A93DF21401}"/>
              </a:ext>
            </a:extLst>
          </p:cNvPr>
          <p:cNvSpPr txBox="1"/>
          <p:nvPr/>
        </p:nvSpPr>
        <p:spPr>
          <a:xfrm>
            <a:off x="5241032" y="1412776"/>
            <a:ext cx="4248472" cy="5093702"/>
          </a:xfrm>
          <a:prstGeom prst="rect">
            <a:avLst/>
          </a:prstGeom>
          <a:noFill/>
        </p:spPr>
        <p:txBody>
          <a:bodyPr wrap="square" rtlCol="0">
            <a:spAutoFit/>
          </a:bodyPr>
          <a:lstStyle/>
          <a:p>
            <a:pPr>
              <a:buClr>
                <a:srgbClr val="0070C0"/>
              </a:buClr>
            </a:pP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目的・期待される効果</a:t>
            </a: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高齢者（要介護度１～３の</a:t>
            </a: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70</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歳以上）が自立し、自宅で可能な限り住めるようにし、施設に入所させない、もしくは入所するのを遅延させる。</a:t>
            </a:r>
            <a:endPar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必要な時に助けを呼ぶことができるようになる。</a:t>
            </a:r>
            <a:endPar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Arial" panose="020B0604020202020204" pitchFamily="34" charset="0"/>
              <a:buChar char="•"/>
            </a:pPr>
            <a:endPar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buClr>
                <a:srgbClr val="0070C0"/>
              </a:buClr>
            </a:pP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システム構成</a:t>
            </a: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プロジェクトの参加者に、タブレット（ＰＡＵＬ）を提供する。ＰＣ初心者にも理解しやすい高齢者向けのデザインで、居住地域、個人の嗜好に合った情報発信するデジタル黒板、医療サービス紹介、ＳＮＳ、家庭医のオンライン診察、ケアマネージャーとのチャット機能などを備える。</a:t>
            </a: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緊急時認識システムまで機能を拡張できる。デバイスに利用者の生活習慣を２週間学習させ、ルーティンから逸した行動が検知されると、タブレット上に緊急アラームが発生する。アラーム発生後、利用者によって緊急アラーム停止がなされないと、緊急通知センターにアラームで警告する、２段階の見守りができる。</a:t>
            </a:r>
            <a:endPar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Arial" panose="020B0604020202020204" pitchFamily="34" charset="0"/>
              <a:buChar char="•"/>
            </a:pPr>
            <a:endPar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buClr>
                <a:srgbClr val="0070C0"/>
              </a:buClr>
            </a:pP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資金提供</a:t>
            </a: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疾病金庫のイノベーション基金から資金を得ている。</a:t>
            </a: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ＰＡＵＬは</a:t>
            </a:r>
            <a:r>
              <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年に実証が終了する予定であるが、技術的な適用方針については未定である。</a:t>
            </a:r>
          </a:p>
        </p:txBody>
      </p:sp>
      <p:pic>
        <p:nvPicPr>
          <p:cNvPr id="16" name="Grafik 3">
            <a:extLst>
              <a:ext uri="{FF2B5EF4-FFF2-40B4-BE49-F238E27FC236}">
                <a16:creationId xmlns:a16="http://schemas.microsoft.com/office/drawing/2014/main" id="{84CA4498-DF94-4310-B1FD-4F65D96B2981}"/>
              </a:ext>
            </a:extLst>
          </p:cNvPr>
          <p:cNvPicPr>
            <a:picLocks noChangeAspect="1"/>
          </p:cNvPicPr>
          <p:nvPr/>
        </p:nvPicPr>
        <p:blipFill>
          <a:blip r:embed="rId7"/>
          <a:stretch>
            <a:fillRect/>
          </a:stretch>
        </p:blipFill>
        <p:spPr>
          <a:xfrm>
            <a:off x="632520" y="3717032"/>
            <a:ext cx="4320480" cy="2575671"/>
          </a:xfrm>
          <a:prstGeom prst="rect">
            <a:avLst/>
          </a:prstGeom>
          <a:ln>
            <a:solidFill>
              <a:srgbClr val="002060"/>
            </a:solidFill>
          </a:ln>
        </p:spPr>
      </p:pic>
      <p:pic>
        <p:nvPicPr>
          <p:cNvPr id="17" name="Grafik 4">
            <a:extLst>
              <a:ext uri="{FF2B5EF4-FFF2-40B4-BE49-F238E27FC236}">
                <a16:creationId xmlns:a16="http://schemas.microsoft.com/office/drawing/2014/main" id="{B260F865-F2C7-49EE-8710-B1F3AB26AED0}"/>
              </a:ext>
            </a:extLst>
          </p:cNvPr>
          <p:cNvPicPr>
            <a:picLocks noChangeAspect="1"/>
          </p:cNvPicPr>
          <p:nvPr/>
        </p:nvPicPr>
        <p:blipFill rotWithShape="1">
          <a:blip r:embed="rId8">
            <a:extLst>
              <a:ext uri="{28A0092B-C50C-407E-A947-70E740481C1C}">
                <a14:useLocalDpi xmlns:a14="http://schemas.microsoft.com/office/drawing/2010/main" val="0"/>
              </a:ext>
            </a:extLst>
          </a:blip>
          <a:srcRect t="1159" b="6693"/>
          <a:stretch/>
        </p:blipFill>
        <p:spPr>
          <a:xfrm>
            <a:off x="643118" y="2204864"/>
            <a:ext cx="2199413" cy="1440160"/>
          </a:xfrm>
          <a:prstGeom prst="rect">
            <a:avLst/>
          </a:prstGeom>
        </p:spPr>
      </p:pic>
      <p:sp>
        <p:nvSpPr>
          <p:cNvPr id="18" name="テキスト ボックス 17">
            <a:extLst>
              <a:ext uri="{FF2B5EF4-FFF2-40B4-BE49-F238E27FC236}">
                <a16:creationId xmlns:a16="http://schemas.microsoft.com/office/drawing/2014/main" id="{489488E4-040C-4D49-84C5-3BB04BADF92E}"/>
              </a:ext>
            </a:extLst>
          </p:cNvPr>
          <p:cNvSpPr txBox="1"/>
          <p:nvPr/>
        </p:nvSpPr>
        <p:spPr>
          <a:xfrm>
            <a:off x="2911975" y="2626589"/>
            <a:ext cx="2101310" cy="1015663"/>
          </a:xfrm>
          <a:prstGeom prst="rect">
            <a:avLst/>
          </a:prstGeom>
          <a:noFill/>
        </p:spPr>
        <p:txBody>
          <a:bodyPr wrap="square" rtlCol="0">
            <a:spAutoFit/>
          </a:bodyPr>
          <a:lstStyle/>
          <a:p>
            <a:pPr>
              <a:buClr>
                <a:srgbClr val="0070C0"/>
              </a:buClr>
            </a:pP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PAUL…</a:t>
            </a:r>
          </a:p>
          <a:p>
            <a:pPr>
              <a:buClr>
                <a:srgbClr val="0070C0"/>
              </a:buClr>
            </a:pPr>
            <a:r>
              <a:rPr lang="de-DE"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Persönlicher Assistent für Unterstütztes Leben</a:t>
            </a:r>
          </a:p>
          <a:p>
            <a:pPr>
              <a:buClr>
                <a:srgbClr val="0070C0"/>
              </a:buCl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（生活を支援するパーソナル・アシスタント）</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19">
            <a:extLst>
              <a:ext uri="{FF2B5EF4-FFF2-40B4-BE49-F238E27FC236}">
                <a16:creationId xmlns:a16="http://schemas.microsoft.com/office/drawing/2014/main" id="{1671D9AE-EEAB-4169-B5F5-BE90378DF945}"/>
              </a:ext>
            </a:extLst>
          </p:cNvPr>
          <p:cNvSpPr txBox="1"/>
          <p:nvPr/>
        </p:nvSpPr>
        <p:spPr>
          <a:xfrm>
            <a:off x="560512" y="1866213"/>
            <a:ext cx="3888432" cy="276999"/>
          </a:xfrm>
          <a:prstGeom prst="rect">
            <a:avLst/>
          </a:prstGeom>
          <a:noFill/>
        </p:spPr>
        <p:txBody>
          <a:bodyPr wrap="square" rtlCol="0">
            <a:spAutoFit/>
          </a:bodyPr>
          <a:lstStyle/>
          <a:p>
            <a:pPr>
              <a:buClr>
                <a:srgbClr val="0070C0"/>
              </a:buClr>
            </a:pPr>
            <a:r>
              <a:rPr lang="ja-JP" altLang="en-US"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タブレット端末を用いた高齢者向け生活支援システム</a:t>
            </a:r>
            <a:endParaRPr lang="en-US" altLang="ja-JP" sz="12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TextBox 9">
            <a:extLst>
              <a:ext uri="{FF2B5EF4-FFF2-40B4-BE49-F238E27FC236}">
                <a16:creationId xmlns:a16="http://schemas.microsoft.com/office/drawing/2014/main" id="{4DB4F79B-FD9D-4C12-838C-19540A4CF477}"/>
              </a:ext>
            </a:extLst>
          </p:cNvPr>
          <p:cNvSpPr txBox="1"/>
          <p:nvPr/>
        </p:nvSpPr>
        <p:spPr>
          <a:xfrm>
            <a:off x="3944888" y="5235329"/>
            <a:ext cx="966584" cy="288032"/>
          </a:xfrm>
          <a:prstGeom prst="rect">
            <a:avLst/>
          </a:prstGeom>
          <a:solidFill>
            <a:schemeClr val="bg1"/>
          </a:solidFill>
        </p:spPr>
        <p:txBody>
          <a:bodyPr wrap="square" lIns="72000" tIns="36000" rIns="72000" bIns="36000" rtlCol="0" anchor="t">
            <a:noAutofit/>
          </a:bodyPr>
          <a:lstStyle/>
          <a:p>
            <a:pPr algn="r" fontAlgn="auto">
              <a:spcBef>
                <a:spcPts val="0"/>
              </a:spcBef>
              <a:spcAft>
                <a:spcPts val="0"/>
              </a:spcAft>
              <a:buClr>
                <a:srgbClr val="00A0E3"/>
              </a:buClr>
            </a:pPr>
            <a:r>
              <a:rPr kumimoji="0" lang="ja-JP" altLang="en-US" sz="900" b="0" dirty="0">
                <a:solidFill>
                  <a:srgbClr val="454543"/>
                </a:solidFill>
                <a:latin typeface="メイリオ" panose="020B0604030504040204" pitchFamily="50" charset="-128"/>
                <a:ea typeface="メイリオ" panose="020B0604030504040204" pitchFamily="50" charset="-128"/>
                <a:sym typeface="メイリオ" panose="020B0604030504040204" pitchFamily="50" charset="-128"/>
              </a:rPr>
              <a:t>緊急呼び出し器</a:t>
            </a:r>
            <a:endParaRPr kumimoji="0" lang="en-US" sz="900" b="0" dirty="0" err="1">
              <a:solidFill>
                <a:srgbClr val="454543"/>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TextBox 9">
            <a:extLst>
              <a:ext uri="{FF2B5EF4-FFF2-40B4-BE49-F238E27FC236}">
                <a16:creationId xmlns:a16="http://schemas.microsoft.com/office/drawing/2014/main" id="{B4745BF2-A260-45AC-B1DC-19ED42FB2B6F}"/>
              </a:ext>
            </a:extLst>
          </p:cNvPr>
          <p:cNvSpPr txBox="1"/>
          <p:nvPr/>
        </p:nvSpPr>
        <p:spPr>
          <a:xfrm>
            <a:off x="1045515" y="5235329"/>
            <a:ext cx="1152129" cy="209895"/>
          </a:xfrm>
          <a:prstGeom prst="rect">
            <a:avLst/>
          </a:prstGeom>
          <a:solidFill>
            <a:schemeClr val="bg1"/>
          </a:solidFill>
        </p:spPr>
        <p:txBody>
          <a:bodyPr wrap="square" lIns="72000" tIns="36000" rIns="72000" bIns="36000" rtlCol="0" anchor="t">
            <a:noAutofit/>
          </a:bodyPr>
          <a:lstStyle/>
          <a:p>
            <a:pPr fontAlgn="auto">
              <a:spcBef>
                <a:spcPts val="0"/>
              </a:spcBef>
              <a:spcAft>
                <a:spcPts val="0"/>
              </a:spcAft>
              <a:buClr>
                <a:srgbClr val="00A0E3"/>
              </a:buClr>
            </a:pPr>
            <a:r>
              <a:rPr kumimoji="0" lang="ja-JP" altLang="en-US" sz="900" b="0" dirty="0">
                <a:solidFill>
                  <a:srgbClr val="454543"/>
                </a:solidFill>
                <a:latin typeface="メイリオ" panose="020B0604030504040204" pitchFamily="50" charset="-128"/>
                <a:ea typeface="メイリオ" panose="020B0604030504040204" pitchFamily="50" charset="-128"/>
                <a:sym typeface="メイリオ" panose="020B0604030504040204" pitchFamily="50" charset="-128"/>
              </a:rPr>
              <a:t>モーション・センサー</a:t>
            </a:r>
            <a:endParaRPr kumimoji="0" lang="en-US" sz="900" b="0" dirty="0" err="1">
              <a:solidFill>
                <a:srgbClr val="454543"/>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TextBox 9">
            <a:extLst>
              <a:ext uri="{FF2B5EF4-FFF2-40B4-BE49-F238E27FC236}">
                <a16:creationId xmlns:a16="http://schemas.microsoft.com/office/drawing/2014/main" id="{735C202A-7092-40DF-9EB8-6D3126DF8340}"/>
              </a:ext>
            </a:extLst>
          </p:cNvPr>
          <p:cNvSpPr txBox="1"/>
          <p:nvPr/>
        </p:nvSpPr>
        <p:spPr>
          <a:xfrm>
            <a:off x="2111834" y="5235329"/>
            <a:ext cx="888244" cy="288032"/>
          </a:xfrm>
          <a:prstGeom prst="rect">
            <a:avLst/>
          </a:prstGeom>
          <a:solidFill>
            <a:schemeClr val="bg1"/>
          </a:solidFill>
        </p:spPr>
        <p:txBody>
          <a:bodyPr wrap="square" lIns="72000" tIns="36000" rIns="72000" bIns="36000" rtlCol="0" anchor="t">
            <a:noAutofit/>
          </a:bodyPr>
          <a:lstStyle/>
          <a:p>
            <a:pPr fontAlgn="auto">
              <a:spcBef>
                <a:spcPts val="0"/>
              </a:spcBef>
              <a:spcAft>
                <a:spcPts val="0"/>
              </a:spcAft>
              <a:buClr>
                <a:srgbClr val="00A0E3"/>
              </a:buClr>
            </a:pPr>
            <a:r>
              <a:rPr kumimoji="0" lang="ja-JP" altLang="en-US" sz="900" b="0" dirty="0">
                <a:solidFill>
                  <a:srgbClr val="454543"/>
                </a:solidFill>
                <a:latin typeface="メイリオ" panose="020B0604030504040204" pitchFamily="50" charset="-128"/>
                <a:ea typeface="メイリオ" panose="020B0604030504040204" pitchFamily="50" charset="-128"/>
                <a:sym typeface="メイリオ" panose="020B0604030504040204" pitchFamily="50" charset="-128"/>
              </a:rPr>
              <a:t>ミニサーバー</a:t>
            </a:r>
            <a:endParaRPr kumimoji="0" lang="en-US" sz="900" b="0" dirty="0" err="1">
              <a:solidFill>
                <a:srgbClr val="454543"/>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TextBox 9">
            <a:extLst>
              <a:ext uri="{FF2B5EF4-FFF2-40B4-BE49-F238E27FC236}">
                <a16:creationId xmlns:a16="http://schemas.microsoft.com/office/drawing/2014/main" id="{0D7881D9-20A6-4969-8DA1-ED095172F643}"/>
              </a:ext>
            </a:extLst>
          </p:cNvPr>
          <p:cNvSpPr txBox="1"/>
          <p:nvPr/>
        </p:nvSpPr>
        <p:spPr>
          <a:xfrm>
            <a:off x="3656856" y="4095914"/>
            <a:ext cx="1226344" cy="197182"/>
          </a:xfrm>
          <a:prstGeom prst="rect">
            <a:avLst/>
          </a:prstGeom>
          <a:solidFill>
            <a:schemeClr val="bg1"/>
          </a:solidFill>
        </p:spPr>
        <p:txBody>
          <a:bodyPr wrap="square" lIns="72000" tIns="36000" rIns="72000" bIns="36000" rtlCol="0" anchor="t">
            <a:noAutofit/>
          </a:bodyPr>
          <a:lstStyle/>
          <a:p>
            <a:pPr fontAlgn="auto">
              <a:spcBef>
                <a:spcPts val="0"/>
              </a:spcBef>
              <a:spcAft>
                <a:spcPts val="0"/>
              </a:spcAft>
              <a:buClr>
                <a:srgbClr val="00A0E3"/>
              </a:buClr>
            </a:pPr>
            <a:r>
              <a:rPr kumimoji="0" lang="ja-JP" altLang="en-US" sz="900" b="0" dirty="0">
                <a:solidFill>
                  <a:srgbClr val="454543"/>
                </a:solidFill>
                <a:latin typeface="メイリオ" panose="020B0604030504040204" pitchFamily="50" charset="-128"/>
                <a:ea typeface="メイリオ" panose="020B0604030504040204" pitchFamily="50" charset="-128"/>
                <a:sym typeface="メイリオ" panose="020B0604030504040204" pitchFamily="50" charset="-128"/>
              </a:rPr>
              <a:t>緊急呼び出しセンター</a:t>
            </a:r>
            <a:endParaRPr kumimoji="0" lang="en-US" sz="900" b="0" dirty="0" err="1">
              <a:solidFill>
                <a:srgbClr val="454543"/>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99132280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1595498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828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ドイツにおけるロボット介護機器関連の施策（</a:t>
            </a:r>
            <a:r>
              <a:rPr lang="en-US" altLang="ja-JP" dirty="0"/>
              <a:t>4/4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453970"/>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endParaRPr lang="en-US" altLang="ja-JP" sz="1000" dirty="0">
              <a:latin typeface="メイリオ" panose="020B0604030504040204" pitchFamily="50" charset="-128"/>
              <a:ea typeface="メイリオ" panose="020B0604030504040204" pitchFamily="50" charset="-128"/>
              <a:sym typeface="メイリオ" panose="020B0604030504040204" pitchFamily="50" charset="-128"/>
            </a:endParaRPr>
          </a:p>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ＥＵやドイツ連邦政府の補助金を利用した介護テクノロジーの実証プロジェクトは、大学主導でも行われている。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ジーゲン大学は、国内外において、介護分野へのロボット技術の導入に係る先進的な研究・取組みを行っている。</a:t>
            </a:r>
          </a:p>
        </p:txBody>
      </p:sp>
      <p:grpSp>
        <p:nvGrpSpPr>
          <p:cNvPr id="7" name="グループ化 6">
            <a:extLst>
              <a:ext uri="{FF2B5EF4-FFF2-40B4-BE49-F238E27FC236}">
                <a16:creationId xmlns:a16="http://schemas.microsoft.com/office/drawing/2014/main" id="{7E9C0E67-207D-41CB-92CE-D591DC38C5E3}"/>
              </a:ext>
            </a:extLst>
          </p:cNvPr>
          <p:cNvGrpSpPr/>
          <p:nvPr/>
        </p:nvGrpSpPr>
        <p:grpSpPr>
          <a:xfrm>
            <a:off x="488904" y="1322388"/>
            <a:ext cx="3384376" cy="457200"/>
            <a:chOff x="488504" y="976671"/>
            <a:chExt cx="3384376" cy="457200"/>
          </a:xfrm>
        </p:grpSpPr>
        <p:sp>
          <p:nvSpPr>
            <p:cNvPr id="9" name="Rectangle 2">
              <a:extLst>
                <a:ext uri="{FF2B5EF4-FFF2-40B4-BE49-F238E27FC236}">
                  <a16:creationId xmlns:a16="http://schemas.microsoft.com/office/drawing/2014/main" id="{68E0F2FD-E0D6-4B6F-B3D0-563B74E2D672}"/>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en-US" altLang="ja-JP" sz="1800" b="0" kern="0" dirty="0" err="1">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Projekt</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 </a:t>
              </a:r>
              <a:r>
                <a:rPr lang="en-US" altLang="ja-JP" sz="1800" b="0" kern="0" dirty="0" err="1">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AriA</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1" name="直線コネクタ 10">
              <a:extLst>
                <a:ext uri="{FF2B5EF4-FFF2-40B4-BE49-F238E27FC236}">
                  <a16:creationId xmlns:a16="http://schemas.microsoft.com/office/drawing/2014/main" id="{CF59A1EB-9AA2-42EE-9220-0971A3C403B3}"/>
                </a:ext>
              </a:extLst>
            </p:cNvPr>
            <p:cNvCxnSpPr/>
            <p:nvPr/>
          </p:nvCxnSpPr>
          <p:spPr bwMode="auto">
            <a:xfrm>
              <a:off x="488504" y="1317228"/>
              <a:ext cx="216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589FD45E-7F0E-492A-8298-AA642C1331D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テキスト ボックス 14">
            <a:extLst>
              <a:ext uri="{FF2B5EF4-FFF2-40B4-BE49-F238E27FC236}">
                <a16:creationId xmlns:a16="http://schemas.microsoft.com/office/drawing/2014/main" id="{161D3C5C-2F07-44F6-8E44-55E9ED8F269D}"/>
              </a:ext>
            </a:extLst>
          </p:cNvPr>
          <p:cNvSpPr txBox="1"/>
          <p:nvPr/>
        </p:nvSpPr>
        <p:spPr>
          <a:xfrm>
            <a:off x="500918" y="2031231"/>
            <a:ext cx="8930573" cy="461665"/>
          </a:xfrm>
          <a:prstGeom prst="rect">
            <a:avLst/>
          </a:prstGeom>
          <a:noFill/>
        </p:spPr>
        <p:txBody>
          <a:bodyPr wrap="square" rtlCol="0">
            <a:spAutoFit/>
          </a:bodyPr>
          <a:lstStyle/>
          <a:p>
            <a:pPr marL="444500">
              <a:buClr>
                <a:srgbClr val="0070C0"/>
              </a:buClr>
            </a:pPr>
            <a:endParaRPr kumimoji="1"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444500">
              <a:buClr>
                <a:srgbClr val="0070C0"/>
              </a:buClr>
            </a:pPr>
            <a:endParaRPr kumimoji="1" lang="ja-JP" altLang="en-US" sz="1200" b="0" dirty="0">
              <a:solidFill>
                <a:srgbClr val="003366"/>
              </a:solidFill>
              <a:latin typeface="+mn-ea"/>
              <a:ea typeface="+mn-ea"/>
            </a:endParaRPr>
          </a:p>
        </p:txBody>
      </p:sp>
      <p:sp>
        <p:nvSpPr>
          <p:cNvPr id="16" name="テキスト ボックス 15">
            <a:extLst>
              <a:ext uri="{FF2B5EF4-FFF2-40B4-BE49-F238E27FC236}">
                <a16:creationId xmlns:a16="http://schemas.microsoft.com/office/drawing/2014/main" id="{40163513-E264-42DF-B11C-5D528EF524AC}"/>
              </a:ext>
            </a:extLst>
          </p:cNvPr>
          <p:cNvSpPr txBox="1"/>
          <p:nvPr/>
        </p:nvSpPr>
        <p:spPr>
          <a:xfrm>
            <a:off x="415236" y="4632518"/>
            <a:ext cx="4692204" cy="1892826"/>
          </a:xfrm>
          <a:prstGeom prst="rect">
            <a:avLst/>
          </a:prstGeom>
          <a:noFill/>
        </p:spPr>
        <p:txBody>
          <a:bodyPr wrap="square" rtlCol="0">
            <a:spAutoFit/>
          </a:bodyPr>
          <a:lstStyle/>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ジーゲン大学がドイツ連邦教育・研究省から受託している。</a:t>
            </a: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現場のニーズ・意見を反映させるため、関係者の意見を基にプログラミングしたロボット介護機器を施設入所者・介護者とテストし、効果的な使い方を一緒に考えてもらう参加型プロジェクト。</a:t>
            </a: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予防効果や活性化効果など、メディアを通した情報発信により、ロボットへの理解・受容度が上がる効果が見られる。</a:t>
            </a: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ニーズと開発の乖離を避けるため、国内施設でコンセプト開発を実施している。</a:t>
            </a:r>
          </a:p>
        </p:txBody>
      </p:sp>
      <p:pic>
        <p:nvPicPr>
          <p:cNvPr id="17" name="図 16">
            <a:extLst>
              <a:ext uri="{FF2B5EF4-FFF2-40B4-BE49-F238E27FC236}">
                <a16:creationId xmlns:a16="http://schemas.microsoft.com/office/drawing/2014/main" id="{8D8ADF40-6757-4746-975E-7A4659AF311A}"/>
              </a:ext>
            </a:extLst>
          </p:cNvPr>
          <p:cNvPicPr>
            <a:picLocks noChangeAspect="1"/>
          </p:cNvPicPr>
          <p:nvPr/>
        </p:nvPicPr>
        <p:blipFill rotWithShape="1">
          <a:blip r:embed="rId7"/>
          <a:srcRect b="49957"/>
          <a:stretch/>
        </p:blipFill>
        <p:spPr>
          <a:xfrm>
            <a:off x="2831548" y="2137601"/>
            <a:ext cx="1977436" cy="1488634"/>
          </a:xfrm>
          <a:prstGeom prst="rect">
            <a:avLst/>
          </a:prstGeom>
        </p:spPr>
      </p:pic>
      <p:pic>
        <p:nvPicPr>
          <p:cNvPr id="18" name="図 17">
            <a:extLst>
              <a:ext uri="{FF2B5EF4-FFF2-40B4-BE49-F238E27FC236}">
                <a16:creationId xmlns:a16="http://schemas.microsoft.com/office/drawing/2014/main" id="{A2B103B2-2EA8-47C7-A412-3AFF5F90196E}"/>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16401" t="5933" r="17451" b="5086"/>
          <a:stretch/>
        </p:blipFill>
        <p:spPr>
          <a:xfrm rot="5400000">
            <a:off x="570016" y="2117899"/>
            <a:ext cx="2141232" cy="2160240"/>
          </a:xfrm>
          <a:prstGeom prst="rect">
            <a:avLst/>
          </a:prstGeom>
        </p:spPr>
      </p:pic>
      <p:sp>
        <p:nvSpPr>
          <p:cNvPr id="19" name="正方形/長方形 18">
            <a:extLst>
              <a:ext uri="{FF2B5EF4-FFF2-40B4-BE49-F238E27FC236}">
                <a16:creationId xmlns:a16="http://schemas.microsoft.com/office/drawing/2014/main" id="{111F73DE-3E9C-432C-A128-C647FBCBB7EF}"/>
              </a:ext>
            </a:extLst>
          </p:cNvPr>
          <p:cNvSpPr/>
          <p:nvPr/>
        </p:nvSpPr>
        <p:spPr>
          <a:xfrm>
            <a:off x="2719754" y="3602140"/>
            <a:ext cx="2468196" cy="1107996"/>
          </a:xfrm>
          <a:prstGeom prst="rect">
            <a:avLst/>
          </a:prstGeom>
        </p:spPr>
        <p:txBody>
          <a:bodyPr wrap="square">
            <a:spAutoFit/>
          </a:bodyPr>
          <a:lstStyle/>
          <a:p>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コンセプト開発</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介護職員などを対象にブレーンストーミング</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テーマ「ロボットに何ができるか？」</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ドイツ国内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施設で実施</a:t>
            </a:r>
            <a:endParaRPr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19">
            <a:extLst>
              <a:ext uri="{FF2B5EF4-FFF2-40B4-BE49-F238E27FC236}">
                <a16:creationId xmlns:a16="http://schemas.microsoft.com/office/drawing/2014/main" id="{9798048E-15D3-48FC-B090-E7B3534A260F}"/>
              </a:ext>
            </a:extLst>
          </p:cNvPr>
          <p:cNvSpPr txBox="1"/>
          <p:nvPr/>
        </p:nvSpPr>
        <p:spPr>
          <a:xfrm>
            <a:off x="488504" y="1763524"/>
            <a:ext cx="4320480" cy="369332"/>
          </a:xfrm>
          <a:prstGeom prst="rect">
            <a:avLst/>
          </a:prstGeom>
          <a:noFill/>
        </p:spPr>
        <p:txBody>
          <a:bodyPr wrap="square" rtlCol="0">
            <a:spAutoFit/>
          </a:bodyPr>
          <a:lstStyle/>
          <a:p>
            <a:pPr>
              <a:buClr>
                <a:srgbClr val="0070C0"/>
              </a:buClr>
            </a:pPr>
            <a:r>
              <a:rPr lang="ja-JP" altLang="en-US"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参加型のロボット（コンセプト）開発</a:t>
            </a:r>
          </a:p>
        </p:txBody>
      </p:sp>
      <p:sp>
        <p:nvSpPr>
          <p:cNvPr id="21" name="正方形/長方形 20">
            <a:extLst>
              <a:ext uri="{FF2B5EF4-FFF2-40B4-BE49-F238E27FC236}">
                <a16:creationId xmlns:a16="http://schemas.microsoft.com/office/drawing/2014/main" id="{CB7169D0-75C0-4911-8823-17EF11F74E44}"/>
              </a:ext>
            </a:extLst>
          </p:cNvPr>
          <p:cNvSpPr/>
          <p:nvPr/>
        </p:nvSpPr>
        <p:spPr>
          <a:xfrm>
            <a:off x="439942" y="4279011"/>
            <a:ext cx="2889622" cy="261610"/>
          </a:xfrm>
          <a:prstGeom prst="rect">
            <a:avLst/>
          </a:prstGeom>
        </p:spPr>
        <p:txBody>
          <a:bodyPr wrap="square">
            <a:spAutoFit/>
          </a:bodyPr>
          <a:lstStyle/>
          <a:p>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介護施設での</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pepper</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テスト</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p:txBody>
      </p:sp>
      <p:sp>
        <p:nvSpPr>
          <p:cNvPr id="22" name="テキスト ボックス 21">
            <a:extLst>
              <a:ext uri="{FF2B5EF4-FFF2-40B4-BE49-F238E27FC236}">
                <a16:creationId xmlns:a16="http://schemas.microsoft.com/office/drawing/2014/main" id="{1C3D6125-7399-43A8-BF58-BF52D8A2CDE8}"/>
              </a:ext>
            </a:extLst>
          </p:cNvPr>
          <p:cNvSpPr txBox="1"/>
          <p:nvPr/>
        </p:nvSpPr>
        <p:spPr>
          <a:xfrm>
            <a:off x="5148933" y="5104636"/>
            <a:ext cx="4557041" cy="1692771"/>
          </a:xfrm>
          <a:prstGeom prst="rect">
            <a:avLst/>
          </a:prstGeom>
          <a:noFill/>
        </p:spPr>
        <p:txBody>
          <a:bodyPr wrap="square" rtlCol="0">
            <a:spAutoFit/>
          </a:bodyPr>
          <a:lstStyle/>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ジーゲン大学主導による日独参画型プロジェクト。</a:t>
            </a: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ロボット・デジタル技術の高齢者介護分野への応用可能性について、日本のパートナー機関と共同研究を行っている。</a:t>
            </a:r>
            <a:endPar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目指す形は、関係機関との議論を通し、官民連携によるロボット導入普及促進を図ろうとするものである。</a:t>
            </a:r>
            <a:endParaRPr lang="en-US" altLang="ja-JP"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6213" indent="-176213">
              <a:buClr>
                <a:srgbClr val="0070C0"/>
              </a:buClr>
              <a:buFont typeface="Arial" panose="020B0604020202020204" pitchFamily="34" charset="0"/>
              <a:buChar char="•"/>
            </a:pPr>
            <a:r>
              <a:rPr lang="ja-JP" altLang="en-US" sz="13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日本ではワークショップなどの開催を通じて、ドイツの研究成果を共有している。</a:t>
            </a:r>
          </a:p>
        </p:txBody>
      </p:sp>
      <p:sp>
        <p:nvSpPr>
          <p:cNvPr id="23" name="正方形/長方形 22">
            <a:extLst>
              <a:ext uri="{FF2B5EF4-FFF2-40B4-BE49-F238E27FC236}">
                <a16:creationId xmlns:a16="http://schemas.microsoft.com/office/drawing/2014/main" id="{7ADA1DEF-6E63-4260-A37F-08AA75AF5BD6}"/>
              </a:ext>
            </a:extLst>
          </p:cNvPr>
          <p:cNvSpPr/>
          <p:nvPr/>
        </p:nvSpPr>
        <p:spPr>
          <a:xfrm>
            <a:off x="7131600" y="2408133"/>
            <a:ext cx="2539206" cy="2785378"/>
          </a:xfrm>
          <a:prstGeom prst="rect">
            <a:avLst/>
          </a:prstGeom>
        </p:spPr>
        <p:txBody>
          <a:bodyPr wrap="square">
            <a:spAutoFit/>
          </a:bodyPr>
          <a:lstStyle/>
          <a:p>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プロジェクト・パートナー</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a:p>
            <a:pPr>
              <a:spcBef>
                <a:spcPts val="600"/>
              </a:spcBef>
            </a:pPr>
            <a:r>
              <a:rPr lang="ja-JP" altLang="en-US" sz="1100" b="0"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ドイツ</a:t>
            </a:r>
            <a:endParaRPr lang="en-US" altLang="ja-JP" sz="1100" b="0"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ジーゲン大学</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ハイデルベルク大学</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キール専門単科大学</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spcBef>
                <a:spcPts val="600"/>
              </a:spcBef>
            </a:pPr>
            <a:r>
              <a:rPr lang="ja-JP" altLang="en-US" sz="1100" b="0"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日本</a:t>
            </a:r>
            <a:endParaRPr lang="en-US" altLang="ja-JP" sz="1100" b="0"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東北大学</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早稲田大学</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兵庫県立福祉のまちづくり研究所</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国立長寿医療研究センター</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協力パートナー</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日本品質保証機構</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名古屋工業大学</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豊橋技術科学大学</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テキスト ボックス 23">
            <a:extLst>
              <a:ext uri="{FF2B5EF4-FFF2-40B4-BE49-F238E27FC236}">
                <a16:creationId xmlns:a16="http://schemas.microsoft.com/office/drawing/2014/main" id="{019C86FD-1DB7-4C8F-9027-EAE4A735943F}"/>
              </a:ext>
            </a:extLst>
          </p:cNvPr>
          <p:cNvSpPr txBox="1"/>
          <p:nvPr/>
        </p:nvSpPr>
        <p:spPr>
          <a:xfrm>
            <a:off x="5241031" y="1643631"/>
            <a:ext cx="4464943" cy="830997"/>
          </a:xfrm>
          <a:prstGeom prst="rect">
            <a:avLst/>
          </a:prstGeom>
          <a:noFill/>
        </p:spPr>
        <p:txBody>
          <a:bodyPr wrap="square" rtlCol="0">
            <a:spAutoFit/>
          </a:bodyPr>
          <a:lstStyle/>
          <a:p>
            <a:pPr>
              <a:buClr>
                <a:srgbClr val="0070C0"/>
              </a:buClr>
            </a:pPr>
            <a:r>
              <a:rPr lang="en-US" altLang="ja-JP" sz="16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Participatory Design in Robotics for Elderly</a:t>
            </a:r>
            <a:r>
              <a:rPr lang="ja-JP" altLang="en-US" sz="16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6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Care in Germany &amp; Japan</a:t>
            </a:r>
            <a:r>
              <a:rPr lang="ja-JP" altLang="en-US" sz="16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（日独参加型介護ロボットデザイン）</a:t>
            </a:r>
            <a:endParaRPr lang="en-US" altLang="ja-JP" sz="16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25" name="図 24">
            <a:extLst>
              <a:ext uri="{FF2B5EF4-FFF2-40B4-BE49-F238E27FC236}">
                <a16:creationId xmlns:a16="http://schemas.microsoft.com/office/drawing/2014/main" id="{6C41BD42-9874-4017-B1CD-D3901BDA9883}"/>
              </a:ext>
            </a:extLst>
          </p:cNvPr>
          <p:cNvPicPr>
            <a:picLocks noChangeAspect="1"/>
          </p:cNvPicPr>
          <p:nvPr/>
        </p:nvPicPr>
        <p:blipFill>
          <a:blip r:embed="rId9"/>
          <a:stretch>
            <a:fillRect/>
          </a:stretch>
        </p:blipFill>
        <p:spPr>
          <a:xfrm>
            <a:off x="5325314" y="2424137"/>
            <a:ext cx="1725775" cy="2618561"/>
          </a:xfrm>
          <a:prstGeom prst="rect">
            <a:avLst/>
          </a:prstGeom>
        </p:spPr>
      </p:pic>
      <p:grpSp>
        <p:nvGrpSpPr>
          <p:cNvPr id="27" name="グループ化 26">
            <a:extLst>
              <a:ext uri="{FF2B5EF4-FFF2-40B4-BE49-F238E27FC236}">
                <a16:creationId xmlns:a16="http://schemas.microsoft.com/office/drawing/2014/main" id="{17DED09A-FB83-4E36-91CF-BF17750337A1}"/>
              </a:ext>
            </a:extLst>
          </p:cNvPr>
          <p:cNvGrpSpPr/>
          <p:nvPr/>
        </p:nvGrpSpPr>
        <p:grpSpPr>
          <a:xfrm>
            <a:off x="5241432" y="1340792"/>
            <a:ext cx="3384376" cy="457200"/>
            <a:chOff x="488504" y="976671"/>
            <a:chExt cx="3384376" cy="457200"/>
          </a:xfrm>
        </p:grpSpPr>
        <p:sp>
          <p:nvSpPr>
            <p:cNvPr id="28" name="Rectangle 2">
              <a:extLst>
                <a:ext uri="{FF2B5EF4-FFF2-40B4-BE49-F238E27FC236}">
                  <a16:creationId xmlns:a16="http://schemas.microsoft.com/office/drawing/2014/main" id="{BDF2EA6B-571D-426C-B309-5BF68FBF8548}"/>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PADERO</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29" name="直線コネクタ 28">
              <a:extLst>
                <a:ext uri="{FF2B5EF4-FFF2-40B4-BE49-F238E27FC236}">
                  <a16:creationId xmlns:a16="http://schemas.microsoft.com/office/drawing/2014/main" id="{0B1C3FB4-10E2-4080-B073-F8D86F525EDD}"/>
                </a:ext>
              </a:extLst>
            </p:cNvPr>
            <p:cNvCxnSpPr/>
            <p:nvPr/>
          </p:nvCxnSpPr>
          <p:spPr bwMode="auto">
            <a:xfrm>
              <a:off x="488504" y="1317228"/>
              <a:ext cx="216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0" name="正方形/長方形 29">
              <a:extLst>
                <a:ext uri="{FF2B5EF4-FFF2-40B4-BE49-F238E27FC236}">
                  <a16:creationId xmlns:a16="http://schemas.microsoft.com/office/drawing/2014/main" id="{13FA918D-076D-4995-A918-643098B6387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107751261"/>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641022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0930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ドイツにおける医療機器の定義・分類（</a:t>
            </a:r>
            <a:r>
              <a:rPr lang="en-US" altLang="ja-JP" dirty="0"/>
              <a:t>1/4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ＣＥマーキングは、ＥＵ指令に製品が適合していることを示すマークを表示する制度である。ＣＥマークを表示した製品は、適用されるすべてのＥＵ指令の条項に準拠し、適合性評価手続きを完了していると見なさ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医療機器は、医療機器指令（</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93/42/EEC</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）に規定されている。</a:t>
            </a:r>
          </a:p>
        </p:txBody>
      </p:sp>
      <p:graphicFrame>
        <p:nvGraphicFramePr>
          <p:cNvPr id="7" name="表 6">
            <a:extLst>
              <a:ext uri="{FF2B5EF4-FFF2-40B4-BE49-F238E27FC236}">
                <a16:creationId xmlns:a16="http://schemas.microsoft.com/office/drawing/2014/main" id="{4FE8955E-5783-44D5-9206-A93C19E14CDF}"/>
              </a:ext>
            </a:extLst>
          </p:cNvPr>
          <p:cNvGraphicFramePr>
            <a:graphicFrameLocks noGrp="1"/>
          </p:cNvGraphicFramePr>
          <p:nvPr>
            <p:extLst>
              <p:ext uri="{D42A27DB-BD31-4B8C-83A1-F6EECF244321}">
                <p14:modId xmlns:p14="http://schemas.microsoft.com/office/powerpoint/2010/main" val="3784720604"/>
              </p:ext>
            </p:extLst>
          </p:nvPr>
        </p:nvGraphicFramePr>
        <p:xfrm>
          <a:off x="560512" y="2024606"/>
          <a:ext cx="8856985" cy="4240914"/>
        </p:xfrm>
        <a:graphic>
          <a:graphicData uri="http://schemas.openxmlformats.org/drawingml/2006/table">
            <a:tbl>
              <a:tblPr firstRow="1" bandRow="1">
                <a:tableStyleId>{F5AB1C69-6EDB-4FF4-983F-18BD219EF322}</a:tableStyleId>
              </a:tblPr>
              <a:tblGrid>
                <a:gridCol w="432048">
                  <a:extLst>
                    <a:ext uri="{9D8B030D-6E8A-4147-A177-3AD203B41FA5}">
                      <a16:colId xmlns:a16="http://schemas.microsoft.com/office/drawing/2014/main" val="20000"/>
                    </a:ext>
                  </a:extLst>
                </a:gridCol>
                <a:gridCol w="4248472">
                  <a:extLst>
                    <a:ext uri="{9D8B030D-6E8A-4147-A177-3AD203B41FA5}">
                      <a16:colId xmlns:a16="http://schemas.microsoft.com/office/drawing/2014/main" val="20001"/>
                    </a:ext>
                  </a:extLst>
                </a:gridCol>
                <a:gridCol w="432048">
                  <a:extLst>
                    <a:ext uri="{9D8B030D-6E8A-4147-A177-3AD203B41FA5}">
                      <a16:colId xmlns:a16="http://schemas.microsoft.com/office/drawing/2014/main" val="20002"/>
                    </a:ext>
                  </a:extLst>
                </a:gridCol>
                <a:gridCol w="3744417">
                  <a:extLst>
                    <a:ext uri="{9D8B030D-6E8A-4147-A177-3AD203B41FA5}">
                      <a16:colId xmlns:a16="http://schemas.microsoft.com/office/drawing/2014/main" val="20003"/>
                    </a:ext>
                  </a:extLst>
                </a:gridCol>
              </a:tblGrid>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電気および電子機器における特定危険物質の使用制限指令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(2011/65/EU</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圧力機器指令 </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(2014/68/EU)</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ja-JP" altLang="en-US" sz="1100" b="0" dirty="0">
                        <a:solidFill>
                          <a:srgbClr val="002060"/>
                        </a:solidFill>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ガス燃焼器具指令 </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(2009/142/EC</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17</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zh-TW"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移動式圧力機器指令 </a:t>
                      </a:r>
                      <a:r>
                        <a:rPr lang="en-US" altLang="zh-TW"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(2010/35/EC)</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エネルギー関連製品のエコデザイン要求指令</a:t>
                      </a:r>
                      <a:r>
                        <a:rPr lang="ja-JP" altLang="en-US"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(2009/125/EC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エアゾールディスペンサー指令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(75/324/EEC)</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単純圧力容器指令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(2014/29/EU</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リフト指令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(2014/33/EU) </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3"/>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玩具安全指令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(2009/48/EC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レジャー用ボート指令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(2013/53/EU)</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特定電圧制限度内で使用する設計された電気機器（低電圧）指令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(2014/35/EU</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防爆機器指令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(2014/34/EU)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5"/>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機械指令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(2006/42/EC)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民需用爆薬指令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(2014/28/EU)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6"/>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EMC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(2014/30/EU)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火工品指令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(2013/29/EU)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7"/>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計量器指令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(2014/32/EU)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24</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タイヤのラベリング規則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((EC)No.1229/2009)</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8"/>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非自動はかり指令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(2014/31/EU)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25</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身体防護用具指令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(89/686/EEC)</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9"/>
                  </a:ext>
                </a:extLst>
              </a:tr>
              <a:tr h="278514">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乗客用ケーブルカー指令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(2009/9/EC)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26</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船舶用機器指令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(2014/90/EU)</a:t>
                      </a:r>
                      <a:endPar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0"/>
                  </a:ext>
                </a:extLst>
              </a:tr>
              <a:tr h="243059">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無線機器および通信端末機器指令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(2014/53/EU)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27</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屋外用機器の騒音指令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(2000/14/EC)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1"/>
                  </a:ext>
                </a:extLst>
              </a:tr>
              <a:tr h="2430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埋込式能動医療機器指令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(30/385/EEC)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28</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オフロード移動機械の排ガス指令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(97/68/EC(</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改正</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2"/>
                  </a:ext>
                </a:extLst>
              </a:tr>
              <a:tr h="2430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14</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29</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エネルギーラベル指令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(2010/30/EU)</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13"/>
                  </a:ext>
                </a:extLst>
              </a:tr>
              <a:tr h="2430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インビトロ診断用医療機器指令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(98/79/EC)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tcPr>
                </a:tc>
                <a:tc gridSpan="2">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BlToTr w="12700" cap="flat" cmpd="sng" algn="ctr">
                      <a:solidFill>
                        <a:srgbClr val="002060"/>
                      </a:solidFill>
                      <a:prstDash val="solid"/>
                      <a:round/>
                      <a:headEnd type="none" w="med" len="med"/>
                      <a:tailEnd type="none" w="med" len="med"/>
                    </a:lnBlToTr>
                  </a:tcPr>
                </a:tc>
                <a:tc hMerge="1">
                  <a:txBody>
                    <a:bodyPr/>
                    <a:lstStyle/>
                    <a:p>
                      <a:endParaRPr kumimoji="1" lang="ja-JP"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2">
            <a:extLst>
              <a:ext uri="{FF2B5EF4-FFF2-40B4-BE49-F238E27FC236}">
                <a16:creationId xmlns:a16="http://schemas.microsoft.com/office/drawing/2014/main" id="{C94CE5E1-ED5C-4144-95B7-67E73E45E3D6}"/>
              </a:ext>
            </a:extLst>
          </p:cNvPr>
          <p:cNvSpPr txBox="1">
            <a:spLocks noChangeArrowheads="1"/>
          </p:cNvSpPr>
          <p:nvPr/>
        </p:nvSpPr>
        <p:spPr>
          <a:xfrm>
            <a:off x="711590" y="1628800"/>
            <a:ext cx="522475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ＣＥマーキング関連指令一覧</a:t>
            </a:r>
          </a:p>
        </p:txBody>
      </p:sp>
      <p:cxnSp>
        <p:nvCxnSpPr>
          <p:cNvPr id="11" name="直線コネクタ 10">
            <a:extLst>
              <a:ext uri="{FF2B5EF4-FFF2-40B4-BE49-F238E27FC236}">
                <a16:creationId xmlns:a16="http://schemas.microsoft.com/office/drawing/2014/main" id="{0902BF5B-BFD4-44F2-B6E4-21ADA073D668}"/>
              </a:ext>
            </a:extLst>
          </p:cNvPr>
          <p:cNvCxnSpPr/>
          <p:nvPr/>
        </p:nvCxnSpPr>
        <p:spPr bwMode="auto">
          <a:xfrm>
            <a:off x="570165" y="1969357"/>
            <a:ext cx="46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881E6592-79E7-4CD2-863A-F11596AA4941}"/>
              </a:ext>
            </a:extLst>
          </p:cNvPr>
          <p:cNvSpPr/>
          <p:nvPr/>
        </p:nvSpPr>
        <p:spPr bwMode="auto">
          <a:xfrm>
            <a:off x="570165" y="1638481"/>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29505827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102404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5432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中国の介護市場の現状（</a:t>
            </a:r>
            <a:r>
              <a:rPr lang="en-US" altLang="ja-JP" dirty="0"/>
              <a:t>1/7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中国の人口は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年をピークに減少に転じ、高齢化率は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％となると予測されている。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平均寿命及び健康寿命は共に伸長しており、その差（平均寿命－健康寿命）は、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7.6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年となっている。</a:t>
            </a:r>
          </a:p>
        </p:txBody>
      </p:sp>
      <p:grpSp>
        <p:nvGrpSpPr>
          <p:cNvPr id="22" name="グループ化 21">
            <a:extLst>
              <a:ext uri="{FF2B5EF4-FFF2-40B4-BE49-F238E27FC236}">
                <a16:creationId xmlns:a16="http://schemas.microsoft.com/office/drawing/2014/main" id="{82118602-653B-4321-8589-A7E2940D7CA9}"/>
              </a:ext>
            </a:extLst>
          </p:cNvPr>
          <p:cNvGrpSpPr/>
          <p:nvPr/>
        </p:nvGrpSpPr>
        <p:grpSpPr>
          <a:xfrm>
            <a:off x="259147" y="1965095"/>
            <a:ext cx="4680000" cy="4320000"/>
            <a:chOff x="-2353853" y="696095"/>
            <a:chExt cx="4680000" cy="4320000"/>
          </a:xfrm>
        </p:grpSpPr>
        <p:graphicFrame>
          <p:nvGraphicFramePr>
            <p:cNvPr id="23" name="グラフ 22">
              <a:extLst>
                <a:ext uri="{FF2B5EF4-FFF2-40B4-BE49-F238E27FC236}">
                  <a16:creationId xmlns:a16="http://schemas.microsoft.com/office/drawing/2014/main" id="{7F8BD55A-95EE-4B5D-9924-E016C55634E8}"/>
                </a:ext>
              </a:extLst>
            </p:cNvPr>
            <p:cNvGraphicFramePr/>
            <p:nvPr>
              <p:extLst>
                <p:ext uri="{D42A27DB-BD31-4B8C-83A1-F6EECF244321}">
                  <p14:modId xmlns:p14="http://schemas.microsoft.com/office/powerpoint/2010/main" val="3215821134"/>
                </p:ext>
              </p:extLst>
            </p:nvPr>
          </p:nvGraphicFramePr>
          <p:xfrm>
            <a:off x="-2353853" y="696095"/>
            <a:ext cx="4680000" cy="4320000"/>
          </p:xfrm>
          <a:graphic>
            <a:graphicData uri="http://schemas.openxmlformats.org/drawingml/2006/chart">
              <c:chart xmlns:c="http://schemas.openxmlformats.org/drawingml/2006/chart" xmlns:r="http://schemas.openxmlformats.org/officeDocument/2006/relationships" r:id="rId7"/>
            </a:graphicData>
          </a:graphic>
        </p:graphicFrame>
        <p:cxnSp>
          <p:nvCxnSpPr>
            <p:cNvPr id="24" name="直線矢印コネクタ 23">
              <a:extLst>
                <a:ext uri="{FF2B5EF4-FFF2-40B4-BE49-F238E27FC236}">
                  <a16:creationId xmlns:a16="http://schemas.microsoft.com/office/drawing/2014/main" id="{361C0FE7-E4B5-49CC-929F-0E57BEF19D2E}"/>
                </a:ext>
              </a:extLst>
            </p:cNvPr>
            <p:cNvCxnSpPr/>
            <p:nvPr/>
          </p:nvCxnSpPr>
          <p:spPr>
            <a:xfrm flipV="1">
              <a:off x="-1294633" y="1442919"/>
              <a:ext cx="1524000" cy="190502"/>
            </a:xfrm>
            <a:prstGeom prst="straightConnector1">
              <a:avLst/>
            </a:prstGeom>
            <a:noFill/>
            <a:ln w="6350" cap="flat" cmpd="sng" algn="ctr">
              <a:solidFill>
                <a:srgbClr val="70AD47">
                  <a:lumMod val="75000"/>
                </a:srgbClr>
              </a:solidFill>
              <a:prstDash val="solid"/>
              <a:miter lim="800000"/>
              <a:tailEnd type="triangle"/>
            </a:ln>
            <a:effectLst/>
          </p:spPr>
        </p:cxnSp>
        <p:sp>
          <p:nvSpPr>
            <p:cNvPr id="25" name="テキスト ボックス 8">
              <a:extLst>
                <a:ext uri="{FF2B5EF4-FFF2-40B4-BE49-F238E27FC236}">
                  <a16:creationId xmlns:a16="http://schemas.microsoft.com/office/drawing/2014/main" id="{4349A8EB-5AFB-4D12-A7E2-0DB60015038A}"/>
                </a:ext>
              </a:extLst>
            </p:cNvPr>
            <p:cNvSpPr txBox="1"/>
            <p:nvPr/>
          </p:nvSpPr>
          <p:spPr>
            <a:xfrm>
              <a:off x="-1380358" y="1109544"/>
              <a:ext cx="1489510" cy="261610"/>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1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65</a:t>
              </a:r>
              <a:r>
                <a:rPr kumimoji="1" lang="ja-JP" altLang="en-US" sz="11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歳以上人口は拡大</a:t>
              </a:r>
            </a:p>
          </p:txBody>
        </p:sp>
      </p:grpSp>
      <p:graphicFrame>
        <p:nvGraphicFramePr>
          <p:cNvPr id="26" name="グラフ 25">
            <a:extLst>
              <a:ext uri="{FF2B5EF4-FFF2-40B4-BE49-F238E27FC236}">
                <a16:creationId xmlns:a16="http://schemas.microsoft.com/office/drawing/2014/main" id="{7D5BEE80-C53C-4CA1-91A7-EDC42D948D41}"/>
              </a:ext>
            </a:extLst>
          </p:cNvPr>
          <p:cNvGraphicFramePr>
            <a:graphicFrameLocks/>
          </p:cNvGraphicFramePr>
          <p:nvPr>
            <p:extLst>
              <p:ext uri="{D42A27DB-BD31-4B8C-83A1-F6EECF244321}">
                <p14:modId xmlns:p14="http://schemas.microsoft.com/office/powerpoint/2010/main" val="682805679"/>
              </p:ext>
            </p:extLst>
          </p:nvPr>
        </p:nvGraphicFramePr>
        <p:xfrm>
          <a:off x="4885292" y="1880956"/>
          <a:ext cx="4680000" cy="4320000"/>
        </p:xfrm>
        <a:graphic>
          <a:graphicData uri="http://schemas.openxmlformats.org/drawingml/2006/chart">
            <c:chart xmlns:c="http://schemas.openxmlformats.org/drawingml/2006/chart" xmlns:r="http://schemas.openxmlformats.org/officeDocument/2006/relationships" r:id="rId8"/>
          </a:graphicData>
        </a:graphic>
      </p:graphicFrame>
      <p:grpSp>
        <p:nvGrpSpPr>
          <p:cNvPr id="27" name="グループ化 26">
            <a:extLst>
              <a:ext uri="{FF2B5EF4-FFF2-40B4-BE49-F238E27FC236}">
                <a16:creationId xmlns:a16="http://schemas.microsoft.com/office/drawing/2014/main" id="{CADE2220-84DF-4AF6-BB66-67FD31E79CB1}"/>
              </a:ext>
            </a:extLst>
          </p:cNvPr>
          <p:cNvGrpSpPr/>
          <p:nvPr/>
        </p:nvGrpSpPr>
        <p:grpSpPr>
          <a:xfrm>
            <a:off x="560512" y="1484784"/>
            <a:ext cx="3600000" cy="457200"/>
            <a:chOff x="488504" y="976671"/>
            <a:chExt cx="3600000" cy="457200"/>
          </a:xfrm>
        </p:grpSpPr>
        <p:sp>
          <p:nvSpPr>
            <p:cNvPr id="28" name="Rectangle 2">
              <a:extLst>
                <a:ext uri="{FF2B5EF4-FFF2-40B4-BE49-F238E27FC236}">
                  <a16:creationId xmlns:a16="http://schemas.microsoft.com/office/drawing/2014/main" id="{7037D93D-FA5B-4B22-B289-81623AF36072}"/>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人口構造・高齢化率</a:t>
              </a:r>
            </a:p>
          </p:txBody>
        </p:sp>
        <p:cxnSp>
          <p:nvCxnSpPr>
            <p:cNvPr id="29" name="直線コネクタ 28">
              <a:extLst>
                <a:ext uri="{FF2B5EF4-FFF2-40B4-BE49-F238E27FC236}">
                  <a16:creationId xmlns:a16="http://schemas.microsoft.com/office/drawing/2014/main" id="{03D99E4F-4FEB-448A-9E64-428863A2830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0" name="正方形/長方形 29">
              <a:extLst>
                <a:ext uri="{FF2B5EF4-FFF2-40B4-BE49-F238E27FC236}">
                  <a16:creationId xmlns:a16="http://schemas.microsoft.com/office/drawing/2014/main" id="{7F513275-94EB-459C-9665-138E66825CA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31" name="グループ化 30">
            <a:extLst>
              <a:ext uri="{FF2B5EF4-FFF2-40B4-BE49-F238E27FC236}">
                <a16:creationId xmlns:a16="http://schemas.microsoft.com/office/drawing/2014/main" id="{98EE2201-C26B-4D1C-98CE-D7BBE3D95317}"/>
              </a:ext>
            </a:extLst>
          </p:cNvPr>
          <p:cNvGrpSpPr/>
          <p:nvPr/>
        </p:nvGrpSpPr>
        <p:grpSpPr>
          <a:xfrm>
            <a:off x="5177491" y="1503900"/>
            <a:ext cx="3600000" cy="457200"/>
            <a:chOff x="488504" y="976671"/>
            <a:chExt cx="3600000" cy="457200"/>
          </a:xfrm>
        </p:grpSpPr>
        <p:sp>
          <p:nvSpPr>
            <p:cNvPr id="32" name="Rectangle 2">
              <a:extLst>
                <a:ext uri="{FF2B5EF4-FFF2-40B4-BE49-F238E27FC236}">
                  <a16:creationId xmlns:a16="http://schemas.microsoft.com/office/drawing/2014/main" id="{40B821D5-B068-457B-8BC0-9F4FC7D17665}"/>
                </a:ext>
              </a:extLst>
            </p:cNvPr>
            <p:cNvSpPr txBox="1">
              <a:spLocks noChangeArrowheads="1"/>
            </p:cNvSpPr>
            <p:nvPr/>
          </p:nvSpPr>
          <p:spPr>
            <a:xfrm>
              <a:off x="629929" y="976671"/>
              <a:ext cx="303784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平均寿命と健康寿命の推移</a:t>
              </a:r>
            </a:p>
          </p:txBody>
        </p:sp>
        <p:cxnSp>
          <p:nvCxnSpPr>
            <p:cNvPr id="33" name="直線コネクタ 32">
              <a:extLst>
                <a:ext uri="{FF2B5EF4-FFF2-40B4-BE49-F238E27FC236}">
                  <a16:creationId xmlns:a16="http://schemas.microsoft.com/office/drawing/2014/main" id="{8964E626-8603-4DEE-86EE-271EE14E5A3B}"/>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4" name="正方形/長方形 33">
              <a:extLst>
                <a:ext uri="{FF2B5EF4-FFF2-40B4-BE49-F238E27FC236}">
                  <a16:creationId xmlns:a16="http://schemas.microsoft.com/office/drawing/2014/main" id="{C1B34AEB-F646-44D9-8DE7-B885C381D38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35" name="円/楕円 67">
            <a:extLst>
              <a:ext uri="{FF2B5EF4-FFF2-40B4-BE49-F238E27FC236}">
                <a16:creationId xmlns:a16="http://schemas.microsoft.com/office/drawing/2014/main" id="{0CF54E8E-4009-452C-ABF6-11582BE1C1AD}"/>
              </a:ext>
            </a:extLst>
          </p:cNvPr>
          <p:cNvSpPr/>
          <p:nvPr/>
        </p:nvSpPr>
        <p:spPr bwMode="auto">
          <a:xfrm>
            <a:off x="3498580" y="2717228"/>
            <a:ext cx="83678" cy="71082"/>
          </a:xfrm>
          <a:prstGeom prst="ellipse">
            <a:avLst/>
          </a:prstGeom>
          <a:solidFill>
            <a:srgbClr val="C00000"/>
          </a:solidFill>
          <a:ln w="9525" cap="flat" cmpd="sng" algn="ctr">
            <a:noFill/>
            <a:prstDash val="solid"/>
            <a:round/>
            <a:headEnd type="none" w="med" len="med"/>
            <a:tailEnd type="none" w="med" len="med"/>
          </a:ln>
          <a:effectLst/>
        </p:spPr>
        <p:txBody>
          <a:bodyPr wrap="square"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テキスト ボックス 4">
            <a:extLst>
              <a:ext uri="{FF2B5EF4-FFF2-40B4-BE49-F238E27FC236}">
                <a16:creationId xmlns:a16="http://schemas.microsoft.com/office/drawing/2014/main" id="{942368FF-5589-4BC5-8F66-E312E3CE1960}"/>
              </a:ext>
            </a:extLst>
          </p:cNvPr>
          <p:cNvSpPr txBox="1"/>
          <p:nvPr/>
        </p:nvSpPr>
        <p:spPr>
          <a:xfrm>
            <a:off x="3176917" y="2481087"/>
            <a:ext cx="761747" cy="230832"/>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人口ピーク</a:t>
            </a:r>
          </a:p>
        </p:txBody>
      </p:sp>
      <p:sp>
        <p:nvSpPr>
          <p:cNvPr id="37" name="テキスト ボックス 1">
            <a:extLst>
              <a:ext uri="{FF2B5EF4-FFF2-40B4-BE49-F238E27FC236}">
                <a16:creationId xmlns:a16="http://schemas.microsoft.com/office/drawing/2014/main" id="{91FC6A28-0568-4C7D-A933-8E615A0A5A65}"/>
              </a:ext>
            </a:extLst>
          </p:cNvPr>
          <p:cNvSpPr txBox="1"/>
          <p:nvPr/>
        </p:nvSpPr>
        <p:spPr>
          <a:xfrm>
            <a:off x="4893567" y="1988840"/>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（歳）</a:t>
            </a:r>
          </a:p>
        </p:txBody>
      </p:sp>
      <p:sp>
        <p:nvSpPr>
          <p:cNvPr id="38" name="テキスト ボックス 1">
            <a:extLst>
              <a:ext uri="{FF2B5EF4-FFF2-40B4-BE49-F238E27FC236}">
                <a16:creationId xmlns:a16="http://schemas.microsoft.com/office/drawing/2014/main" id="{55EAAC1D-7377-4B38-9CA4-38B149B817B2}"/>
              </a:ext>
            </a:extLst>
          </p:cNvPr>
          <p:cNvSpPr txBox="1"/>
          <p:nvPr/>
        </p:nvSpPr>
        <p:spPr>
          <a:xfrm>
            <a:off x="4445059" y="5647802"/>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39" name="直線コネクタ 38">
            <a:extLst>
              <a:ext uri="{FF2B5EF4-FFF2-40B4-BE49-F238E27FC236}">
                <a16:creationId xmlns:a16="http://schemas.microsoft.com/office/drawing/2014/main" id="{3B813649-B7A7-4BB6-AA1F-9B7EE7B9F478}"/>
              </a:ext>
            </a:extLst>
          </p:cNvPr>
          <p:cNvCxnSpPr/>
          <p:nvPr/>
        </p:nvCxnSpPr>
        <p:spPr>
          <a:xfrm>
            <a:off x="8892234" y="1998121"/>
            <a:ext cx="0" cy="3600000"/>
          </a:xfrm>
          <a:prstGeom prst="line">
            <a:avLst/>
          </a:prstGeom>
          <a:noFill/>
          <a:ln w="19050" cap="flat" cmpd="sng" algn="ctr">
            <a:solidFill>
              <a:sysClr val="window" lastClr="FFFFFF">
                <a:lumMod val="50000"/>
              </a:sysClr>
            </a:solidFill>
            <a:prstDash val="sysDash"/>
            <a:miter lim="800000"/>
          </a:ln>
          <a:effectLst/>
        </p:spPr>
      </p:cxnSp>
      <p:cxnSp>
        <p:nvCxnSpPr>
          <p:cNvPr id="40" name="直線矢印コネクタ 39">
            <a:extLst>
              <a:ext uri="{FF2B5EF4-FFF2-40B4-BE49-F238E27FC236}">
                <a16:creationId xmlns:a16="http://schemas.microsoft.com/office/drawing/2014/main" id="{35EF665B-4FC4-4518-B84D-B240ABA86C9C}"/>
              </a:ext>
            </a:extLst>
          </p:cNvPr>
          <p:cNvCxnSpPr/>
          <p:nvPr/>
        </p:nvCxnSpPr>
        <p:spPr bwMode="auto">
          <a:xfrm flipH="1" flipV="1">
            <a:off x="8769424" y="3389509"/>
            <a:ext cx="0" cy="615555"/>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41" name="角丸四角形 41">
            <a:extLst>
              <a:ext uri="{FF2B5EF4-FFF2-40B4-BE49-F238E27FC236}">
                <a16:creationId xmlns:a16="http://schemas.microsoft.com/office/drawing/2014/main" id="{CC3EB333-FD2A-45FF-B935-EF96D31CA3E5}"/>
              </a:ext>
            </a:extLst>
          </p:cNvPr>
          <p:cNvSpPr/>
          <p:nvPr/>
        </p:nvSpPr>
        <p:spPr>
          <a:xfrm>
            <a:off x="8356764" y="3510847"/>
            <a:ext cx="504000" cy="304339"/>
          </a:xfrm>
          <a:prstGeom prst="roundRect">
            <a:avLst/>
          </a:prstGeom>
          <a:solidFill>
            <a:srgbClr val="FFC000"/>
          </a:solidFill>
          <a:ln w="19050">
            <a:noFill/>
          </a:ln>
        </p:spPr>
        <p:txBody>
          <a:bodyPr wrap="square" lIns="72000" rIns="36000" rtlCol="0" anchor="ctr">
            <a:spAutoFit/>
          </a:bodyPr>
          <a:lstStyle/>
          <a:p>
            <a:pPr algn="ctr">
              <a:lnSpc>
                <a:spcPts val="1500"/>
              </a:lnSpc>
            </a:pPr>
            <a:r>
              <a:rPr lang="en-US" altLang="ja-JP" sz="10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7.6</a:t>
            </a:r>
            <a:r>
              <a:rPr lang="ja-JP" altLang="en-US" sz="10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42" name="直線矢印コネクタ 41">
            <a:extLst>
              <a:ext uri="{FF2B5EF4-FFF2-40B4-BE49-F238E27FC236}">
                <a16:creationId xmlns:a16="http://schemas.microsoft.com/office/drawing/2014/main" id="{EF01E399-F1D9-42FB-88E7-14451608352B}"/>
              </a:ext>
            </a:extLst>
          </p:cNvPr>
          <p:cNvCxnSpPr/>
          <p:nvPr/>
        </p:nvCxnSpPr>
        <p:spPr bwMode="auto">
          <a:xfrm flipH="1" flipV="1">
            <a:off x="9442897" y="2720478"/>
            <a:ext cx="0" cy="780520"/>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43" name="角丸四角形 43">
            <a:extLst>
              <a:ext uri="{FF2B5EF4-FFF2-40B4-BE49-F238E27FC236}">
                <a16:creationId xmlns:a16="http://schemas.microsoft.com/office/drawing/2014/main" id="{13B253CC-3612-4094-B896-E2991E399A4C}"/>
              </a:ext>
            </a:extLst>
          </p:cNvPr>
          <p:cNvSpPr/>
          <p:nvPr/>
        </p:nvSpPr>
        <p:spPr>
          <a:xfrm>
            <a:off x="9060777" y="2863931"/>
            <a:ext cx="586075" cy="304339"/>
          </a:xfrm>
          <a:prstGeom prst="roundRect">
            <a:avLst/>
          </a:prstGeom>
          <a:solidFill>
            <a:srgbClr val="FFC000"/>
          </a:solidFill>
          <a:ln w="19050">
            <a:noFill/>
          </a:ln>
        </p:spPr>
        <p:txBody>
          <a:bodyPr rot="0" spcFirstLastPara="0" vert="horz" wrap="square" lIns="91440" tIns="45720" rIns="91440" bIns="45720" numCol="1" spcCol="0" rtlCol="0" fromWordArt="0" anchor="ctr" anchorCtr="0" forceAA="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ts val="1500"/>
              </a:lnSpc>
            </a:pPr>
            <a:r>
              <a:rPr lang="en-US" altLang="ja-JP" sz="10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9.2</a:t>
            </a:r>
            <a:r>
              <a:rPr kumimoji="1" lang="ja-JP" altLang="en-US" sz="10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44" name="右矢印 48">
            <a:extLst>
              <a:ext uri="{FF2B5EF4-FFF2-40B4-BE49-F238E27FC236}">
                <a16:creationId xmlns:a16="http://schemas.microsoft.com/office/drawing/2014/main" id="{00EDFAD9-1BDC-472C-B416-271C972F3DE1}"/>
              </a:ext>
            </a:extLst>
          </p:cNvPr>
          <p:cNvSpPr/>
          <p:nvPr/>
        </p:nvSpPr>
        <p:spPr>
          <a:xfrm>
            <a:off x="3080792" y="2145523"/>
            <a:ext cx="190500" cy="180975"/>
          </a:xfrm>
          <a:prstGeom prst="rightArrow">
            <a:avLst/>
          </a:prstGeom>
          <a:solidFill>
            <a:srgbClr val="70AD47">
              <a:lumMod val="40000"/>
              <a:lumOff val="60000"/>
            </a:srgbClr>
          </a:solidFill>
          <a:ln w="12700" cap="flat" cmpd="sng" algn="ctr">
            <a:solidFill>
              <a:srgbClr val="70AD47">
                <a:lumMod val="50000"/>
              </a:srgbClr>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dirty="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5" name="テキスト ボックス 4">
            <a:extLst>
              <a:ext uri="{FF2B5EF4-FFF2-40B4-BE49-F238E27FC236}">
                <a16:creationId xmlns:a16="http://schemas.microsoft.com/office/drawing/2014/main" id="{66067854-1761-4DBA-8B16-A3D14EBD5C9A}"/>
              </a:ext>
            </a:extLst>
          </p:cNvPr>
          <p:cNvSpPr txBox="1"/>
          <p:nvPr/>
        </p:nvSpPr>
        <p:spPr>
          <a:xfrm>
            <a:off x="3214142" y="2102659"/>
            <a:ext cx="825867" cy="246221"/>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spTree>
    <p:extLst>
      <p:ext uri="{BB962C8B-B14F-4D97-AF65-F5344CB8AC3E}">
        <p14:creationId xmlns:p14="http://schemas.microsoft.com/office/powerpoint/2010/main" val="12946394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078163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173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中国の医療機器の定義・分類とロボット介護機器の該当予測（</a:t>
            </a:r>
            <a:r>
              <a:rPr lang="en-US" altLang="ja-JP" dirty="0"/>
              <a:t>2/6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日本の「ロボット技術の介護利用における重点分野（６分野</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13</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項目）」に定められた各機器（以下、「重点分野機器」という。）について、中国における医療機器への大まかな該当状況を整理すると、以下のとおりとなる。</a:t>
            </a:r>
          </a:p>
        </p:txBody>
      </p:sp>
      <p:graphicFrame>
        <p:nvGraphicFramePr>
          <p:cNvPr id="7" name="表 6">
            <a:extLst>
              <a:ext uri="{FF2B5EF4-FFF2-40B4-BE49-F238E27FC236}">
                <a16:creationId xmlns:a16="http://schemas.microsoft.com/office/drawing/2014/main" id="{2649B203-218A-49A0-83DF-632B7C94546A}"/>
              </a:ext>
            </a:extLst>
          </p:cNvPr>
          <p:cNvGraphicFramePr>
            <a:graphicFrameLocks noGrp="1"/>
          </p:cNvGraphicFramePr>
          <p:nvPr>
            <p:extLst>
              <p:ext uri="{D42A27DB-BD31-4B8C-83A1-F6EECF244321}">
                <p14:modId xmlns:p14="http://schemas.microsoft.com/office/powerpoint/2010/main" val="476363207"/>
              </p:ext>
            </p:extLst>
          </p:nvPr>
        </p:nvGraphicFramePr>
        <p:xfrm>
          <a:off x="469626" y="1585374"/>
          <a:ext cx="9236348" cy="4867962"/>
        </p:xfrm>
        <a:graphic>
          <a:graphicData uri="http://schemas.openxmlformats.org/drawingml/2006/table">
            <a:tbl>
              <a:tblPr firstRow="1" bandRow="1">
                <a:tableStyleId>{5C22544A-7EE6-4342-B048-85BDC9FD1C3A}</a:tableStyleId>
              </a:tblPr>
              <a:tblGrid>
                <a:gridCol w="877436">
                  <a:extLst>
                    <a:ext uri="{9D8B030D-6E8A-4147-A177-3AD203B41FA5}">
                      <a16:colId xmlns:a16="http://schemas.microsoft.com/office/drawing/2014/main" val="20000"/>
                    </a:ext>
                  </a:extLst>
                </a:gridCol>
                <a:gridCol w="1716562">
                  <a:extLst>
                    <a:ext uri="{9D8B030D-6E8A-4147-A177-3AD203B41FA5}">
                      <a16:colId xmlns:a16="http://schemas.microsoft.com/office/drawing/2014/main" val="20001"/>
                    </a:ext>
                  </a:extLst>
                </a:gridCol>
                <a:gridCol w="4254090">
                  <a:extLst>
                    <a:ext uri="{9D8B030D-6E8A-4147-A177-3AD203B41FA5}">
                      <a16:colId xmlns:a16="http://schemas.microsoft.com/office/drawing/2014/main" val="20002"/>
                    </a:ext>
                  </a:extLst>
                </a:gridCol>
                <a:gridCol w="1194130">
                  <a:extLst>
                    <a:ext uri="{9D8B030D-6E8A-4147-A177-3AD203B41FA5}">
                      <a16:colId xmlns:a16="http://schemas.microsoft.com/office/drawing/2014/main" val="20003"/>
                    </a:ext>
                  </a:extLst>
                </a:gridCol>
                <a:gridCol w="1194130">
                  <a:extLst>
                    <a:ext uri="{9D8B030D-6E8A-4147-A177-3AD203B41FA5}">
                      <a16:colId xmlns:a16="http://schemas.microsoft.com/office/drawing/2014/main" val="20004"/>
                    </a:ext>
                  </a:extLst>
                </a:gridCol>
              </a:tblGrid>
              <a:tr h="204973">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医療機器への該当予測</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448362">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187576">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介助者のパワーアシストを行う装着型の機器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介助者が装着して用い、移動介助の際の腰の負担を軽減する。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介助者が一人で着脱可能であること。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ベッド、車いす、便器の間の移乗に用いることができる。</a:t>
                      </a: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488881">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介助者が着用するものであり、医療効果を</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求めないため。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344894">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介助者による抱え上げ動作のパワーアシストを行う非装着機器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移乗開始から終了まで、介助者が一人で使用することができる。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ベッドと車いすの間の移乗に用いることができる。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要介助者を移乗させる際、介助者の力の全部又は一部のパワーアシストを行うこと。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機器据付けのための土台設置工事等の住宅等への据付け工事を伴わない。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該当（第</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603482">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被介護者の人体と接触し、かつ、</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電動で機能する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機器であるため。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r h="344894">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高齢者等の外出をサポートし、荷物等を安全に運搬できる歩行支援機器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使用者が一人で用いる手押し車型（歩行者、シルバーカー等）の機器。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モーター等により、移動をアシストする。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４つ以上の車輪を有する。搭乗するものは対象としない。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介助者が持ち上げられる重量（</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30kg</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以下）である。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該当（第</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6"/>
                  </a:ext>
                </a:extLst>
              </a:tr>
              <a:tr h="614919">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被介護者の人体と接触し、かつ、</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電動で機能する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機器であるため。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7"/>
                  </a:ext>
                </a:extLst>
              </a:tr>
              <a:tr h="344894">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高齢者等の屋内移動や立ち座りをサポートする支援機器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marR="0" lvl="0" indent="-952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椅子からの立ち上がりやベッドからの立ち上がりを主に想定し、使用者が起座位・端座位から立ち上がる動作を支援することができる。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トイレの中での一連の動作（便座への立ち座り、ズボンの上げ下げ、清拭、トイレ内での方向転換）の際の転倒を防ぐことが可能である。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該当（第</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8"/>
                  </a:ext>
                </a:extLst>
              </a:tr>
              <a:tr h="666806">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被介護者の人体と接触し、かつ、</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電動で機能する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機器であるため。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9"/>
                  </a:ext>
                </a:extLst>
              </a:tr>
            </a:tbl>
          </a:graphicData>
        </a:graphic>
      </p:graphicFrame>
      <p:pic>
        <p:nvPicPr>
          <p:cNvPr id="11" name="図 10">
            <a:extLst>
              <a:ext uri="{FF2B5EF4-FFF2-40B4-BE49-F238E27FC236}">
                <a16:creationId xmlns:a16="http://schemas.microsoft.com/office/drawing/2014/main" id="{A515D83A-5D01-47ED-865A-571295B909FB}"/>
              </a:ext>
            </a:extLst>
          </p:cNvPr>
          <p:cNvPicPr>
            <a:picLocks noChangeAspect="1"/>
          </p:cNvPicPr>
          <p:nvPr/>
        </p:nvPicPr>
        <p:blipFill>
          <a:blip r:embed="rId7"/>
          <a:stretch>
            <a:fillRect/>
          </a:stretch>
        </p:blipFill>
        <p:spPr>
          <a:xfrm>
            <a:off x="1985801" y="2132856"/>
            <a:ext cx="864096" cy="862280"/>
          </a:xfrm>
          <a:prstGeom prst="rect">
            <a:avLst/>
          </a:prstGeom>
        </p:spPr>
      </p:pic>
      <p:pic>
        <p:nvPicPr>
          <p:cNvPr id="12" name="図 11">
            <a:extLst>
              <a:ext uri="{FF2B5EF4-FFF2-40B4-BE49-F238E27FC236}">
                <a16:creationId xmlns:a16="http://schemas.microsoft.com/office/drawing/2014/main" id="{25894C38-A912-447D-B598-2B6445F109FC}"/>
              </a:ext>
            </a:extLst>
          </p:cNvPr>
          <p:cNvPicPr>
            <a:picLocks noChangeAspect="1"/>
          </p:cNvPicPr>
          <p:nvPr/>
        </p:nvPicPr>
        <p:blipFill>
          <a:blip r:embed="rId8"/>
          <a:stretch>
            <a:fillRect/>
          </a:stretch>
        </p:blipFill>
        <p:spPr>
          <a:xfrm>
            <a:off x="2000018" y="3152934"/>
            <a:ext cx="864096" cy="837616"/>
          </a:xfrm>
          <a:prstGeom prst="rect">
            <a:avLst/>
          </a:prstGeom>
        </p:spPr>
      </p:pic>
      <p:pic>
        <p:nvPicPr>
          <p:cNvPr id="14" name="図 13">
            <a:extLst>
              <a:ext uri="{FF2B5EF4-FFF2-40B4-BE49-F238E27FC236}">
                <a16:creationId xmlns:a16="http://schemas.microsoft.com/office/drawing/2014/main" id="{39A8BA10-9377-40D4-A079-F2F2996CD34D}"/>
              </a:ext>
            </a:extLst>
          </p:cNvPr>
          <p:cNvPicPr>
            <a:picLocks noChangeAspect="1"/>
          </p:cNvPicPr>
          <p:nvPr/>
        </p:nvPicPr>
        <p:blipFill>
          <a:blip r:embed="rId9"/>
          <a:stretch>
            <a:fillRect/>
          </a:stretch>
        </p:blipFill>
        <p:spPr>
          <a:xfrm>
            <a:off x="1995647" y="4263391"/>
            <a:ext cx="868467" cy="821793"/>
          </a:xfrm>
          <a:prstGeom prst="rect">
            <a:avLst/>
          </a:prstGeom>
        </p:spPr>
      </p:pic>
      <p:pic>
        <p:nvPicPr>
          <p:cNvPr id="15" name="図 14">
            <a:extLst>
              <a:ext uri="{FF2B5EF4-FFF2-40B4-BE49-F238E27FC236}">
                <a16:creationId xmlns:a16="http://schemas.microsoft.com/office/drawing/2014/main" id="{C87BB1CA-5012-4958-8CD3-9DA142219671}"/>
              </a:ext>
            </a:extLst>
          </p:cNvPr>
          <p:cNvPicPr>
            <a:picLocks noChangeAspect="1"/>
          </p:cNvPicPr>
          <p:nvPr/>
        </p:nvPicPr>
        <p:blipFill>
          <a:blip r:embed="rId10"/>
          <a:stretch>
            <a:fillRect/>
          </a:stretch>
        </p:blipFill>
        <p:spPr>
          <a:xfrm>
            <a:off x="1995647" y="5410445"/>
            <a:ext cx="854250" cy="835544"/>
          </a:xfrm>
          <a:prstGeom prst="rect">
            <a:avLst/>
          </a:prstGeom>
        </p:spPr>
      </p:pic>
      <p:grpSp>
        <p:nvGrpSpPr>
          <p:cNvPr id="16" name="グループ化 15">
            <a:extLst>
              <a:ext uri="{FF2B5EF4-FFF2-40B4-BE49-F238E27FC236}">
                <a16:creationId xmlns:a16="http://schemas.microsoft.com/office/drawing/2014/main" id="{2952AE12-1AE0-4558-A6C3-905F1151AFB3}"/>
              </a:ext>
            </a:extLst>
          </p:cNvPr>
          <p:cNvGrpSpPr/>
          <p:nvPr/>
        </p:nvGrpSpPr>
        <p:grpSpPr>
          <a:xfrm>
            <a:off x="523898" y="1531640"/>
            <a:ext cx="5555830" cy="457200"/>
            <a:chOff x="488504" y="976671"/>
            <a:chExt cx="3600000" cy="457200"/>
          </a:xfrm>
        </p:grpSpPr>
        <p:sp>
          <p:nvSpPr>
            <p:cNvPr id="17" name="Rectangle 2">
              <a:extLst>
                <a:ext uri="{FF2B5EF4-FFF2-40B4-BE49-F238E27FC236}">
                  <a16:creationId xmlns:a16="http://schemas.microsoft.com/office/drawing/2014/main" id="{AEFEDF42-F388-482F-A564-0EF89AA2852F}"/>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8" name="直線コネクタ 17">
              <a:extLst>
                <a:ext uri="{FF2B5EF4-FFF2-40B4-BE49-F238E27FC236}">
                  <a16:creationId xmlns:a16="http://schemas.microsoft.com/office/drawing/2014/main" id="{D1BBC924-5D9E-4E4A-9E33-AE352401641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017B3B33-6F41-4680-A946-6C6AD114F728}"/>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26767888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704044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032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ドイツにおける医療機器の定義・分類（</a:t>
            </a:r>
            <a:r>
              <a:rPr lang="en-US" altLang="ja-JP" dirty="0"/>
              <a:t>2/4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が改編・厳格化され、「医療機器規則（</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Medical Device Regulation: 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）」が発行された。</a:t>
            </a:r>
          </a:p>
        </p:txBody>
      </p:sp>
      <p:sp>
        <p:nvSpPr>
          <p:cNvPr id="7" name="スライド番号プレースホルダー 3">
            <a:extLst>
              <a:ext uri="{FF2B5EF4-FFF2-40B4-BE49-F238E27FC236}">
                <a16:creationId xmlns:a16="http://schemas.microsoft.com/office/drawing/2014/main" id="{421D7552-FF5A-4EFF-B12A-BFF1072B2362}"/>
              </a:ext>
            </a:extLst>
          </p:cNvPr>
          <p:cNvSpPr txBox="1">
            <a:spLocks/>
          </p:cNvSpPr>
          <p:nvPr/>
        </p:nvSpPr>
        <p:spPr bwMode="auto">
          <a:xfrm>
            <a:off x="4416996" y="5224182"/>
            <a:ext cx="842962" cy="457200"/>
          </a:xfrm>
          <a:prstGeom prst="rect">
            <a:avLst/>
          </a:prstGeom>
          <a:noFill/>
          <a:ln w="9525">
            <a:noFill/>
            <a:miter lim="800000"/>
            <a:headEnd/>
            <a:tailEnd/>
          </a:ln>
          <a:effectLst/>
        </p:spPr>
        <p:txBody>
          <a:bodyPr vert="horz" wrap="square" lIns="95785" tIns="47893" rIns="95785" bIns="47893" numCol="1" anchor="t" anchorCtr="0" compatLnSpc="1">
            <a:prstTxWarp prst="textNoShape">
              <a:avLst/>
            </a:prstTxWarp>
          </a:bodyPr>
          <a:lstStyle>
            <a:defPPr>
              <a:defRPr lang="ja-JP"/>
            </a:defPPr>
            <a:lvl1pPr algn="r" rtl="0" fontAlgn="base">
              <a:spcBef>
                <a:spcPct val="0"/>
              </a:spcBef>
              <a:spcAft>
                <a:spcPct val="0"/>
              </a:spcAft>
              <a:defRPr kumimoji="1" sz="1200" b="0" kern="1200">
                <a:solidFill>
                  <a:schemeClr val="bg2"/>
                </a:solidFill>
                <a:latin typeface="Arial" pitchFamily="34" charset="0"/>
                <a:ea typeface="ＭＳ Ｐゴシック" pitchFamily="50" charset="-128"/>
                <a:cs typeface="+mn-cs"/>
              </a:defRPr>
            </a:lvl1pPr>
            <a:lvl2pPr marL="4572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2pPr>
            <a:lvl3pPr marL="9144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3pPr>
            <a:lvl4pPr marL="13716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4pPr>
            <a:lvl5pPr marL="1828800" algn="l" rtl="0" fontAlgn="base">
              <a:spcBef>
                <a:spcPct val="0"/>
              </a:spcBef>
              <a:spcAft>
                <a:spcPct val="0"/>
              </a:spcAft>
              <a:defRPr kumimoji="1" sz="1400" b="1" kern="1200">
                <a:solidFill>
                  <a:schemeClr val="bg1"/>
                </a:solidFill>
                <a:latin typeface="Arial Narrow" pitchFamily="34" charset="0"/>
                <a:ea typeface="ＭＳ Ｐゴシック" pitchFamily="50" charset="-128"/>
                <a:cs typeface="+mn-cs"/>
              </a:defRPr>
            </a:lvl5pPr>
            <a:lvl6pPr marL="22860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6pPr>
            <a:lvl7pPr marL="27432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7pPr>
            <a:lvl8pPr marL="32004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8pPr>
            <a:lvl9pPr marL="3657600" algn="l" defTabSz="914400" rtl="0" eaLnBrk="1" latinLnBrk="0" hangingPunct="1">
              <a:defRPr kumimoji="1" sz="1400" b="1" kern="1200">
                <a:solidFill>
                  <a:schemeClr val="bg1"/>
                </a:solidFill>
                <a:latin typeface="Arial Narrow" pitchFamily="34" charset="0"/>
                <a:ea typeface="ＭＳ Ｐゴシック" pitchFamily="50" charset="-128"/>
                <a:cs typeface="+mn-cs"/>
              </a:defRPr>
            </a:lvl9pPr>
          </a:lstStyle>
          <a:p>
            <a:pPr>
              <a:defRPr/>
            </a:pPr>
            <a:fld id="{24D89494-C0F9-4B4B-9056-222742C79510}" type="slidenum">
              <a:rPr lang="en-US" altLang="ja-JP" smtClean="0">
                <a:latin typeface="メイリオ" panose="020B0604030504040204" pitchFamily="50" charset="-128"/>
                <a:ea typeface="メイリオ" panose="020B0604030504040204" pitchFamily="50" charset="-128"/>
                <a:sym typeface="メイリオ" panose="020B0604030504040204" pitchFamily="50" charset="-128"/>
              </a:rPr>
              <a:pPr>
                <a:defRPr/>
              </a:pPr>
              <a:t>199</a:t>
            </a:fld>
            <a:endParaRPr lang="en-US" altLang="ja-JP">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9" name="表 8">
            <a:extLst>
              <a:ext uri="{FF2B5EF4-FFF2-40B4-BE49-F238E27FC236}">
                <a16:creationId xmlns:a16="http://schemas.microsoft.com/office/drawing/2014/main" id="{3729648F-B3A8-4F49-A8D2-F9D0318D0A2A}"/>
              </a:ext>
            </a:extLst>
          </p:cNvPr>
          <p:cNvGraphicFramePr>
            <a:graphicFrameLocks noGrp="1"/>
          </p:cNvGraphicFramePr>
          <p:nvPr>
            <p:extLst>
              <p:ext uri="{D42A27DB-BD31-4B8C-83A1-F6EECF244321}">
                <p14:modId xmlns:p14="http://schemas.microsoft.com/office/powerpoint/2010/main" val="722141613"/>
              </p:ext>
            </p:extLst>
          </p:nvPr>
        </p:nvGraphicFramePr>
        <p:xfrm>
          <a:off x="578882" y="2015649"/>
          <a:ext cx="8838614" cy="3873560"/>
        </p:xfrm>
        <a:graphic>
          <a:graphicData uri="http://schemas.openxmlformats.org/drawingml/2006/table">
            <a:tbl>
              <a:tblPr firstRow="1" bandRow="1">
                <a:tableStyleId>{5C22544A-7EE6-4342-B048-85BDC9FD1C3A}</a:tableStyleId>
              </a:tblPr>
              <a:tblGrid>
                <a:gridCol w="1115375">
                  <a:extLst>
                    <a:ext uri="{9D8B030D-6E8A-4147-A177-3AD203B41FA5}">
                      <a16:colId xmlns:a16="http://schemas.microsoft.com/office/drawing/2014/main" val="20000"/>
                    </a:ext>
                  </a:extLst>
                </a:gridCol>
                <a:gridCol w="717027">
                  <a:extLst>
                    <a:ext uri="{9D8B030D-6E8A-4147-A177-3AD203B41FA5}">
                      <a16:colId xmlns:a16="http://schemas.microsoft.com/office/drawing/2014/main" val="20001"/>
                    </a:ext>
                  </a:extLst>
                </a:gridCol>
                <a:gridCol w="2335404">
                  <a:extLst>
                    <a:ext uri="{9D8B030D-6E8A-4147-A177-3AD203B41FA5}">
                      <a16:colId xmlns:a16="http://schemas.microsoft.com/office/drawing/2014/main" val="20002"/>
                    </a:ext>
                  </a:extLst>
                </a:gridCol>
                <a:gridCol w="2335404">
                  <a:extLst>
                    <a:ext uri="{9D8B030D-6E8A-4147-A177-3AD203B41FA5}">
                      <a16:colId xmlns:a16="http://schemas.microsoft.com/office/drawing/2014/main" val="20003"/>
                    </a:ext>
                  </a:extLst>
                </a:gridCol>
                <a:gridCol w="2335404">
                  <a:extLst>
                    <a:ext uri="{9D8B030D-6E8A-4147-A177-3AD203B41FA5}">
                      <a16:colId xmlns:a16="http://schemas.microsoft.com/office/drawing/2014/main" val="20004"/>
                    </a:ext>
                  </a:extLst>
                </a:gridCol>
              </a:tblGrid>
              <a:tr h="346164">
                <a:tc>
                  <a:txBody>
                    <a:bodyPr/>
                    <a:lstStyle/>
                    <a:p>
                      <a:pPr algn="ctr"/>
                      <a:r>
                        <a:rPr kumimoji="1" lang="ja-JP" altLang="en-US" sz="1100" b="1"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医療機器分類</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algn="ctr" defTabSz="914400" rtl="0" eaLnBrk="1" latinLnBrk="0" hangingPunct="1"/>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リスク</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該当する医療機器</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例示</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届出／登録申請</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73527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使用上のリスクがなく、低度の侵襲性で、肌に触れても問題が起こりにくい機器。</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メガネフレーム、歩行用杖</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自己宣言によるＣＥマーキング</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73527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滅菌指定、</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計測機能</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危険性は低いが、滅菌指定・計測機能のあるもの。大半が非侵襲型。</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聴診器、体温計、血圧計</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row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品質管理システムなどの認証が必要</a:t>
                      </a:r>
                      <a:endParaRPr kumimoji="1" lang="en-US" altLang="ja-JP" sz="10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dirty="0">
                        <a:solidFill>
                          <a:srgbClr val="002060"/>
                        </a:solidFill>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6779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66C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B7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使用上のリスクがあり、一定の侵襲性を有する体内で短期間のみ使用する機器。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輸血用機器、注射器、補聴器</a:t>
                      </a:r>
                      <a:endParaRPr kumimoji="1" lang="en-US" altLang="ja-JP"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6779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Ⅱb</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3399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99CC"/>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使用上の高リスクがあり、人体のシステムへの影響が起こり得る、長期間使用する機器。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コンタクトレンズ、レーザー機器、</a:t>
                      </a:r>
                      <a:endParaRPr kumimoji="1" lang="en-US" altLang="ja-JP"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人工呼吸器、人工透析器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6779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2060"/>
                    </a:solidFill>
                  </a:tcPr>
                </a:tc>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最大</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00FF"/>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使用上長期の投薬が必要となるリスクが特に高く、動物由来の含有物質及び体内物質、心臓・中心循環系・中枢神経系に直接使用する機器。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人工血管、人工心臓弁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11" name="グループ化 10">
            <a:extLst>
              <a:ext uri="{FF2B5EF4-FFF2-40B4-BE49-F238E27FC236}">
                <a16:creationId xmlns:a16="http://schemas.microsoft.com/office/drawing/2014/main" id="{FB1CC670-1094-4BA3-9911-D19D32389694}"/>
              </a:ext>
            </a:extLst>
          </p:cNvPr>
          <p:cNvGrpSpPr/>
          <p:nvPr/>
        </p:nvGrpSpPr>
        <p:grpSpPr>
          <a:xfrm>
            <a:off x="578882" y="1628800"/>
            <a:ext cx="3600000" cy="457200"/>
            <a:chOff x="488504" y="976671"/>
            <a:chExt cx="3600000" cy="457200"/>
          </a:xfrm>
        </p:grpSpPr>
        <p:sp>
          <p:nvSpPr>
            <p:cNvPr id="14" name="Rectangle 2">
              <a:extLst>
                <a:ext uri="{FF2B5EF4-FFF2-40B4-BE49-F238E27FC236}">
                  <a16:creationId xmlns:a16="http://schemas.microsoft.com/office/drawing/2014/main" id="{EF2F64C8-7F97-4B24-AC96-9B22248AC8E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分類別の管理項目（</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MDD</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a:t>
              </a:r>
            </a:p>
          </p:txBody>
        </p:sp>
        <p:cxnSp>
          <p:nvCxnSpPr>
            <p:cNvPr id="15" name="直線コネクタ 14">
              <a:extLst>
                <a:ext uri="{FF2B5EF4-FFF2-40B4-BE49-F238E27FC236}">
                  <a16:creationId xmlns:a16="http://schemas.microsoft.com/office/drawing/2014/main" id="{F524AEDE-71A8-448B-9E1C-26220AC27A4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6" name="正方形/長方形 15">
              <a:extLst>
                <a:ext uri="{FF2B5EF4-FFF2-40B4-BE49-F238E27FC236}">
                  <a16:creationId xmlns:a16="http://schemas.microsoft.com/office/drawing/2014/main" id="{A148F1B4-E230-456E-9E60-9E43453B467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48645813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3587383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135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ドイツにおける医療機器の定義・分類（</a:t>
            </a:r>
            <a:r>
              <a:rPr lang="en-US" altLang="ja-JP" dirty="0"/>
              <a:t>3/4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168122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日、これまで適用されていた</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と「埋込式能動型医療機器指令（</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AIMDD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）」が統合され、「医療機器規則（</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）」が発行された。</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日までの３年間を移行期間に設定し、翌日５月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日より適用となる。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有効期間内に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認証を受けた製品については４年間有効であるが、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日以降、全市販機器はＭＤＲに適合させる必要がある。</a:t>
            </a:r>
          </a:p>
        </p:txBody>
      </p:sp>
      <p:pic>
        <p:nvPicPr>
          <p:cNvPr id="2" name="図 1">
            <a:extLst>
              <a:ext uri="{FF2B5EF4-FFF2-40B4-BE49-F238E27FC236}">
                <a16:creationId xmlns:a16="http://schemas.microsoft.com/office/drawing/2014/main" id="{1788CC5C-B92C-4CC5-8EA9-1AFF3306C479}"/>
              </a:ext>
            </a:extLst>
          </p:cNvPr>
          <p:cNvPicPr>
            <a:picLocks noChangeAspect="1"/>
          </p:cNvPicPr>
          <p:nvPr/>
        </p:nvPicPr>
        <p:blipFill>
          <a:blip r:embed="rId7"/>
          <a:stretch>
            <a:fillRect/>
          </a:stretch>
        </p:blipFill>
        <p:spPr>
          <a:xfrm>
            <a:off x="519344" y="2355738"/>
            <a:ext cx="8898152" cy="3886186"/>
          </a:xfrm>
          <a:prstGeom prst="rect">
            <a:avLst/>
          </a:prstGeom>
        </p:spPr>
      </p:pic>
    </p:spTree>
    <p:extLst>
      <p:ext uri="{BB962C8B-B14F-4D97-AF65-F5344CB8AC3E}">
        <p14:creationId xmlns:p14="http://schemas.microsoft.com/office/powerpoint/2010/main" val="310061132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3215066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237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ドイツにおける医療機器の定義・分類（</a:t>
            </a:r>
            <a:r>
              <a:rPr lang="en-US" altLang="ja-JP" dirty="0"/>
              <a:t>4/4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616080"/>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では、クラス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I</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（滅菌指定、計測機能付き）に「再使用が可能な外科器具」が追加となった。</a:t>
            </a:r>
          </a:p>
        </p:txBody>
      </p:sp>
      <p:grpSp>
        <p:nvGrpSpPr>
          <p:cNvPr id="7" name="グループ化 6">
            <a:extLst>
              <a:ext uri="{FF2B5EF4-FFF2-40B4-BE49-F238E27FC236}">
                <a16:creationId xmlns:a16="http://schemas.microsoft.com/office/drawing/2014/main" id="{0A76362C-4B7A-4D0B-9A57-A07D24D40DE5}"/>
              </a:ext>
            </a:extLst>
          </p:cNvPr>
          <p:cNvGrpSpPr/>
          <p:nvPr/>
        </p:nvGrpSpPr>
        <p:grpSpPr>
          <a:xfrm>
            <a:off x="572235" y="1124744"/>
            <a:ext cx="3600000" cy="457200"/>
            <a:chOff x="488504" y="976671"/>
            <a:chExt cx="3600000" cy="457200"/>
          </a:xfrm>
        </p:grpSpPr>
        <p:sp>
          <p:nvSpPr>
            <p:cNvPr id="9" name="Rectangle 2">
              <a:extLst>
                <a:ext uri="{FF2B5EF4-FFF2-40B4-BE49-F238E27FC236}">
                  <a16:creationId xmlns:a16="http://schemas.microsoft.com/office/drawing/2014/main" id="{4D050231-BB9E-468F-8190-9FC52801401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医療機器の定義</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MDR</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p:txBody>
        </p:sp>
        <p:cxnSp>
          <p:nvCxnSpPr>
            <p:cNvPr id="11" name="直線コネクタ 10">
              <a:extLst>
                <a:ext uri="{FF2B5EF4-FFF2-40B4-BE49-F238E27FC236}">
                  <a16:creationId xmlns:a16="http://schemas.microsoft.com/office/drawing/2014/main" id="{DB8CC9A4-F151-4DA0-8E81-3D3AFD682F6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33CB59B-D3B2-4059-8182-28D367C902E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正方形/長方形 14">
            <a:extLst>
              <a:ext uri="{FF2B5EF4-FFF2-40B4-BE49-F238E27FC236}">
                <a16:creationId xmlns:a16="http://schemas.microsoft.com/office/drawing/2014/main" id="{7B656570-B19B-4F48-9B53-13E969A7CCBC}"/>
              </a:ext>
            </a:extLst>
          </p:cNvPr>
          <p:cNvSpPr/>
          <p:nvPr/>
        </p:nvSpPr>
        <p:spPr>
          <a:xfrm>
            <a:off x="583958" y="1559752"/>
            <a:ext cx="8833538" cy="1048364"/>
          </a:xfrm>
          <a:prstGeom prst="rect">
            <a:avLst/>
          </a:prstGeom>
          <a:solidFill>
            <a:srgbClr val="CCECFF"/>
          </a:solidFill>
          <a:ln w="19050">
            <a:solidFill>
              <a:srgbClr val="0070C0"/>
            </a:solidFill>
          </a:ln>
        </p:spPr>
        <p:txBody>
          <a:bodyPr wrap="square">
            <a:spAutoFit/>
          </a:bodyPr>
          <a:lstStyle/>
          <a:p>
            <a:pPr indent="93663">
              <a:lnSpc>
                <a:spcPts val="1500"/>
              </a:lnSpc>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医療機器とは、以下に示す医療目的を持って製造され、人に使用される機器、装置、器具、ソフトウェア、インプラント、試薬、素材、その他を指す。（１） 病気の診断、予防、モニタリング、予測、予後、治療、緩和　　　　　　　　　　　　　　（２） けがや障害の診断、モニタリング、治療、緩和、補償</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ts val="1500"/>
              </a:lnSpc>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 解剖学、生理的過程、病理学的過程又は状態における調査、交換、修正 </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ts val="1500"/>
              </a:lnSpc>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 臓器、血液、組織を含む人体のサンプルを用いた体外試験による情報収集</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6" name="表 15">
            <a:extLst>
              <a:ext uri="{FF2B5EF4-FFF2-40B4-BE49-F238E27FC236}">
                <a16:creationId xmlns:a16="http://schemas.microsoft.com/office/drawing/2014/main" id="{7C040A90-2C53-4E03-B7D8-AE795EC8C95C}"/>
              </a:ext>
            </a:extLst>
          </p:cNvPr>
          <p:cNvGraphicFramePr>
            <a:graphicFrameLocks noGrp="1"/>
          </p:cNvGraphicFramePr>
          <p:nvPr>
            <p:extLst>
              <p:ext uri="{D42A27DB-BD31-4B8C-83A1-F6EECF244321}">
                <p14:modId xmlns:p14="http://schemas.microsoft.com/office/powerpoint/2010/main" val="2523942545"/>
              </p:ext>
            </p:extLst>
          </p:nvPr>
        </p:nvGraphicFramePr>
        <p:xfrm>
          <a:off x="579664" y="3010624"/>
          <a:ext cx="8766607" cy="3611880"/>
        </p:xfrm>
        <a:graphic>
          <a:graphicData uri="http://schemas.openxmlformats.org/drawingml/2006/table">
            <a:tbl>
              <a:tblPr firstRow="1" bandRow="1">
                <a:tableStyleId>{5C22544A-7EE6-4342-B048-85BDC9FD1C3A}</a:tableStyleId>
              </a:tblPr>
              <a:tblGrid>
                <a:gridCol w="1106288">
                  <a:extLst>
                    <a:ext uri="{9D8B030D-6E8A-4147-A177-3AD203B41FA5}">
                      <a16:colId xmlns:a16="http://schemas.microsoft.com/office/drawing/2014/main" val="20000"/>
                    </a:ext>
                  </a:extLst>
                </a:gridCol>
                <a:gridCol w="711185">
                  <a:extLst>
                    <a:ext uri="{9D8B030D-6E8A-4147-A177-3AD203B41FA5}">
                      <a16:colId xmlns:a16="http://schemas.microsoft.com/office/drawing/2014/main" val="20001"/>
                    </a:ext>
                  </a:extLst>
                </a:gridCol>
                <a:gridCol w="2579309">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gridCol w="1921553">
                  <a:extLst>
                    <a:ext uri="{9D8B030D-6E8A-4147-A177-3AD203B41FA5}">
                      <a16:colId xmlns:a16="http://schemas.microsoft.com/office/drawing/2014/main" val="20004"/>
                    </a:ext>
                  </a:extLst>
                </a:gridCol>
              </a:tblGrid>
              <a:tr h="0">
                <a:tc>
                  <a:txBody>
                    <a:bodyPr/>
                    <a:lstStyle/>
                    <a:p>
                      <a:pPr algn="ctr"/>
                      <a:r>
                        <a:rPr kumimoji="1" lang="ja-JP" altLang="en-US" sz="1100" b="1"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医療機器分類</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algn="ctr" defTabSz="914400" rtl="0" eaLnBrk="1" latinLnBrk="0" hangingPunct="1"/>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リスク</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該当する医療機器</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例示</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届出／登録申請</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28343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使用上のリスクがなく、低度の侵襲性で、</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肌に触れても問題が起こりにくい機器。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バンドエイド、包帯、車いす、耳鏡</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自己宣言によるＣＥマーキング。</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ＵＤＩ（固有機器識別子）とともに、</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ＥＵＤＡＭＥＤ（欧州医療機器情報データベース）に登録。</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8343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Is</a:t>
                      </a:r>
                      <a:r>
                        <a:rPr kumimoji="1" lang="ja-JP" altLang="en-US" sz="11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Im</a:t>
                      </a:r>
                      <a:r>
                        <a:rPr kumimoji="1" lang="ja-JP" altLang="en-US" sz="11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Ir</a:t>
                      </a: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低／中</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E5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製品の中で</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・滅菌された状態で使用する機器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・計測機能を持ち合わせる機器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・再使用が可能な外科器具（追加項目）</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血圧計、尿袋</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row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第三者認証機関による、品質管理システムなどの認証が必要。</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ＵＤＩ（固有機器識別子）とともに、</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ＥＵＤＡＭＥＤ（欧州医療機器情報データベース）に登録。</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dirty="0">
                        <a:solidFill>
                          <a:srgbClr val="002060"/>
                        </a:solidFill>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1602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66C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B7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使用上のリスクがあり、一定の侵襲性を有し、体内で短期間のみ使用する機器。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注射器、気管切開チューブ、</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インプラント（歯）、</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X</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線装置</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1602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Ⅱb</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3399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a:t>
                      </a:r>
                      <a:r>
                        <a:rPr kumimoji="1" lang="en-US" altLang="ja-JP"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99CC"/>
                    </a:solidFill>
                  </a:tcPr>
                </a:tc>
                <a:tc>
                  <a:txBody>
                    <a:bodyPr/>
                    <a:lstStyle/>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使用上の高リスクがあり、人体のシステムへの影響が起こり得る、長期間使用する機器。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埋込型プレート、血液バッグ、</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人工呼吸器、集中治療用モニタリング装置</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28343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2060"/>
                    </a:solidFill>
                  </a:tcPr>
                </a:tc>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F00FF"/>
                    </a:solidFill>
                  </a:tcPr>
                </a:tc>
                <a:tc>
                  <a:txBody>
                    <a:bodyPr/>
                    <a:lstStyle/>
                    <a:p>
                      <a:r>
                        <a:rPr kumimoji="1" lang="ja-JP" altLang="en-US" sz="1000" b="0" i="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使用上長期の投薬が必要となるリスクが特に高く、動物由来の含有物質及び体内物質、心臓・中心循環系・中枢神経系に直接使用する機器。</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a:txBody>
                    <a:bodyPr/>
                    <a:lstStyle/>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バルーンカテーテル、人工心臓弁、</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ペースメーカー、脊椎ディスクケージ</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sz="1000" b="1" kern="1200" dirty="0">
                        <a:solidFill>
                          <a:schemeClr val="tx1">
                            <a:lumMod val="75000"/>
                            <a:lumOff val="25000"/>
                          </a:schemeClr>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17" name="グループ化 16">
            <a:extLst>
              <a:ext uri="{FF2B5EF4-FFF2-40B4-BE49-F238E27FC236}">
                <a16:creationId xmlns:a16="http://schemas.microsoft.com/office/drawing/2014/main" id="{9BD0D8D0-D6DC-4ADA-BC41-187CF640D3DD}"/>
              </a:ext>
            </a:extLst>
          </p:cNvPr>
          <p:cNvGrpSpPr/>
          <p:nvPr/>
        </p:nvGrpSpPr>
        <p:grpSpPr>
          <a:xfrm>
            <a:off x="579664" y="2636912"/>
            <a:ext cx="3600000" cy="457200"/>
            <a:chOff x="488504" y="976671"/>
            <a:chExt cx="3600000" cy="457200"/>
          </a:xfrm>
        </p:grpSpPr>
        <p:sp>
          <p:nvSpPr>
            <p:cNvPr id="18" name="Rectangle 2">
              <a:extLst>
                <a:ext uri="{FF2B5EF4-FFF2-40B4-BE49-F238E27FC236}">
                  <a16:creationId xmlns:a16="http://schemas.microsoft.com/office/drawing/2014/main" id="{8E80B80F-0F79-4C12-84EF-11561E34C52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分類別の管理項目</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MDR </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p>
            <a:p>
              <a:pPr defTabSz="957263" eaLnBrk="0" fontAlgn="ctr" hangingPunct="0">
                <a:defRPr/>
              </a:pPr>
              <a:endParaRPr lang="ja-JP" altLang="en-US" sz="1800" b="0" kern="0" dirty="0">
                <a:solidFill>
                  <a:srgbClr val="003366"/>
                </a:solidFill>
                <a:latin typeface="+mj-lt"/>
                <a:ea typeface="+mj-ea"/>
                <a:cs typeface="+mj-cs"/>
              </a:endParaRPr>
            </a:p>
          </p:txBody>
        </p:sp>
        <p:cxnSp>
          <p:nvCxnSpPr>
            <p:cNvPr id="19" name="直線コネクタ 18">
              <a:extLst>
                <a:ext uri="{FF2B5EF4-FFF2-40B4-BE49-F238E27FC236}">
                  <a16:creationId xmlns:a16="http://schemas.microsoft.com/office/drawing/2014/main" id="{C94197DD-CDF4-4CE2-A5C8-C68D42F3EDA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0" name="正方形/長方形 19">
              <a:extLst>
                <a:ext uri="{FF2B5EF4-FFF2-40B4-BE49-F238E27FC236}">
                  <a16:creationId xmlns:a16="http://schemas.microsoft.com/office/drawing/2014/main" id="{9B9D0245-5D37-4B43-958A-A45F5427A53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9720463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652581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340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ドイツにおけるロボット介護機器の該当予測（</a:t>
            </a:r>
            <a:r>
              <a:rPr lang="en-US" altLang="ja-JP" dirty="0"/>
              <a:t>1/5</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2" name="正方形/長方形 11">
            <a:extLst>
              <a:ext uri="{FF2B5EF4-FFF2-40B4-BE49-F238E27FC236}">
                <a16:creationId xmlns:a16="http://schemas.microsoft.com/office/drawing/2014/main" id="{517BD22A-D6C5-454F-B964-0B2423F1D47B}"/>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ＥＵにおいて、どのＣＥマーキングに適用させるかは製造業者の判断となり、使用目的により医療機器／医療機器外の認証を取ることができる。</a:t>
            </a:r>
          </a:p>
        </p:txBody>
      </p:sp>
      <p:graphicFrame>
        <p:nvGraphicFramePr>
          <p:cNvPr id="7" name="表 6">
            <a:extLst>
              <a:ext uri="{FF2B5EF4-FFF2-40B4-BE49-F238E27FC236}">
                <a16:creationId xmlns:a16="http://schemas.microsoft.com/office/drawing/2014/main" id="{6ADD3D40-5E3B-4D79-819E-73C134D5A0A5}"/>
              </a:ext>
            </a:extLst>
          </p:cNvPr>
          <p:cNvGraphicFramePr>
            <a:graphicFrameLocks noGrp="1"/>
          </p:cNvGraphicFramePr>
          <p:nvPr>
            <p:extLst>
              <p:ext uri="{D42A27DB-BD31-4B8C-83A1-F6EECF244321}">
                <p14:modId xmlns:p14="http://schemas.microsoft.com/office/powerpoint/2010/main" val="3815397416"/>
              </p:ext>
            </p:extLst>
          </p:nvPr>
        </p:nvGraphicFramePr>
        <p:xfrm>
          <a:off x="201975" y="1196752"/>
          <a:ext cx="9503999" cy="5303520"/>
        </p:xfrm>
        <a:graphic>
          <a:graphicData uri="http://schemas.openxmlformats.org/drawingml/2006/table">
            <a:tbl>
              <a:tblPr firstRow="1" bandRow="1">
                <a:tableStyleId>{5C22544A-7EE6-4342-B048-85BDC9FD1C3A}</a:tableStyleId>
              </a:tblPr>
              <a:tblGrid>
                <a:gridCol w="882492">
                  <a:extLst>
                    <a:ext uri="{9D8B030D-6E8A-4147-A177-3AD203B41FA5}">
                      <a16:colId xmlns:a16="http://schemas.microsoft.com/office/drawing/2014/main" val="20000"/>
                    </a:ext>
                  </a:extLst>
                </a:gridCol>
                <a:gridCol w="1786676">
                  <a:extLst>
                    <a:ext uri="{9D8B030D-6E8A-4147-A177-3AD203B41FA5}">
                      <a16:colId xmlns:a16="http://schemas.microsoft.com/office/drawing/2014/main" val="20001"/>
                    </a:ext>
                  </a:extLst>
                </a:gridCol>
                <a:gridCol w="4377363">
                  <a:extLst>
                    <a:ext uri="{9D8B030D-6E8A-4147-A177-3AD203B41FA5}">
                      <a16:colId xmlns:a16="http://schemas.microsoft.com/office/drawing/2014/main" val="20002"/>
                    </a:ext>
                  </a:extLst>
                </a:gridCol>
                <a:gridCol w="1228734">
                  <a:extLst>
                    <a:ext uri="{9D8B030D-6E8A-4147-A177-3AD203B41FA5}">
                      <a16:colId xmlns:a16="http://schemas.microsoft.com/office/drawing/2014/main" val="20003"/>
                    </a:ext>
                  </a:extLst>
                </a:gridCol>
                <a:gridCol w="1228734">
                  <a:extLst>
                    <a:ext uri="{9D8B030D-6E8A-4147-A177-3AD203B41FA5}">
                      <a16:colId xmlns:a16="http://schemas.microsoft.com/office/drawing/2014/main" val="20004"/>
                    </a:ext>
                  </a:extLst>
                </a:gridCol>
              </a:tblGrid>
              <a:tr h="148778">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24183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282589">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介助者のパワーアシストを行う装着型の機器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介助者が装着して用い、移乗介助の際の腰の負担を軽減する。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介助者が一人で着脱可能であること。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ベッド、車いす、便器の間の移乗に用いることができる。</a:t>
                      </a: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304338">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介護者が着用するものであり、医療目的では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ないため。</a:t>
                      </a: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介護者が着用するものであり、医療目的では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ないため。</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0">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介助者による抱え上げ動作のパワーアシストを行う非装着機器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移乗開始から終了まで、介助者が一人で使用することができる。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ベッドと車いすの間の移乗に用いることができる。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要介助者を移乗させる際、介助者の力の全部又は一部のパワーアシストを行うこと。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機器据付けのための土台設置工事等の住宅等への据付け工事を伴わない。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4"/>
                  </a:ext>
                </a:extLst>
              </a:tr>
              <a:tr h="362754">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5"/>
                  </a:ext>
                </a:extLst>
              </a:tr>
              <a:tr h="136261">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高齢者等の外出をサポートし、荷物等を安全に運搬できる歩行支援機器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使用者が一人で用いる手押し車型（歩行者、シルバーカー等）の機器。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モーター等により、移動をアシストする。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４つ以上の車輪を有する。搭乗するものは対象としない。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介助者が持ち上げられる重量（</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30kg</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以下）である。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6"/>
                  </a:ext>
                </a:extLst>
              </a:tr>
              <a:tr h="362754">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7"/>
                  </a:ext>
                </a:extLst>
              </a:tr>
              <a:tr h="119101">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高齢者等の屋内移動や立ち座りをサポートする支援機器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marR="0" lvl="0" indent="-952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椅子からの立ち上がりやベッドからの立ち上がりを主に想定し、使用者が起座位・端座位から立ち上がる動作を支援することができる。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トイレの中での一連の動作（便座への立ち座り、ズボンの上げ下げ、清拭、トイレ内での方向転換）の際の転倒を防ぐことが可能である。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 </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8"/>
                  </a:ext>
                </a:extLst>
              </a:tr>
              <a:tr h="434648">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E6F688D7-9026-4865-8989-5418B84ED0CF}"/>
              </a:ext>
            </a:extLst>
          </p:cNvPr>
          <p:cNvPicPr>
            <a:picLocks noChangeAspect="1"/>
          </p:cNvPicPr>
          <p:nvPr/>
        </p:nvPicPr>
        <p:blipFill>
          <a:blip r:embed="rId7"/>
          <a:stretch>
            <a:fillRect/>
          </a:stretch>
        </p:blipFill>
        <p:spPr>
          <a:xfrm>
            <a:off x="2056220" y="1916832"/>
            <a:ext cx="781781" cy="780138"/>
          </a:xfrm>
          <a:prstGeom prst="rect">
            <a:avLst/>
          </a:prstGeom>
        </p:spPr>
      </p:pic>
      <p:pic>
        <p:nvPicPr>
          <p:cNvPr id="11" name="図 10">
            <a:extLst>
              <a:ext uri="{FF2B5EF4-FFF2-40B4-BE49-F238E27FC236}">
                <a16:creationId xmlns:a16="http://schemas.microsoft.com/office/drawing/2014/main" id="{3821978C-7FF7-41DE-A698-047E650B08EB}"/>
              </a:ext>
            </a:extLst>
          </p:cNvPr>
          <p:cNvPicPr>
            <a:picLocks noChangeAspect="1"/>
          </p:cNvPicPr>
          <p:nvPr/>
        </p:nvPicPr>
        <p:blipFill>
          <a:blip r:embed="rId8"/>
          <a:stretch>
            <a:fillRect/>
          </a:stretch>
        </p:blipFill>
        <p:spPr>
          <a:xfrm>
            <a:off x="2014818" y="2852936"/>
            <a:ext cx="864096" cy="837616"/>
          </a:xfrm>
          <a:prstGeom prst="rect">
            <a:avLst/>
          </a:prstGeom>
        </p:spPr>
      </p:pic>
      <p:pic>
        <p:nvPicPr>
          <p:cNvPr id="14" name="図 13">
            <a:extLst>
              <a:ext uri="{FF2B5EF4-FFF2-40B4-BE49-F238E27FC236}">
                <a16:creationId xmlns:a16="http://schemas.microsoft.com/office/drawing/2014/main" id="{4D71702B-FBBE-46D1-89B7-AFB3A3325184}"/>
              </a:ext>
            </a:extLst>
          </p:cNvPr>
          <p:cNvPicPr>
            <a:picLocks noChangeAspect="1"/>
          </p:cNvPicPr>
          <p:nvPr/>
        </p:nvPicPr>
        <p:blipFill>
          <a:blip r:embed="rId9"/>
          <a:stretch>
            <a:fillRect/>
          </a:stretch>
        </p:blipFill>
        <p:spPr>
          <a:xfrm>
            <a:off x="2010447" y="4149080"/>
            <a:ext cx="868467" cy="821793"/>
          </a:xfrm>
          <a:prstGeom prst="rect">
            <a:avLst/>
          </a:prstGeom>
        </p:spPr>
      </p:pic>
      <p:pic>
        <p:nvPicPr>
          <p:cNvPr id="15" name="図 14">
            <a:extLst>
              <a:ext uri="{FF2B5EF4-FFF2-40B4-BE49-F238E27FC236}">
                <a16:creationId xmlns:a16="http://schemas.microsoft.com/office/drawing/2014/main" id="{09FA0CE6-2F05-4563-9FD4-DC27768B2AF6}"/>
              </a:ext>
            </a:extLst>
          </p:cNvPr>
          <p:cNvPicPr>
            <a:picLocks noChangeAspect="1"/>
          </p:cNvPicPr>
          <p:nvPr/>
        </p:nvPicPr>
        <p:blipFill>
          <a:blip r:embed="rId10"/>
          <a:stretch>
            <a:fillRect/>
          </a:stretch>
        </p:blipFill>
        <p:spPr>
          <a:xfrm>
            <a:off x="2024664" y="5418487"/>
            <a:ext cx="854250" cy="835544"/>
          </a:xfrm>
          <a:prstGeom prst="rect">
            <a:avLst/>
          </a:prstGeom>
        </p:spPr>
      </p:pic>
      <p:grpSp>
        <p:nvGrpSpPr>
          <p:cNvPr id="16" name="グループ化 15">
            <a:extLst>
              <a:ext uri="{FF2B5EF4-FFF2-40B4-BE49-F238E27FC236}">
                <a16:creationId xmlns:a16="http://schemas.microsoft.com/office/drawing/2014/main" id="{37DB9922-10CE-4135-937E-59BED682D709}"/>
              </a:ext>
            </a:extLst>
          </p:cNvPr>
          <p:cNvGrpSpPr/>
          <p:nvPr/>
        </p:nvGrpSpPr>
        <p:grpSpPr>
          <a:xfrm>
            <a:off x="516327" y="1484784"/>
            <a:ext cx="5555830" cy="457200"/>
            <a:chOff x="488504" y="976671"/>
            <a:chExt cx="3600000" cy="457200"/>
          </a:xfrm>
        </p:grpSpPr>
        <p:sp>
          <p:nvSpPr>
            <p:cNvPr id="17" name="Rectangle 2">
              <a:extLst>
                <a:ext uri="{FF2B5EF4-FFF2-40B4-BE49-F238E27FC236}">
                  <a16:creationId xmlns:a16="http://schemas.microsoft.com/office/drawing/2014/main" id="{C65CE201-BE2B-4496-A96E-28B5C11A1BAC}"/>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8" name="直線コネクタ 17">
              <a:extLst>
                <a:ext uri="{FF2B5EF4-FFF2-40B4-BE49-F238E27FC236}">
                  <a16:creationId xmlns:a16="http://schemas.microsoft.com/office/drawing/2014/main" id="{870F44E9-9B9E-4A5F-B70A-EE032ABD991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43811391-3A91-4B95-B408-1C634BA92CDA}"/>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15839021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585203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442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ドイツにおけるロボット介護機器の該当予測（</a:t>
            </a:r>
            <a:r>
              <a:rPr lang="en-US" altLang="ja-JP" dirty="0"/>
              <a:t>2/5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B29FAEBB-4A62-485C-B6DA-0DF620AA4E48}"/>
              </a:ext>
            </a:extLst>
          </p:cNvPr>
          <p:cNvGraphicFramePr>
            <a:graphicFrameLocks noGrp="1"/>
          </p:cNvGraphicFramePr>
          <p:nvPr>
            <p:extLst>
              <p:ext uri="{D42A27DB-BD31-4B8C-83A1-F6EECF244321}">
                <p14:modId xmlns:p14="http://schemas.microsoft.com/office/powerpoint/2010/main" val="989798348"/>
              </p:ext>
            </p:extLst>
          </p:nvPr>
        </p:nvGraphicFramePr>
        <p:xfrm>
          <a:off x="201975" y="799296"/>
          <a:ext cx="9503999" cy="5731068"/>
        </p:xfrm>
        <a:graphic>
          <a:graphicData uri="http://schemas.openxmlformats.org/drawingml/2006/table">
            <a:tbl>
              <a:tblPr firstRow="1" bandRow="1">
                <a:tableStyleId>{5C22544A-7EE6-4342-B048-85BDC9FD1C3A}</a:tableStyleId>
              </a:tblPr>
              <a:tblGrid>
                <a:gridCol w="854881">
                  <a:extLst>
                    <a:ext uri="{9D8B030D-6E8A-4147-A177-3AD203B41FA5}">
                      <a16:colId xmlns:a16="http://schemas.microsoft.com/office/drawing/2014/main" val="20000"/>
                    </a:ext>
                  </a:extLst>
                </a:gridCol>
                <a:gridCol w="1814287">
                  <a:extLst>
                    <a:ext uri="{9D8B030D-6E8A-4147-A177-3AD203B41FA5}">
                      <a16:colId xmlns:a16="http://schemas.microsoft.com/office/drawing/2014/main" val="20001"/>
                    </a:ext>
                  </a:extLst>
                </a:gridCol>
                <a:gridCol w="4377363">
                  <a:extLst>
                    <a:ext uri="{9D8B030D-6E8A-4147-A177-3AD203B41FA5}">
                      <a16:colId xmlns:a16="http://schemas.microsoft.com/office/drawing/2014/main" val="20002"/>
                    </a:ext>
                  </a:extLst>
                </a:gridCol>
                <a:gridCol w="1228734">
                  <a:extLst>
                    <a:ext uri="{9D8B030D-6E8A-4147-A177-3AD203B41FA5}">
                      <a16:colId xmlns:a16="http://schemas.microsoft.com/office/drawing/2014/main" val="20003"/>
                    </a:ext>
                  </a:extLst>
                </a:gridCol>
                <a:gridCol w="1228734">
                  <a:extLst>
                    <a:ext uri="{9D8B030D-6E8A-4147-A177-3AD203B41FA5}">
                      <a16:colId xmlns:a16="http://schemas.microsoft.com/office/drawing/2014/main" val="20004"/>
                    </a:ext>
                  </a:extLst>
                </a:gridCol>
              </a:tblGrid>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125806">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高齢者の外出等をサポートし、転倒予防や歩行等を補助する装着型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の移動支援機器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自立歩行できる使用者の転倒に繋がるような動作等を検知し、使用者に通知して、転倒を予防することができる。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718571">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3"/>
                  </a:ext>
                </a:extLst>
              </a:tr>
              <a:tr h="308719">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排泄処理にロボット技術を用いた設置位置の調整可能なトイレ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使用者が、居室で用いる便器。排泄物のにおいが室内に広がらないよう、排泄物を室外へ流す、又は、容器や袋に密閉して隔離する。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室内での設置位置を調整可能であること。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4"/>
                  </a:ext>
                </a:extLst>
              </a:tr>
              <a:tr h="667530">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5"/>
                  </a:ext>
                </a:extLst>
              </a:tr>
              <a:tr h="296270">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排泄を予測し、的確なタイミングでトイレへ誘導する機器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使用者が装着する場合には、容易に着脱可能であること。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使用者の生体情報等に基づき排尿又は排便を予測することができる。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予測結果に基づき的確なタイミングで使用者をトイレに誘導することができる。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6"/>
                  </a:ext>
                </a:extLst>
              </a:tr>
              <a:tr h="819784">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7"/>
                  </a:ext>
                </a:extLst>
              </a:tr>
              <a:tr h="286084">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8"/>
                  </a:ext>
                </a:extLst>
              </a:tr>
              <a:tr h="810572">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EE7E57E0-581A-43F6-8CB9-90FF06B82C42}"/>
              </a:ext>
            </a:extLst>
          </p:cNvPr>
          <p:cNvPicPr>
            <a:picLocks noChangeAspect="1"/>
          </p:cNvPicPr>
          <p:nvPr/>
        </p:nvPicPr>
        <p:blipFill>
          <a:blip r:embed="rId7"/>
          <a:stretch>
            <a:fillRect/>
          </a:stretch>
        </p:blipFill>
        <p:spPr>
          <a:xfrm>
            <a:off x="1856656" y="1773458"/>
            <a:ext cx="864096" cy="853098"/>
          </a:xfrm>
          <a:prstGeom prst="rect">
            <a:avLst/>
          </a:prstGeom>
        </p:spPr>
      </p:pic>
      <p:pic>
        <p:nvPicPr>
          <p:cNvPr id="11" name="図 10">
            <a:extLst>
              <a:ext uri="{FF2B5EF4-FFF2-40B4-BE49-F238E27FC236}">
                <a16:creationId xmlns:a16="http://schemas.microsoft.com/office/drawing/2014/main" id="{2BCF85B9-9C04-4214-9937-952FEA2B680A}"/>
              </a:ext>
            </a:extLst>
          </p:cNvPr>
          <p:cNvPicPr>
            <a:picLocks noChangeAspect="1"/>
          </p:cNvPicPr>
          <p:nvPr/>
        </p:nvPicPr>
        <p:blipFill>
          <a:blip r:embed="rId8"/>
          <a:stretch>
            <a:fillRect/>
          </a:stretch>
        </p:blipFill>
        <p:spPr>
          <a:xfrm>
            <a:off x="1861449" y="3002160"/>
            <a:ext cx="868667" cy="815936"/>
          </a:xfrm>
          <a:prstGeom prst="rect">
            <a:avLst/>
          </a:prstGeom>
        </p:spPr>
      </p:pic>
      <p:pic>
        <p:nvPicPr>
          <p:cNvPr id="14" name="図 13">
            <a:extLst>
              <a:ext uri="{FF2B5EF4-FFF2-40B4-BE49-F238E27FC236}">
                <a16:creationId xmlns:a16="http://schemas.microsoft.com/office/drawing/2014/main" id="{DE0683B0-B61C-47F1-977C-E6FBC95017D7}"/>
              </a:ext>
            </a:extLst>
          </p:cNvPr>
          <p:cNvPicPr>
            <a:picLocks noChangeAspect="1"/>
          </p:cNvPicPr>
          <p:nvPr/>
        </p:nvPicPr>
        <p:blipFill>
          <a:blip r:embed="rId9"/>
          <a:stretch>
            <a:fillRect/>
          </a:stretch>
        </p:blipFill>
        <p:spPr>
          <a:xfrm>
            <a:off x="1861297" y="5461570"/>
            <a:ext cx="859455" cy="775742"/>
          </a:xfrm>
          <a:prstGeom prst="rect">
            <a:avLst/>
          </a:prstGeom>
        </p:spPr>
      </p:pic>
      <p:pic>
        <p:nvPicPr>
          <p:cNvPr id="15" name="図 14">
            <a:extLst>
              <a:ext uri="{FF2B5EF4-FFF2-40B4-BE49-F238E27FC236}">
                <a16:creationId xmlns:a16="http://schemas.microsoft.com/office/drawing/2014/main" id="{A679E5C2-88A1-45F5-A9BC-1D3FADD3073C}"/>
              </a:ext>
            </a:extLst>
          </p:cNvPr>
          <p:cNvPicPr>
            <a:picLocks noChangeAspect="1"/>
          </p:cNvPicPr>
          <p:nvPr/>
        </p:nvPicPr>
        <p:blipFill>
          <a:blip r:embed="rId10"/>
          <a:stretch>
            <a:fillRect/>
          </a:stretch>
        </p:blipFill>
        <p:spPr>
          <a:xfrm>
            <a:off x="1856656" y="4195986"/>
            <a:ext cx="878255" cy="815936"/>
          </a:xfrm>
          <a:prstGeom prst="rect">
            <a:avLst/>
          </a:prstGeom>
        </p:spPr>
      </p:pic>
      <p:grpSp>
        <p:nvGrpSpPr>
          <p:cNvPr id="16" name="グループ化 15">
            <a:extLst>
              <a:ext uri="{FF2B5EF4-FFF2-40B4-BE49-F238E27FC236}">
                <a16:creationId xmlns:a16="http://schemas.microsoft.com/office/drawing/2014/main" id="{F18EE39A-8E50-41EA-89D5-12A0CB6FEA5E}"/>
              </a:ext>
            </a:extLst>
          </p:cNvPr>
          <p:cNvGrpSpPr/>
          <p:nvPr/>
        </p:nvGrpSpPr>
        <p:grpSpPr>
          <a:xfrm>
            <a:off x="515430" y="1066971"/>
            <a:ext cx="5555830" cy="457200"/>
            <a:chOff x="488504" y="976671"/>
            <a:chExt cx="3600000" cy="457200"/>
          </a:xfrm>
        </p:grpSpPr>
        <p:sp>
          <p:nvSpPr>
            <p:cNvPr id="17" name="Rectangle 2">
              <a:extLst>
                <a:ext uri="{FF2B5EF4-FFF2-40B4-BE49-F238E27FC236}">
                  <a16:creationId xmlns:a16="http://schemas.microsoft.com/office/drawing/2014/main" id="{4A3BBDB5-DB0C-4134-9788-1F8567F44523}"/>
                </a:ext>
              </a:extLst>
            </p:cNvPr>
            <p:cNvSpPr txBox="1">
              <a:spLocks noChangeArrowheads="1"/>
            </p:cNvSpPr>
            <p:nvPr/>
          </p:nvSpPr>
          <p:spPr>
            <a:xfrm>
              <a:off x="60264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8" name="直線コネクタ 17">
              <a:extLst>
                <a:ext uri="{FF2B5EF4-FFF2-40B4-BE49-F238E27FC236}">
                  <a16:creationId xmlns:a16="http://schemas.microsoft.com/office/drawing/2014/main" id="{9EE41790-882E-48C1-B76D-2C218392ECD0}"/>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906475C1-84DA-41C8-962E-5C664A608F9C}"/>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77696348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5744817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544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ドイツにおけるロボット介護機器の該当予測（</a:t>
            </a:r>
            <a:r>
              <a:rPr lang="en-US" altLang="ja-JP" dirty="0"/>
              <a:t>3/5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72064"/>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20" name="表 19">
            <a:extLst>
              <a:ext uri="{FF2B5EF4-FFF2-40B4-BE49-F238E27FC236}">
                <a16:creationId xmlns:a16="http://schemas.microsoft.com/office/drawing/2014/main" id="{62CE2585-9D21-4E15-BCF0-70ED97425D3D}"/>
              </a:ext>
            </a:extLst>
          </p:cNvPr>
          <p:cNvGraphicFramePr>
            <a:graphicFrameLocks noGrp="1"/>
          </p:cNvGraphicFramePr>
          <p:nvPr>
            <p:extLst>
              <p:ext uri="{D42A27DB-BD31-4B8C-83A1-F6EECF244321}">
                <p14:modId xmlns:p14="http://schemas.microsoft.com/office/powerpoint/2010/main" val="2893395519"/>
              </p:ext>
            </p:extLst>
          </p:nvPr>
        </p:nvGraphicFramePr>
        <p:xfrm>
          <a:off x="201975" y="1340768"/>
          <a:ext cx="9503552" cy="4948050"/>
        </p:xfrm>
        <a:graphic>
          <a:graphicData uri="http://schemas.openxmlformats.org/drawingml/2006/table">
            <a:tbl>
              <a:tblPr firstRow="1" bandRow="1">
                <a:tableStyleId>{5C22544A-7EE6-4342-B048-85BDC9FD1C3A}</a:tableStyleId>
              </a:tblPr>
              <a:tblGrid>
                <a:gridCol w="902820">
                  <a:extLst>
                    <a:ext uri="{9D8B030D-6E8A-4147-A177-3AD203B41FA5}">
                      <a16:colId xmlns:a16="http://schemas.microsoft.com/office/drawing/2014/main" val="20000"/>
                    </a:ext>
                  </a:extLst>
                </a:gridCol>
                <a:gridCol w="1766222">
                  <a:extLst>
                    <a:ext uri="{9D8B030D-6E8A-4147-A177-3AD203B41FA5}">
                      <a16:colId xmlns:a16="http://schemas.microsoft.com/office/drawing/2014/main" val="20001"/>
                    </a:ext>
                  </a:extLst>
                </a:gridCol>
                <a:gridCol w="4377158">
                  <a:extLst>
                    <a:ext uri="{9D8B030D-6E8A-4147-A177-3AD203B41FA5}">
                      <a16:colId xmlns:a16="http://schemas.microsoft.com/office/drawing/2014/main" val="20002"/>
                    </a:ext>
                  </a:extLst>
                </a:gridCol>
                <a:gridCol w="1228676">
                  <a:extLst>
                    <a:ext uri="{9D8B030D-6E8A-4147-A177-3AD203B41FA5}">
                      <a16:colId xmlns:a16="http://schemas.microsoft.com/office/drawing/2014/main" val="20003"/>
                    </a:ext>
                  </a:extLst>
                </a:gridCol>
                <a:gridCol w="1228676">
                  <a:extLst>
                    <a:ext uri="{9D8B030D-6E8A-4147-A177-3AD203B41FA5}">
                      <a16:colId xmlns:a16="http://schemas.microsoft.com/office/drawing/2014/main" val="20004"/>
                    </a:ext>
                  </a:extLst>
                </a:gridCol>
              </a:tblGrid>
              <a:tr h="288034">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1828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32221">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介護施設において使用するセンサーや外部通信機能を備えたプラットフォーム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77518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3"/>
                  </a:ext>
                </a:extLst>
              </a:tr>
              <a:tr h="29100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在宅介護において使用する、転倒検知センサーや外部通信機能を備えたプ　</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複数の部屋を同時に見守ることが可能。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浴室での見守りが可能。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暗所でも使用できる。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認知症の方の見守りプラットフォームとして、機能の拡張又は他の機器・ソフトウェアと接続ができる。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361667">
                <a:tc vMerge="1">
                  <a:txBody>
                    <a:bodyPr/>
                    <a:lstStyle/>
                    <a:p>
                      <a:endParaRPr kumimoji="1" lang="ja-JP" altLang="en-US"/>
                    </a:p>
                  </a:txBody>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主な使用目的が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医療用ではない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（例：ウェアラブル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デバイス）</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主な使用目的が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医療用ではない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（例：ウェアラブル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デバイス）</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r h="283593">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介護施設において使用する、センサーや外部通信機能を備えたロボット技術を用いた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6"/>
                  </a:ext>
                </a:extLst>
              </a:tr>
              <a:tr h="891045">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侵襲性が低く、</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肌に触れても問題が起こりにくいため。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7"/>
                  </a:ext>
                </a:extLst>
              </a:tr>
            </a:tbl>
          </a:graphicData>
        </a:graphic>
      </p:graphicFrame>
      <p:pic>
        <p:nvPicPr>
          <p:cNvPr id="21" name="図 20">
            <a:extLst>
              <a:ext uri="{FF2B5EF4-FFF2-40B4-BE49-F238E27FC236}">
                <a16:creationId xmlns:a16="http://schemas.microsoft.com/office/drawing/2014/main" id="{F1ACE955-9024-4EAE-8E62-BF1899DC0B15}"/>
              </a:ext>
            </a:extLst>
          </p:cNvPr>
          <p:cNvPicPr>
            <a:picLocks noChangeAspect="1"/>
          </p:cNvPicPr>
          <p:nvPr/>
        </p:nvPicPr>
        <p:blipFill>
          <a:blip r:embed="rId7"/>
          <a:stretch>
            <a:fillRect/>
          </a:stretch>
        </p:blipFill>
        <p:spPr>
          <a:xfrm>
            <a:off x="1893015" y="2192270"/>
            <a:ext cx="856404" cy="851602"/>
          </a:xfrm>
          <a:prstGeom prst="rect">
            <a:avLst/>
          </a:prstGeom>
        </p:spPr>
      </p:pic>
      <p:pic>
        <p:nvPicPr>
          <p:cNvPr id="22" name="図 21">
            <a:extLst>
              <a:ext uri="{FF2B5EF4-FFF2-40B4-BE49-F238E27FC236}">
                <a16:creationId xmlns:a16="http://schemas.microsoft.com/office/drawing/2014/main" id="{8B077C45-3F33-489C-AC2B-017F7486F8DD}"/>
              </a:ext>
            </a:extLst>
          </p:cNvPr>
          <p:cNvPicPr>
            <a:picLocks noChangeAspect="1"/>
          </p:cNvPicPr>
          <p:nvPr/>
        </p:nvPicPr>
        <p:blipFill>
          <a:blip r:embed="rId8"/>
          <a:stretch>
            <a:fillRect/>
          </a:stretch>
        </p:blipFill>
        <p:spPr>
          <a:xfrm>
            <a:off x="1878661" y="3716569"/>
            <a:ext cx="844886" cy="794819"/>
          </a:xfrm>
          <a:prstGeom prst="rect">
            <a:avLst/>
          </a:prstGeom>
        </p:spPr>
      </p:pic>
      <p:pic>
        <p:nvPicPr>
          <p:cNvPr id="23" name="図 22">
            <a:extLst>
              <a:ext uri="{FF2B5EF4-FFF2-40B4-BE49-F238E27FC236}">
                <a16:creationId xmlns:a16="http://schemas.microsoft.com/office/drawing/2014/main" id="{C3023BFB-DF46-44C3-9C93-A9228E0764B6}"/>
              </a:ext>
            </a:extLst>
          </p:cNvPr>
          <p:cNvPicPr>
            <a:picLocks noChangeAspect="1"/>
          </p:cNvPicPr>
          <p:nvPr/>
        </p:nvPicPr>
        <p:blipFill>
          <a:blip r:embed="rId9"/>
          <a:stretch>
            <a:fillRect/>
          </a:stretch>
        </p:blipFill>
        <p:spPr>
          <a:xfrm>
            <a:off x="1856656" y="5149474"/>
            <a:ext cx="888896" cy="813758"/>
          </a:xfrm>
          <a:prstGeom prst="rect">
            <a:avLst/>
          </a:prstGeom>
        </p:spPr>
      </p:pic>
      <p:grpSp>
        <p:nvGrpSpPr>
          <p:cNvPr id="24" name="グループ化 23">
            <a:extLst>
              <a:ext uri="{FF2B5EF4-FFF2-40B4-BE49-F238E27FC236}">
                <a16:creationId xmlns:a16="http://schemas.microsoft.com/office/drawing/2014/main" id="{1C1B5693-7600-4C61-A17F-DE8D37B75A42}"/>
              </a:ext>
            </a:extLst>
          </p:cNvPr>
          <p:cNvGrpSpPr/>
          <p:nvPr/>
        </p:nvGrpSpPr>
        <p:grpSpPr>
          <a:xfrm>
            <a:off x="517079" y="1473584"/>
            <a:ext cx="5555830" cy="457200"/>
            <a:chOff x="488504" y="976671"/>
            <a:chExt cx="3600000" cy="457200"/>
          </a:xfrm>
        </p:grpSpPr>
        <p:sp>
          <p:nvSpPr>
            <p:cNvPr id="25" name="Rectangle 2">
              <a:extLst>
                <a:ext uri="{FF2B5EF4-FFF2-40B4-BE49-F238E27FC236}">
                  <a16:creationId xmlns:a16="http://schemas.microsoft.com/office/drawing/2014/main" id="{4E971A73-4F07-4C0D-A99A-CE32B02FA6E6}"/>
                </a:ext>
              </a:extLst>
            </p:cNvPr>
            <p:cNvSpPr txBox="1">
              <a:spLocks noChangeArrowheads="1"/>
            </p:cNvSpPr>
            <p:nvPr/>
          </p:nvSpPr>
          <p:spPr>
            <a:xfrm>
              <a:off x="615652"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26" name="直線コネクタ 25">
              <a:extLst>
                <a:ext uri="{FF2B5EF4-FFF2-40B4-BE49-F238E27FC236}">
                  <a16:creationId xmlns:a16="http://schemas.microsoft.com/office/drawing/2014/main" id="{BDC3A197-AC3A-4AA4-9DFE-889251E6FA6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7" name="正方形/長方形 26">
              <a:extLst>
                <a:ext uri="{FF2B5EF4-FFF2-40B4-BE49-F238E27FC236}">
                  <a16:creationId xmlns:a16="http://schemas.microsoft.com/office/drawing/2014/main" id="{6EC884B0-5F74-46BC-8D45-5D11481596CB}"/>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99303551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0355635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647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ドイツにおけるロボット介護機器の該当予測（</a:t>
            </a:r>
            <a:r>
              <a:rPr lang="en-US" altLang="ja-JP" dirty="0"/>
              <a:t>4/5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1C8BE3B5-A5A2-43AC-83DE-1DB92D631A60}"/>
              </a:ext>
            </a:extLst>
          </p:cNvPr>
          <p:cNvGraphicFramePr>
            <a:graphicFrameLocks noGrp="1"/>
          </p:cNvGraphicFramePr>
          <p:nvPr>
            <p:extLst>
              <p:ext uri="{D42A27DB-BD31-4B8C-83A1-F6EECF244321}">
                <p14:modId xmlns:p14="http://schemas.microsoft.com/office/powerpoint/2010/main" val="4079523940"/>
              </p:ext>
            </p:extLst>
          </p:nvPr>
        </p:nvGraphicFramePr>
        <p:xfrm>
          <a:off x="201976" y="1223110"/>
          <a:ext cx="9504000" cy="3828930"/>
        </p:xfrm>
        <a:graphic>
          <a:graphicData uri="http://schemas.openxmlformats.org/drawingml/2006/table">
            <a:tbl>
              <a:tblPr firstRow="1" bandRow="1">
                <a:tableStyleId>{5C22544A-7EE6-4342-B048-85BDC9FD1C3A}</a:tableStyleId>
              </a:tblPr>
              <a:tblGrid>
                <a:gridCol w="907302">
                  <a:extLst>
                    <a:ext uri="{9D8B030D-6E8A-4147-A177-3AD203B41FA5}">
                      <a16:colId xmlns:a16="http://schemas.microsoft.com/office/drawing/2014/main" val="20000"/>
                    </a:ext>
                  </a:extLst>
                </a:gridCol>
                <a:gridCol w="1761865">
                  <a:extLst>
                    <a:ext uri="{9D8B030D-6E8A-4147-A177-3AD203B41FA5}">
                      <a16:colId xmlns:a16="http://schemas.microsoft.com/office/drawing/2014/main" val="20001"/>
                    </a:ext>
                  </a:extLst>
                </a:gridCol>
                <a:gridCol w="4377365">
                  <a:extLst>
                    <a:ext uri="{9D8B030D-6E8A-4147-A177-3AD203B41FA5}">
                      <a16:colId xmlns:a16="http://schemas.microsoft.com/office/drawing/2014/main" val="20002"/>
                    </a:ext>
                  </a:extLst>
                </a:gridCol>
                <a:gridCol w="1228734">
                  <a:extLst>
                    <a:ext uri="{9D8B030D-6E8A-4147-A177-3AD203B41FA5}">
                      <a16:colId xmlns:a16="http://schemas.microsoft.com/office/drawing/2014/main" val="20003"/>
                    </a:ext>
                  </a:extLst>
                </a:gridCol>
                <a:gridCol w="1228734">
                  <a:extLst>
                    <a:ext uri="{9D8B030D-6E8A-4147-A177-3AD203B41FA5}">
                      <a16:colId xmlns:a16="http://schemas.microsoft.com/office/drawing/2014/main" val="20004"/>
                    </a:ext>
                  </a:extLst>
                </a:gridCol>
              </a:tblGrid>
              <a:tr h="289938">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95190">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浴槽に出入りする際の一連の動作を支援する機器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要介護者の浴室から浴槽への出入り動作、浴槽をまたぎ湯船につかるまでの一連の動作を支援できる。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機器を使用しなくても少なくとも胸部まで湯に浸かることができる。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 </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クラス </a:t>
                      </a:r>
                      <a:r>
                        <a:rPr kumimoji="1" lang="en-US" altLang="ja-JP" sz="1200" b="1"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948313">
                <a:tc vMerge="1">
                  <a:txBody>
                    <a:bodyPr/>
                    <a:lstStyle/>
                    <a:p>
                      <a:endParaRPr kumimoji="1" lang="ja-JP" altLang="en-US"/>
                    </a:p>
                  </a:txBody>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電気機械／機械構造を持ち、外的エネルギーで人を動かす機器はクラス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3"/>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見守り、移動支援、排泄支援をはじめとする介護業務に伴う情報を収集・蓄積</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し、それを基に、高齢者等の必要な支援に活用することを可能とする機器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共有する情報は、ロボット介護機器により得られたものとする。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介護サービスの内容を共有することが可能であるとなお良い。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共有した情報を活用して、ロボット介護機器が適切な動作を行うことが可能であればなお良い。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共有した情報を介護記録システムやケアプラン作成システム等に連結することが可能であればなお良い。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208594">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治療・診断に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治療・診断に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bl>
          </a:graphicData>
        </a:graphic>
      </p:graphicFrame>
      <p:pic>
        <p:nvPicPr>
          <p:cNvPr id="7" name="図 6">
            <a:extLst>
              <a:ext uri="{FF2B5EF4-FFF2-40B4-BE49-F238E27FC236}">
                <a16:creationId xmlns:a16="http://schemas.microsoft.com/office/drawing/2014/main" id="{5FA337FC-40EF-467A-8FD0-58BEDCCF76B7}"/>
              </a:ext>
            </a:extLst>
          </p:cNvPr>
          <p:cNvPicPr>
            <a:picLocks noChangeAspect="1"/>
          </p:cNvPicPr>
          <p:nvPr/>
        </p:nvPicPr>
        <p:blipFill>
          <a:blip r:embed="rId7"/>
          <a:stretch>
            <a:fillRect/>
          </a:stretch>
        </p:blipFill>
        <p:spPr>
          <a:xfrm>
            <a:off x="1972163" y="2261012"/>
            <a:ext cx="864096" cy="817610"/>
          </a:xfrm>
          <a:prstGeom prst="rect">
            <a:avLst/>
          </a:prstGeom>
        </p:spPr>
      </p:pic>
      <p:pic>
        <p:nvPicPr>
          <p:cNvPr id="9" name="図 8">
            <a:extLst>
              <a:ext uri="{FF2B5EF4-FFF2-40B4-BE49-F238E27FC236}">
                <a16:creationId xmlns:a16="http://schemas.microsoft.com/office/drawing/2014/main" id="{3815F92D-B67F-40C9-9269-D2B630F52663}"/>
              </a:ext>
            </a:extLst>
          </p:cNvPr>
          <p:cNvPicPr>
            <a:picLocks noChangeAspect="1"/>
          </p:cNvPicPr>
          <p:nvPr/>
        </p:nvPicPr>
        <p:blipFill>
          <a:blip r:embed="rId8"/>
          <a:stretch>
            <a:fillRect/>
          </a:stretch>
        </p:blipFill>
        <p:spPr>
          <a:xfrm>
            <a:off x="1985334" y="3717032"/>
            <a:ext cx="850925" cy="749726"/>
          </a:xfrm>
          <a:prstGeom prst="rect">
            <a:avLst/>
          </a:prstGeom>
        </p:spPr>
      </p:pic>
      <p:sp>
        <p:nvSpPr>
          <p:cNvPr id="11" name="Rectangle 2">
            <a:extLst>
              <a:ext uri="{FF2B5EF4-FFF2-40B4-BE49-F238E27FC236}">
                <a16:creationId xmlns:a16="http://schemas.microsoft.com/office/drawing/2014/main" id="{DCF3908B-E476-40ED-851A-08315C9AE735}"/>
              </a:ext>
            </a:extLst>
          </p:cNvPr>
          <p:cNvSpPr txBox="1">
            <a:spLocks noChangeArrowheads="1"/>
          </p:cNvSpPr>
          <p:nvPr/>
        </p:nvSpPr>
        <p:spPr>
          <a:xfrm>
            <a:off x="668971" y="1340768"/>
            <a:ext cx="533756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2" name="直線コネクタ 11">
            <a:extLst>
              <a:ext uri="{FF2B5EF4-FFF2-40B4-BE49-F238E27FC236}">
                <a16:creationId xmlns:a16="http://schemas.microsoft.com/office/drawing/2014/main" id="{0B4B889B-BA47-49DB-AEEB-0A0C660033FC}"/>
              </a:ext>
            </a:extLst>
          </p:cNvPr>
          <p:cNvCxnSpPr/>
          <p:nvPr/>
        </p:nvCxnSpPr>
        <p:spPr bwMode="auto">
          <a:xfrm>
            <a:off x="524955" y="1681325"/>
            <a:ext cx="555583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E0F65F9C-342C-41A8-976E-89DAC37F1DD6}"/>
              </a:ext>
            </a:extLst>
          </p:cNvPr>
          <p:cNvSpPr/>
          <p:nvPr/>
        </p:nvSpPr>
        <p:spPr bwMode="auto">
          <a:xfrm>
            <a:off x="524955" y="1350449"/>
            <a:ext cx="1116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Rectangle 3">
            <a:extLst>
              <a:ext uri="{FF2B5EF4-FFF2-40B4-BE49-F238E27FC236}">
                <a16:creationId xmlns:a16="http://schemas.microsoft.com/office/drawing/2014/main" id="{0B388118-4328-43FB-B127-6B24279A9CB1}"/>
              </a:ext>
            </a:extLst>
          </p:cNvPr>
          <p:cNvSpPr txBox="1">
            <a:spLocks noChangeArrowheads="1"/>
          </p:cNvSpPr>
          <p:nvPr/>
        </p:nvSpPr>
        <p:spPr bwMode="auto">
          <a:xfrm>
            <a:off x="153864" y="5317679"/>
            <a:ext cx="9279148" cy="87763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indent="-87313">
              <a:lnSpc>
                <a:spcPts val="1500"/>
              </a:lnSpc>
              <a:spcBef>
                <a:spcPts val="0"/>
              </a:spcBef>
              <a:buClr>
                <a:srgbClr val="003366"/>
              </a:buClr>
              <a:buNone/>
            </a:pP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　上述の「医療機器への該当予測」は、上記出典のとおり、</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現地ヒアリング</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を参考に弊社が判断したものであるが、</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同じ</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でも</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製品の機能、使用目的、使用対象者等によって変わりうるため</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、医療機器に該当するか及び該当する場合に適用されるリ</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スク分類</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製造業者の責任において</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判定</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する必要がある。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7313">
              <a:lnSpc>
                <a:spcPts val="1500"/>
              </a:lnSpc>
              <a:spcBef>
                <a:spcPts val="0"/>
              </a:spcBef>
              <a:buClr>
                <a:srgbClr val="003366"/>
              </a:buClr>
              <a:buNone/>
            </a:pP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　介護業務支援機器については、介護業務に関係のない機能（電話のテープ起こし機など）は非該当と判断できる。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7313">
              <a:lnSpc>
                <a:spcPts val="1500"/>
              </a:lnSpc>
              <a:spcBef>
                <a:spcPts val="0"/>
              </a:spcBef>
              <a:buClr>
                <a:srgbClr val="003366"/>
              </a:buClr>
              <a:buNone/>
            </a:pPr>
            <a:endParaRPr lang="en-US" altLang="ja-JP" sz="1000" b="0" dirty="0">
              <a:solidFill>
                <a:srgbClr val="002060"/>
              </a:solidFill>
              <a:latin typeface="+mn-ea"/>
            </a:endParaRPr>
          </a:p>
        </p:txBody>
      </p:sp>
    </p:spTree>
    <p:extLst>
      <p:ext uri="{BB962C8B-B14F-4D97-AF65-F5344CB8AC3E}">
        <p14:creationId xmlns:p14="http://schemas.microsoft.com/office/powerpoint/2010/main" val="242509009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6043668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749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ドイツにおけるロボット介護機器の該当予測（</a:t>
            </a:r>
            <a:r>
              <a:rPr lang="en-US" altLang="ja-JP" dirty="0"/>
              <a:t>5/5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E527A5D4-3AB3-483D-B1F0-368718C629D0}"/>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ドイツにおいて医療機器に該当しない重点分野機器は、移乗介護（装着型）、在宅介護見守り、介護業務支援である。</a:t>
            </a:r>
          </a:p>
        </p:txBody>
      </p:sp>
      <p:graphicFrame>
        <p:nvGraphicFramePr>
          <p:cNvPr id="7" name="表 6">
            <a:extLst>
              <a:ext uri="{FF2B5EF4-FFF2-40B4-BE49-F238E27FC236}">
                <a16:creationId xmlns:a16="http://schemas.microsoft.com/office/drawing/2014/main" id="{F6786CA9-667A-4FEA-9693-771EE1F45D67}"/>
              </a:ext>
            </a:extLst>
          </p:cNvPr>
          <p:cNvGraphicFramePr>
            <a:graphicFrameLocks noGrp="1"/>
          </p:cNvGraphicFramePr>
          <p:nvPr>
            <p:extLst>
              <p:ext uri="{D42A27DB-BD31-4B8C-83A1-F6EECF244321}">
                <p14:modId xmlns:p14="http://schemas.microsoft.com/office/powerpoint/2010/main" val="24704090"/>
              </p:ext>
            </p:extLst>
          </p:nvPr>
        </p:nvGraphicFramePr>
        <p:xfrm>
          <a:off x="409858" y="1966023"/>
          <a:ext cx="8986430" cy="3839241"/>
        </p:xfrm>
        <a:graphic>
          <a:graphicData uri="http://schemas.openxmlformats.org/drawingml/2006/table">
            <a:tbl>
              <a:tblPr firstRow="1" bandRow="1">
                <a:tableStyleId>{5C22544A-7EE6-4342-B048-85BDC9FD1C3A}</a:tableStyleId>
              </a:tblPr>
              <a:tblGrid>
                <a:gridCol w="273464">
                  <a:extLst>
                    <a:ext uri="{9D8B030D-6E8A-4147-A177-3AD203B41FA5}">
                      <a16:colId xmlns:a16="http://schemas.microsoft.com/office/drawing/2014/main" val="20000"/>
                    </a:ext>
                  </a:extLst>
                </a:gridCol>
                <a:gridCol w="360040">
                  <a:extLst>
                    <a:ext uri="{9D8B030D-6E8A-4147-A177-3AD203B41FA5}">
                      <a16:colId xmlns:a16="http://schemas.microsoft.com/office/drawing/2014/main" val="20001"/>
                    </a:ext>
                  </a:extLst>
                </a:gridCol>
                <a:gridCol w="610713">
                  <a:extLst>
                    <a:ext uri="{9D8B030D-6E8A-4147-A177-3AD203B41FA5}">
                      <a16:colId xmlns:a16="http://schemas.microsoft.com/office/drawing/2014/main" val="20002"/>
                    </a:ext>
                  </a:extLst>
                </a:gridCol>
                <a:gridCol w="822182">
                  <a:extLst>
                    <a:ext uri="{9D8B030D-6E8A-4147-A177-3AD203B41FA5}">
                      <a16:colId xmlns:a16="http://schemas.microsoft.com/office/drawing/2014/main" val="20003"/>
                    </a:ext>
                  </a:extLst>
                </a:gridCol>
                <a:gridCol w="548121">
                  <a:extLst>
                    <a:ext uri="{9D8B030D-6E8A-4147-A177-3AD203B41FA5}">
                      <a16:colId xmlns:a16="http://schemas.microsoft.com/office/drawing/2014/main" val="20004"/>
                    </a:ext>
                  </a:extLst>
                </a:gridCol>
                <a:gridCol w="548121">
                  <a:extLst>
                    <a:ext uri="{9D8B030D-6E8A-4147-A177-3AD203B41FA5}">
                      <a16:colId xmlns:a16="http://schemas.microsoft.com/office/drawing/2014/main" val="20005"/>
                    </a:ext>
                  </a:extLst>
                </a:gridCol>
                <a:gridCol w="479606">
                  <a:extLst>
                    <a:ext uri="{9D8B030D-6E8A-4147-A177-3AD203B41FA5}">
                      <a16:colId xmlns:a16="http://schemas.microsoft.com/office/drawing/2014/main" val="20006"/>
                    </a:ext>
                  </a:extLst>
                </a:gridCol>
                <a:gridCol w="548121">
                  <a:extLst>
                    <a:ext uri="{9D8B030D-6E8A-4147-A177-3AD203B41FA5}">
                      <a16:colId xmlns:a16="http://schemas.microsoft.com/office/drawing/2014/main" val="20007"/>
                    </a:ext>
                  </a:extLst>
                </a:gridCol>
                <a:gridCol w="616636">
                  <a:extLst>
                    <a:ext uri="{9D8B030D-6E8A-4147-A177-3AD203B41FA5}">
                      <a16:colId xmlns:a16="http://schemas.microsoft.com/office/drawing/2014/main" val="20008"/>
                    </a:ext>
                  </a:extLst>
                </a:gridCol>
                <a:gridCol w="548121">
                  <a:extLst>
                    <a:ext uri="{9D8B030D-6E8A-4147-A177-3AD203B41FA5}">
                      <a16:colId xmlns:a16="http://schemas.microsoft.com/office/drawing/2014/main" val="20009"/>
                    </a:ext>
                  </a:extLst>
                </a:gridCol>
                <a:gridCol w="685152">
                  <a:extLst>
                    <a:ext uri="{9D8B030D-6E8A-4147-A177-3AD203B41FA5}">
                      <a16:colId xmlns:a16="http://schemas.microsoft.com/office/drawing/2014/main" val="20010"/>
                    </a:ext>
                  </a:extLst>
                </a:gridCol>
                <a:gridCol w="685152">
                  <a:extLst>
                    <a:ext uri="{9D8B030D-6E8A-4147-A177-3AD203B41FA5}">
                      <a16:colId xmlns:a16="http://schemas.microsoft.com/office/drawing/2014/main" val="20011"/>
                    </a:ext>
                  </a:extLst>
                </a:gridCol>
                <a:gridCol w="685152">
                  <a:extLst>
                    <a:ext uri="{9D8B030D-6E8A-4147-A177-3AD203B41FA5}">
                      <a16:colId xmlns:a16="http://schemas.microsoft.com/office/drawing/2014/main" val="20012"/>
                    </a:ext>
                  </a:extLst>
                </a:gridCol>
                <a:gridCol w="890697">
                  <a:extLst>
                    <a:ext uri="{9D8B030D-6E8A-4147-A177-3AD203B41FA5}">
                      <a16:colId xmlns:a16="http://schemas.microsoft.com/office/drawing/2014/main" val="20013"/>
                    </a:ext>
                  </a:extLst>
                </a:gridCol>
                <a:gridCol w="685152">
                  <a:extLst>
                    <a:ext uri="{9D8B030D-6E8A-4147-A177-3AD203B41FA5}">
                      <a16:colId xmlns:a16="http://schemas.microsoft.com/office/drawing/2014/main" val="20014"/>
                    </a:ext>
                  </a:extLst>
                </a:gridCol>
              </a:tblGrid>
              <a:tr h="450584">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solidFill>
                  </a:tcPr>
                </a:tc>
                <a:tc rowSpan="2" hMerge="1">
                  <a:txBody>
                    <a:bodyPr/>
                    <a:lstStyle/>
                    <a:p>
                      <a:endParaRPr kumimoji="1" lang="ja-JP" altLang="en-US"/>
                    </a:p>
                  </a:txBody>
                  <a:tcPr/>
                </a:tc>
                <a:tc grid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移乗介護</a:t>
                      </a:r>
                    </a:p>
                  </a:txBody>
                  <a:tcPr anchor="ctr">
                    <a:solidFill>
                      <a:srgbClr val="0070C0"/>
                    </a:solidFill>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移動支援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業務</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extLst>
                  <a:ext uri="{0D108BD9-81ED-4DB2-BD59-A6C34878D82A}">
                    <a16:rowId xmlns:a16="http://schemas.microsoft.com/office/drawing/2014/main" val="10000"/>
                  </a:ext>
                </a:extLst>
              </a:tr>
              <a:tr h="1529377">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ー</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ション</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vMerge="1">
                  <a:txBody>
                    <a:bodyPr/>
                    <a:lstStyle/>
                    <a:p>
                      <a:endParaRPr kumimoji="1" lang="ja-JP" altLang="en-US" sz="1100" b="0" dirty="0">
                        <a:solidFill>
                          <a:srgbClr val="002060"/>
                        </a:solidFill>
                      </a:endParaRPr>
                    </a:p>
                  </a:txBody>
                  <a:tcPr/>
                </a:tc>
                <a:tc vMerge="1">
                  <a:txBody>
                    <a:bodyPr/>
                    <a:lstStyle/>
                    <a:p>
                      <a:endParaRPr kumimoji="1" lang="ja-JP" altLang="en-US" sz="1100" b="0" dirty="0">
                        <a:solidFill>
                          <a:srgbClr val="002060"/>
                        </a:solidFill>
                      </a:endParaRPr>
                    </a:p>
                  </a:txBody>
                  <a:tcPr/>
                </a:tc>
                <a:extLst>
                  <a:ext uri="{0D108BD9-81ED-4DB2-BD59-A6C34878D82A}">
                    <a16:rowId xmlns:a16="http://schemas.microsoft.com/office/drawing/2014/main" val="10001"/>
                  </a:ext>
                </a:extLst>
              </a:tr>
              <a:tr h="830608">
                <a:tc rowSpan="2">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ドイツ</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solidFill>
                      <a:schemeClr val="bg1">
                        <a:lumMod val="85000"/>
                      </a:schemeClr>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p>
                  </a:txBody>
                  <a:tcPr vert="eaVert"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l"/>
                      <a:endParaRPr kumimoji="1" lang="ja-JP" altLang="en-US" sz="1100" b="0" dirty="0">
                        <a:solidFill>
                          <a:srgbClr val="002060"/>
                        </a:solidFill>
                      </a:endParaRPr>
                    </a:p>
                  </a:txBody>
                  <a:tcPr marL="0" marR="0" marT="0" marB="0" anchor="ctr">
                    <a:solidFill>
                      <a:schemeClr val="bg1">
                        <a:lumMod val="85000"/>
                      </a:schemeClr>
                    </a:solidFill>
                  </a:tcPr>
                </a:tc>
                <a:tc hMerge="1">
                  <a:txBody>
                    <a:bodyPr/>
                    <a:lstStyle/>
                    <a:p>
                      <a:pPr algn="l"/>
                      <a:endParaRPr kumimoji="1" lang="ja-JP" altLang="en-US" sz="1100" b="0" dirty="0">
                        <a:solidFill>
                          <a:srgbClr val="002060"/>
                        </a:solidFill>
                      </a:endParaRPr>
                    </a:p>
                  </a:txBody>
                  <a:tcPr marL="0" marR="0" marT="0" marB="0"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ctr"/>
                      <a:endParaRPr kumimoji="1" lang="en-US" altLang="ja-JP" sz="1100" b="0" dirty="0">
                        <a:solidFill>
                          <a:srgbClr val="002060"/>
                        </a:solidFill>
                      </a:endParaRPr>
                    </a:p>
                  </a:txBody>
                  <a:tcPr marL="0" marR="0" marT="0" marB="0" anchor="ctr">
                    <a:solidFill>
                      <a:schemeClr val="bg1">
                        <a:lumMod val="85000"/>
                      </a:scheme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2"/>
                  </a:ext>
                </a:extLst>
              </a:tr>
              <a:tr h="830608">
                <a:tc vMerge="1">
                  <a:txBody>
                    <a:bodyPr/>
                    <a:lstStyle/>
                    <a:p>
                      <a:pPr algn="ctr"/>
                      <a:endParaRPr kumimoji="1" lang="en-US" altLang="ja-JP" sz="1100" b="0" dirty="0">
                        <a:solidFill>
                          <a:srgbClr val="002060"/>
                        </a:solidFill>
                      </a:endParaRPr>
                    </a:p>
                  </a:txBody>
                  <a:tcPr vert="eaVert"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vert="eaVert"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l"/>
                      <a:endParaRPr kumimoji="1" lang="ja-JP" altLang="en-US" sz="1100" b="0" dirty="0">
                        <a:solidFill>
                          <a:srgbClr val="002060"/>
                        </a:solidFill>
                      </a:endParaRPr>
                    </a:p>
                  </a:txBody>
                  <a:tcPr marL="0" marR="0" marT="0" marB="0" anchor="ctr"/>
                </a:tc>
                <a:tc hMerge="1">
                  <a:txBody>
                    <a:bodyPr/>
                    <a:lstStyle/>
                    <a:p>
                      <a:pPr algn="l"/>
                      <a:endParaRPr kumimoji="1" lang="ja-JP" altLang="en-US" sz="1100" b="0" dirty="0">
                        <a:solidFill>
                          <a:srgbClr val="002060"/>
                        </a:solidFill>
                      </a:endParaRPr>
                    </a:p>
                  </a:txBody>
                  <a:tcPr marL="0" marR="0" marT="0" marB="0" anchor="ct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hMerge="1">
                  <a:txBody>
                    <a:bodyPr/>
                    <a:lstStyle/>
                    <a:p>
                      <a:pPr algn="ctr"/>
                      <a:endParaRPr kumimoji="1" lang="en-US" altLang="ja-JP" sz="1100" b="0" dirty="0">
                        <a:solidFill>
                          <a:srgbClr val="002060"/>
                        </a:solidFill>
                      </a:endParaRPr>
                    </a:p>
                  </a:txBody>
                  <a:tcPr marL="0" marR="0" marT="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 </a:t>
                      </a:r>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accent3">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3"/>
                  </a:ext>
                </a:extLst>
              </a:tr>
            </a:tbl>
          </a:graphicData>
        </a:graphic>
      </p:graphicFrame>
      <p:sp>
        <p:nvSpPr>
          <p:cNvPr id="9" name="Rectangle 3">
            <a:extLst>
              <a:ext uri="{FF2B5EF4-FFF2-40B4-BE49-F238E27FC236}">
                <a16:creationId xmlns:a16="http://schemas.microsoft.com/office/drawing/2014/main" id="{5A86F03F-BAE5-421B-8542-D60F1F9A1FAF}"/>
              </a:ext>
            </a:extLst>
          </p:cNvPr>
          <p:cNvSpPr txBox="1">
            <a:spLocks noChangeArrowheads="1"/>
          </p:cNvSpPr>
          <p:nvPr/>
        </p:nvSpPr>
        <p:spPr bwMode="auto">
          <a:xfrm>
            <a:off x="65336" y="5805264"/>
            <a:ext cx="9402962" cy="42751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indent="-87313">
              <a:lnSpc>
                <a:spcPts val="1500"/>
              </a:lnSpc>
              <a:spcBef>
                <a:spcPts val="0"/>
              </a:spcBef>
              <a:buClr>
                <a:srgbClr val="003366"/>
              </a:buClr>
              <a:buNone/>
            </a:pP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非該当となった移乗介護（装着型）・在宅介護見守りを介護・医療現場において使用する場合は、ＥＵ他国での保険適用の観点などから、医療機器に該当させた方がよい場合もある。ただし、オランダのヒアリングにおいて戦略的にＭＤＲ認証を外してＣＥマークのみの製品設計をしている例を確認した。</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11" name="図 10">
            <a:extLst>
              <a:ext uri="{FF2B5EF4-FFF2-40B4-BE49-F238E27FC236}">
                <a16:creationId xmlns:a16="http://schemas.microsoft.com/office/drawing/2014/main" id="{1A95747A-EDDC-4DF6-8AE2-28F6F8E1087C}"/>
              </a:ext>
            </a:extLst>
          </p:cNvPr>
          <p:cNvPicPr>
            <a:picLocks noChangeAspect="1"/>
          </p:cNvPicPr>
          <p:nvPr/>
        </p:nvPicPr>
        <p:blipFill>
          <a:blip r:embed="rId7"/>
          <a:stretch>
            <a:fillRect/>
          </a:stretch>
        </p:blipFill>
        <p:spPr>
          <a:xfrm>
            <a:off x="1082125" y="3212349"/>
            <a:ext cx="576064" cy="574853"/>
          </a:xfrm>
          <a:prstGeom prst="roundRect">
            <a:avLst>
              <a:gd name="adj" fmla="val 8594"/>
            </a:avLst>
          </a:prstGeom>
          <a:solidFill>
            <a:srgbClr val="FFFFFF">
              <a:shade val="85000"/>
            </a:srgbClr>
          </a:solidFill>
          <a:ln>
            <a:noFill/>
          </a:ln>
          <a:effectLst>
            <a:softEdge rad="31750"/>
          </a:effectLst>
        </p:spPr>
      </p:pic>
      <p:pic>
        <p:nvPicPr>
          <p:cNvPr id="12" name="図 11">
            <a:extLst>
              <a:ext uri="{FF2B5EF4-FFF2-40B4-BE49-F238E27FC236}">
                <a16:creationId xmlns:a16="http://schemas.microsoft.com/office/drawing/2014/main" id="{952E999C-5257-4AF5-9C49-8D927FBD748F}"/>
              </a:ext>
            </a:extLst>
          </p:cNvPr>
          <p:cNvPicPr>
            <a:picLocks noChangeAspect="1"/>
          </p:cNvPicPr>
          <p:nvPr/>
        </p:nvPicPr>
        <p:blipFill>
          <a:blip r:embed="rId8"/>
          <a:stretch>
            <a:fillRect/>
          </a:stretch>
        </p:blipFill>
        <p:spPr>
          <a:xfrm>
            <a:off x="1737379" y="3212349"/>
            <a:ext cx="593027" cy="574853"/>
          </a:xfrm>
          <a:prstGeom prst="roundRect">
            <a:avLst>
              <a:gd name="adj" fmla="val 8594"/>
            </a:avLst>
          </a:prstGeom>
          <a:solidFill>
            <a:srgbClr val="FFFFFF">
              <a:shade val="85000"/>
            </a:srgbClr>
          </a:solidFill>
          <a:ln>
            <a:noFill/>
          </a:ln>
          <a:effectLst>
            <a:softEdge rad="31750"/>
          </a:effectLst>
        </p:spPr>
      </p:pic>
      <p:pic>
        <p:nvPicPr>
          <p:cNvPr id="14" name="図 13">
            <a:extLst>
              <a:ext uri="{FF2B5EF4-FFF2-40B4-BE49-F238E27FC236}">
                <a16:creationId xmlns:a16="http://schemas.microsoft.com/office/drawing/2014/main" id="{45A08D24-FEA1-4F29-B02C-199462F4F2A3}"/>
              </a:ext>
            </a:extLst>
          </p:cNvPr>
          <p:cNvPicPr>
            <a:picLocks noChangeAspect="1"/>
          </p:cNvPicPr>
          <p:nvPr/>
        </p:nvPicPr>
        <p:blipFill>
          <a:blip r:embed="rId9"/>
          <a:stretch>
            <a:fillRect/>
          </a:stretch>
        </p:blipFill>
        <p:spPr>
          <a:xfrm>
            <a:off x="2443264" y="3212349"/>
            <a:ext cx="607502" cy="574853"/>
          </a:xfrm>
          <a:prstGeom prst="roundRect">
            <a:avLst>
              <a:gd name="adj" fmla="val 8594"/>
            </a:avLst>
          </a:prstGeom>
          <a:solidFill>
            <a:srgbClr val="FFFFFF">
              <a:shade val="85000"/>
            </a:srgbClr>
          </a:solidFill>
          <a:ln>
            <a:noFill/>
          </a:ln>
          <a:effectLst>
            <a:softEdge rad="31750"/>
          </a:effectLst>
        </p:spPr>
      </p:pic>
      <p:pic>
        <p:nvPicPr>
          <p:cNvPr id="15" name="図 14">
            <a:extLst>
              <a:ext uri="{FF2B5EF4-FFF2-40B4-BE49-F238E27FC236}">
                <a16:creationId xmlns:a16="http://schemas.microsoft.com/office/drawing/2014/main" id="{47A2144F-A98D-48C4-9DF5-4A009FF697FD}"/>
              </a:ext>
            </a:extLst>
          </p:cNvPr>
          <p:cNvPicPr>
            <a:picLocks noChangeAspect="1"/>
          </p:cNvPicPr>
          <p:nvPr/>
        </p:nvPicPr>
        <p:blipFill>
          <a:blip r:embed="rId10"/>
          <a:stretch>
            <a:fillRect/>
          </a:stretch>
        </p:blipFill>
        <p:spPr>
          <a:xfrm>
            <a:off x="3000867" y="3212348"/>
            <a:ext cx="587723" cy="574853"/>
          </a:xfrm>
          <a:prstGeom prst="roundRect">
            <a:avLst>
              <a:gd name="adj" fmla="val 8594"/>
            </a:avLst>
          </a:prstGeom>
          <a:solidFill>
            <a:srgbClr val="FFFFFF">
              <a:shade val="85000"/>
            </a:srgbClr>
          </a:solidFill>
          <a:ln>
            <a:noFill/>
          </a:ln>
          <a:effectLst>
            <a:softEdge rad="31750"/>
          </a:effectLst>
        </p:spPr>
      </p:pic>
      <p:pic>
        <p:nvPicPr>
          <p:cNvPr id="16" name="図 15">
            <a:extLst>
              <a:ext uri="{FF2B5EF4-FFF2-40B4-BE49-F238E27FC236}">
                <a16:creationId xmlns:a16="http://schemas.microsoft.com/office/drawing/2014/main" id="{ACF59DBD-C153-48B1-B05C-53F7063B2A78}"/>
              </a:ext>
            </a:extLst>
          </p:cNvPr>
          <p:cNvPicPr>
            <a:picLocks noChangeAspect="1"/>
          </p:cNvPicPr>
          <p:nvPr/>
        </p:nvPicPr>
        <p:blipFill>
          <a:blip r:embed="rId11"/>
          <a:stretch>
            <a:fillRect/>
          </a:stretch>
        </p:blipFill>
        <p:spPr>
          <a:xfrm>
            <a:off x="3510684" y="3212348"/>
            <a:ext cx="582264" cy="574853"/>
          </a:xfrm>
          <a:prstGeom prst="roundRect">
            <a:avLst>
              <a:gd name="adj" fmla="val 8594"/>
            </a:avLst>
          </a:prstGeom>
          <a:solidFill>
            <a:srgbClr val="FFFFFF">
              <a:shade val="85000"/>
            </a:srgbClr>
          </a:solidFill>
          <a:ln>
            <a:noFill/>
          </a:ln>
          <a:effectLst>
            <a:softEdge rad="31750"/>
          </a:effectLst>
        </p:spPr>
      </p:pic>
      <p:pic>
        <p:nvPicPr>
          <p:cNvPr id="17" name="図 16">
            <a:extLst>
              <a:ext uri="{FF2B5EF4-FFF2-40B4-BE49-F238E27FC236}">
                <a16:creationId xmlns:a16="http://schemas.microsoft.com/office/drawing/2014/main" id="{EEBEAD1A-058B-40B0-A05F-9959FDFF5971}"/>
              </a:ext>
            </a:extLst>
          </p:cNvPr>
          <p:cNvPicPr>
            <a:picLocks noChangeAspect="1"/>
          </p:cNvPicPr>
          <p:nvPr/>
        </p:nvPicPr>
        <p:blipFill>
          <a:blip r:embed="rId12"/>
          <a:stretch>
            <a:fillRect/>
          </a:stretch>
        </p:blipFill>
        <p:spPr>
          <a:xfrm>
            <a:off x="4027440" y="3212348"/>
            <a:ext cx="612004" cy="574853"/>
          </a:xfrm>
          <a:prstGeom prst="roundRect">
            <a:avLst>
              <a:gd name="adj" fmla="val 8594"/>
            </a:avLst>
          </a:prstGeom>
          <a:solidFill>
            <a:srgbClr val="FFFFFF">
              <a:shade val="85000"/>
            </a:srgbClr>
          </a:solidFill>
          <a:ln>
            <a:noFill/>
          </a:ln>
          <a:effectLst>
            <a:softEdge rad="31750"/>
          </a:effectLst>
        </p:spPr>
      </p:pic>
      <p:pic>
        <p:nvPicPr>
          <p:cNvPr id="18" name="図 17">
            <a:extLst>
              <a:ext uri="{FF2B5EF4-FFF2-40B4-BE49-F238E27FC236}">
                <a16:creationId xmlns:a16="http://schemas.microsoft.com/office/drawing/2014/main" id="{828E3289-BEAF-45AE-8CF9-701F869D0005}"/>
              </a:ext>
            </a:extLst>
          </p:cNvPr>
          <p:cNvPicPr>
            <a:picLocks noChangeAspect="1"/>
          </p:cNvPicPr>
          <p:nvPr/>
        </p:nvPicPr>
        <p:blipFill>
          <a:blip r:embed="rId13"/>
          <a:stretch>
            <a:fillRect/>
          </a:stretch>
        </p:blipFill>
        <p:spPr>
          <a:xfrm>
            <a:off x="5170367" y="3212348"/>
            <a:ext cx="636887" cy="574853"/>
          </a:xfrm>
          <a:prstGeom prst="roundRect">
            <a:avLst>
              <a:gd name="adj" fmla="val 8594"/>
            </a:avLst>
          </a:prstGeom>
          <a:solidFill>
            <a:srgbClr val="FFFFFF">
              <a:shade val="85000"/>
            </a:srgbClr>
          </a:solidFill>
          <a:ln>
            <a:noFill/>
          </a:ln>
          <a:effectLst>
            <a:softEdge rad="31750"/>
          </a:effectLst>
        </p:spPr>
      </p:pic>
      <p:pic>
        <p:nvPicPr>
          <p:cNvPr id="19" name="図 18">
            <a:extLst>
              <a:ext uri="{FF2B5EF4-FFF2-40B4-BE49-F238E27FC236}">
                <a16:creationId xmlns:a16="http://schemas.microsoft.com/office/drawing/2014/main" id="{CD2A7C0A-D631-427D-A6AB-22827895D924}"/>
              </a:ext>
            </a:extLst>
          </p:cNvPr>
          <p:cNvPicPr>
            <a:picLocks noChangeAspect="1"/>
          </p:cNvPicPr>
          <p:nvPr/>
        </p:nvPicPr>
        <p:blipFill>
          <a:blip r:embed="rId14"/>
          <a:stretch>
            <a:fillRect/>
          </a:stretch>
        </p:blipFill>
        <p:spPr>
          <a:xfrm>
            <a:off x="4597154" y="3212348"/>
            <a:ext cx="618759" cy="574853"/>
          </a:xfrm>
          <a:prstGeom prst="roundRect">
            <a:avLst>
              <a:gd name="adj" fmla="val 8594"/>
            </a:avLst>
          </a:prstGeom>
          <a:solidFill>
            <a:srgbClr val="FFFFFF">
              <a:shade val="85000"/>
            </a:srgbClr>
          </a:solidFill>
          <a:ln>
            <a:noFill/>
          </a:ln>
          <a:effectLst>
            <a:softEdge rad="31750"/>
          </a:effectLst>
        </p:spPr>
      </p:pic>
      <p:pic>
        <p:nvPicPr>
          <p:cNvPr id="20" name="図 19">
            <a:extLst>
              <a:ext uri="{FF2B5EF4-FFF2-40B4-BE49-F238E27FC236}">
                <a16:creationId xmlns:a16="http://schemas.microsoft.com/office/drawing/2014/main" id="{2DFAB06A-EFA7-414B-BD6A-97CEBDC1203A}"/>
              </a:ext>
            </a:extLst>
          </p:cNvPr>
          <p:cNvPicPr>
            <a:picLocks noChangeAspect="1"/>
          </p:cNvPicPr>
          <p:nvPr/>
        </p:nvPicPr>
        <p:blipFill>
          <a:blip r:embed="rId15"/>
          <a:stretch>
            <a:fillRect/>
          </a:stretch>
        </p:blipFill>
        <p:spPr>
          <a:xfrm>
            <a:off x="5827640" y="3212348"/>
            <a:ext cx="578094" cy="574853"/>
          </a:xfrm>
          <a:prstGeom prst="roundRect">
            <a:avLst>
              <a:gd name="adj" fmla="val 8594"/>
            </a:avLst>
          </a:prstGeom>
          <a:solidFill>
            <a:srgbClr val="FFFFFF">
              <a:shade val="85000"/>
            </a:srgbClr>
          </a:solidFill>
          <a:ln>
            <a:noFill/>
          </a:ln>
          <a:effectLst>
            <a:softEdge rad="31750"/>
          </a:effectLst>
        </p:spPr>
      </p:pic>
      <p:pic>
        <p:nvPicPr>
          <p:cNvPr id="21" name="図 20">
            <a:extLst>
              <a:ext uri="{FF2B5EF4-FFF2-40B4-BE49-F238E27FC236}">
                <a16:creationId xmlns:a16="http://schemas.microsoft.com/office/drawing/2014/main" id="{F3E01F34-049D-40CF-9E92-9C55210FF082}"/>
              </a:ext>
            </a:extLst>
          </p:cNvPr>
          <p:cNvPicPr>
            <a:picLocks noChangeAspect="1"/>
          </p:cNvPicPr>
          <p:nvPr/>
        </p:nvPicPr>
        <p:blipFill>
          <a:blip r:embed="rId16"/>
          <a:stretch>
            <a:fillRect/>
          </a:stretch>
        </p:blipFill>
        <p:spPr>
          <a:xfrm>
            <a:off x="6489158" y="3212348"/>
            <a:ext cx="611064" cy="574853"/>
          </a:xfrm>
          <a:prstGeom prst="roundRect">
            <a:avLst>
              <a:gd name="adj" fmla="val 8594"/>
            </a:avLst>
          </a:prstGeom>
          <a:solidFill>
            <a:srgbClr val="FFFFFF">
              <a:shade val="85000"/>
            </a:srgbClr>
          </a:solidFill>
          <a:ln>
            <a:noFill/>
          </a:ln>
          <a:effectLst>
            <a:softEdge rad="31750"/>
          </a:effectLst>
        </p:spPr>
      </p:pic>
      <p:pic>
        <p:nvPicPr>
          <p:cNvPr id="22" name="図 21">
            <a:extLst>
              <a:ext uri="{FF2B5EF4-FFF2-40B4-BE49-F238E27FC236}">
                <a16:creationId xmlns:a16="http://schemas.microsoft.com/office/drawing/2014/main" id="{4B6ED8B6-7B1A-4CD5-9746-298B04D61F8F}"/>
              </a:ext>
            </a:extLst>
          </p:cNvPr>
          <p:cNvPicPr>
            <a:picLocks noChangeAspect="1"/>
          </p:cNvPicPr>
          <p:nvPr/>
        </p:nvPicPr>
        <p:blipFill>
          <a:blip r:embed="rId17"/>
          <a:stretch>
            <a:fillRect/>
          </a:stretch>
        </p:blipFill>
        <p:spPr>
          <a:xfrm>
            <a:off x="7157401" y="3211084"/>
            <a:ext cx="629313" cy="576117"/>
          </a:xfrm>
          <a:prstGeom prst="roundRect">
            <a:avLst>
              <a:gd name="adj" fmla="val 8594"/>
            </a:avLst>
          </a:prstGeom>
          <a:solidFill>
            <a:srgbClr val="FFFFFF">
              <a:shade val="85000"/>
            </a:srgbClr>
          </a:solidFill>
          <a:ln>
            <a:noFill/>
          </a:ln>
          <a:effectLst>
            <a:softEdge rad="31750"/>
          </a:effectLst>
        </p:spPr>
      </p:pic>
      <p:pic>
        <p:nvPicPr>
          <p:cNvPr id="23" name="図 22">
            <a:extLst>
              <a:ext uri="{FF2B5EF4-FFF2-40B4-BE49-F238E27FC236}">
                <a16:creationId xmlns:a16="http://schemas.microsoft.com/office/drawing/2014/main" id="{02625D68-C75E-43D1-A14D-011615EE7893}"/>
              </a:ext>
            </a:extLst>
          </p:cNvPr>
          <p:cNvPicPr>
            <a:picLocks noChangeAspect="1"/>
          </p:cNvPicPr>
          <p:nvPr/>
        </p:nvPicPr>
        <p:blipFill>
          <a:blip r:embed="rId18"/>
          <a:stretch>
            <a:fillRect/>
          </a:stretch>
        </p:blipFill>
        <p:spPr>
          <a:xfrm>
            <a:off x="7968830" y="3211084"/>
            <a:ext cx="608873" cy="576117"/>
          </a:xfrm>
          <a:prstGeom prst="roundRect">
            <a:avLst>
              <a:gd name="adj" fmla="val 8594"/>
            </a:avLst>
          </a:prstGeom>
          <a:solidFill>
            <a:srgbClr val="FFFFFF">
              <a:shade val="85000"/>
            </a:srgbClr>
          </a:solidFill>
          <a:ln>
            <a:noFill/>
          </a:ln>
          <a:effectLst>
            <a:softEdge rad="31750"/>
          </a:effectLst>
        </p:spPr>
      </p:pic>
      <p:pic>
        <p:nvPicPr>
          <p:cNvPr id="24" name="図 23">
            <a:extLst>
              <a:ext uri="{FF2B5EF4-FFF2-40B4-BE49-F238E27FC236}">
                <a16:creationId xmlns:a16="http://schemas.microsoft.com/office/drawing/2014/main" id="{46DB121E-54B3-4FF9-AD2C-8E726BF544F8}"/>
              </a:ext>
            </a:extLst>
          </p:cNvPr>
          <p:cNvPicPr>
            <a:picLocks noChangeAspect="1"/>
          </p:cNvPicPr>
          <p:nvPr/>
        </p:nvPicPr>
        <p:blipFill>
          <a:blip r:embed="rId19"/>
          <a:stretch>
            <a:fillRect/>
          </a:stretch>
        </p:blipFill>
        <p:spPr>
          <a:xfrm>
            <a:off x="8724022" y="3211084"/>
            <a:ext cx="653882" cy="576117"/>
          </a:xfrm>
          <a:prstGeom prst="roundRect">
            <a:avLst>
              <a:gd name="adj" fmla="val 8594"/>
            </a:avLst>
          </a:prstGeom>
          <a:solidFill>
            <a:srgbClr val="FFFFFF">
              <a:shade val="85000"/>
            </a:srgbClr>
          </a:solidFill>
          <a:ln>
            <a:noFill/>
          </a:ln>
          <a:effectLst>
            <a:softEdge rad="31750"/>
          </a:effectLst>
        </p:spPr>
      </p:pic>
      <p:sp>
        <p:nvSpPr>
          <p:cNvPr id="25" name="Rectangle 2">
            <a:extLst>
              <a:ext uri="{FF2B5EF4-FFF2-40B4-BE49-F238E27FC236}">
                <a16:creationId xmlns:a16="http://schemas.microsoft.com/office/drawing/2014/main" id="{07C02C00-E474-4930-94D9-B931ED5CA309}"/>
              </a:ext>
            </a:extLst>
          </p:cNvPr>
          <p:cNvSpPr txBox="1">
            <a:spLocks noChangeArrowheads="1"/>
          </p:cNvSpPr>
          <p:nvPr/>
        </p:nvSpPr>
        <p:spPr>
          <a:xfrm>
            <a:off x="558356" y="1489316"/>
            <a:ext cx="597442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重点分野機器についての医療機器への該当性のまとめ</a:t>
            </a:r>
          </a:p>
        </p:txBody>
      </p:sp>
      <p:cxnSp>
        <p:nvCxnSpPr>
          <p:cNvPr id="26" name="直線コネクタ 25">
            <a:extLst>
              <a:ext uri="{FF2B5EF4-FFF2-40B4-BE49-F238E27FC236}">
                <a16:creationId xmlns:a16="http://schemas.microsoft.com/office/drawing/2014/main" id="{6366D9DC-7EB8-4C3E-90C4-279F904B147A}"/>
              </a:ext>
            </a:extLst>
          </p:cNvPr>
          <p:cNvCxnSpPr/>
          <p:nvPr/>
        </p:nvCxnSpPr>
        <p:spPr bwMode="auto">
          <a:xfrm>
            <a:off x="414340" y="1829873"/>
            <a:ext cx="5868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7" name="正方形/長方形 26">
            <a:extLst>
              <a:ext uri="{FF2B5EF4-FFF2-40B4-BE49-F238E27FC236}">
                <a16:creationId xmlns:a16="http://schemas.microsoft.com/office/drawing/2014/main" id="{7C090BDE-B71B-4B64-82FF-B11EC7EA4488}"/>
              </a:ext>
            </a:extLst>
          </p:cNvPr>
          <p:cNvSpPr/>
          <p:nvPr/>
        </p:nvSpPr>
        <p:spPr bwMode="auto">
          <a:xfrm>
            <a:off x="414340" y="1498997"/>
            <a:ext cx="1116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168946597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108366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851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ドイツ現地で販売されているロボット介護機器（</a:t>
            </a:r>
            <a:r>
              <a:rPr lang="en-US" altLang="ja-JP" dirty="0"/>
              <a:t>1/6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B122C7AE-7478-4190-92B8-452A2EFF6CC4}"/>
              </a:ext>
            </a:extLst>
          </p:cNvPr>
          <p:cNvGraphicFramePr>
            <a:graphicFrameLocks noGrp="1"/>
          </p:cNvGraphicFramePr>
          <p:nvPr>
            <p:extLst>
              <p:ext uri="{D42A27DB-BD31-4B8C-83A1-F6EECF244321}">
                <p14:modId xmlns:p14="http://schemas.microsoft.com/office/powerpoint/2010/main" val="3287976590"/>
              </p:ext>
            </p:extLst>
          </p:nvPr>
        </p:nvGraphicFramePr>
        <p:xfrm>
          <a:off x="416496" y="1412777"/>
          <a:ext cx="2916540" cy="4885146"/>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tblGrid>
              <a:tr h="28437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Maxi</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Sky1000</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430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ja-JP" sz="1100" b="0" i="0" u="none" strike="noStrike" dirty="0" err="1">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Arjo</a:t>
                      </a:r>
                      <a:endPar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6689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移乗介助（非接触型）</a:t>
                      </a:r>
                      <a:endParaRPr lang="zh-CN"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7199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i="0" u="none" strike="noStrike"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天井に備え付けるリフト。リフト速度やスプレッドバーの高さ調節が可能である。ブレーキ、コード引き止め装置等の安全機能付き。</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363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9109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76405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https://www.arjo.com/int/products/safe-patient-handling/ceiling-lift/maxi-sky-1000/</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7F854523-5007-4410-8701-E316B94875E5}"/>
              </a:ext>
            </a:extLst>
          </p:cNvPr>
          <p:cNvGrpSpPr/>
          <p:nvPr/>
        </p:nvGrpSpPr>
        <p:grpSpPr>
          <a:xfrm>
            <a:off x="441896" y="908720"/>
            <a:ext cx="3384376" cy="457200"/>
            <a:chOff x="488504" y="976671"/>
            <a:chExt cx="3384376" cy="457200"/>
          </a:xfrm>
        </p:grpSpPr>
        <p:sp>
          <p:nvSpPr>
            <p:cNvPr id="9" name="Rectangle 2">
              <a:extLst>
                <a:ext uri="{FF2B5EF4-FFF2-40B4-BE49-F238E27FC236}">
                  <a16:creationId xmlns:a16="http://schemas.microsoft.com/office/drawing/2014/main" id="{692CC9A0-8ECE-43ED-BD0A-17D32F0B9121}"/>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① 移乗介護</a:t>
              </a:r>
            </a:p>
          </p:txBody>
        </p:sp>
        <p:cxnSp>
          <p:nvCxnSpPr>
            <p:cNvPr id="11" name="直線コネクタ 10">
              <a:extLst>
                <a:ext uri="{FF2B5EF4-FFF2-40B4-BE49-F238E27FC236}">
                  <a16:creationId xmlns:a16="http://schemas.microsoft.com/office/drawing/2014/main" id="{94C3E62C-508F-4DF5-BD84-9AEE3BA470A7}"/>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2B779B4B-17D3-4E98-9DAF-00D2FD24627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Rectangle 3">
            <a:extLst>
              <a:ext uri="{FF2B5EF4-FFF2-40B4-BE49-F238E27FC236}">
                <a16:creationId xmlns:a16="http://schemas.microsoft.com/office/drawing/2014/main" id="{3CE0E7C3-8397-4FC2-9FAC-4D134BFC82AC}"/>
              </a:ext>
            </a:extLst>
          </p:cNvPr>
          <p:cNvSpPr txBox="1">
            <a:spLocks noChangeArrowheads="1"/>
          </p:cNvSpPr>
          <p:nvPr/>
        </p:nvSpPr>
        <p:spPr bwMode="auto">
          <a:xfrm>
            <a:off x="56456" y="6295116"/>
            <a:ext cx="5069176" cy="28261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いずれの機器も医療機器への該当有無、介護保険の適用有無は不明</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5" name="テキスト ボックス 14">
            <a:extLst>
              <a:ext uri="{FF2B5EF4-FFF2-40B4-BE49-F238E27FC236}">
                <a16:creationId xmlns:a16="http://schemas.microsoft.com/office/drawing/2014/main" id="{7F6320D8-652F-42CB-9CEF-C0F344D34B1D}"/>
              </a:ext>
            </a:extLst>
          </p:cNvPr>
          <p:cNvSpPr txBox="1"/>
          <p:nvPr/>
        </p:nvSpPr>
        <p:spPr>
          <a:xfrm>
            <a:off x="2000672"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292331442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7986845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954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ドイツ現地で販売されているロボット介護機器（</a:t>
            </a:r>
            <a:r>
              <a:rPr lang="en-US" altLang="ja-JP" dirty="0"/>
              <a:t>2/6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01D509FF-721E-422A-83F9-D7190DB2FD8A}"/>
              </a:ext>
            </a:extLst>
          </p:cNvPr>
          <p:cNvGraphicFramePr>
            <a:graphicFrameLocks noGrp="1"/>
          </p:cNvGraphicFramePr>
          <p:nvPr>
            <p:extLst>
              <p:ext uri="{D42A27DB-BD31-4B8C-83A1-F6EECF244321}">
                <p14:modId xmlns:p14="http://schemas.microsoft.com/office/powerpoint/2010/main" val="2606329151"/>
              </p:ext>
            </p:extLst>
          </p:nvPr>
        </p:nvGraphicFramePr>
        <p:xfrm>
          <a:off x="416496" y="1412776"/>
          <a:ext cx="2916540" cy="4878591"/>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tblGrid>
              <a:tr h="28936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en-US" altLang="ja-JP" sz="110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scalamobil</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6388">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10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Alber</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1236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移動支援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6315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介助者が一人でも高齢者や障害者を簡単に階段の昇降ができるようにデザインされた介助移動機器。</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30539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7098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77413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https://www.alber.de/en/products/stairclimbing-aids/scalamobil/</a:t>
                      </a:r>
                    </a:p>
                    <a:p>
                      <a:pPr marL="0" algn="l" defTabSz="914400" rtl="0" eaLnBrk="1" latinLnBrk="0" hangingPunct="1"/>
                      <a:endParaRPr kumimoji="1" lang="ja-JP" altLang="en-US" sz="1100" b="0" kern="1200" dirty="0">
                        <a:solidFill>
                          <a:srgbClr val="003366"/>
                        </a:solidFill>
                        <a:latin typeface="+mn-lt"/>
                        <a:ea typeface="+mn-ea"/>
                        <a:cs typeface="+mn-cs"/>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58A915FA-82AD-426B-A195-9957AB6126E4}"/>
              </a:ext>
            </a:extLst>
          </p:cNvPr>
          <p:cNvGrpSpPr/>
          <p:nvPr/>
        </p:nvGrpSpPr>
        <p:grpSpPr>
          <a:xfrm>
            <a:off x="441896" y="908720"/>
            <a:ext cx="3384376" cy="457200"/>
            <a:chOff x="488504" y="976671"/>
            <a:chExt cx="3384376" cy="457200"/>
          </a:xfrm>
        </p:grpSpPr>
        <p:sp>
          <p:nvSpPr>
            <p:cNvPr id="9" name="Rectangle 2">
              <a:extLst>
                <a:ext uri="{FF2B5EF4-FFF2-40B4-BE49-F238E27FC236}">
                  <a16:creationId xmlns:a16="http://schemas.microsoft.com/office/drawing/2014/main" id="{E08AC5CF-E9A0-4ABB-8964-572047E8C5E4}"/>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② 移動支援</a:t>
              </a:r>
            </a:p>
          </p:txBody>
        </p:sp>
        <p:cxnSp>
          <p:nvCxnSpPr>
            <p:cNvPr id="11" name="直線コネクタ 10">
              <a:extLst>
                <a:ext uri="{FF2B5EF4-FFF2-40B4-BE49-F238E27FC236}">
                  <a16:creationId xmlns:a16="http://schemas.microsoft.com/office/drawing/2014/main" id="{3086E094-34E7-40B0-A207-97A1B777A127}"/>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8243C425-1A9C-4C71-B689-6ACD8A46BB3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87785852-693A-4BD2-A714-CEA4219E5BF9}"/>
              </a:ext>
            </a:extLst>
          </p:cNvPr>
          <p:cNvSpPr txBox="1"/>
          <p:nvPr/>
        </p:nvSpPr>
        <p:spPr>
          <a:xfrm>
            <a:off x="2000672"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182001769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578769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275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中国の医療機器の定義・分類とロボット介護機器の該当予測（</a:t>
            </a:r>
            <a:r>
              <a:rPr lang="en-US" altLang="ja-JP" dirty="0"/>
              <a:t>3/6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72064"/>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DCEF0757-779B-4825-9E1F-95E28F0637A4}"/>
              </a:ext>
            </a:extLst>
          </p:cNvPr>
          <p:cNvGraphicFramePr>
            <a:graphicFrameLocks noGrp="1"/>
          </p:cNvGraphicFramePr>
          <p:nvPr>
            <p:extLst>
              <p:ext uri="{D42A27DB-BD31-4B8C-83A1-F6EECF244321}">
                <p14:modId xmlns:p14="http://schemas.microsoft.com/office/powerpoint/2010/main" val="2710460809"/>
              </p:ext>
            </p:extLst>
          </p:nvPr>
        </p:nvGraphicFramePr>
        <p:xfrm>
          <a:off x="469626" y="980728"/>
          <a:ext cx="8910479" cy="5412216"/>
        </p:xfrm>
        <a:graphic>
          <a:graphicData uri="http://schemas.openxmlformats.org/drawingml/2006/table">
            <a:tbl>
              <a:tblPr firstRow="1" bandRow="1">
                <a:tableStyleId>{5C22544A-7EE6-4342-B048-85BDC9FD1C3A}</a:tableStyleId>
              </a:tblPr>
              <a:tblGrid>
                <a:gridCol w="846479">
                  <a:extLst>
                    <a:ext uri="{9D8B030D-6E8A-4147-A177-3AD203B41FA5}">
                      <a16:colId xmlns:a16="http://schemas.microsoft.com/office/drawing/2014/main" val="20000"/>
                    </a:ext>
                  </a:extLst>
                </a:gridCol>
                <a:gridCol w="1656000">
                  <a:extLst>
                    <a:ext uri="{9D8B030D-6E8A-4147-A177-3AD203B41FA5}">
                      <a16:colId xmlns:a16="http://schemas.microsoft.com/office/drawing/2014/main" val="20001"/>
                    </a:ext>
                  </a:extLst>
                </a:gridCol>
                <a:gridCol w="4104000">
                  <a:extLst>
                    <a:ext uri="{9D8B030D-6E8A-4147-A177-3AD203B41FA5}">
                      <a16:colId xmlns:a16="http://schemas.microsoft.com/office/drawing/2014/main" val="20002"/>
                    </a:ext>
                  </a:extLst>
                </a:gridCol>
                <a:gridCol w="1152000">
                  <a:extLst>
                    <a:ext uri="{9D8B030D-6E8A-4147-A177-3AD203B41FA5}">
                      <a16:colId xmlns:a16="http://schemas.microsoft.com/office/drawing/2014/main" val="20003"/>
                    </a:ext>
                  </a:extLst>
                </a:gridCol>
                <a:gridCol w="1152000">
                  <a:extLst>
                    <a:ext uri="{9D8B030D-6E8A-4147-A177-3AD203B41FA5}">
                      <a16:colId xmlns:a16="http://schemas.microsoft.com/office/drawing/2014/main" val="20004"/>
                    </a:ext>
                  </a:extLst>
                </a:gridCol>
              </a:tblGrid>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医療機器への該当予測</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27363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高齢者の外出等をサポートし、転倒予防や歩行等を補助する装着型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の移動支援機器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自立歩行できる使用者の転倒に繋がるような動作等を検知し、使用者に通知して、転倒を予防することができる。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該当（第</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826057">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被介護者の人体と接触し、かつ、</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電動で機能する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308719">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排泄処理にロボット技術を用いた設置位置の調整可能なトイレ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使用者が、居室で用いる便器。排泄物のにおいが室内に広がらないよう、排泄物を室外へ流す、又は、容器や袋に密閉して隔離する。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室内での設置位置を調整可能であること。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667530">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人体には触れるが、あくまでも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トイレの範疇の機器であるため。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r h="296270">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排泄を予測し、的確なタイミングでトイレへ誘導する機器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使用者が装着する場合には、容易に着脱可能であること。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使用者の生体情報等に基づき排尿又は排便を予測することができる。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予測結果に基づき的確なタイミングで使用者をトイレに誘導することができる。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該当（第</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6"/>
                  </a:ext>
                </a:extLst>
              </a:tr>
              <a:tr h="819784">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超音波が出る製品であり、同様に超音波を活用した製品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（超音波骨密度計）は第</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類のため。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7"/>
                  </a:ext>
                </a:extLst>
              </a:tr>
              <a:tr h="286084">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8"/>
                  </a:ext>
                </a:extLst>
              </a:tr>
              <a:tr h="810572">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人体には触れるが、あくまでも排泄の</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動作支援のための機器であるため。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9"/>
                  </a:ext>
                </a:extLst>
              </a:tr>
            </a:tbl>
          </a:graphicData>
        </a:graphic>
      </p:graphicFrame>
      <p:pic>
        <p:nvPicPr>
          <p:cNvPr id="11" name="図 10">
            <a:extLst>
              <a:ext uri="{FF2B5EF4-FFF2-40B4-BE49-F238E27FC236}">
                <a16:creationId xmlns:a16="http://schemas.microsoft.com/office/drawing/2014/main" id="{9A743DDC-2CF4-479F-9620-A3C2CD4F9118}"/>
              </a:ext>
            </a:extLst>
          </p:cNvPr>
          <p:cNvPicPr>
            <a:picLocks noChangeAspect="1"/>
          </p:cNvPicPr>
          <p:nvPr/>
        </p:nvPicPr>
        <p:blipFill>
          <a:blip r:embed="rId7"/>
          <a:stretch>
            <a:fillRect/>
          </a:stretch>
        </p:blipFill>
        <p:spPr>
          <a:xfrm>
            <a:off x="1996031" y="2032152"/>
            <a:ext cx="864096" cy="853098"/>
          </a:xfrm>
          <a:prstGeom prst="rect">
            <a:avLst/>
          </a:prstGeom>
        </p:spPr>
      </p:pic>
      <p:pic>
        <p:nvPicPr>
          <p:cNvPr id="12" name="図 11">
            <a:extLst>
              <a:ext uri="{FF2B5EF4-FFF2-40B4-BE49-F238E27FC236}">
                <a16:creationId xmlns:a16="http://schemas.microsoft.com/office/drawing/2014/main" id="{E3B8EEE6-AF8B-4EDA-A939-C9EC5B05FA14}"/>
              </a:ext>
            </a:extLst>
          </p:cNvPr>
          <p:cNvPicPr>
            <a:picLocks noChangeAspect="1"/>
          </p:cNvPicPr>
          <p:nvPr/>
        </p:nvPicPr>
        <p:blipFill>
          <a:blip r:embed="rId8"/>
          <a:stretch>
            <a:fillRect/>
          </a:stretch>
        </p:blipFill>
        <p:spPr>
          <a:xfrm>
            <a:off x="2000672" y="3059496"/>
            <a:ext cx="868667" cy="815936"/>
          </a:xfrm>
          <a:prstGeom prst="rect">
            <a:avLst/>
          </a:prstGeom>
        </p:spPr>
      </p:pic>
      <p:pic>
        <p:nvPicPr>
          <p:cNvPr id="14" name="図 13">
            <a:extLst>
              <a:ext uri="{FF2B5EF4-FFF2-40B4-BE49-F238E27FC236}">
                <a16:creationId xmlns:a16="http://schemas.microsoft.com/office/drawing/2014/main" id="{16394B3D-E498-4DF9-B73C-EC1F655E641F}"/>
              </a:ext>
            </a:extLst>
          </p:cNvPr>
          <p:cNvPicPr>
            <a:picLocks noChangeAspect="1"/>
          </p:cNvPicPr>
          <p:nvPr/>
        </p:nvPicPr>
        <p:blipFill>
          <a:blip r:embed="rId9"/>
          <a:stretch>
            <a:fillRect/>
          </a:stretch>
        </p:blipFill>
        <p:spPr>
          <a:xfrm>
            <a:off x="2000672" y="5445224"/>
            <a:ext cx="859455" cy="775742"/>
          </a:xfrm>
          <a:prstGeom prst="rect">
            <a:avLst/>
          </a:prstGeom>
        </p:spPr>
      </p:pic>
      <p:pic>
        <p:nvPicPr>
          <p:cNvPr id="15" name="図 14">
            <a:extLst>
              <a:ext uri="{FF2B5EF4-FFF2-40B4-BE49-F238E27FC236}">
                <a16:creationId xmlns:a16="http://schemas.microsoft.com/office/drawing/2014/main" id="{8E764240-628F-430A-BD04-FFBD59FA7A66}"/>
              </a:ext>
            </a:extLst>
          </p:cNvPr>
          <p:cNvPicPr>
            <a:picLocks noChangeAspect="1"/>
          </p:cNvPicPr>
          <p:nvPr/>
        </p:nvPicPr>
        <p:blipFill>
          <a:blip r:embed="rId10"/>
          <a:stretch>
            <a:fillRect/>
          </a:stretch>
        </p:blipFill>
        <p:spPr>
          <a:xfrm>
            <a:off x="1991084" y="4122835"/>
            <a:ext cx="878255" cy="815936"/>
          </a:xfrm>
          <a:prstGeom prst="rect">
            <a:avLst/>
          </a:prstGeom>
        </p:spPr>
      </p:pic>
      <p:grpSp>
        <p:nvGrpSpPr>
          <p:cNvPr id="16" name="グループ化 15">
            <a:extLst>
              <a:ext uri="{FF2B5EF4-FFF2-40B4-BE49-F238E27FC236}">
                <a16:creationId xmlns:a16="http://schemas.microsoft.com/office/drawing/2014/main" id="{2F177944-C507-4B56-BB2F-9E8EBA3AB437}"/>
              </a:ext>
            </a:extLst>
          </p:cNvPr>
          <p:cNvGrpSpPr/>
          <p:nvPr/>
        </p:nvGrpSpPr>
        <p:grpSpPr>
          <a:xfrm>
            <a:off x="523898" y="1099592"/>
            <a:ext cx="5555830" cy="457200"/>
            <a:chOff x="488504" y="976671"/>
            <a:chExt cx="3600000" cy="457200"/>
          </a:xfrm>
        </p:grpSpPr>
        <p:sp>
          <p:nvSpPr>
            <p:cNvPr id="17" name="Rectangle 2">
              <a:extLst>
                <a:ext uri="{FF2B5EF4-FFF2-40B4-BE49-F238E27FC236}">
                  <a16:creationId xmlns:a16="http://schemas.microsoft.com/office/drawing/2014/main" id="{7D05BCC6-5982-4AB4-9738-197DEF5DEC57}"/>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予測</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8" name="直線コネクタ 17">
              <a:extLst>
                <a:ext uri="{FF2B5EF4-FFF2-40B4-BE49-F238E27FC236}">
                  <a16:creationId xmlns:a16="http://schemas.microsoft.com/office/drawing/2014/main" id="{4CF7C207-9535-4E27-B920-0DA0DCFA124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E2034262-A111-4EC2-8A18-DFDE108B5799}"/>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830523510"/>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721123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056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ドイツ現地で販売されているロボット介護機器（</a:t>
            </a:r>
            <a:r>
              <a:rPr lang="en-US" altLang="ja-JP" dirty="0"/>
              <a:t>3/6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EA6036B5-C9C6-4A03-8949-F6475579E1B7}"/>
              </a:ext>
            </a:extLst>
          </p:cNvPr>
          <p:cNvGraphicFramePr>
            <a:graphicFrameLocks noGrp="1"/>
          </p:cNvGraphicFramePr>
          <p:nvPr>
            <p:extLst>
              <p:ext uri="{D42A27DB-BD31-4B8C-83A1-F6EECF244321}">
                <p14:modId xmlns:p14="http://schemas.microsoft.com/office/powerpoint/2010/main" val="778519655"/>
              </p:ext>
            </p:extLst>
          </p:nvPr>
        </p:nvGraphicFramePr>
        <p:xfrm>
          <a:off x="416496" y="1412775"/>
          <a:ext cx="2916540" cy="4875027"/>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tblGrid>
              <a:tr h="28803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fontAlgn="ctr" latinLnBrk="0" hangingPunct="1"/>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Assist</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Me</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（センサー）</a:t>
                      </a:r>
                      <a:endParaRPr kumimoji="1" lang="zh-CN"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405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Assist</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Me</a:t>
                      </a:r>
                      <a:endParaRPr kumimoji="1" lang="zh-CN"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1602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排泄支援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8701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オムツに装着するセンサーで、排泄状況を認知し、データをクラウド上に送信する。そのデータを基に、介護者は素早く対応したり、パターンを予測して適切に対応することも可能となる。</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8803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近年販売予定</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6815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40239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https://www.assistme.io/</a:t>
                      </a:r>
                    </a:p>
                    <a:p>
                      <a:pPr marL="0" algn="l" defTabSz="914400" rtl="0" eaLnBrk="1" latinLnBrk="0" hangingPunct="1"/>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l" defTabSz="914400" rtl="0" eaLnBrk="1" latinLnBrk="0" hangingPunct="1"/>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l" defTabSz="914400" rtl="0" eaLnBrk="1" latinLnBrk="0" hangingPunct="1"/>
                      <a:endParaRPr kumimoji="1" lang="ja-JP" altLang="en-US" sz="1100" b="0" kern="1200" dirty="0">
                        <a:solidFill>
                          <a:srgbClr val="003366"/>
                        </a:solidFill>
                        <a:latin typeface="+mn-lt"/>
                        <a:ea typeface="+mn-ea"/>
                        <a:cs typeface="+mn-cs"/>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18A99EA8-DDE5-4BD2-9F84-7F27B763BA0D}"/>
              </a:ext>
            </a:extLst>
          </p:cNvPr>
          <p:cNvGrpSpPr/>
          <p:nvPr/>
        </p:nvGrpSpPr>
        <p:grpSpPr>
          <a:xfrm>
            <a:off x="441896" y="908720"/>
            <a:ext cx="3384376" cy="457200"/>
            <a:chOff x="488504" y="976671"/>
            <a:chExt cx="3384376" cy="457200"/>
          </a:xfrm>
        </p:grpSpPr>
        <p:sp>
          <p:nvSpPr>
            <p:cNvPr id="9" name="Rectangle 2">
              <a:extLst>
                <a:ext uri="{FF2B5EF4-FFF2-40B4-BE49-F238E27FC236}">
                  <a16:creationId xmlns:a16="http://schemas.microsoft.com/office/drawing/2014/main" id="{2341999B-79F3-41F9-8C17-AAC1F5E6AAAF}"/>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③ 排泄支援</a:t>
              </a:r>
            </a:p>
          </p:txBody>
        </p:sp>
        <p:cxnSp>
          <p:nvCxnSpPr>
            <p:cNvPr id="11" name="直線コネクタ 10">
              <a:extLst>
                <a:ext uri="{FF2B5EF4-FFF2-40B4-BE49-F238E27FC236}">
                  <a16:creationId xmlns:a16="http://schemas.microsoft.com/office/drawing/2014/main" id="{CE352A25-B8C8-4CEF-B859-EB94CAA00C88}"/>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8A44BE25-5A3A-4EC4-9BE0-0CC07035C12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65284655-1BCF-4E1B-B44F-98A91C3868D7}"/>
              </a:ext>
            </a:extLst>
          </p:cNvPr>
          <p:cNvSpPr txBox="1"/>
          <p:nvPr/>
        </p:nvSpPr>
        <p:spPr>
          <a:xfrm>
            <a:off x="2000672"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31911938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1711715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159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ドイツ現地で販売されているロボット介護機器（</a:t>
            </a:r>
            <a:r>
              <a:rPr lang="en-US" altLang="ja-JP" dirty="0"/>
              <a:t>4/6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2F049684-9CEF-4258-8701-D56B675B5D40}"/>
              </a:ext>
            </a:extLst>
          </p:cNvPr>
          <p:cNvGraphicFramePr>
            <a:graphicFrameLocks noGrp="1"/>
          </p:cNvGraphicFramePr>
          <p:nvPr>
            <p:extLst>
              <p:ext uri="{D42A27DB-BD31-4B8C-83A1-F6EECF244321}">
                <p14:modId xmlns:p14="http://schemas.microsoft.com/office/powerpoint/2010/main" val="2940200761"/>
              </p:ext>
            </p:extLst>
          </p:nvPr>
        </p:nvGraphicFramePr>
        <p:xfrm>
          <a:off x="414914" y="1412776"/>
          <a:ext cx="6925896" cy="5050047"/>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gridCol w="2004678">
                  <a:extLst>
                    <a:ext uri="{9D8B030D-6E8A-4147-A177-3AD203B41FA5}">
                      <a16:colId xmlns:a16="http://schemas.microsoft.com/office/drawing/2014/main" val="20002"/>
                    </a:ext>
                  </a:extLst>
                </a:gridCol>
                <a:gridCol w="2004678">
                  <a:extLst>
                    <a:ext uri="{9D8B030D-6E8A-4147-A177-3AD203B41FA5}">
                      <a16:colId xmlns:a16="http://schemas.microsoft.com/office/drawing/2014/main" val="20003"/>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10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JustoCat</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10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EarlySense</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10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LIBIFYhome</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528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Robyn Robotics AB</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EarlySense</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Ltd.</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Libify</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コミュニケーション</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見守り</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見守り</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8701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ネコ型のセラピーロボット。使用することで、鎮静効果があり、薬の服用量削減につながることが医学的根拠によって証明されている。</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非接触型モニタリングセンサーデバイス。パッド型のセンサーでバイタルサインや動きなどをモニタリングできる。転倒予防にもつながる。</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タブレットで</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24</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時間見守りや、転倒予防、緊急アラームの発信が可能。</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kern="1200" dirty="0">
                        <a:solidFill>
                          <a:srgbClr val="003366"/>
                        </a:solidFill>
                        <a:latin typeface="+mn-lt"/>
                        <a:ea typeface="+mn-ea"/>
                        <a:cs typeface="+mn-cs"/>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4248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http://www.justocat.com/product/</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https://www.earlysense.com/post-acute-nursing-products/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kern="1200" dirty="0">
                        <a:solidFill>
                          <a:srgbClr val="003366"/>
                        </a:solidFill>
                        <a:latin typeface="+mn-lt"/>
                        <a:ea typeface="+mn-ea"/>
                        <a:cs typeface="+mn-cs"/>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https://www.libify.com/</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07BC154C-901C-4BDE-A141-0F44378D4D5F}"/>
              </a:ext>
            </a:extLst>
          </p:cNvPr>
          <p:cNvGrpSpPr/>
          <p:nvPr/>
        </p:nvGrpSpPr>
        <p:grpSpPr>
          <a:xfrm>
            <a:off x="441896" y="908720"/>
            <a:ext cx="3719016" cy="457200"/>
            <a:chOff x="488504" y="976671"/>
            <a:chExt cx="3719016" cy="457200"/>
          </a:xfrm>
        </p:grpSpPr>
        <p:sp>
          <p:nvSpPr>
            <p:cNvPr id="9" name="Rectangle 2">
              <a:extLst>
                <a:ext uri="{FF2B5EF4-FFF2-40B4-BE49-F238E27FC236}">
                  <a16:creationId xmlns:a16="http://schemas.microsoft.com/office/drawing/2014/main" id="{F2AC6EA9-B545-44F1-BAA7-15508AF00FB3}"/>
                </a:ext>
              </a:extLst>
            </p:cNvPr>
            <p:cNvSpPr txBox="1">
              <a:spLocks noChangeArrowheads="1"/>
            </p:cNvSpPr>
            <p:nvPr/>
          </p:nvSpPr>
          <p:spPr>
            <a:xfrm>
              <a:off x="629930" y="976671"/>
              <a:ext cx="357759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④ 見守り・コミュニケーション</a:t>
              </a:r>
            </a:p>
          </p:txBody>
        </p:sp>
        <p:cxnSp>
          <p:nvCxnSpPr>
            <p:cNvPr id="11" name="直線コネクタ 10">
              <a:extLst>
                <a:ext uri="{FF2B5EF4-FFF2-40B4-BE49-F238E27FC236}">
                  <a16:creationId xmlns:a16="http://schemas.microsoft.com/office/drawing/2014/main" id="{11C2FD47-717D-4956-8319-CEECC86D1ABB}"/>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6E1B023E-7670-4C8A-A34F-0F6EB3B8BE3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23A53C43-494F-4211-ABDA-E92634300DAA}"/>
              </a:ext>
            </a:extLst>
          </p:cNvPr>
          <p:cNvSpPr txBox="1"/>
          <p:nvPr/>
        </p:nvSpPr>
        <p:spPr>
          <a:xfrm>
            <a:off x="2000672"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44154ECA-487F-4402-9387-BCBDE1C3CB43}"/>
              </a:ext>
            </a:extLst>
          </p:cNvPr>
          <p:cNvSpPr txBox="1"/>
          <p:nvPr/>
        </p:nvSpPr>
        <p:spPr>
          <a:xfrm>
            <a:off x="4016896"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6" name="テキスト ボックス 15">
            <a:extLst>
              <a:ext uri="{FF2B5EF4-FFF2-40B4-BE49-F238E27FC236}">
                <a16:creationId xmlns:a16="http://schemas.microsoft.com/office/drawing/2014/main" id="{CABE58FE-493F-4B99-A4AD-6BF9A0B80273}"/>
              </a:ext>
            </a:extLst>
          </p:cNvPr>
          <p:cNvSpPr txBox="1"/>
          <p:nvPr/>
        </p:nvSpPr>
        <p:spPr>
          <a:xfrm>
            <a:off x="6033120"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423221508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503495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261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ドイツ現地で販売されているロボット介護機器（</a:t>
            </a:r>
            <a:r>
              <a:rPr lang="en-US" altLang="ja-JP" dirty="0"/>
              <a:t>5/6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8CBF3212-5072-4392-BF73-16A984FD76CD}"/>
              </a:ext>
            </a:extLst>
          </p:cNvPr>
          <p:cNvGraphicFramePr>
            <a:graphicFrameLocks noGrp="1"/>
          </p:cNvGraphicFramePr>
          <p:nvPr>
            <p:extLst>
              <p:ext uri="{D42A27DB-BD31-4B8C-83A1-F6EECF244321}">
                <p14:modId xmlns:p14="http://schemas.microsoft.com/office/powerpoint/2010/main" val="677761230"/>
              </p:ext>
            </p:extLst>
          </p:nvPr>
        </p:nvGraphicFramePr>
        <p:xfrm>
          <a:off x="416496" y="1412776"/>
          <a:ext cx="2916540" cy="4902196"/>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tblGrid>
              <a:tr h="28563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The Parker bath</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65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en-US" altLang="ja-JP" sz="110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Arjo</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dirty="0" err="1">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Huntleigh</a:t>
                      </a:r>
                      <a:endPar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6807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入浴支援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7808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被介護者がリクライニングした状態で高さの調節が可能な入浴補助機器。</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493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9726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76744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https://www.arjo.com/int/products/hygiene/bath-systems/parker/</a:t>
                      </a:r>
                    </a:p>
                    <a:p>
                      <a:pPr marL="0" algn="l" defTabSz="914400" rtl="0" eaLnBrk="1" latinLnBrk="0" hangingPunct="1"/>
                      <a:endParaRPr kumimoji="1" lang="ja-JP" altLang="en-US" sz="1100" b="0" kern="1200" dirty="0">
                        <a:solidFill>
                          <a:srgbClr val="003366"/>
                        </a:solidFill>
                        <a:latin typeface="+mn-lt"/>
                        <a:ea typeface="+mn-ea"/>
                        <a:cs typeface="+mn-cs"/>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6105A0E1-3E87-476C-B133-6C0AAEFCB10C}"/>
              </a:ext>
            </a:extLst>
          </p:cNvPr>
          <p:cNvGrpSpPr/>
          <p:nvPr/>
        </p:nvGrpSpPr>
        <p:grpSpPr>
          <a:xfrm>
            <a:off x="441896" y="908720"/>
            <a:ext cx="3384376" cy="457200"/>
            <a:chOff x="488504" y="976671"/>
            <a:chExt cx="3384376" cy="457200"/>
          </a:xfrm>
        </p:grpSpPr>
        <p:sp>
          <p:nvSpPr>
            <p:cNvPr id="9" name="Rectangle 2">
              <a:extLst>
                <a:ext uri="{FF2B5EF4-FFF2-40B4-BE49-F238E27FC236}">
                  <a16:creationId xmlns:a16="http://schemas.microsoft.com/office/drawing/2014/main" id="{E60550AF-2DE7-478A-B92F-43F93C8398C5}"/>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⑤ 入浴支援</a:t>
              </a:r>
            </a:p>
          </p:txBody>
        </p:sp>
        <p:cxnSp>
          <p:nvCxnSpPr>
            <p:cNvPr id="11" name="直線コネクタ 10">
              <a:extLst>
                <a:ext uri="{FF2B5EF4-FFF2-40B4-BE49-F238E27FC236}">
                  <a16:creationId xmlns:a16="http://schemas.microsoft.com/office/drawing/2014/main" id="{9CF9230A-B9C6-42F4-AC9F-4258D4B29064}"/>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5A4712D0-E769-4D63-A5E6-CA9A2C953EA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317F5DF0-40A5-4B4F-865A-322DE1FD5795}"/>
              </a:ext>
            </a:extLst>
          </p:cNvPr>
          <p:cNvSpPr txBox="1"/>
          <p:nvPr/>
        </p:nvSpPr>
        <p:spPr>
          <a:xfrm>
            <a:off x="2072680"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183578924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1058356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363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ドイツ現地で販売されているロボット介護機器（</a:t>
            </a:r>
            <a:r>
              <a:rPr lang="en-US" altLang="ja-JP" dirty="0"/>
              <a:t>6/6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BEB0C943-E1C8-458B-B0A5-8B9EE26DC535}"/>
              </a:ext>
            </a:extLst>
          </p:cNvPr>
          <p:cNvGraphicFramePr>
            <a:graphicFrameLocks noGrp="1"/>
          </p:cNvGraphicFramePr>
          <p:nvPr>
            <p:extLst>
              <p:ext uri="{D42A27DB-BD31-4B8C-83A1-F6EECF244321}">
                <p14:modId xmlns:p14="http://schemas.microsoft.com/office/powerpoint/2010/main" val="1222202194"/>
              </p:ext>
            </p:extLst>
          </p:nvPr>
        </p:nvGraphicFramePr>
        <p:xfrm>
          <a:off x="416496" y="1412775"/>
          <a:ext cx="2916540" cy="4875027"/>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tblGrid>
              <a:tr h="28803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fontAlgn="ctr" latinLnBrk="0" hangingPunct="1"/>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Assist</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Me</a:t>
                      </a:r>
                      <a:r>
                        <a:rPr kumimoji="1" lang="ja-JP" altLang="en-US"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cloud</a:t>
                      </a:r>
                      <a:endParaRPr kumimoji="1" lang="zh-CN"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405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Assist</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Me</a:t>
                      </a:r>
                      <a:endParaRPr kumimoji="1" lang="zh-CN"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8803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介護業務支援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6815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オムツに装着するセンサーで排泄状況を認知し、データをクラウド上に送信される。そのデータを基に、介護者は素早く対応が可能になったり、パターンを予測して適切に対応することも。</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8803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近年販売予定</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6815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40239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latinLnBrk="0" hangingPunct="1"/>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https://www.assistme.io/</a:t>
                      </a:r>
                    </a:p>
                    <a:p>
                      <a:pPr marL="0" algn="l" defTabSz="914400" rtl="0" eaLnBrk="1" latinLnBrk="0" hangingPunct="1"/>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l" defTabSz="914400" rtl="0" eaLnBrk="1" latinLnBrk="0" hangingPunct="1"/>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l" defTabSz="914400" rtl="0" eaLnBrk="1" latinLnBrk="0" hangingPunct="1"/>
                      <a:endParaRPr kumimoji="1" lang="ja-JP" altLang="en-US" sz="1100" b="0" kern="1200" dirty="0">
                        <a:solidFill>
                          <a:srgbClr val="003366"/>
                        </a:solidFill>
                        <a:latin typeface="+mn-lt"/>
                        <a:ea typeface="+mn-ea"/>
                        <a:cs typeface="+mn-cs"/>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6314D30F-CDBE-488F-8AA0-0DDE3731C37A}"/>
              </a:ext>
            </a:extLst>
          </p:cNvPr>
          <p:cNvGrpSpPr/>
          <p:nvPr/>
        </p:nvGrpSpPr>
        <p:grpSpPr>
          <a:xfrm>
            <a:off x="441896" y="908720"/>
            <a:ext cx="3384376" cy="457200"/>
            <a:chOff x="488504" y="976671"/>
            <a:chExt cx="3384376" cy="457200"/>
          </a:xfrm>
        </p:grpSpPr>
        <p:sp>
          <p:nvSpPr>
            <p:cNvPr id="9" name="Rectangle 2">
              <a:extLst>
                <a:ext uri="{FF2B5EF4-FFF2-40B4-BE49-F238E27FC236}">
                  <a16:creationId xmlns:a16="http://schemas.microsoft.com/office/drawing/2014/main" id="{1F40E17A-9DE1-4D98-BBCE-B69E7BF7ED5A}"/>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⑥ 介護業務支援</a:t>
              </a:r>
            </a:p>
          </p:txBody>
        </p:sp>
        <p:cxnSp>
          <p:nvCxnSpPr>
            <p:cNvPr id="11" name="直線コネクタ 10">
              <a:extLst>
                <a:ext uri="{FF2B5EF4-FFF2-40B4-BE49-F238E27FC236}">
                  <a16:creationId xmlns:a16="http://schemas.microsoft.com/office/drawing/2014/main" id="{D89F21ED-AA9B-4FB0-A89D-D121CEBB1A15}"/>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DDC400D1-4E2B-478C-902B-24123D89D43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F42F9336-5D56-48B7-8F85-F05D81F3181C}"/>
              </a:ext>
            </a:extLst>
          </p:cNvPr>
          <p:cNvSpPr txBox="1"/>
          <p:nvPr/>
        </p:nvSpPr>
        <p:spPr>
          <a:xfrm>
            <a:off x="2072680"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50589345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36405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466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ドイツにおける医療機器の登録手続き（</a:t>
            </a:r>
            <a:r>
              <a:rPr lang="en-US" altLang="ja-JP" dirty="0"/>
              <a:t>1/5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5" name="正方形/長方形 14">
            <a:extLst>
              <a:ext uri="{FF2B5EF4-FFF2-40B4-BE49-F238E27FC236}">
                <a16:creationId xmlns:a16="http://schemas.microsoft.com/office/drawing/2014/main" id="{901AA637-0770-4E68-8FB6-D607C91843A0}"/>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医療機器をＥＵ場で流通させる際、ＣＥマークを貼付する必要がある。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ＣＥマーク取得のプロセスは、医療機器のリスク等級に応じて異なる。クラス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で滅菌指定・計測機能がない機器は自己宣言が可能で、それ以外の医療機器については、指定機関（第三者認証機関、</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Notified Body</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）による適合性審査を受け、認証されることが必要である。</a:t>
            </a:r>
          </a:p>
        </p:txBody>
      </p:sp>
      <p:grpSp>
        <p:nvGrpSpPr>
          <p:cNvPr id="16" name="グループ化 15">
            <a:extLst>
              <a:ext uri="{FF2B5EF4-FFF2-40B4-BE49-F238E27FC236}">
                <a16:creationId xmlns:a16="http://schemas.microsoft.com/office/drawing/2014/main" id="{EF633B40-9EBE-47F7-86C5-349BC7737670}"/>
              </a:ext>
            </a:extLst>
          </p:cNvPr>
          <p:cNvGrpSpPr/>
          <p:nvPr/>
        </p:nvGrpSpPr>
        <p:grpSpPr>
          <a:xfrm>
            <a:off x="1064568" y="2425414"/>
            <a:ext cx="8280920" cy="3976069"/>
            <a:chOff x="1064568" y="2386781"/>
            <a:chExt cx="8280920" cy="3976069"/>
          </a:xfrm>
        </p:grpSpPr>
        <p:cxnSp>
          <p:nvCxnSpPr>
            <p:cNvPr id="17" name="直線矢印コネクタ 16">
              <a:extLst>
                <a:ext uri="{FF2B5EF4-FFF2-40B4-BE49-F238E27FC236}">
                  <a16:creationId xmlns:a16="http://schemas.microsoft.com/office/drawing/2014/main" id="{FFA19D8E-BFA1-4CF6-B546-783AFFD06FED}"/>
                </a:ext>
              </a:extLst>
            </p:cNvPr>
            <p:cNvCxnSpPr/>
            <p:nvPr/>
          </p:nvCxnSpPr>
          <p:spPr bwMode="auto">
            <a:xfrm>
              <a:off x="6333852" y="3201856"/>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8" name="直線矢印コネクタ 17">
              <a:extLst>
                <a:ext uri="{FF2B5EF4-FFF2-40B4-BE49-F238E27FC236}">
                  <a16:creationId xmlns:a16="http://schemas.microsoft.com/office/drawing/2014/main" id="{728E5901-F070-4368-B471-F17632E5A996}"/>
                </a:ext>
              </a:extLst>
            </p:cNvPr>
            <p:cNvCxnSpPr/>
            <p:nvPr/>
          </p:nvCxnSpPr>
          <p:spPr bwMode="auto">
            <a:xfrm>
              <a:off x="3337074" y="3709328"/>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9" name="直線矢印コネクタ 18">
              <a:extLst>
                <a:ext uri="{FF2B5EF4-FFF2-40B4-BE49-F238E27FC236}">
                  <a16:creationId xmlns:a16="http://schemas.microsoft.com/office/drawing/2014/main" id="{7F7727D0-F041-4AEA-BF0E-368D71099876}"/>
                </a:ext>
              </a:extLst>
            </p:cNvPr>
            <p:cNvCxnSpPr/>
            <p:nvPr/>
          </p:nvCxnSpPr>
          <p:spPr bwMode="auto">
            <a:xfrm>
              <a:off x="7794274" y="3198687"/>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0" name="直線矢印コネクタ 19">
              <a:extLst>
                <a:ext uri="{FF2B5EF4-FFF2-40B4-BE49-F238E27FC236}">
                  <a16:creationId xmlns:a16="http://schemas.microsoft.com/office/drawing/2014/main" id="{C03B281B-3546-43D4-95F5-77B87455B808}"/>
                </a:ext>
              </a:extLst>
            </p:cNvPr>
            <p:cNvCxnSpPr/>
            <p:nvPr/>
          </p:nvCxnSpPr>
          <p:spPr bwMode="auto">
            <a:xfrm>
              <a:off x="4874642" y="3201868"/>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1" name="直線矢印コネクタ 20">
              <a:extLst>
                <a:ext uri="{FF2B5EF4-FFF2-40B4-BE49-F238E27FC236}">
                  <a16:creationId xmlns:a16="http://schemas.microsoft.com/office/drawing/2014/main" id="{85772C88-0513-43EB-881B-C5DF13AD5907}"/>
                </a:ext>
              </a:extLst>
            </p:cNvPr>
            <p:cNvCxnSpPr/>
            <p:nvPr/>
          </p:nvCxnSpPr>
          <p:spPr bwMode="auto">
            <a:xfrm>
              <a:off x="1732902" y="3225676"/>
              <a:ext cx="0" cy="599975"/>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2" name="直線矢印コネクタ 21">
              <a:extLst>
                <a:ext uri="{FF2B5EF4-FFF2-40B4-BE49-F238E27FC236}">
                  <a16:creationId xmlns:a16="http://schemas.microsoft.com/office/drawing/2014/main" id="{00FB4631-35C7-4888-B635-50E7ED31900A}"/>
                </a:ext>
              </a:extLst>
            </p:cNvPr>
            <p:cNvCxnSpPr/>
            <p:nvPr/>
          </p:nvCxnSpPr>
          <p:spPr bwMode="auto">
            <a:xfrm>
              <a:off x="3341266" y="3298476"/>
              <a:ext cx="0" cy="143629"/>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3" name="直線矢印コネクタ 22">
              <a:extLst>
                <a:ext uri="{FF2B5EF4-FFF2-40B4-BE49-F238E27FC236}">
                  <a16:creationId xmlns:a16="http://schemas.microsoft.com/office/drawing/2014/main" id="{F045AC7A-4F1B-43EA-BF9F-F12133A5BFBD}"/>
                </a:ext>
              </a:extLst>
            </p:cNvPr>
            <p:cNvCxnSpPr/>
            <p:nvPr/>
          </p:nvCxnSpPr>
          <p:spPr bwMode="auto">
            <a:xfrm>
              <a:off x="4880992" y="3709007"/>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4" name="直線矢印コネクタ 23">
              <a:extLst>
                <a:ext uri="{FF2B5EF4-FFF2-40B4-BE49-F238E27FC236}">
                  <a16:creationId xmlns:a16="http://schemas.microsoft.com/office/drawing/2014/main" id="{63A805CD-DA34-4718-AF82-EA470E2BB2C2}"/>
                </a:ext>
              </a:extLst>
            </p:cNvPr>
            <p:cNvCxnSpPr/>
            <p:nvPr/>
          </p:nvCxnSpPr>
          <p:spPr bwMode="auto">
            <a:xfrm>
              <a:off x="6321152" y="370868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5" name="直線矢印コネクタ 24">
              <a:extLst>
                <a:ext uri="{FF2B5EF4-FFF2-40B4-BE49-F238E27FC236}">
                  <a16:creationId xmlns:a16="http://schemas.microsoft.com/office/drawing/2014/main" id="{3131736B-C0BA-4CAB-9B8A-0D665CFEDA2F}"/>
                </a:ext>
              </a:extLst>
            </p:cNvPr>
            <p:cNvCxnSpPr/>
            <p:nvPr/>
          </p:nvCxnSpPr>
          <p:spPr bwMode="auto">
            <a:xfrm>
              <a:off x="7804607" y="3708365"/>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6" name="直線矢印コネクタ 25">
              <a:extLst>
                <a:ext uri="{FF2B5EF4-FFF2-40B4-BE49-F238E27FC236}">
                  <a16:creationId xmlns:a16="http://schemas.microsoft.com/office/drawing/2014/main" id="{4AE0374A-FD53-454C-9563-ADCDB04B3BD3}"/>
                </a:ext>
              </a:extLst>
            </p:cNvPr>
            <p:cNvCxnSpPr/>
            <p:nvPr/>
          </p:nvCxnSpPr>
          <p:spPr bwMode="auto">
            <a:xfrm>
              <a:off x="7800624" y="4098280"/>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7" name="直線矢印コネクタ 26">
              <a:extLst>
                <a:ext uri="{FF2B5EF4-FFF2-40B4-BE49-F238E27FC236}">
                  <a16:creationId xmlns:a16="http://schemas.microsoft.com/office/drawing/2014/main" id="{0D6DC52F-6AF3-4FFA-AE18-BFF4EE5539FC}"/>
                </a:ext>
              </a:extLst>
            </p:cNvPr>
            <p:cNvCxnSpPr/>
            <p:nvPr/>
          </p:nvCxnSpPr>
          <p:spPr bwMode="auto">
            <a:xfrm>
              <a:off x="6317169" y="4096122"/>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8" name="直線矢印コネクタ 27">
              <a:extLst>
                <a:ext uri="{FF2B5EF4-FFF2-40B4-BE49-F238E27FC236}">
                  <a16:creationId xmlns:a16="http://schemas.microsoft.com/office/drawing/2014/main" id="{EE5E9943-B0C8-4EC0-8E5B-43AA027E7E41}"/>
                </a:ext>
              </a:extLst>
            </p:cNvPr>
            <p:cNvCxnSpPr/>
            <p:nvPr/>
          </p:nvCxnSpPr>
          <p:spPr bwMode="auto">
            <a:xfrm>
              <a:off x="4877009" y="4093964"/>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29" name="直線矢印コネクタ 28">
              <a:extLst>
                <a:ext uri="{FF2B5EF4-FFF2-40B4-BE49-F238E27FC236}">
                  <a16:creationId xmlns:a16="http://schemas.microsoft.com/office/drawing/2014/main" id="{F1B2D34E-CAC5-4FD6-9BF9-C1F26F8641B8}"/>
                </a:ext>
              </a:extLst>
            </p:cNvPr>
            <p:cNvCxnSpPr/>
            <p:nvPr/>
          </p:nvCxnSpPr>
          <p:spPr bwMode="auto">
            <a:xfrm>
              <a:off x="3336822" y="409180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0" name="直線矢印コネクタ 29">
              <a:extLst>
                <a:ext uri="{FF2B5EF4-FFF2-40B4-BE49-F238E27FC236}">
                  <a16:creationId xmlns:a16="http://schemas.microsoft.com/office/drawing/2014/main" id="{908E730B-5C52-473F-94FF-84D6F7367B00}"/>
                </a:ext>
              </a:extLst>
            </p:cNvPr>
            <p:cNvCxnSpPr/>
            <p:nvPr/>
          </p:nvCxnSpPr>
          <p:spPr bwMode="auto">
            <a:xfrm>
              <a:off x="1723674" y="4089648"/>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1" name="直線矢印コネクタ 30">
              <a:extLst>
                <a:ext uri="{FF2B5EF4-FFF2-40B4-BE49-F238E27FC236}">
                  <a16:creationId xmlns:a16="http://schemas.microsoft.com/office/drawing/2014/main" id="{087EF963-6E2D-4E1F-B281-1F5D795ECF9D}"/>
                </a:ext>
              </a:extLst>
            </p:cNvPr>
            <p:cNvCxnSpPr/>
            <p:nvPr/>
          </p:nvCxnSpPr>
          <p:spPr bwMode="auto">
            <a:xfrm>
              <a:off x="1732902" y="4475653"/>
              <a:ext cx="0" cy="839883"/>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2" name="直線矢印コネクタ 31">
              <a:extLst>
                <a:ext uri="{FF2B5EF4-FFF2-40B4-BE49-F238E27FC236}">
                  <a16:creationId xmlns:a16="http://schemas.microsoft.com/office/drawing/2014/main" id="{68EF7887-7504-4698-8963-ED3A795607E2}"/>
                </a:ext>
              </a:extLst>
            </p:cNvPr>
            <p:cNvCxnSpPr/>
            <p:nvPr/>
          </p:nvCxnSpPr>
          <p:spPr bwMode="auto">
            <a:xfrm>
              <a:off x="6316301" y="447417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3" name="直線矢印コネクタ 32">
              <a:extLst>
                <a:ext uri="{FF2B5EF4-FFF2-40B4-BE49-F238E27FC236}">
                  <a16:creationId xmlns:a16="http://schemas.microsoft.com/office/drawing/2014/main" id="{6106C0EC-87D1-4F57-B496-EB55E79DEC3C}"/>
                </a:ext>
              </a:extLst>
            </p:cNvPr>
            <p:cNvCxnSpPr/>
            <p:nvPr/>
          </p:nvCxnSpPr>
          <p:spPr bwMode="auto">
            <a:xfrm>
              <a:off x="7800624" y="447321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4" name="直線矢印コネクタ 33">
              <a:extLst>
                <a:ext uri="{FF2B5EF4-FFF2-40B4-BE49-F238E27FC236}">
                  <a16:creationId xmlns:a16="http://schemas.microsoft.com/office/drawing/2014/main" id="{5A8E4DEF-26A2-43EF-91D7-8F4483F36076}"/>
                </a:ext>
              </a:extLst>
            </p:cNvPr>
            <p:cNvCxnSpPr/>
            <p:nvPr/>
          </p:nvCxnSpPr>
          <p:spPr bwMode="auto">
            <a:xfrm>
              <a:off x="4868923" y="447321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5" name="直線矢印コネクタ 34">
              <a:extLst>
                <a:ext uri="{FF2B5EF4-FFF2-40B4-BE49-F238E27FC236}">
                  <a16:creationId xmlns:a16="http://schemas.microsoft.com/office/drawing/2014/main" id="{2E19FA4C-6C69-430D-99EC-8D19AA4EFCB8}"/>
                </a:ext>
              </a:extLst>
            </p:cNvPr>
            <p:cNvCxnSpPr/>
            <p:nvPr/>
          </p:nvCxnSpPr>
          <p:spPr bwMode="auto">
            <a:xfrm>
              <a:off x="3335487" y="447226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6" name="直線矢印コネクタ 35">
              <a:extLst>
                <a:ext uri="{FF2B5EF4-FFF2-40B4-BE49-F238E27FC236}">
                  <a16:creationId xmlns:a16="http://schemas.microsoft.com/office/drawing/2014/main" id="{8180FB4B-B6BC-4773-A4D7-4D40192C6A66}"/>
                </a:ext>
              </a:extLst>
            </p:cNvPr>
            <p:cNvCxnSpPr/>
            <p:nvPr/>
          </p:nvCxnSpPr>
          <p:spPr bwMode="auto">
            <a:xfrm>
              <a:off x="7800624" y="484786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7" name="直線矢印コネクタ 36">
              <a:extLst>
                <a:ext uri="{FF2B5EF4-FFF2-40B4-BE49-F238E27FC236}">
                  <a16:creationId xmlns:a16="http://schemas.microsoft.com/office/drawing/2014/main" id="{D19C1CC9-13AB-4392-B998-CEC69C8D2CB1}"/>
                </a:ext>
              </a:extLst>
            </p:cNvPr>
            <p:cNvCxnSpPr/>
            <p:nvPr/>
          </p:nvCxnSpPr>
          <p:spPr bwMode="auto">
            <a:xfrm>
              <a:off x="6310819" y="485430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8" name="直線矢印コネクタ 37">
              <a:extLst>
                <a:ext uri="{FF2B5EF4-FFF2-40B4-BE49-F238E27FC236}">
                  <a16:creationId xmlns:a16="http://schemas.microsoft.com/office/drawing/2014/main" id="{789C443D-B6A0-42C3-A24D-45A00D214C14}"/>
                </a:ext>
              </a:extLst>
            </p:cNvPr>
            <p:cNvCxnSpPr/>
            <p:nvPr/>
          </p:nvCxnSpPr>
          <p:spPr bwMode="auto">
            <a:xfrm>
              <a:off x="4864309" y="4860737"/>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39" name="直線矢印コネクタ 38">
              <a:extLst>
                <a:ext uri="{FF2B5EF4-FFF2-40B4-BE49-F238E27FC236}">
                  <a16:creationId xmlns:a16="http://schemas.microsoft.com/office/drawing/2014/main" id="{6BAAFFEC-2AAD-42AD-97D4-AC9574B9E370}"/>
                </a:ext>
              </a:extLst>
            </p:cNvPr>
            <p:cNvCxnSpPr/>
            <p:nvPr/>
          </p:nvCxnSpPr>
          <p:spPr bwMode="auto">
            <a:xfrm>
              <a:off x="3338093" y="485447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0" name="直線矢印コネクタ 39">
              <a:extLst>
                <a:ext uri="{FF2B5EF4-FFF2-40B4-BE49-F238E27FC236}">
                  <a16:creationId xmlns:a16="http://schemas.microsoft.com/office/drawing/2014/main" id="{1E40231B-133F-447C-B729-2EDB071B03C5}"/>
                </a:ext>
              </a:extLst>
            </p:cNvPr>
            <p:cNvCxnSpPr/>
            <p:nvPr/>
          </p:nvCxnSpPr>
          <p:spPr bwMode="auto">
            <a:xfrm>
              <a:off x="3331743" y="5224464"/>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1" name="直線矢印コネクタ 40">
              <a:extLst>
                <a:ext uri="{FF2B5EF4-FFF2-40B4-BE49-F238E27FC236}">
                  <a16:creationId xmlns:a16="http://schemas.microsoft.com/office/drawing/2014/main" id="{E984FB50-A439-47C6-8462-A12B9DF887AD}"/>
                </a:ext>
              </a:extLst>
            </p:cNvPr>
            <p:cNvCxnSpPr/>
            <p:nvPr/>
          </p:nvCxnSpPr>
          <p:spPr bwMode="auto">
            <a:xfrm>
              <a:off x="4866765" y="522920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2" name="直線矢印コネクタ 41">
              <a:extLst>
                <a:ext uri="{FF2B5EF4-FFF2-40B4-BE49-F238E27FC236}">
                  <a16:creationId xmlns:a16="http://schemas.microsoft.com/office/drawing/2014/main" id="{46AFEC45-4396-4F5E-8A84-13C2114DFA16}"/>
                </a:ext>
              </a:extLst>
            </p:cNvPr>
            <p:cNvCxnSpPr/>
            <p:nvPr/>
          </p:nvCxnSpPr>
          <p:spPr bwMode="auto">
            <a:xfrm>
              <a:off x="6303601" y="522920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3" name="直線矢印コネクタ 42">
              <a:extLst>
                <a:ext uri="{FF2B5EF4-FFF2-40B4-BE49-F238E27FC236}">
                  <a16:creationId xmlns:a16="http://schemas.microsoft.com/office/drawing/2014/main" id="{5A64963A-1858-4EA5-80D4-4E5831D5E391}"/>
                </a:ext>
              </a:extLst>
            </p:cNvPr>
            <p:cNvCxnSpPr/>
            <p:nvPr/>
          </p:nvCxnSpPr>
          <p:spPr bwMode="auto">
            <a:xfrm>
              <a:off x="7790082" y="522920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4" name="直線矢印コネクタ 43">
              <a:extLst>
                <a:ext uri="{FF2B5EF4-FFF2-40B4-BE49-F238E27FC236}">
                  <a16:creationId xmlns:a16="http://schemas.microsoft.com/office/drawing/2014/main" id="{AB429CAF-5F25-486F-8A3A-1371399431AC}"/>
                </a:ext>
              </a:extLst>
            </p:cNvPr>
            <p:cNvCxnSpPr/>
            <p:nvPr/>
          </p:nvCxnSpPr>
          <p:spPr bwMode="auto">
            <a:xfrm>
              <a:off x="7794274" y="559115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5" name="直線矢印コネクタ 44">
              <a:extLst>
                <a:ext uri="{FF2B5EF4-FFF2-40B4-BE49-F238E27FC236}">
                  <a16:creationId xmlns:a16="http://schemas.microsoft.com/office/drawing/2014/main" id="{6A788082-5EC1-4DD6-A6A6-CD0F726063B5}"/>
                </a:ext>
              </a:extLst>
            </p:cNvPr>
            <p:cNvCxnSpPr/>
            <p:nvPr/>
          </p:nvCxnSpPr>
          <p:spPr bwMode="auto">
            <a:xfrm>
              <a:off x="6301443" y="558924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6" name="直線矢印コネクタ 45">
              <a:extLst>
                <a:ext uri="{FF2B5EF4-FFF2-40B4-BE49-F238E27FC236}">
                  <a16:creationId xmlns:a16="http://schemas.microsoft.com/office/drawing/2014/main" id="{F90144F8-DE36-441A-9970-C9231A1C080A}"/>
                </a:ext>
              </a:extLst>
            </p:cNvPr>
            <p:cNvCxnSpPr/>
            <p:nvPr/>
          </p:nvCxnSpPr>
          <p:spPr bwMode="auto">
            <a:xfrm>
              <a:off x="4870957" y="558733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7" name="直線矢印コネクタ 46">
              <a:extLst>
                <a:ext uri="{FF2B5EF4-FFF2-40B4-BE49-F238E27FC236}">
                  <a16:creationId xmlns:a16="http://schemas.microsoft.com/office/drawing/2014/main" id="{8C4BAE95-5224-4770-AC31-3CB02CC3437B}"/>
                </a:ext>
              </a:extLst>
            </p:cNvPr>
            <p:cNvCxnSpPr/>
            <p:nvPr/>
          </p:nvCxnSpPr>
          <p:spPr bwMode="auto">
            <a:xfrm>
              <a:off x="3305200" y="558542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8" name="直線矢印コネクタ 47">
              <a:extLst>
                <a:ext uri="{FF2B5EF4-FFF2-40B4-BE49-F238E27FC236}">
                  <a16:creationId xmlns:a16="http://schemas.microsoft.com/office/drawing/2014/main" id="{A5A12517-A1D8-4EEB-B44F-BCE12419AA06}"/>
                </a:ext>
              </a:extLst>
            </p:cNvPr>
            <p:cNvCxnSpPr/>
            <p:nvPr/>
          </p:nvCxnSpPr>
          <p:spPr bwMode="auto">
            <a:xfrm>
              <a:off x="1726552" y="558986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49" name="直線矢印コネクタ 48">
              <a:extLst>
                <a:ext uri="{FF2B5EF4-FFF2-40B4-BE49-F238E27FC236}">
                  <a16:creationId xmlns:a16="http://schemas.microsoft.com/office/drawing/2014/main" id="{628C3106-CC8D-4985-A902-F7666867113E}"/>
                </a:ext>
              </a:extLst>
            </p:cNvPr>
            <p:cNvCxnSpPr/>
            <p:nvPr/>
          </p:nvCxnSpPr>
          <p:spPr bwMode="auto">
            <a:xfrm>
              <a:off x="7792240" y="597215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50" name="直線矢印コネクタ 49">
              <a:extLst>
                <a:ext uri="{FF2B5EF4-FFF2-40B4-BE49-F238E27FC236}">
                  <a16:creationId xmlns:a16="http://schemas.microsoft.com/office/drawing/2014/main" id="{4DFFA973-EDCA-4222-BD73-325CB4378F5C}"/>
                </a:ext>
              </a:extLst>
            </p:cNvPr>
            <p:cNvCxnSpPr/>
            <p:nvPr/>
          </p:nvCxnSpPr>
          <p:spPr bwMode="auto">
            <a:xfrm>
              <a:off x="6308452" y="597024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51" name="直線矢印コネクタ 50">
              <a:extLst>
                <a:ext uri="{FF2B5EF4-FFF2-40B4-BE49-F238E27FC236}">
                  <a16:creationId xmlns:a16="http://schemas.microsoft.com/office/drawing/2014/main" id="{0A5EE3B1-2B5F-4B82-8770-C127B25B1C7F}"/>
                </a:ext>
              </a:extLst>
            </p:cNvPr>
            <p:cNvCxnSpPr/>
            <p:nvPr/>
          </p:nvCxnSpPr>
          <p:spPr bwMode="auto">
            <a:xfrm>
              <a:off x="4880992" y="596833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52" name="直線矢印コネクタ 51">
              <a:extLst>
                <a:ext uri="{FF2B5EF4-FFF2-40B4-BE49-F238E27FC236}">
                  <a16:creationId xmlns:a16="http://schemas.microsoft.com/office/drawing/2014/main" id="{EB6BE9B8-7F60-43C8-A114-4AF5A381CC39}"/>
                </a:ext>
              </a:extLst>
            </p:cNvPr>
            <p:cNvCxnSpPr/>
            <p:nvPr/>
          </p:nvCxnSpPr>
          <p:spPr bwMode="auto">
            <a:xfrm>
              <a:off x="3303166" y="596642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54" name="テキスト ボックス 53">
              <a:extLst>
                <a:ext uri="{FF2B5EF4-FFF2-40B4-BE49-F238E27FC236}">
                  <a16:creationId xmlns:a16="http://schemas.microsoft.com/office/drawing/2014/main" id="{1183F602-C3BE-4366-B0F9-48BBAC0BB726}"/>
                </a:ext>
              </a:extLst>
            </p:cNvPr>
            <p:cNvSpPr txBox="1"/>
            <p:nvPr/>
          </p:nvSpPr>
          <p:spPr>
            <a:xfrm>
              <a:off x="6321152" y="2386781"/>
              <a:ext cx="3024336" cy="492443"/>
            </a:xfrm>
            <a:prstGeom prst="rect">
              <a:avLst/>
            </a:prstGeom>
            <a:noFill/>
            <a:ln>
              <a:noFill/>
            </a:ln>
          </p:spPr>
          <p:txBody>
            <a:bodyPr wrap="square" rtlCol="0">
              <a:spAutoFit/>
            </a:bodyPr>
            <a:lstStyle/>
            <a:p>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適用</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される</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指令は</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 </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（ＭＤＤ</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5" name="テキスト ボックス 54">
              <a:extLst>
                <a:ext uri="{FF2B5EF4-FFF2-40B4-BE49-F238E27FC236}">
                  <a16:creationId xmlns:a16="http://schemas.microsoft.com/office/drawing/2014/main" id="{BDE15F3C-8921-4585-8893-C342CBB055C3}"/>
                </a:ext>
              </a:extLst>
            </p:cNvPr>
            <p:cNvSpPr txBox="1"/>
            <p:nvPr/>
          </p:nvSpPr>
          <p:spPr>
            <a:xfrm>
              <a:off x="2936777" y="2430015"/>
              <a:ext cx="3312367"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クラス分類の選択（</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Ⅱ</a:t>
              </a:r>
              <a:r>
                <a:rPr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6" name="テキスト ボックス 55">
              <a:extLst>
                <a:ext uri="{FF2B5EF4-FFF2-40B4-BE49-F238E27FC236}">
                  <a16:creationId xmlns:a16="http://schemas.microsoft.com/office/drawing/2014/main" id="{C40EFB49-1695-450F-B3A5-B9D468D37C20}"/>
                </a:ext>
              </a:extLst>
            </p:cNvPr>
            <p:cNvSpPr txBox="1"/>
            <p:nvPr/>
          </p:nvSpPr>
          <p:spPr>
            <a:xfrm>
              <a:off x="2584772" y="3433172"/>
              <a:ext cx="5869636"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ISO13485</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の実施・認証</a:t>
              </a:r>
            </a:p>
          </p:txBody>
        </p:sp>
        <p:sp>
          <p:nvSpPr>
            <p:cNvPr id="57" name="テキスト ボックス 56">
              <a:extLst>
                <a:ext uri="{FF2B5EF4-FFF2-40B4-BE49-F238E27FC236}">
                  <a16:creationId xmlns:a16="http://schemas.microsoft.com/office/drawing/2014/main" id="{EADB3727-48AE-43CB-8EAE-CD48832042D8}"/>
                </a:ext>
              </a:extLst>
            </p:cNvPr>
            <p:cNvSpPr txBox="1"/>
            <p:nvPr/>
          </p:nvSpPr>
          <p:spPr>
            <a:xfrm>
              <a:off x="1064568" y="4198654"/>
              <a:ext cx="738984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ＥＵ代理人の選定（ＥＵに拠点がない場合）</a:t>
              </a:r>
            </a:p>
          </p:txBody>
        </p:sp>
        <p:sp>
          <p:nvSpPr>
            <p:cNvPr id="58" name="テキスト ボックス 57">
              <a:extLst>
                <a:ext uri="{FF2B5EF4-FFF2-40B4-BE49-F238E27FC236}">
                  <a16:creationId xmlns:a16="http://schemas.microsoft.com/office/drawing/2014/main" id="{3D641DC1-C9E4-4127-A534-6A94D81E94A1}"/>
                </a:ext>
              </a:extLst>
            </p:cNvPr>
            <p:cNvSpPr txBox="1"/>
            <p:nvPr/>
          </p:nvSpPr>
          <p:spPr>
            <a:xfrm>
              <a:off x="2584772" y="4577333"/>
              <a:ext cx="5869636"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第三者認証機関による品質管理システム、技術ファイル、</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設計文書</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の審査</a:t>
              </a:r>
            </a:p>
          </p:txBody>
        </p:sp>
        <p:sp>
          <p:nvSpPr>
            <p:cNvPr id="59" name="テキスト ボックス 58">
              <a:extLst>
                <a:ext uri="{FF2B5EF4-FFF2-40B4-BE49-F238E27FC236}">
                  <a16:creationId xmlns:a16="http://schemas.microsoft.com/office/drawing/2014/main" id="{E4A9163E-5C37-43E7-ADF7-E9F692C090C5}"/>
                </a:ext>
              </a:extLst>
            </p:cNvPr>
            <p:cNvSpPr txBox="1"/>
            <p:nvPr/>
          </p:nvSpPr>
          <p:spPr>
            <a:xfrm>
              <a:off x="2584772" y="4949617"/>
              <a:ext cx="5869636" cy="276999"/>
            </a:xfrm>
            <a:prstGeom prst="rect">
              <a:avLst/>
            </a:prstGeom>
            <a:solidFill>
              <a:srgbClr val="0070C0"/>
            </a:solidFill>
            <a:ln>
              <a:solidFill>
                <a:srgbClr val="002060"/>
              </a:solidFill>
            </a:ln>
          </p:spPr>
          <p:txBody>
            <a:bodyPr wrap="square" rtlCol="0">
              <a:spAutoFit/>
            </a:bodyPr>
            <a:lstStyle/>
            <a:p>
              <a:pPr algn="ct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ＣＥマーキング認証（製品）／ＩＳＯ</a:t>
              </a:r>
              <a:r>
                <a:rPr lang="en-US" altLang="ja-JP" sz="1200" b="0" dirty="0">
                  <a:latin typeface="メイリオ" panose="020B0604030504040204" pitchFamily="50" charset="-128"/>
                  <a:ea typeface="メイリオ" panose="020B0604030504040204" pitchFamily="50" charset="-128"/>
                  <a:sym typeface="メイリオ" panose="020B0604030504040204" pitchFamily="50" charset="-128"/>
                </a:rPr>
                <a:t>13485</a:t>
              </a: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認証（工場）</a:t>
              </a:r>
              <a:endParaRPr kumimoji="1" lang="ja-JP" altLang="en-US" sz="1200" b="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0" name="テキスト ボックス 59">
              <a:extLst>
                <a:ext uri="{FF2B5EF4-FFF2-40B4-BE49-F238E27FC236}">
                  <a16:creationId xmlns:a16="http://schemas.microsoft.com/office/drawing/2014/main" id="{D8BA6534-044C-4832-9015-19A36464493B}"/>
                </a:ext>
              </a:extLst>
            </p:cNvPr>
            <p:cNvSpPr txBox="1"/>
            <p:nvPr/>
          </p:nvSpPr>
          <p:spPr>
            <a:xfrm>
              <a:off x="1064568" y="5319714"/>
              <a:ext cx="738984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適合宣言／ＣＥマーク貼付</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1" name="テキスト ボックス 60">
              <a:extLst>
                <a:ext uri="{FF2B5EF4-FFF2-40B4-BE49-F238E27FC236}">
                  <a16:creationId xmlns:a16="http://schemas.microsoft.com/office/drawing/2014/main" id="{9D771D35-80BC-4033-A2D5-81E760EC11B0}"/>
                </a:ext>
              </a:extLst>
            </p:cNvPr>
            <p:cNvSpPr txBox="1"/>
            <p:nvPr/>
          </p:nvSpPr>
          <p:spPr>
            <a:xfrm>
              <a:off x="2584772" y="6085851"/>
              <a:ext cx="586910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第三者認証機関による毎年の監査（</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準拠状況）</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2" name="テキスト ボックス 61">
              <a:extLst>
                <a:ext uri="{FF2B5EF4-FFF2-40B4-BE49-F238E27FC236}">
                  <a16:creationId xmlns:a16="http://schemas.microsoft.com/office/drawing/2014/main" id="{3B0CA3CF-896A-49E5-B1DA-C10CFC3743F3}"/>
                </a:ext>
              </a:extLst>
            </p:cNvPr>
            <p:cNvSpPr txBox="1"/>
            <p:nvPr/>
          </p:nvSpPr>
          <p:spPr>
            <a:xfrm>
              <a:off x="1064568" y="3820258"/>
              <a:ext cx="5865135"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技術ファイルの準備、</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93/42/EEC</a:t>
              </a:r>
              <a:r>
                <a:rPr kumimoji="1"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への</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適合証明</a:t>
              </a:r>
            </a:p>
          </p:txBody>
        </p:sp>
        <p:sp>
          <p:nvSpPr>
            <p:cNvPr id="63" name="テキスト ボックス 62">
              <a:extLst>
                <a:ext uri="{FF2B5EF4-FFF2-40B4-BE49-F238E27FC236}">
                  <a16:creationId xmlns:a16="http://schemas.microsoft.com/office/drawing/2014/main" id="{F8A91894-CEB3-447A-BF93-38ABA1088983}"/>
                </a:ext>
              </a:extLst>
            </p:cNvPr>
            <p:cNvSpPr txBox="1"/>
            <p:nvPr/>
          </p:nvSpPr>
          <p:spPr>
            <a:xfrm>
              <a:off x="1078954" y="2945694"/>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4" name="テキスト ボックス 63">
              <a:extLst>
                <a:ext uri="{FF2B5EF4-FFF2-40B4-BE49-F238E27FC236}">
                  <a16:creationId xmlns:a16="http://schemas.microsoft.com/office/drawing/2014/main" id="{5688D96C-3C28-43FF-A95C-5F3A1EFB8C3D}"/>
                </a:ext>
              </a:extLst>
            </p:cNvPr>
            <p:cNvSpPr txBox="1"/>
            <p:nvPr/>
          </p:nvSpPr>
          <p:spPr>
            <a:xfrm>
              <a:off x="7009807" y="3820258"/>
              <a:ext cx="1444602"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設計文書の</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準備</a:t>
              </a:r>
            </a:p>
          </p:txBody>
        </p:sp>
        <p:sp>
          <p:nvSpPr>
            <p:cNvPr id="65" name="テキスト ボックス 64">
              <a:extLst>
                <a:ext uri="{FF2B5EF4-FFF2-40B4-BE49-F238E27FC236}">
                  <a16:creationId xmlns:a16="http://schemas.microsoft.com/office/drawing/2014/main" id="{8FF00AA4-34C8-4291-932F-592F644B35CB}"/>
                </a:ext>
              </a:extLst>
            </p:cNvPr>
            <p:cNvSpPr txBox="1"/>
            <p:nvPr/>
          </p:nvSpPr>
          <p:spPr>
            <a:xfrm>
              <a:off x="1070433" y="5699324"/>
              <a:ext cx="2822709"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各国当局に製品登録</a:t>
              </a:r>
            </a:p>
          </p:txBody>
        </p:sp>
        <p:sp>
          <p:nvSpPr>
            <p:cNvPr id="66" name="テキスト ボックス 65">
              <a:extLst>
                <a:ext uri="{FF2B5EF4-FFF2-40B4-BE49-F238E27FC236}">
                  <a16:creationId xmlns:a16="http://schemas.microsoft.com/office/drawing/2014/main" id="{321B760B-F263-4544-8109-BB41CAF16482}"/>
                </a:ext>
              </a:extLst>
            </p:cNvPr>
            <p:cNvSpPr txBox="1"/>
            <p:nvPr/>
          </p:nvSpPr>
          <p:spPr>
            <a:xfrm>
              <a:off x="4096940" y="5692043"/>
              <a:ext cx="4357468"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各国で追加的な規定がある場合、制度に則り登録</a:t>
              </a:r>
            </a:p>
          </p:txBody>
        </p:sp>
        <p:sp>
          <p:nvSpPr>
            <p:cNvPr id="67" name="テキスト ボックス 66">
              <a:extLst>
                <a:ext uri="{FF2B5EF4-FFF2-40B4-BE49-F238E27FC236}">
                  <a16:creationId xmlns:a16="http://schemas.microsoft.com/office/drawing/2014/main" id="{BC1D9FEF-82E4-49D7-B2B4-30231F4162ED}"/>
                </a:ext>
              </a:extLst>
            </p:cNvPr>
            <p:cNvSpPr txBox="1"/>
            <p:nvPr/>
          </p:nvSpPr>
          <p:spPr>
            <a:xfrm>
              <a:off x="2545727" y="2847087"/>
              <a:ext cx="1654870" cy="461665"/>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（滅菌指定・計測機能</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付き</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p:txBody>
        </p:sp>
        <p:sp>
          <p:nvSpPr>
            <p:cNvPr id="68" name="テキスト ボックス 67">
              <a:extLst>
                <a:ext uri="{FF2B5EF4-FFF2-40B4-BE49-F238E27FC236}">
                  <a16:creationId xmlns:a16="http://schemas.microsoft.com/office/drawing/2014/main" id="{CA188614-ACD7-423D-A98C-4BEA6BF2F04D}"/>
                </a:ext>
              </a:extLst>
            </p:cNvPr>
            <p:cNvSpPr txBox="1"/>
            <p:nvPr/>
          </p:nvSpPr>
          <p:spPr>
            <a:xfrm>
              <a:off x="4220694" y="2939344"/>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p>
          </p:txBody>
        </p:sp>
        <p:sp>
          <p:nvSpPr>
            <p:cNvPr id="69" name="テキスト ボックス 68">
              <a:extLst>
                <a:ext uri="{FF2B5EF4-FFF2-40B4-BE49-F238E27FC236}">
                  <a16:creationId xmlns:a16="http://schemas.microsoft.com/office/drawing/2014/main" id="{920B653D-9115-4F8F-8636-31A6C16D4874}"/>
                </a:ext>
              </a:extLst>
            </p:cNvPr>
            <p:cNvSpPr txBox="1"/>
            <p:nvPr/>
          </p:nvSpPr>
          <p:spPr>
            <a:xfrm>
              <a:off x="7146038" y="2937560"/>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70" name="テキスト ボックス 69">
              <a:extLst>
                <a:ext uri="{FF2B5EF4-FFF2-40B4-BE49-F238E27FC236}">
                  <a16:creationId xmlns:a16="http://schemas.microsoft.com/office/drawing/2014/main" id="{3D66F30E-8C7D-4EB1-871E-2D693EC7D285}"/>
                </a:ext>
              </a:extLst>
            </p:cNvPr>
            <p:cNvSpPr txBox="1"/>
            <p:nvPr/>
          </p:nvSpPr>
          <p:spPr>
            <a:xfrm>
              <a:off x="5673080" y="2939241"/>
              <a:ext cx="130837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p>
          </p:txBody>
        </p:sp>
      </p:grpSp>
      <p:sp>
        <p:nvSpPr>
          <p:cNvPr id="71" name="Rectangle 2">
            <a:extLst>
              <a:ext uri="{FF2B5EF4-FFF2-40B4-BE49-F238E27FC236}">
                <a16:creationId xmlns:a16="http://schemas.microsoft.com/office/drawing/2014/main" id="{6F4032B3-D51C-49EC-BEFE-AE46F865F07A}"/>
              </a:ext>
            </a:extLst>
          </p:cNvPr>
          <p:cNvSpPr txBox="1">
            <a:spLocks noChangeArrowheads="1"/>
          </p:cNvSpPr>
          <p:nvPr/>
        </p:nvSpPr>
        <p:spPr>
          <a:xfrm>
            <a:off x="711590" y="1968214"/>
            <a:ext cx="522475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医療機器登録の申請フロー（ＭＤＤ）</a:t>
            </a:r>
          </a:p>
        </p:txBody>
      </p:sp>
      <p:cxnSp>
        <p:nvCxnSpPr>
          <p:cNvPr id="72" name="直線コネクタ 71">
            <a:extLst>
              <a:ext uri="{FF2B5EF4-FFF2-40B4-BE49-F238E27FC236}">
                <a16:creationId xmlns:a16="http://schemas.microsoft.com/office/drawing/2014/main" id="{AC99B4C1-F13F-4329-9DDA-5A2CF1F5CD87}"/>
              </a:ext>
            </a:extLst>
          </p:cNvPr>
          <p:cNvCxnSpPr/>
          <p:nvPr/>
        </p:nvCxnSpPr>
        <p:spPr bwMode="auto">
          <a:xfrm>
            <a:off x="570165" y="2308771"/>
            <a:ext cx="46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73" name="正方形/長方形 72">
            <a:extLst>
              <a:ext uri="{FF2B5EF4-FFF2-40B4-BE49-F238E27FC236}">
                <a16:creationId xmlns:a16="http://schemas.microsoft.com/office/drawing/2014/main" id="{5B14FC51-EECE-4605-A0A1-07DC72FB7132}"/>
              </a:ext>
            </a:extLst>
          </p:cNvPr>
          <p:cNvSpPr/>
          <p:nvPr/>
        </p:nvSpPr>
        <p:spPr bwMode="auto">
          <a:xfrm>
            <a:off x="570165" y="1977895"/>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423782942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8730866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568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ドイツにおける医療機器の登録手続き（</a:t>
            </a:r>
            <a:r>
              <a:rPr lang="en-US" altLang="ja-JP" dirty="0"/>
              <a:t>2/5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5" name="正方形/長方形 14">
            <a:extLst>
              <a:ext uri="{FF2B5EF4-FFF2-40B4-BE49-F238E27FC236}">
                <a16:creationId xmlns:a16="http://schemas.microsoft.com/office/drawing/2014/main" id="{901AA637-0770-4E68-8FB6-D607C91843A0}"/>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ＭＤＲ移行後の許可申請フローは、以下のとおりである。</a:t>
            </a:r>
          </a:p>
        </p:txBody>
      </p:sp>
      <p:sp>
        <p:nvSpPr>
          <p:cNvPr id="74" name="テキスト ボックス 73">
            <a:extLst>
              <a:ext uri="{FF2B5EF4-FFF2-40B4-BE49-F238E27FC236}">
                <a16:creationId xmlns:a16="http://schemas.microsoft.com/office/drawing/2014/main" id="{548B994B-DE62-45B1-BAE1-2B1641B4CC1D}"/>
              </a:ext>
            </a:extLst>
          </p:cNvPr>
          <p:cNvSpPr txBox="1"/>
          <p:nvPr/>
        </p:nvSpPr>
        <p:spPr>
          <a:xfrm>
            <a:off x="6393160" y="1912476"/>
            <a:ext cx="3446165" cy="492443"/>
          </a:xfrm>
          <a:prstGeom prst="rect">
            <a:avLst/>
          </a:prstGeom>
          <a:noFill/>
        </p:spPr>
        <p:txBody>
          <a:bodyPr wrap="square" rtlCol="0">
            <a:spAutoFit/>
          </a:bodyPr>
          <a:lstStyle/>
          <a:p>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適用</a:t>
            </a:r>
            <a:r>
              <a:rPr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される規則</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は（ＥＵ）</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2017/745 </a:t>
            </a:r>
            <a:r>
              <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MDR)</a:t>
            </a:r>
            <a:endParaRPr kumimoji="1" lang="ja-JP" altLang="en-US" sz="13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75" name="グループ化 74">
            <a:extLst>
              <a:ext uri="{FF2B5EF4-FFF2-40B4-BE49-F238E27FC236}">
                <a16:creationId xmlns:a16="http://schemas.microsoft.com/office/drawing/2014/main" id="{7CD3A13A-AA1C-4324-BBDC-9DD70BD9BD6A}"/>
              </a:ext>
            </a:extLst>
          </p:cNvPr>
          <p:cNvGrpSpPr/>
          <p:nvPr/>
        </p:nvGrpSpPr>
        <p:grpSpPr>
          <a:xfrm>
            <a:off x="431674" y="1969313"/>
            <a:ext cx="8481240" cy="4289756"/>
            <a:chOff x="433164" y="1916832"/>
            <a:chExt cx="8481240" cy="4289756"/>
          </a:xfrm>
        </p:grpSpPr>
        <p:cxnSp>
          <p:nvCxnSpPr>
            <p:cNvPr id="76" name="直線矢印コネクタ 75">
              <a:extLst>
                <a:ext uri="{FF2B5EF4-FFF2-40B4-BE49-F238E27FC236}">
                  <a16:creationId xmlns:a16="http://schemas.microsoft.com/office/drawing/2014/main" id="{C3AD782F-9A57-405A-895B-BD7A95AAA122}"/>
                </a:ext>
              </a:extLst>
            </p:cNvPr>
            <p:cNvCxnSpPr/>
            <p:nvPr/>
          </p:nvCxnSpPr>
          <p:spPr bwMode="auto">
            <a:xfrm>
              <a:off x="7866661" y="3363630"/>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7" name="直線矢印コネクタ 76">
              <a:extLst>
                <a:ext uri="{FF2B5EF4-FFF2-40B4-BE49-F238E27FC236}">
                  <a16:creationId xmlns:a16="http://schemas.microsoft.com/office/drawing/2014/main" id="{24CA3A3C-D597-4ED9-B014-5FB1887C767D}"/>
                </a:ext>
              </a:extLst>
            </p:cNvPr>
            <p:cNvCxnSpPr/>
            <p:nvPr/>
          </p:nvCxnSpPr>
          <p:spPr bwMode="auto">
            <a:xfrm>
              <a:off x="6594898" y="3362363"/>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8" name="直線矢印コネクタ 77">
              <a:extLst>
                <a:ext uri="{FF2B5EF4-FFF2-40B4-BE49-F238E27FC236}">
                  <a16:creationId xmlns:a16="http://schemas.microsoft.com/office/drawing/2014/main" id="{6E747AEE-C528-4B52-A887-C401C3384C31}"/>
                </a:ext>
              </a:extLst>
            </p:cNvPr>
            <p:cNvCxnSpPr/>
            <p:nvPr/>
          </p:nvCxnSpPr>
          <p:spPr bwMode="auto">
            <a:xfrm>
              <a:off x="7870022" y="450630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79" name="直線矢印コネクタ 78">
              <a:extLst>
                <a:ext uri="{FF2B5EF4-FFF2-40B4-BE49-F238E27FC236}">
                  <a16:creationId xmlns:a16="http://schemas.microsoft.com/office/drawing/2014/main" id="{9DC9557E-48F8-42F3-B3C3-FCA25D31571C}"/>
                </a:ext>
              </a:extLst>
            </p:cNvPr>
            <p:cNvCxnSpPr/>
            <p:nvPr/>
          </p:nvCxnSpPr>
          <p:spPr bwMode="auto">
            <a:xfrm>
              <a:off x="6593292" y="4503214"/>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0" name="直線矢印コネクタ 79">
              <a:extLst>
                <a:ext uri="{FF2B5EF4-FFF2-40B4-BE49-F238E27FC236}">
                  <a16:creationId xmlns:a16="http://schemas.microsoft.com/office/drawing/2014/main" id="{93C29FC0-3181-4AF6-B304-DC410A3496BB}"/>
                </a:ext>
              </a:extLst>
            </p:cNvPr>
            <p:cNvCxnSpPr/>
            <p:nvPr/>
          </p:nvCxnSpPr>
          <p:spPr bwMode="auto">
            <a:xfrm>
              <a:off x="5270060" y="3361098"/>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1" name="直線矢印コネクタ 80">
              <a:extLst>
                <a:ext uri="{FF2B5EF4-FFF2-40B4-BE49-F238E27FC236}">
                  <a16:creationId xmlns:a16="http://schemas.microsoft.com/office/drawing/2014/main" id="{6368738C-15CD-4BEA-B1EB-39EE7677C856}"/>
                </a:ext>
              </a:extLst>
            </p:cNvPr>
            <p:cNvCxnSpPr/>
            <p:nvPr/>
          </p:nvCxnSpPr>
          <p:spPr bwMode="auto">
            <a:xfrm>
              <a:off x="5270839" y="373811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2" name="直線矢印コネクタ 81">
              <a:extLst>
                <a:ext uri="{FF2B5EF4-FFF2-40B4-BE49-F238E27FC236}">
                  <a16:creationId xmlns:a16="http://schemas.microsoft.com/office/drawing/2014/main" id="{3A11E9DB-24E5-4553-82ED-64F126975A53}"/>
                </a:ext>
              </a:extLst>
            </p:cNvPr>
            <p:cNvCxnSpPr/>
            <p:nvPr/>
          </p:nvCxnSpPr>
          <p:spPr bwMode="auto">
            <a:xfrm>
              <a:off x="5262903" y="4504889"/>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3" name="直線矢印コネクタ 82">
              <a:extLst>
                <a:ext uri="{FF2B5EF4-FFF2-40B4-BE49-F238E27FC236}">
                  <a16:creationId xmlns:a16="http://schemas.microsoft.com/office/drawing/2014/main" id="{B7BA96EB-C50A-4049-9D86-225E8659BF3E}"/>
                </a:ext>
              </a:extLst>
            </p:cNvPr>
            <p:cNvCxnSpPr/>
            <p:nvPr/>
          </p:nvCxnSpPr>
          <p:spPr bwMode="auto">
            <a:xfrm>
              <a:off x="5265357" y="4873352"/>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4" name="直線矢印コネクタ 83">
              <a:extLst>
                <a:ext uri="{FF2B5EF4-FFF2-40B4-BE49-F238E27FC236}">
                  <a16:creationId xmlns:a16="http://schemas.microsoft.com/office/drawing/2014/main" id="{1D01874B-7AC7-486E-8F21-7CF528709653}"/>
                </a:ext>
              </a:extLst>
            </p:cNvPr>
            <p:cNvCxnSpPr/>
            <p:nvPr/>
          </p:nvCxnSpPr>
          <p:spPr bwMode="auto">
            <a:xfrm>
              <a:off x="3549366" y="3356655"/>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5" name="直線矢印コネクタ 84">
              <a:extLst>
                <a:ext uri="{FF2B5EF4-FFF2-40B4-BE49-F238E27FC236}">
                  <a16:creationId xmlns:a16="http://schemas.microsoft.com/office/drawing/2014/main" id="{013925C9-502D-4DCC-95C5-BBEF84220B75}"/>
                </a:ext>
              </a:extLst>
            </p:cNvPr>
            <p:cNvCxnSpPr/>
            <p:nvPr/>
          </p:nvCxnSpPr>
          <p:spPr bwMode="auto">
            <a:xfrm>
              <a:off x="3553098" y="2774182"/>
              <a:ext cx="0" cy="143629"/>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6" name="直線矢印コネクタ 85">
              <a:extLst>
                <a:ext uri="{FF2B5EF4-FFF2-40B4-BE49-F238E27FC236}">
                  <a16:creationId xmlns:a16="http://schemas.microsoft.com/office/drawing/2014/main" id="{91342DCF-32C1-4697-8CF1-92814B078963}"/>
                </a:ext>
              </a:extLst>
            </p:cNvPr>
            <p:cNvCxnSpPr/>
            <p:nvPr/>
          </p:nvCxnSpPr>
          <p:spPr bwMode="auto">
            <a:xfrm>
              <a:off x="3550145" y="3742307"/>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7" name="直線矢印コネクタ 86">
              <a:extLst>
                <a:ext uri="{FF2B5EF4-FFF2-40B4-BE49-F238E27FC236}">
                  <a16:creationId xmlns:a16="http://schemas.microsoft.com/office/drawing/2014/main" id="{A2187DEB-F97A-446B-8192-69B6D01DA488}"/>
                </a:ext>
              </a:extLst>
            </p:cNvPr>
            <p:cNvCxnSpPr/>
            <p:nvPr/>
          </p:nvCxnSpPr>
          <p:spPr bwMode="auto">
            <a:xfrm>
              <a:off x="3549922" y="4128319"/>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8" name="直線矢印コネクタ 87">
              <a:extLst>
                <a:ext uri="{FF2B5EF4-FFF2-40B4-BE49-F238E27FC236}">
                  <a16:creationId xmlns:a16="http://schemas.microsoft.com/office/drawing/2014/main" id="{14A817CF-321D-4902-9C27-E78D61EC9F21}"/>
                </a:ext>
              </a:extLst>
            </p:cNvPr>
            <p:cNvCxnSpPr/>
            <p:nvPr/>
          </p:nvCxnSpPr>
          <p:spPr bwMode="auto">
            <a:xfrm>
              <a:off x="3550143" y="450100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89" name="直線矢印コネクタ 88">
              <a:extLst>
                <a:ext uri="{FF2B5EF4-FFF2-40B4-BE49-F238E27FC236}">
                  <a16:creationId xmlns:a16="http://schemas.microsoft.com/office/drawing/2014/main" id="{4BC029B2-F4F5-4993-8914-986214A5C21A}"/>
                </a:ext>
              </a:extLst>
            </p:cNvPr>
            <p:cNvCxnSpPr/>
            <p:nvPr/>
          </p:nvCxnSpPr>
          <p:spPr bwMode="auto">
            <a:xfrm>
              <a:off x="3553322" y="487337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90" name="直線矢印コネクタ 89">
              <a:extLst>
                <a:ext uri="{FF2B5EF4-FFF2-40B4-BE49-F238E27FC236}">
                  <a16:creationId xmlns:a16="http://schemas.microsoft.com/office/drawing/2014/main" id="{0B180A23-BEAE-4511-80FB-B53EF0B353BF}"/>
                </a:ext>
              </a:extLst>
            </p:cNvPr>
            <p:cNvCxnSpPr/>
            <p:nvPr/>
          </p:nvCxnSpPr>
          <p:spPr bwMode="auto">
            <a:xfrm>
              <a:off x="3514874" y="5248621"/>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91" name="直線矢印コネクタ 90">
              <a:extLst>
                <a:ext uri="{FF2B5EF4-FFF2-40B4-BE49-F238E27FC236}">
                  <a16:creationId xmlns:a16="http://schemas.microsoft.com/office/drawing/2014/main" id="{FE81BEAA-B065-4B29-885B-E0D00374C843}"/>
                </a:ext>
              </a:extLst>
            </p:cNvPr>
            <p:cNvCxnSpPr/>
            <p:nvPr/>
          </p:nvCxnSpPr>
          <p:spPr bwMode="auto">
            <a:xfrm>
              <a:off x="3512840" y="563501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92" name="テキスト ボックス 91">
              <a:extLst>
                <a:ext uri="{FF2B5EF4-FFF2-40B4-BE49-F238E27FC236}">
                  <a16:creationId xmlns:a16="http://schemas.microsoft.com/office/drawing/2014/main" id="{7408717F-3A4A-4011-88AD-DBF6968BAD0A}"/>
                </a:ext>
              </a:extLst>
            </p:cNvPr>
            <p:cNvSpPr txBox="1"/>
            <p:nvPr/>
          </p:nvSpPr>
          <p:spPr>
            <a:xfrm>
              <a:off x="3010274" y="1916832"/>
              <a:ext cx="3238870" cy="276999"/>
            </a:xfrm>
            <a:prstGeom prst="rect">
              <a:avLst/>
            </a:prstGeom>
            <a:no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クラス分類の選択（</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Ⅱ</a:t>
              </a:r>
              <a:r>
                <a:rPr lang="ja-JP" altLang="en-US"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3" name="テキスト ボックス 92">
              <a:extLst>
                <a:ext uri="{FF2B5EF4-FFF2-40B4-BE49-F238E27FC236}">
                  <a16:creationId xmlns:a16="http://schemas.microsoft.com/office/drawing/2014/main" id="{1ED9B41F-F536-4F6A-935C-7395051D7080}"/>
                </a:ext>
              </a:extLst>
            </p:cNvPr>
            <p:cNvSpPr txBox="1"/>
            <p:nvPr/>
          </p:nvSpPr>
          <p:spPr>
            <a:xfrm>
              <a:off x="2584772" y="2308504"/>
              <a:ext cx="1936180" cy="461665"/>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（滅菌指定・計測機能付き、再利用可）</a:t>
              </a:r>
            </a:p>
          </p:txBody>
        </p:sp>
        <p:sp>
          <p:nvSpPr>
            <p:cNvPr id="94" name="テキスト ボックス 93">
              <a:extLst>
                <a:ext uri="{FF2B5EF4-FFF2-40B4-BE49-F238E27FC236}">
                  <a16:creationId xmlns:a16="http://schemas.microsoft.com/office/drawing/2014/main" id="{F660F347-BADB-491B-9AD7-04C1E3F1A832}"/>
                </a:ext>
              </a:extLst>
            </p:cNvPr>
            <p:cNvSpPr txBox="1"/>
            <p:nvPr/>
          </p:nvSpPr>
          <p:spPr>
            <a:xfrm>
              <a:off x="2584771" y="2908878"/>
              <a:ext cx="6329633" cy="461665"/>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ＭＤＲ</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に則り</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品質管理システム（ＩＳＯ</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13485</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）実行（</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）／抜き打ち監査の設定</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臨床試験、市販後調査（ＰＭＳ）、市販後臨床フォローアップ（ＰＭＣＦ）を含むこと</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5" name="テキスト ボックス 94">
              <a:extLst>
                <a:ext uri="{FF2B5EF4-FFF2-40B4-BE49-F238E27FC236}">
                  <a16:creationId xmlns:a16="http://schemas.microsoft.com/office/drawing/2014/main" id="{6F7FEC62-BBE5-430E-8F92-A1732481202F}"/>
                </a:ext>
              </a:extLst>
            </p:cNvPr>
            <p:cNvSpPr txBox="1"/>
            <p:nvPr/>
          </p:nvSpPr>
          <p:spPr>
            <a:xfrm>
              <a:off x="1064567" y="3857092"/>
              <a:ext cx="7849831" cy="276999"/>
            </a:xfrm>
            <a:prstGeom prst="rect">
              <a:avLst/>
            </a:prstGeom>
            <a:no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ＥＵ代理人の選定（ＥＵに拠点がない場合）</a:t>
              </a:r>
            </a:p>
          </p:txBody>
        </p:sp>
        <p:sp>
          <p:nvSpPr>
            <p:cNvPr id="96" name="テキスト ボックス 95">
              <a:extLst>
                <a:ext uri="{FF2B5EF4-FFF2-40B4-BE49-F238E27FC236}">
                  <a16:creationId xmlns:a16="http://schemas.microsoft.com/office/drawing/2014/main" id="{67FF4445-BE37-44A8-89DE-E7432357E579}"/>
                </a:ext>
              </a:extLst>
            </p:cNvPr>
            <p:cNvSpPr txBox="1"/>
            <p:nvPr/>
          </p:nvSpPr>
          <p:spPr>
            <a:xfrm>
              <a:off x="2584772" y="4235771"/>
              <a:ext cx="6329632"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第三者認証機関による品質管理システム、技術ファイル、設計文書の審査</a:t>
              </a:r>
            </a:p>
          </p:txBody>
        </p:sp>
        <p:sp>
          <p:nvSpPr>
            <p:cNvPr id="97" name="テキスト ボックス 96">
              <a:extLst>
                <a:ext uri="{FF2B5EF4-FFF2-40B4-BE49-F238E27FC236}">
                  <a16:creationId xmlns:a16="http://schemas.microsoft.com/office/drawing/2014/main" id="{4DA429DB-E115-4577-8C75-81995F5E079D}"/>
                </a:ext>
              </a:extLst>
            </p:cNvPr>
            <p:cNvSpPr txBox="1"/>
            <p:nvPr/>
          </p:nvSpPr>
          <p:spPr>
            <a:xfrm>
              <a:off x="2584771" y="5744289"/>
              <a:ext cx="6329615" cy="461665"/>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第三者認証機関による毎年の監査（ＭＤＲ準拠状況）</a:t>
              </a:r>
              <a:b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臨床試験、ＰＭＳ、ＰＭＣＦ要実施</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98" name="直線矢印コネクタ 97">
              <a:extLst>
                <a:ext uri="{FF2B5EF4-FFF2-40B4-BE49-F238E27FC236}">
                  <a16:creationId xmlns:a16="http://schemas.microsoft.com/office/drawing/2014/main" id="{03AF2C05-4B4A-4B07-8C3E-910F8534D2A4}"/>
                </a:ext>
              </a:extLst>
            </p:cNvPr>
            <p:cNvCxnSpPr/>
            <p:nvPr/>
          </p:nvCxnSpPr>
          <p:spPr bwMode="auto">
            <a:xfrm>
              <a:off x="6594670" y="2677562"/>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99" name="テキスト ボックス 98">
              <a:extLst>
                <a:ext uri="{FF2B5EF4-FFF2-40B4-BE49-F238E27FC236}">
                  <a16:creationId xmlns:a16="http://schemas.microsoft.com/office/drawing/2014/main" id="{3EF01F7F-9C5F-4C71-9395-44C6E4731DD3}"/>
                </a:ext>
              </a:extLst>
            </p:cNvPr>
            <p:cNvSpPr txBox="1"/>
            <p:nvPr/>
          </p:nvSpPr>
          <p:spPr>
            <a:xfrm>
              <a:off x="1072604" y="2400761"/>
              <a:ext cx="130837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00" name="テキスト ボックス 99">
              <a:extLst>
                <a:ext uri="{FF2B5EF4-FFF2-40B4-BE49-F238E27FC236}">
                  <a16:creationId xmlns:a16="http://schemas.microsoft.com/office/drawing/2014/main" id="{9E852605-D05B-4E04-8B11-CC42E9F43B34}"/>
                </a:ext>
              </a:extLst>
            </p:cNvPr>
            <p:cNvSpPr txBox="1"/>
            <p:nvPr/>
          </p:nvSpPr>
          <p:spPr>
            <a:xfrm>
              <a:off x="4693554" y="2400761"/>
              <a:ext cx="115200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p>
          </p:txBody>
        </p:sp>
        <p:sp>
          <p:nvSpPr>
            <p:cNvPr id="101" name="テキスト ボックス 100">
              <a:extLst>
                <a:ext uri="{FF2B5EF4-FFF2-40B4-BE49-F238E27FC236}">
                  <a16:creationId xmlns:a16="http://schemas.microsoft.com/office/drawing/2014/main" id="{5A77D34C-B3E0-4E68-B556-F4ACE95FA677}"/>
                </a:ext>
              </a:extLst>
            </p:cNvPr>
            <p:cNvSpPr txBox="1"/>
            <p:nvPr/>
          </p:nvSpPr>
          <p:spPr>
            <a:xfrm>
              <a:off x="7300918" y="2398977"/>
              <a:ext cx="115200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02" name="テキスト ボックス 101">
              <a:extLst>
                <a:ext uri="{FF2B5EF4-FFF2-40B4-BE49-F238E27FC236}">
                  <a16:creationId xmlns:a16="http://schemas.microsoft.com/office/drawing/2014/main" id="{D754BDDE-754C-45A4-9F7A-28965122E770}"/>
                </a:ext>
              </a:extLst>
            </p:cNvPr>
            <p:cNvSpPr txBox="1"/>
            <p:nvPr/>
          </p:nvSpPr>
          <p:spPr>
            <a:xfrm>
              <a:off x="6018734" y="2400658"/>
              <a:ext cx="1152000"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p>
          </p:txBody>
        </p:sp>
        <p:cxnSp>
          <p:nvCxnSpPr>
            <p:cNvPr id="103" name="直線矢印コネクタ 102">
              <a:extLst>
                <a:ext uri="{FF2B5EF4-FFF2-40B4-BE49-F238E27FC236}">
                  <a16:creationId xmlns:a16="http://schemas.microsoft.com/office/drawing/2014/main" id="{0500FEE8-B82F-4E60-825B-E5393CA2F915}"/>
                </a:ext>
              </a:extLst>
            </p:cNvPr>
            <p:cNvCxnSpPr/>
            <p:nvPr/>
          </p:nvCxnSpPr>
          <p:spPr bwMode="auto">
            <a:xfrm>
              <a:off x="7873196" y="2674393"/>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4" name="直線矢印コネクタ 103">
              <a:extLst>
                <a:ext uri="{FF2B5EF4-FFF2-40B4-BE49-F238E27FC236}">
                  <a16:creationId xmlns:a16="http://schemas.microsoft.com/office/drawing/2014/main" id="{270997D3-18A1-4CD7-9B0F-60C7AF57BF3F}"/>
                </a:ext>
              </a:extLst>
            </p:cNvPr>
            <p:cNvCxnSpPr/>
            <p:nvPr/>
          </p:nvCxnSpPr>
          <p:spPr bwMode="auto">
            <a:xfrm>
              <a:off x="5268334" y="2677574"/>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5" name="直線矢印コネクタ 104">
              <a:extLst>
                <a:ext uri="{FF2B5EF4-FFF2-40B4-BE49-F238E27FC236}">
                  <a16:creationId xmlns:a16="http://schemas.microsoft.com/office/drawing/2014/main" id="{220A52BA-D11A-4265-B91A-A614903EFFAA}"/>
                </a:ext>
              </a:extLst>
            </p:cNvPr>
            <p:cNvCxnSpPr/>
            <p:nvPr/>
          </p:nvCxnSpPr>
          <p:spPr bwMode="auto">
            <a:xfrm>
              <a:off x="6595676" y="374503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6" name="直線矢印コネクタ 105">
              <a:extLst>
                <a:ext uri="{FF2B5EF4-FFF2-40B4-BE49-F238E27FC236}">
                  <a16:creationId xmlns:a16="http://schemas.microsoft.com/office/drawing/2014/main" id="{B0A2447D-E066-4239-A419-90F48EE1486C}"/>
                </a:ext>
              </a:extLst>
            </p:cNvPr>
            <p:cNvCxnSpPr/>
            <p:nvPr/>
          </p:nvCxnSpPr>
          <p:spPr bwMode="auto">
            <a:xfrm>
              <a:off x="7870022" y="3742431"/>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7" name="直線矢印コネクタ 106">
              <a:extLst>
                <a:ext uri="{FF2B5EF4-FFF2-40B4-BE49-F238E27FC236}">
                  <a16:creationId xmlns:a16="http://schemas.microsoft.com/office/drawing/2014/main" id="{4879316D-780C-41D3-88EE-31817D79491E}"/>
                </a:ext>
              </a:extLst>
            </p:cNvPr>
            <p:cNvCxnSpPr/>
            <p:nvPr/>
          </p:nvCxnSpPr>
          <p:spPr bwMode="auto">
            <a:xfrm>
              <a:off x="1723674" y="374808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8" name="直線矢印コネクタ 107">
              <a:extLst>
                <a:ext uri="{FF2B5EF4-FFF2-40B4-BE49-F238E27FC236}">
                  <a16:creationId xmlns:a16="http://schemas.microsoft.com/office/drawing/2014/main" id="{97A4FE3D-161B-48BF-A8A1-067FA9CF9D20}"/>
                </a:ext>
              </a:extLst>
            </p:cNvPr>
            <p:cNvCxnSpPr/>
            <p:nvPr/>
          </p:nvCxnSpPr>
          <p:spPr bwMode="auto">
            <a:xfrm>
              <a:off x="1725282" y="4134091"/>
              <a:ext cx="0" cy="839883"/>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09" name="直線矢印コネクタ 108">
              <a:extLst>
                <a:ext uri="{FF2B5EF4-FFF2-40B4-BE49-F238E27FC236}">
                  <a16:creationId xmlns:a16="http://schemas.microsoft.com/office/drawing/2014/main" id="{2BDE0EE2-810B-46F4-B8B8-28F0E1D9D380}"/>
                </a:ext>
              </a:extLst>
            </p:cNvPr>
            <p:cNvCxnSpPr/>
            <p:nvPr/>
          </p:nvCxnSpPr>
          <p:spPr bwMode="auto">
            <a:xfrm>
              <a:off x="6594808" y="413261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0" name="直線矢印コネクタ 109">
              <a:extLst>
                <a:ext uri="{FF2B5EF4-FFF2-40B4-BE49-F238E27FC236}">
                  <a16:creationId xmlns:a16="http://schemas.microsoft.com/office/drawing/2014/main" id="{8F56137F-FD17-4510-923D-7E977FFC2460}"/>
                </a:ext>
              </a:extLst>
            </p:cNvPr>
            <p:cNvCxnSpPr/>
            <p:nvPr/>
          </p:nvCxnSpPr>
          <p:spPr bwMode="auto">
            <a:xfrm>
              <a:off x="7874784" y="413165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1" name="直線矢印コネクタ 110">
              <a:extLst>
                <a:ext uri="{FF2B5EF4-FFF2-40B4-BE49-F238E27FC236}">
                  <a16:creationId xmlns:a16="http://schemas.microsoft.com/office/drawing/2014/main" id="{E75961C8-BEB9-494C-85EA-0FC325939F41}"/>
                </a:ext>
              </a:extLst>
            </p:cNvPr>
            <p:cNvCxnSpPr/>
            <p:nvPr/>
          </p:nvCxnSpPr>
          <p:spPr bwMode="auto">
            <a:xfrm>
              <a:off x="5267515" y="413165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2" name="直線矢印コネクタ 111">
              <a:extLst>
                <a:ext uri="{FF2B5EF4-FFF2-40B4-BE49-F238E27FC236}">
                  <a16:creationId xmlns:a16="http://schemas.microsoft.com/office/drawing/2014/main" id="{323ACFC1-DBC8-4504-A69C-4A4761CDB658}"/>
                </a:ext>
              </a:extLst>
            </p:cNvPr>
            <p:cNvCxnSpPr/>
            <p:nvPr/>
          </p:nvCxnSpPr>
          <p:spPr bwMode="auto">
            <a:xfrm>
              <a:off x="6594013" y="4870970"/>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3" name="直線矢印コネクタ 112">
              <a:extLst>
                <a:ext uri="{FF2B5EF4-FFF2-40B4-BE49-F238E27FC236}">
                  <a16:creationId xmlns:a16="http://schemas.microsoft.com/office/drawing/2014/main" id="{98B5937E-4F37-4F08-856F-905D7771E1D5}"/>
                </a:ext>
              </a:extLst>
            </p:cNvPr>
            <p:cNvCxnSpPr/>
            <p:nvPr/>
          </p:nvCxnSpPr>
          <p:spPr bwMode="auto">
            <a:xfrm>
              <a:off x="7867419" y="4882875"/>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4" name="直線矢印コネクタ 113">
              <a:extLst>
                <a:ext uri="{FF2B5EF4-FFF2-40B4-BE49-F238E27FC236}">
                  <a16:creationId xmlns:a16="http://schemas.microsoft.com/office/drawing/2014/main" id="{C24D162A-32FB-4879-9A07-B54F74D0EF6C}"/>
                </a:ext>
              </a:extLst>
            </p:cNvPr>
            <p:cNvCxnSpPr/>
            <p:nvPr/>
          </p:nvCxnSpPr>
          <p:spPr bwMode="auto">
            <a:xfrm>
              <a:off x="7873200" y="524958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5" name="直線矢印コネクタ 114">
              <a:extLst>
                <a:ext uri="{FF2B5EF4-FFF2-40B4-BE49-F238E27FC236}">
                  <a16:creationId xmlns:a16="http://schemas.microsoft.com/office/drawing/2014/main" id="{45C8A03A-DE8C-4985-8B27-FF6ABA9B8A2B}"/>
                </a:ext>
              </a:extLst>
            </p:cNvPr>
            <p:cNvCxnSpPr/>
            <p:nvPr/>
          </p:nvCxnSpPr>
          <p:spPr bwMode="auto">
            <a:xfrm>
              <a:off x="6594236" y="524767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6" name="直線矢印コネクタ 115">
              <a:extLst>
                <a:ext uri="{FF2B5EF4-FFF2-40B4-BE49-F238E27FC236}">
                  <a16:creationId xmlns:a16="http://schemas.microsoft.com/office/drawing/2014/main" id="{0691A944-CE6B-4ABB-AC56-F0CA4B2EFFA6}"/>
                </a:ext>
              </a:extLst>
            </p:cNvPr>
            <p:cNvCxnSpPr/>
            <p:nvPr/>
          </p:nvCxnSpPr>
          <p:spPr bwMode="auto">
            <a:xfrm>
              <a:off x="5269549" y="5250531"/>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7" name="直線矢印コネクタ 116">
              <a:extLst>
                <a:ext uri="{FF2B5EF4-FFF2-40B4-BE49-F238E27FC236}">
                  <a16:creationId xmlns:a16="http://schemas.microsoft.com/office/drawing/2014/main" id="{CD9CBE06-191B-45EE-9ACC-FAEA53A2CACC}"/>
                </a:ext>
              </a:extLst>
            </p:cNvPr>
            <p:cNvCxnSpPr/>
            <p:nvPr/>
          </p:nvCxnSpPr>
          <p:spPr bwMode="auto">
            <a:xfrm>
              <a:off x="1711312" y="524829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8" name="直線矢印コネクタ 117">
              <a:extLst>
                <a:ext uri="{FF2B5EF4-FFF2-40B4-BE49-F238E27FC236}">
                  <a16:creationId xmlns:a16="http://schemas.microsoft.com/office/drawing/2014/main" id="{C22838F1-C7BE-46C5-94FB-472CFC114A76}"/>
                </a:ext>
              </a:extLst>
            </p:cNvPr>
            <p:cNvCxnSpPr/>
            <p:nvPr/>
          </p:nvCxnSpPr>
          <p:spPr bwMode="auto">
            <a:xfrm>
              <a:off x="7875927" y="563058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19" name="直線矢印コネクタ 118">
              <a:extLst>
                <a:ext uri="{FF2B5EF4-FFF2-40B4-BE49-F238E27FC236}">
                  <a16:creationId xmlns:a16="http://schemas.microsoft.com/office/drawing/2014/main" id="{8309694F-F0AB-4022-BBA5-1708C8645F5E}"/>
                </a:ext>
              </a:extLst>
            </p:cNvPr>
            <p:cNvCxnSpPr/>
            <p:nvPr/>
          </p:nvCxnSpPr>
          <p:spPr bwMode="auto">
            <a:xfrm>
              <a:off x="6592517" y="5628678"/>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20" name="直線矢印コネクタ 119">
              <a:extLst>
                <a:ext uri="{FF2B5EF4-FFF2-40B4-BE49-F238E27FC236}">
                  <a16:creationId xmlns:a16="http://schemas.microsoft.com/office/drawing/2014/main" id="{20975805-E715-4132-8E14-3C778F037367}"/>
                </a:ext>
              </a:extLst>
            </p:cNvPr>
            <p:cNvCxnSpPr/>
            <p:nvPr/>
          </p:nvCxnSpPr>
          <p:spPr bwMode="auto">
            <a:xfrm>
              <a:off x="5267515" y="5631531"/>
              <a:ext cx="0" cy="107911"/>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21" name="直線矢印コネクタ 120">
              <a:extLst>
                <a:ext uri="{FF2B5EF4-FFF2-40B4-BE49-F238E27FC236}">
                  <a16:creationId xmlns:a16="http://schemas.microsoft.com/office/drawing/2014/main" id="{FCF78F8D-72F4-424E-8D09-29B4981CF4FE}"/>
                </a:ext>
              </a:extLst>
            </p:cNvPr>
            <p:cNvCxnSpPr/>
            <p:nvPr/>
          </p:nvCxnSpPr>
          <p:spPr bwMode="auto">
            <a:xfrm>
              <a:off x="1725340" y="2677170"/>
              <a:ext cx="0" cy="231316"/>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122" name="テキスト ボックス 121">
              <a:extLst>
                <a:ext uri="{FF2B5EF4-FFF2-40B4-BE49-F238E27FC236}">
                  <a16:creationId xmlns:a16="http://schemas.microsoft.com/office/drawing/2014/main" id="{113A1083-B5C7-4058-AF34-CEA88FEDB484}"/>
                </a:ext>
              </a:extLst>
            </p:cNvPr>
            <p:cNvSpPr txBox="1"/>
            <p:nvPr/>
          </p:nvSpPr>
          <p:spPr>
            <a:xfrm>
              <a:off x="1045518" y="2905894"/>
              <a:ext cx="1368152" cy="461665"/>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品質管理システム実行</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3" name="テキスト ボックス 122">
              <a:extLst>
                <a:ext uri="{FF2B5EF4-FFF2-40B4-BE49-F238E27FC236}">
                  <a16:creationId xmlns:a16="http://schemas.microsoft.com/office/drawing/2014/main" id="{32BDB213-BA92-4F4D-A5B1-22FAC4D8C652}"/>
                </a:ext>
              </a:extLst>
            </p:cNvPr>
            <p:cNvSpPr txBox="1"/>
            <p:nvPr/>
          </p:nvSpPr>
          <p:spPr>
            <a:xfrm>
              <a:off x="433164" y="5744923"/>
              <a:ext cx="2038555" cy="461665"/>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ＣＥＲ、技術ファイル、</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ＰＭＳ記録のアップデート</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24" name="直線矢印コネクタ 123">
              <a:extLst>
                <a:ext uri="{FF2B5EF4-FFF2-40B4-BE49-F238E27FC236}">
                  <a16:creationId xmlns:a16="http://schemas.microsoft.com/office/drawing/2014/main" id="{4608E83E-5809-4FAF-9A8B-CE33008E5E63}"/>
                </a:ext>
              </a:extLst>
            </p:cNvPr>
            <p:cNvCxnSpPr/>
            <p:nvPr/>
          </p:nvCxnSpPr>
          <p:spPr bwMode="auto">
            <a:xfrm>
              <a:off x="1718990" y="5630109"/>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cxnSp>
          <p:nvCxnSpPr>
            <p:cNvPr id="125" name="直線矢印コネクタ 124">
              <a:extLst>
                <a:ext uri="{FF2B5EF4-FFF2-40B4-BE49-F238E27FC236}">
                  <a16:creationId xmlns:a16="http://schemas.microsoft.com/office/drawing/2014/main" id="{F7EB61E6-F22A-4EF1-985C-97E6719BEC58}"/>
                </a:ext>
              </a:extLst>
            </p:cNvPr>
            <p:cNvCxnSpPr/>
            <p:nvPr/>
          </p:nvCxnSpPr>
          <p:spPr bwMode="auto">
            <a:xfrm>
              <a:off x="1722800" y="3369606"/>
              <a:ext cx="0" cy="118702"/>
            </a:xfrm>
            <a:prstGeom prst="straightConnector1">
              <a:avLst/>
            </a:prstGeom>
            <a:solidFill>
              <a:srgbClr val="0000FF"/>
            </a:solidFill>
            <a:ln w="9525" cap="flat" cmpd="sng" algn="ctr">
              <a:solidFill>
                <a:srgbClr val="002060"/>
              </a:solidFill>
              <a:prstDash val="solid"/>
              <a:round/>
              <a:headEnd type="none" w="med" len="med"/>
              <a:tailEnd type="triangle"/>
            </a:ln>
            <a:effectLst/>
          </p:spPr>
        </p:cxnSp>
        <p:sp>
          <p:nvSpPr>
            <p:cNvPr id="126" name="テキスト ボックス 125">
              <a:extLst>
                <a:ext uri="{FF2B5EF4-FFF2-40B4-BE49-F238E27FC236}">
                  <a16:creationId xmlns:a16="http://schemas.microsoft.com/office/drawing/2014/main" id="{C5A35177-9705-4B10-86DC-082C81BD10A1}"/>
                </a:ext>
              </a:extLst>
            </p:cNvPr>
            <p:cNvSpPr txBox="1"/>
            <p:nvPr/>
          </p:nvSpPr>
          <p:spPr>
            <a:xfrm>
              <a:off x="1064568" y="4978152"/>
              <a:ext cx="7849836"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適合宣言（Ａｎｎｅｘ ＩＶに規定）／ＣＥマーク貼付</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7" name="テキスト ボックス 126">
              <a:extLst>
                <a:ext uri="{FF2B5EF4-FFF2-40B4-BE49-F238E27FC236}">
                  <a16:creationId xmlns:a16="http://schemas.microsoft.com/office/drawing/2014/main" id="{F4430B61-96D1-4D95-8744-C2E94C80D146}"/>
                </a:ext>
              </a:extLst>
            </p:cNvPr>
            <p:cNvSpPr txBox="1"/>
            <p:nvPr/>
          </p:nvSpPr>
          <p:spPr>
            <a:xfrm>
              <a:off x="1070433" y="5357762"/>
              <a:ext cx="7843960" cy="276999"/>
            </a:xfrm>
            <a:prstGeom prst="rect">
              <a:avLst/>
            </a:prstGeom>
            <a:solidFill>
              <a:schemeClr val="bg1"/>
            </a:solidFill>
            <a:ln>
              <a:solidFill>
                <a:srgbClr val="002060"/>
              </a:solidFill>
            </a:ln>
          </p:spPr>
          <p:txBody>
            <a:bodyPr wrap="square" rtlCol="0">
              <a:spAutoFit/>
            </a:bodyPr>
            <a:lstStyle/>
            <a:p>
              <a:pPr algn="ct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製品登録、及び</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ＥＵＤＡＭＥＤデータベースにＵＤＩ</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を登録</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8" name="テキスト ボックス 127">
              <a:extLst>
                <a:ext uri="{FF2B5EF4-FFF2-40B4-BE49-F238E27FC236}">
                  <a16:creationId xmlns:a16="http://schemas.microsoft.com/office/drawing/2014/main" id="{843A70AD-9644-44E3-9CED-0A7F7A704C3A}"/>
                </a:ext>
              </a:extLst>
            </p:cNvPr>
            <p:cNvSpPr txBox="1"/>
            <p:nvPr/>
          </p:nvSpPr>
          <p:spPr>
            <a:xfrm>
              <a:off x="1064568" y="3478696"/>
              <a:ext cx="7849836" cy="276999"/>
            </a:xfrm>
            <a:prstGeom prst="rect">
              <a:avLst/>
            </a:prstGeom>
            <a:solidFill>
              <a:schemeClr val="bg1"/>
            </a:solidFill>
            <a:ln>
              <a:solidFill>
                <a:srgbClr val="002060"/>
              </a:solidFill>
            </a:ln>
          </p:spPr>
          <p:txBody>
            <a:bodyPr wrap="square" rtlCol="0">
              <a:spAutoFit/>
            </a:bodyPr>
            <a:lstStyle/>
            <a:p>
              <a:pPr algn="ct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技術ファイル又は</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設計文書</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の準備（Ａｎｎｅｘ ＩＩ、ＩＩＩに規定）／</a:t>
              </a:r>
              <a:r>
                <a:rPr lang="zh-TW"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機器固有識別子</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（ＵＤＩ）取得</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9" name="テキスト ボックス 128">
              <a:extLst>
                <a:ext uri="{FF2B5EF4-FFF2-40B4-BE49-F238E27FC236}">
                  <a16:creationId xmlns:a16="http://schemas.microsoft.com/office/drawing/2014/main" id="{1E85948A-96CC-4FF2-A47B-20173445FFBA}"/>
                </a:ext>
              </a:extLst>
            </p:cNvPr>
            <p:cNvSpPr txBox="1"/>
            <p:nvPr/>
          </p:nvSpPr>
          <p:spPr>
            <a:xfrm>
              <a:off x="2584771" y="4608055"/>
              <a:ext cx="6329623" cy="276999"/>
            </a:xfrm>
            <a:prstGeom prst="rect">
              <a:avLst/>
            </a:prstGeom>
            <a:solidFill>
              <a:srgbClr val="0070C0"/>
            </a:solidFill>
            <a:ln>
              <a:solidFill>
                <a:srgbClr val="002060"/>
              </a:solidFill>
            </a:ln>
          </p:spPr>
          <p:txBody>
            <a:bodyPr wrap="square" rtlCol="0">
              <a:spAutoFit/>
            </a:bodyPr>
            <a:lstStyle/>
            <a:p>
              <a:pPr algn="ct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ＣＥマーキング認証（製品）／ＩＳＯ</a:t>
              </a:r>
              <a:r>
                <a:rPr lang="en-US" altLang="ja-JP" sz="1200" b="0" dirty="0">
                  <a:latin typeface="メイリオ" panose="020B0604030504040204" pitchFamily="50" charset="-128"/>
                  <a:ea typeface="メイリオ" panose="020B0604030504040204" pitchFamily="50" charset="-128"/>
                  <a:sym typeface="メイリオ" panose="020B0604030504040204" pitchFamily="50" charset="-128"/>
                </a:rPr>
                <a:t>13485</a:t>
              </a:r>
              <a:r>
                <a:rPr lang="ja-JP" altLang="en-US" sz="1200" b="0" dirty="0">
                  <a:latin typeface="メイリオ" panose="020B0604030504040204" pitchFamily="50" charset="-128"/>
                  <a:ea typeface="メイリオ" panose="020B0604030504040204" pitchFamily="50" charset="-128"/>
                  <a:sym typeface="メイリオ" panose="020B0604030504040204" pitchFamily="50" charset="-128"/>
                </a:rPr>
                <a:t>認証（工場）</a:t>
              </a:r>
              <a:endParaRPr kumimoji="1" lang="ja-JP" altLang="en-US" sz="1200" b="0"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30" name="Rectangle 2">
            <a:extLst>
              <a:ext uri="{FF2B5EF4-FFF2-40B4-BE49-F238E27FC236}">
                <a16:creationId xmlns:a16="http://schemas.microsoft.com/office/drawing/2014/main" id="{E4BDB987-B1CB-4172-BEBA-C40BE4E5E361}"/>
              </a:ext>
            </a:extLst>
          </p:cNvPr>
          <p:cNvSpPr txBox="1">
            <a:spLocks noChangeArrowheads="1"/>
          </p:cNvSpPr>
          <p:nvPr/>
        </p:nvSpPr>
        <p:spPr>
          <a:xfrm>
            <a:off x="711588" y="1315616"/>
            <a:ext cx="632964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医療機器登録の申請フロー（ＭＤＲ、</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年５月</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26</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a:t>
            </a:r>
          </a:p>
        </p:txBody>
      </p:sp>
      <p:cxnSp>
        <p:nvCxnSpPr>
          <p:cNvPr id="131" name="直線コネクタ 130">
            <a:extLst>
              <a:ext uri="{FF2B5EF4-FFF2-40B4-BE49-F238E27FC236}">
                <a16:creationId xmlns:a16="http://schemas.microsoft.com/office/drawing/2014/main" id="{D87A531C-9FD5-4689-8925-328E74EEB6AE}"/>
              </a:ext>
            </a:extLst>
          </p:cNvPr>
          <p:cNvCxnSpPr/>
          <p:nvPr/>
        </p:nvCxnSpPr>
        <p:spPr bwMode="auto">
          <a:xfrm>
            <a:off x="570165" y="1656173"/>
            <a:ext cx="5724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32" name="正方形/長方形 131">
            <a:extLst>
              <a:ext uri="{FF2B5EF4-FFF2-40B4-BE49-F238E27FC236}">
                <a16:creationId xmlns:a16="http://schemas.microsoft.com/office/drawing/2014/main" id="{04BDFFF7-BB38-446D-BA89-283B40A0C067}"/>
              </a:ext>
            </a:extLst>
          </p:cNvPr>
          <p:cNvSpPr/>
          <p:nvPr/>
        </p:nvSpPr>
        <p:spPr bwMode="auto">
          <a:xfrm>
            <a:off x="570165" y="1325297"/>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251542082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9290981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671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ドイツにおける医療機器の登録手続き（</a:t>
            </a:r>
            <a:r>
              <a:rPr lang="en-US" altLang="ja-JP" dirty="0"/>
              <a:t>3/5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5" name="正方形/長方形 14">
            <a:extLst>
              <a:ext uri="{FF2B5EF4-FFF2-40B4-BE49-F238E27FC236}">
                <a16:creationId xmlns:a16="http://schemas.microsoft.com/office/drawing/2014/main" id="{901AA637-0770-4E68-8FB6-D607C91843A0}"/>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製造業者は、ＭＤＲに定められた手順に則り、医療機器のクラス分類、技術ファイルの準備、第三者認証機関による監査を行う。</a:t>
            </a:r>
          </a:p>
        </p:txBody>
      </p:sp>
      <p:grpSp>
        <p:nvGrpSpPr>
          <p:cNvPr id="66" name="グループ化 65">
            <a:extLst>
              <a:ext uri="{FF2B5EF4-FFF2-40B4-BE49-F238E27FC236}">
                <a16:creationId xmlns:a16="http://schemas.microsoft.com/office/drawing/2014/main" id="{3CF8719D-57F2-4916-8B4F-13D516360E47}"/>
              </a:ext>
            </a:extLst>
          </p:cNvPr>
          <p:cNvGrpSpPr/>
          <p:nvPr/>
        </p:nvGrpSpPr>
        <p:grpSpPr>
          <a:xfrm>
            <a:off x="429196" y="1484784"/>
            <a:ext cx="4523804" cy="457200"/>
            <a:chOff x="488504" y="976671"/>
            <a:chExt cx="4523804" cy="457200"/>
          </a:xfrm>
        </p:grpSpPr>
        <p:sp>
          <p:nvSpPr>
            <p:cNvPr id="67" name="Rectangle 2">
              <a:extLst>
                <a:ext uri="{FF2B5EF4-FFF2-40B4-BE49-F238E27FC236}">
                  <a16:creationId xmlns:a16="http://schemas.microsoft.com/office/drawing/2014/main" id="{29246C27-F4A7-452E-AE3B-EC44C60C4DA6}"/>
                </a:ext>
              </a:extLst>
            </p:cNvPr>
            <p:cNvSpPr txBox="1">
              <a:spLocks noChangeArrowheads="1"/>
            </p:cNvSpPr>
            <p:nvPr/>
          </p:nvSpPr>
          <p:spPr>
            <a:xfrm>
              <a:off x="629930" y="976671"/>
              <a:ext cx="438237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リスク分類別の手続きの概要（ＭＤＲ）</a:t>
              </a:r>
            </a:p>
          </p:txBody>
        </p:sp>
        <p:cxnSp>
          <p:nvCxnSpPr>
            <p:cNvPr id="68" name="直線コネクタ 67">
              <a:extLst>
                <a:ext uri="{FF2B5EF4-FFF2-40B4-BE49-F238E27FC236}">
                  <a16:creationId xmlns:a16="http://schemas.microsoft.com/office/drawing/2014/main" id="{FC5E64B0-5C19-40B8-8A38-B079A7CF38DF}"/>
                </a:ext>
              </a:extLst>
            </p:cNvPr>
            <p:cNvCxnSpPr/>
            <p:nvPr/>
          </p:nvCxnSpPr>
          <p:spPr bwMode="auto">
            <a:xfrm>
              <a:off x="488504" y="1317228"/>
              <a:ext cx="396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69" name="正方形/長方形 68">
              <a:extLst>
                <a:ext uri="{FF2B5EF4-FFF2-40B4-BE49-F238E27FC236}">
                  <a16:creationId xmlns:a16="http://schemas.microsoft.com/office/drawing/2014/main" id="{26F7854E-84AD-4C2C-A4E6-A2352DD733D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70" name="Table 204">
            <a:extLst>
              <a:ext uri="{FF2B5EF4-FFF2-40B4-BE49-F238E27FC236}">
                <a16:creationId xmlns:a16="http://schemas.microsoft.com/office/drawing/2014/main" id="{7B82C41B-46EC-459C-A56B-6E4E3D95CB3D}"/>
              </a:ext>
            </a:extLst>
          </p:cNvPr>
          <p:cNvGraphicFramePr>
            <a:graphicFrameLocks noGrp="1"/>
          </p:cNvGraphicFramePr>
          <p:nvPr>
            <p:extLst>
              <p:ext uri="{D42A27DB-BD31-4B8C-83A1-F6EECF244321}">
                <p14:modId xmlns:p14="http://schemas.microsoft.com/office/powerpoint/2010/main" val="3485603524"/>
              </p:ext>
            </p:extLst>
          </p:nvPr>
        </p:nvGraphicFramePr>
        <p:xfrm>
          <a:off x="416495" y="1944838"/>
          <a:ext cx="8924168" cy="3968952"/>
        </p:xfrm>
        <a:graphic>
          <a:graphicData uri="http://schemas.openxmlformats.org/drawingml/2006/table">
            <a:tbl>
              <a:tblPr firstRow="1" bandRow="1" bandCol="1">
                <a:tableStyleId>{5C22544A-7EE6-4342-B048-85BDC9FD1C3A}</a:tableStyleId>
              </a:tblPr>
              <a:tblGrid>
                <a:gridCol w="864097">
                  <a:extLst>
                    <a:ext uri="{9D8B030D-6E8A-4147-A177-3AD203B41FA5}">
                      <a16:colId xmlns:a16="http://schemas.microsoft.com/office/drawing/2014/main" val="20000"/>
                    </a:ext>
                  </a:extLst>
                </a:gridCol>
                <a:gridCol w="1591989">
                  <a:extLst>
                    <a:ext uri="{9D8B030D-6E8A-4147-A177-3AD203B41FA5}">
                      <a16:colId xmlns:a16="http://schemas.microsoft.com/office/drawing/2014/main" val="20001"/>
                    </a:ext>
                  </a:extLst>
                </a:gridCol>
                <a:gridCol w="1535250">
                  <a:extLst>
                    <a:ext uri="{9D8B030D-6E8A-4147-A177-3AD203B41FA5}">
                      <a16:colId xmlns:a16="http://schemas.microsoft.com/office/drawing/2014/main" val="20002"/>
                    </a:ext>
                  </a:extLst>
                </a:gridCol>
                <a:gridCol w="1527438">
                  <a:extLst>
                    <a:ext uri="{9D8B030D-6E8A-4147-A177-3AD203B41FA5}">
                      <a16:colId xmlns:a16="http://schemas.microsoft.com/office/drawing/2014/main" val="20003"/>
                    </a:ext>
                  </a:extLst>
                </a:gridCol>
                <a:gridCol w="116840">
                  <a:extLst>
                    <a:ext uri="{9D8B030D-6E8A-4147-A177-3AD203B41FA5}">
                      <a16:colId xmlns:a16="http://schemas.microsoft.com/office/drawing/2014/main" val="20004"/>
                    </a:ext>
                  </a:extLst>
                </a:gridCol>
                <a:gridCol w="1644277">
                  <a:extLst>
                    <a:ext uri="{9D8B030D-6E8A-4147-A177-3AD203B41FA5}">
                      <a16:colId xmlns:a16="http://schemas.microsoft.com/office/drawing/2014/main" val="20005"/>
                    </a:ext>
                  </a:extLst>
                </a:gridCol>
                <a:gridCol w="1644277">
                  <a:extLst>
                    <a:ext uri="{9D8B030D-6E8A-4147-A177-3AD203B41FA5}">
                      <a16:colId xmlns:a16="http://schemas.microsoft.com/office/drawing/2014/main" val="20006"/>
                    </a:ext>
                  </a:extLst>
                </a:gridCol>
              </a:tblGrid>
              <a:tr h="212133">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p>
                  </a:txBody>
                  <a:tcPr marL="0" marR="0" marT="0" marB="0"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p>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Is</a:t>
                      </a:r>
                      <a:r>
                        <a:rPr kumimoji="1" lang="ja-JP" altLang="en-US"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Im</a:t>
                      </a:r>
                      <a:r>
                        <a:rPr kumimoji="1" lang="ja-JP" altLang="en-US"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Ir</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Ⅱa</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Ⅱb</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p>
                  </a:txBody>
                  <a:tcPr marL="0" marR="0" marT="0" marB="0" anchor="ctr">
                    <a:lnL w="190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18428">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届出／登録</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l">
                        <a:lnSpc>
                          <a:spcPts val="1500"/>
                        </a:lnSpc>
                        <a:buFont typeface="Arial" panose="020B0604020202020204" pitchFamily="34" charset="0"/>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a:txBody>
                    <a:bodyPr/>
                    <a:lstStyle/>
                    <a:p>
                      <a:pPr marL="0" indent="0" algn="l">
                        <a:lnSpc>
                          <a:spcPts val="1500"/>
                        </a:lnSpc>
                        <a:buFont typeface="Arial" panose="020B0604020202020204" pitchFamily="34" charset="0"/>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gridSpan="2">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73595">
                <a:tc row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提出資料</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6">
                  <a:txBody>
                    <a:bodyPr/>
                    <a:lstStyle/>
                    <a:p>
                      <a:pPr marL="171450" indent="-171450" algn="l">
                        <a:lnSpc>
                          <a:spcPts val="1500"/>
                        </a:lnSpc>
                        <a:spcAft>
                          <a:spcPts val="600"/>
                        </a:spcAft>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以下の情報を含む技術ファイル／設計文書（クラス</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のみ）</a:t>
                      </a:r>
                      <a:endParaRPr lang="en-US" altLang="ja-JP"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kumimoji="1" lang="ja-JP" altLang="en-US"/>
                    </a:p>
                  </a:txBody>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lvl="0" indent="-171450" algn="l">
                        <a:lnSpc>
                          <a:spcPts val="1200"/>
                        </a:lnSpc>
                        <a:buFont typeface="Arial" panose="020B0604020202020204" pitchFamily="34" charset="0"/>
                        <a:buChar char="•"/>
                      </a:pPr>
                      <a:endParaRPr lang="en-US" altLang="ja-JP" sz="105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779270">
                <a:tc vMerge="1">
                  <a:txBody>
                    <a:bodyPr/>
                    <a:lstStyle/>
                    <a:p>
                      <a:endParaRPr kumimoji="1" lang="ja-JP" altLang="en-US"/>
                    </a:p>
                  </a:txBody>
                  <a:tcPr/>
                </a:tc>
                <a:tc gridSpan="3">
                  <a:txBody>
                    <a:bodyPr/>
                    <a:lstStyle/>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製品グループ及びそれぞれの製品がその製品グループに入る理由</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医療機器の機能／用途／使用箇所／同時に使用される物／使用する人を含む機器の使用目的の詳細評価</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部品／仕様／包装／印刷物に関する説明</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製造プロセス</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アクセサリーのリスト</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設計責任及び製造施設の所在地</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機器のクラス分類とクラス分類の理論的根拠</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該当する指令に沿ったコンプライアンスまでの選択肢</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製造業者が該当する指令へのコンプライアンスを記載する適合宣言書</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製品寿命及び環境制限</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gridSpan="3">
                  <a:txBody>
                    <a:bodyPr/>
                    <a:lstStyle/>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品質保証／監督当局および通知機関記録保持</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ビジランス報告及び医療機器報告手順</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監督当局への連絡時期及び方法</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ＥＵ代理人の名称及び契約</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契約業者名及び住所（該当する場合）</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基本的要求事項</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デザインインプット仕様</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標準およびガイドラインの適用及び参照</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試験結果及び臨床評価</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リスク解析</a:t>
                      </a:r>
                    </a:p>
                    <a:p>
                      <a:pPr marL="171450" lvl="0" indent="-171450" algn="l">
                        <a:lnSpc>
                          <a:spcPts val="1500"/>
                        </a:lnSpc>
                        <a:buFont typeface="Arial" panose="020B0604020202020204" pitchFamily="34" charset="0"/>
                        <a:buChar cha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使用説明書及びラベリング</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3"/>
                  </a:ext>
                </a:extLst>
              </a:tr>
              <a:tr h="336781">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提出先</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gridSpan="5">
                  <a:txBody>
                    <a:bodyPr/>
                    <a:lstStyle/>
                    <a:p>
                      <a:pPr marL="171450" indent="-171450" algn="l">
                        <a:lnSpc>
                          <a:spcPts val="1500"/>
                        </a:lnSpc>
                        <a:buFont typeface="Wingdings" panose="05000000000000000000" pitchFamily="2" charset="2"/>
                        <a:buChar char="l"/>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第三者認証機関</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546071">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審査機関</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自己宣言のため、</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製造業者による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gridSpan="5">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現在、ＭＤＲの第三者認証機関は</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機関のみで需要に追い付いていないため、第三者認証機関によっては認証までに１年半かかる。（</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年末までに</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機関まで増える予定）</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endParaRPr kumimoji="1" lang="ja-JP" altLang="en-US"/>
                    </a:p>
                  </a:txBody>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40058181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5678179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773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ドイツにおける医療機器の登録手続き（</a:t>
            </a:r>
            <a:r>
              <a:rPr lang="en-US" altLang="ja-JP" dirty="0"/>
              <a:t>4/5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a:t>
            </a:r>
            <a:r>
              <a:rPr lang="en-US" altLang="ja-JP" dirty="0"/>
              <a:t>5.</a:t>
            </a:r>
            <a:r>
              <a:rPr lang="ja-JP" altLang="en-US" dirty="0"/>
              <a:t>キーパーソン・協力先</a:t>
            </a:r>
            <a:r>
              <a:rPr lang="en-US" altLang="ja-JP" dirty="0"/>
              <a:t>&gt;</a:t>
            </a:r>
            <a:r>
              <a:rPr lang="ja-JP" altLang="en-US" dirty="0"/>
              <a:t>その他のキーパーソン・協力先等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5" name="正方形/長方形 14">
            <a:extLst>
              <a:ext uri="{FF2B5EF4-FFF2-40B4-BE49-F238E27FC236}">
                <a16:creationId xmlns:a16="http://schemas.microsoft.com/office/drawing/2014/main" id="{901AA637-0770-4E68-8FB6-D607C91843A0}"/>
              </a:ext>
            </a:extLst>
          </p:cNvPr>
          <p:cNvSpPr/>
          <p:nvPr/>
        </p:nvSpPr>
        <p:spPr>
          <a:xfrm>
            <a:off x="200025" y="692696"/>
            <a:ext cx="9505950" cy="168122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ＭＤＲにおいて、クラス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（滅菌指定・計測機能なし、再利用可能でない）以外で認証を受ける場合、第三者認証機関による適合性評価が必要となる。ドイツの場合、第三者認証機関は、医薬品医療機器連邦研究所（</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BfArM</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Bundesinstitut</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für</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Arzneimittel</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und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Medizinprodukte</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）の指定を受け、欧州委員会に登録されている。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ＣＥマークを取得後、製造業者はドイツ医療資料情報機構（ＤＩＭＤＩ）の医療機器情報システムと呼ばれるオンラインシステムに登録する必要がある。ができる</a:t>
            </a:r>
          </a:p>
        </p:txBody>
      </p:sp>
      <p:graphicFrame>
        <p:nvGraphicFramePr>
          <p:cNvPr id="7" name="表 6">
            <a:extLst>
              <a:ext uri="{FF2B5EF4-FFF2-40B4-BE49-F238E27FC236}">
                <a16:creationId xmlns:a16="http://schemas.microsoft.com/office/drawing/2014/main" id="{864051D1-5A61-46C1-AB96-083F8D98BD92}"/>
              </a:ext>
            </a:extLst>
          </p:cNvPr>
          <p:cNvGraphicFramePr>
            <a:graphicFrameLocks noGrp="1"/>
          </p:cNvGraphicFramePr>
          <p:nvPr>
            <p:extLst>
              <p:ext uri="{D42A27DB-BD31-4B8C-83A1-F6EECF244321}">
                <p14:modId xmlns:p14="http://schemas.microsoft.com/office/powerpoint/2010/main" val="1995733512"/>
              </p:ext>
            </p:extLst>
          </p:nvPr>
        </p:nvGraphicFramePr>
        <p:xfrm>
          <a:off x="500227" y="2619936"/>
          <a:ext cx="8897949" cy="2525804"/>
        </p:xfrm>
        <a:graphic>
          <a:graphicData uri="http://schemas.openxmlformats.org/drawingml/2006/table">
            <a:tbl>
              <a:tblPr firstRow="1" bandRow="1">
                <a:tableStyleId>{5C22544A-7EE6-4342-B048-85BDC9FD1C3A}</a:tableStyleId>
              </a:tblPr>
              <a:tblGrid>
                <a:gridCol w="2876030">
                  <a:extLst>
                    <a:ext uri="{9D8B030D-6E8A-4147-A177-3AD203B41FA5}">
                      <a16:colId xmlns:a16="http://schemas.microsoft.com/office/drawing/2014/main" val="20000"/>
                    </a:ext>
                  </a:extLst>
                </a:gridCol>
                <a:gridCol w="6021919">
                  <a:extLst>
                    <a:ext uri="{9D8B030D-6E8A-4147-A177-3AD203B41FA5}">
                      <a16:colId xmlns:a16="http://schemas.microsoft.com/office/drawing/2014/main" val="20001"/>
                    </a:ext>
                  </a:extLst>
                </a:gridCol>
              </a:tblGrid>
              <a:tr h="25400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機関名</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概要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62199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テュフ・ラインランドグループ</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TÜV </a:t>
                      </a:r>
                      <a:r>
                        <a:rPr kumimoji="1" lang="en-US" altLang="ja-JP" sz="1200" b="1" kern="120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Rheinland</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1872</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年に設立。ドイツに本社を置き、</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ＭＤＲ規則にも準拠する機器の認証機関。</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1978</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年に日本駐在事務所を開設。第三者検査機関として、ドイツをはじめＥＵ諸国、その他海外へ輸出する工業製品の安全試験・認証を提供している。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576064">
                <a:tc>
                  <a:txBody>
                    <a:bodyPr/>
                    <a:lstStyle/>
                    <a:p>
                      <a:pPr algn="ct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テュフ　ズード</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TÜV SÜD</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1866</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設立。</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ドイツに本社を置き、</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ＭＤＲ規則にも準拠する機器の認証機関。</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1993</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年に日本拠点のテュフ　ズードジャパン（株）を設立。</a:t>
                      </a:r>
                      <a:r>
                        <a:rPr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現存するほぼすべてのＥＵ指令に対応する第三者認証機関である。</a:t>
                      </a:r>
                      <a:endPar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502047">
                <a:tc>
                  <a:txBody>
                    <a:bodyPr/>
                    <a:lstStyle/>
                    <a:p>
                      <a:pPr marL="0" algn="ctr" defTabSz="914400" rtl="0" eaLnBrk="1" latinLnBrk="0" hangingPunct="1"/>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DEKRA</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1925</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年に設立。ドイツに本社を置き、</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ＭＤＲ規則にも準拠する機器の認証機関。</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2005</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年に日本拠点のＤＥＫＲＡサーティフィケーション・ジャパン（株）を設立。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566621">
                <a:tc>
                  <a:txBody>
                    <a:bodyPr/>
                    <a:lstStyle/>
                    <a:p>
                      <a:pPr marL="0" algn="ctr" defTabSz="914400" rtl="0" eaLnBrk="1" latinLnBrk="0" hangingPunct="1"/>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MEDCERT</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1994</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年に設立。ドイツに本社を置き、</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ＭＤＲ規則にも準拠する機器の認証機関。</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ドイツ本社以外に米国、中国、マレーシアに拠点を持つ、ドイツ最大の認証機関の一つ。</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bl>
          </a:graphicData>
        </a:graphic>
      </p:graphicFrame>
      <p:graphicFrame>
        <p:nvGraphicFramePr>
          <p:cNvPr id="9" name="表 8">
            <a:extLst>
              <a:ext uri="{FF2B5EF4-FFF2-40B4-BE49-F238E27FC236}">
                <a16:creationId xmlns:a16="http://schemas.microsoft.com/office/drawing/2014/main" id="{155CD255-1EF4-432C-BC5E-D641F4B84202}"/>
              </a:ext>
            </a:extLst>
          </p:cNvPr>
          <p:cNvGraphicFramePr>
            <a:graphicFrameLocks noGrp="1"/>
          </p:cNvGraphicFramePr>
          <p:nvPr>
            <p:extLst>
              <p:ext uri="{D42A27DB-BD31-4B8C-83A1-F6EECF244321}">
                <p14:modId xmlns:p14="http://schemas.microsoft.com/office/powerpoint/2010/main" val="3847477813"/>
              </p:ext>
            </p:extLst>
          </p:nvPr>
        </p:nvGraphicFramePr>
        <p:xfrm>
          <a:off x="500227" y="5620097"/>
          <a:ext cx="8917002" cy="826293"/>
        </p:xfrm>
        <a:graphic>
          <a:graphicData uri="http://schemas.openxmlformats.org/drawingml/2006/table">
            <a:tbl>
              <a:tblPr firstRow="1" bandRow="1">
                <a:tableStyleId>{5C22544A-7EE6-4342-B048-85BDC9FD1C3A}</a:tableStyleId>
              </a:tblPr>
              <a:tblGrid>
                <a:gridCol w="2882188">
                  <a:extLst>
                    <a:ext uri="{9D8B030D-6E8A-4147-A177-3AD203B41FA5}">
                      <a16:colId xmlns:a16="http://schemas.microsoft.com/office/drawing/2014/main" val="20000"/>
                    </a:ext>
                  </a:extLst>
                </a:gridCol>
                <a:gridCol w="6034814">
                  <a:extLst>
                    <a:ext uri="{9D8B030D-6E8A-4147-A177-3AD203B41FA5}">
                      <a16:colId xmlns:a16="http://schemas.microsoft.com/office/drawing/2014/main" val="20001"/>
                    </a:ext>
                  </a:extLst>
                </a:gridCol>
              </a:tblGrid>
              <a:tr h="826293">
                <a:tc>
                  <a:txBody>
                    <a:bodyPr/>
                    <a:lstStyle/>
                    <a:p>
                      <a:pPr marL="0" algn="ctr" defTabSz="914400" rtl="0" eaLnBrk="1" latinLnBrk="0" hangingPunct="1"/>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ドイツ医療資料情報機構 </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de-DE"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(DIMDI: </a:t>
                      </a:r>
                      <a:r>
                        <a:rPr kumimoji="1" lang="de-DE" altLang="ja-JP" sz="1050" b="0"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Deutsches Institut für medizinische Dokumentation und Information</a:t>
                      </a:r>
                      <a:r>
                        <a:rPr kumimoji="1" lang="de-DE"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ドイツ医療資料情報機構のホームページに掲載の指定書式を用いて医療機器情報システム（オンラインシステム）に届出を行う。手数料の負担はない。</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届出受理後２～３週間以内に届く、所轄州官庁の認可通達により、ＥＵ市場内での流通が可能となる。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bl>
          </a:graphicData>
        </a:graphic>
      </p:graphicFrame>
      <p:grpSp>
        <p:nvGrpSpPr>
          <p:cNvPr id="11" name="グループ化 10">
            <a:extLst>
              <a:ext uri="{FF2B5EF4-FFF2-40B4-BE49-F238E27FC236}">
                <a16:creationId xmlns:a16="http://schemas.microsoft.com/office/drawing/2014/main" id="{51037364-087E-4C71-B783-7AF2334631BB}"/>
              </a:ext>
            </a:extLst>
          </p:cNvPr>
          <p:cNvGrpSpPr/>
          <p:nvPr/>
        </p:nvGrpSpPr>
        <p:grpSpPr>
          <a:xfrm>
            <a:off x="509409" y="2276872"/>
            <a:ext cx="3600000" cy="457200"/>
            <a:chOff x="488504" y="976671"/>
            <a:chExt cx="3600000" cy="457200"/>
          </a:xfrm>
        </p:grpSpPr>
        <p:sp>
          <p:nvSpPr>
            <p:cNvPr id="12" name="Rectangle 2">
              <a:extLst>
                <a:ext uri="{FF2B5EF4-FFF2-40B4-BE49-F238E27FC236}">
                  <a16:creationId xmlns:a16="http://schemas.microsoft.com/office/drawing/2014/main" id="{474C27C5-82BD-4DBA-A6BD-55E379CCBDE8}"/>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認証機関リスト</a:t>
              </a:r>
            </a:p>
          </p:txBody>
        </p:sp>
        <p:cxnSp>
          <p:nvCxnSpPr>
            <p:cNvPr id="14" name="直線コネクタ 13">
              <a:extLst>
                <a:ext uri="{FF2B5EF4-FFF2-40B4-BE49-F238E27FC236}">
                  <a16:creationId xmlns:a16="http://schemas.microsoft.com/office/drawing/2014/main" id="{AA3A85CB-7B06-4BB2-8063-FF91F7407DB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6" name="正方形/長方形 15">
              <a:extLst>
                <a:ext uri="{FF2B5EF4-FFF2-40B4-BE49-F238E27FC236}">
                  <a16:creationId xmlns:a16="http://schemas.microsoft.com/office/drawing/2014/main" id="{124835AB-5D31-4391-8AD8-57990EBF757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7" name="グループ化 16">
            <a:extLst>
              <a:ext uri="{FF2B5EF4-FFF2-40B4-BE49-F238E27FC236}">
                <a16:creationId xmlns:a16="http://schemas.microsoft.com/office/drawing/2014/main" id="{70B650EF-1EDB-4579-8D52-D170169A1A7C}"/>
              </a:ext>
            </a:extLst>
          </p:cNvPr>
          <p:cNvGrpSpPr/>
          <p:nvPr/>
        </p:nvGrpSpPr>
        <p:grpSpPr>
          <a:xfrm>
            <a:off x="500227" y="5192496"/>
            <a:ext cx="4699446" cy="457200"/>
            <a:chOff x="488504" y="932972"/>
            <a:chExt cx="3614733" cy="457200"/>
          </a:xfrm>
        </p:grpSpPr>
        <p:sp>
          <p:nvSpPr>
            <p:cNvPr id="18" name="Rectangle 2">
              <a:extLst>
                <a:ext uri="{FF2B5EF4-FFF2-40B4-BE49-F238E27FC236}">
                  <a16:creationId xmlns:a16="http://schemas.microsoft.com/office/drawing/2014/main" id="{067B1C36-F5FF-4C06-A663-8FFECA550F9A}"/>
                </a:ext>
              </a:extLst>
            </p:cNvPr>
            <p:cNvSpPr txBox="1">
              <a:spLocks noChangeArrowheads="1"/>
            </p:cNvSpPr>
            <p:nvPr/>
          </p:nvSpPr>
          <p:spPr>
            <a:xfrm>
              <a:off x="644663" y="932972"/>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ＣＥマーク取得後の医療機器の登録機関</a:t>
              </a:r>
            </a:p>
          </p:txBody>
        </p:sp>
        <p:cxnSp>
          <p:nvCxnSpPr>
            <p:cNvPr id="19" name="直線コネクタ 18">
              <a:extLst>
                <a:ext uri="{FF2B5EF4-FFF2-40B4-BE49-F238E27FC236}">
                  <a16:creationId xmlns:a16="http://schemas.microsoft.com/office/drawing/2014/main" id="{E77E8C90-C7D1-4A3B-80A7-77EB0565C56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0" name="正方形/長方形 19">
              <a:extLst>
                <a:ext uri="{FF2B5EF4-FFF2-40B4-BE49-F238E27FC236}">
                  <a16:creationId xmlns:a16="http://schemas.microsoft.com/office/drawing/2014/main" id="{2C716333-C5AB-4FFB-BD41-474AE49D96FF}"/>
                </a:ext>
              </a:extLst>
            </p:cNvPr>
            <p:cNvSpPr/>
            <p:nvPr/>
          </p:nvSpPr>
          <p:spPr bwMode="auto">
            <a:xfrm>
              <a:off x="488504" y="986352"/>
              <a:ext cx="85841"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87722305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6533262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875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ドイツにおける医療機器の登録手続き（</a:t>
            </a:r>
            <a:r>
              <a:rPr lang="en-US" altLang="ja-JP" dirty="0"/>
              <a:t>5/5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5" name="正方形/長方形 14">
            <a:extLst>
              <a:ext uri="{FF2B5EF4-FFF2-40B4-BE49-F238E27FC236}">
                <a16:creationId xmlns:a16="http://schemas.microsoft.com/office/drawing/2014/main" id="{901AA637-0770-4E68-8FB6-D607C91843A0}"/>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ＭＤＲを含むＣＥマーキングにおいて、求められた法的責任を果たさなかった場合の罰則としては、以下のようなものがある。</a:t>
            </a:r>
          </a:p>
        </p:txBody>
      </p:sp>
      <p:sp>
        <p:nvSpPr>
          <p:cNvPr id="7" name="正方形/長方形 6">
            <a:extLst>
              <a:ext uri="{FF2B5EF4-FFF2-40B4-BE49-F238E27FC236}">
                <a16:creationId xmlns:a16="http://schemas.microsoft.com/office/drawing/2014/main" id="{EAE5C9A8-9ADE-484E-9549-535D7CB9E3C5}"/>
              </a:ext>
            </a:extLst>
          </p:cNvPr>
          <p:cNvSpPr/>
          <p:nvPr/>
        </p:nvSpPr>
        <p:spPr>
          <a:xfrm>
            <a:off x="508534" y="1944576"/>
            <a:ext cx="8980970" cy="2462213"/>
          </a:xfrm>
          <a:prstGeom prst="rect">
            <a:avLst/>
          </a:prstGeom>
        </p:spPr>
        <p:txBody>
          <a:bodyPr wrap="square">
            <a:spAutoFit/>
          </a:bodyPr>
          <a:lstStyle/>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ＥＵ指令の目的は、一定の安全水準が整った製品の市場流通であり、各国において指令が製品に正しく適用されているかのチェックが行われている。監視内容は、以下のとおりである。</a:t>
            </a:r>
          </a:p>
          <a:p>
            <a:pPr marL="742950" lvl="1" indent="-285750">
              <a:buClr>
                <a:srgbClr val="0070C0"/>
              </a:buClr>
              <a:buFont typeface="Wingdings" panose="05000000000000000000" pitchFamily="2" charset="2"/>
              <a:buChar char="ü"/>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適合宣言書に関係情報がすべて含まれているか。</a:t>
            </a:r>
          </a:p>
          <a:p>
            <a:pPr marL="742950" lvl="1" indent="-285750">
              <a:buClr>
                <a:srgbClr val="0070C0"/>
              </a:buClr>
              <a:buFont typeface="Wingdings" panose="05000000000000000000" pitchFamily="2" charset="2"/>
              <a:buChar char="ü"/>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製品に関して誤解を招く情報がないか。</a:t>
            </a:r>
          </a:p>
          <a:p>
            <a:pPr marL="742950" lvl="1" indent="-285750">
              <a:buClr>
                <a:srgbClr val="0070C0"/>
              </a:buClr>
              <a:buFont typeface="Wingdings" panose="05000000000000000000" pitchFamily="2" charset="2"/>
              <a:buChar char="ü"/>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製品が本当に関係技術基準に適合しているか。</a:t>
            </a:r>
            <a:endParaRPr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指令に適さない事実が発覚した場合には処罰の対象となる。</a:t>
            </a:r>
          </a:p>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Ｕ域外からの輸入に際しては、製品に重大なリスクがあるとみなされた場合やＣＥマーキングの要件を満たしていない場合は、通関が保留されたり、調査の結果、ＥＵ市場での自由流通が禁止され、製品が破棄処分されたりするケースもある。</a:t>
            </a:r>
          </a:p>
          <a:p>
            <a:pPr marL="285750" indent="-285750">
              <a:buClr>
                <a:srgbClr val="0070C0"/>
              </a:buClr>
              <a:buFont typeface="Wingdings" panose="05000000000000000000" pitchFamily="2" charset="2"/>
              <a:buChar char="l"/>
            </a:pP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製品の設計上の欠陥によって人体への障害や物損などが生じた場合には、その製品にＣＥマークが表示されているか否かに関わらず、製造物責任法（ＰＬ法）の問題が発生する可能性がある。</a:t>
            </a:r>
          </a:p>
        </p:txBody>
      </p:sp>
      <p:grpSp>
        <p:nvGrpSpPr>
          <p:cNvPr id="9" name="グループ化 8">
            <a:extLst>
              <a:ext uri="{FF2B5EF4-FFF2-40B4-BE49-F238E27FC236}">
                <a16:creationId xmlns:a16="http://schemas.microsoft.com/office/drawing/2014/main" id="{3BBADC9B-C0E8-4160-ADC0-058D282013AC}"/>
              </a:ext>
            </a:extLst>
          </p:cNvPr>
          <p:cNvGrpSpPr/>
          <p:nvPr/>
        </p:nvGrpSpPr>
        <p:grpSpPr>
          <a:xfrm>
            <a:off x="603825" y="1564040"/>
            <a:ext cx="3993426" cy="457200"/>
            <a:chOff x="488504" y="976671"/>
            <a:chExt cx="3993426" cy="457200"/>
          </a:xfrm>
        </p:grpSpPr>
        <p:sp>
          <p:nvSpPr>
            <p:cNvPr id="11" name="Rectangle 2">
              <a:extLst>
                <a:ext uri="{FF2B5EF4-FFF2-40B4-BE49-F238E27FC236}">
                  <a16:creationId xmlns:a16="http://schemas.microsoft.com/office/drawing/2014/main" id="{1776544E-7D0A-4E48-9677-0E93717E2C3F}"/>
                </a:ext>
              </a:extLst>
            </p:cNvPr>
            <p:cNvSpPr txBox="1">
              <a:spLocks noChangeArrowheads="1"/>
            </p:cNvSpPr>
            <p:nvPr/>
          </p:nvSpPr>
          <p:spPr>
            <a:xfrm>
              <a:off x="629930" y="976671"/>
              <a:ext cx="385200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罰則規定</a:t>
              </a:r>
            </a:p>
          </p:txBody>
        </p:sp>
        <p:cxnSp>
          <p:nvCxnSpPr>
            <p:cNvPr id="12" name="直線コネクタ 11">
              <a:extLst>
                <a:ext uri="{FF2B5EF4-FFF2-40B4-BE49-F238E27FC236}">
                  <a16:creationId xmlns:a16="http://schemas.microsoft.com/office/drawing/2014/main" id="{7518D6B4-F8DB-40DD-8F0D-D1D30F0EB436}"/>
                </a:ext>
              </a:extLst>
            </p:cNvPr>
            <p:cNvCxnSpPr/>
            <p:nvPr/>
          </p:nvCxnSpPr>
          <p:spPr bwMode="auto">
            <a:xfrm>
              <a:off x="488504" y="1317228"/>
              <a:ext cx="1944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E521F5E5-415C-4092-A6AA-B1EB12E6CAF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6" name="表 15">
            <a:extLst>
              <a:ext uri="{FF2B5EF4-FFF2-40B4-BE49-F238E27FC236}">
                <a16:creationId xmlns:a16="http://schemas.microsoft.com/office/drawing/2014/main" id="{2CDDA1CF-6659-4B95-A010-44956D73E289}"/>
              </a:ext>
            </a:extLst>
          </p:cNvPr>
          <p:cNvGraphicFramePr>
            <a:graphicFrameLocks noGrp="1"/>
          </p:cNvGraphicFramePr>
          <p:nvPr>
            <p:extLst>
              <p:ext uri="{D42A27DB-BD31-4B8C-83A1-F6EECF244321}">
                <p14:modId xmlns:p14="http://schemas.microsoft.com/office/powerpoint/2010/main" val="3780816923"/>
              </p:ext>
            </p:extLst>
          </p:nvPr>
        </p:nvGraphicFramePr>
        <p:xfrm>
          <a:off x="629930" y="4457288"/>
          <a:ext cx="8787566" cy="1694194"/>
        </p:xfrm>
        <a:graphic>
          <a:graphicData uri="http://schemas.openxmlformats.org/drawingml/2006/table">
            <a:tbl>
              <a:tblPr firstRow="1" bandRow="1">
                <a:tableStyleId>{F5AB1C69-6EDB-4FF4-983F-18BD219EF322}</a:tableStyleId>
              </a:tblPr>
              <a:tblGrid>
                <a:gridCol w="1154718">
                  <a:extLst>
                    <a:ext uri="{9D8B030D-6E8A-4147-A177-3AD203B41FA5}">
                      <a16:colId xmlns:a16="http://schemas.microsoft.com/office/drawing/2014/main" val="20000"/>
                    </a:ext>
                  </a:extLst>
                </a:gridCol>
                <a:gridCol w="7632848">
                  <a:extLst>
                    <a:ext uri="{9D8B030D-6E8A-4147-A177-3AD203B41FA5}">
                      <a16:colId xmlns:a16="http://schemas.microsoft.com/office/drawing/2014/main" val="20001"/>
                    </a:ext>
                  </a:extLst>
                </a:gridCol>
              </a:tblGrid>
              <a:tr h="33655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取締り当局</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各国の政府取締当局、労働保険組合、保安局による市場監視</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3655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チェック場所</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通関、工場据付け、初期稼働、保安査察、事故、外部通告</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3655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違反行為</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適合宣言書、ＣＥマーク、取扱説明書のない状態での市場流通、ＣＥマークの不正使用、構造・性能上での明らかな不備</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55432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罰則</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違反等級による分類</a:t>
                      </a:r>
                    </a:p>
                    <a:p>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改善通告、機械の稼働禁止通告、出荷制限、販売停止、市場回収作業（リコール）、不正企業の公開、罰金、拘留、起訴量刑</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88315363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59041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978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ドイツにおける医療機器がユーザーに届くまでの流通ルート（</a:t>
            </a:r>
            <a:r>
              <a:rPr lang="en-US" altLang="ja-JP" dirty="0"/>
              <a:t>1/4</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6" name="正方形/長方形 15">
            <a:extLst>
              <a:ext uri="{FF2B5EF4-FFF2-40B4-BE49-F238E27FC236}">
                <a16:creationId xmlns:a16="http://schemas.microsoft.com/office/drawing/2014/main" id="{C72F7712-3C1F-43BC-9FCA-4CFB8BC205EC}"/>
              </a:ext>
            </a:extLst>
          </p:cNvPr>
          <p:cNvSpPr/>
          <p:nvPr/>
        </p:nvSpPr>
        <p:spPr>
          <a:xfrm>
            <a:off x="200025" y="692696"/>
            <a:ext cx="9505950" cy="2650726"/>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在宅介護者に補助具を供給する際は、被保険者の自己負担は最低限で、疾病／介護金庫が残りのコスト負担をする仕組みになっている。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疾病／介護金庫は、承認を受けた福祉用具販売店（ザニテートハウス）と契約を結び、補助具の販売価格は疾病／介護金庫とザニテートハウスの交渉によって決定される。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被保険者は、医師の処方内容に基づき、疾病金庫／介護金庫への申請を通して補助具の現物給付を受けるか、またはザニテートハウスへ直接補助具請求を行うかを選ぶことができる。疾病金庫／介護金庫の申請を通すと補助具が給付されるまで時間がかかるため、一般的に後者のケースが多い。（下図の②を参照）</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保険適用製品の中で、車椅子、歩行器、ベッド、レール等は、レンタルも行う（マット等の衛生用品は販売のみ）。</a:t>
            </a:r>
          </a:p>
        </p:txBody>
      </p:sp>
      <p:grpSp>
        <p:nvGrpSpPr>
          <p:cNvPr id="17" name="グループ化 16">
            <a:extLst>
              <a:ext uri="{FF2B5EF4-FFF2-40B4-BE49-F238E27FC236}">
                <a16:creationId xmlns:a16="http://schemas.microsoft.com/office/drawing/2014/main" id="{3E1F0CBC-E4AF-4D65-8F8E-ECCD97D84884}"/>
              </a:ext>
            </a:extLst>
          </p:cNvPr>
          <p:cNvGrpSpPr/>
          <p:nvPr/>
        </p:nvGrpSpPr>
        <p:grpSpPr>
          <a:xfrm>
            <a:off x="488504" y="3331840"/>
            <a:ext cx="3600000" cy="457200"/>
            <a:chOff x="488504" y="976671"/>
            <a:chExt cx="3600000" cy="457200"/>
          </a:xfrm>
        </p:grpSpPr>
        <p:sp>
          <p:nvSpPr>
            <p:cNvPr id="18" name="Rectangle 2">
              <a:extLst>
                <a:ext uri="{FF2B5EF4-FFF2-40B4-BE49-F238E27FC236}">
                  <a16:creationId xmlns:a16="http://schemas.microsoft.com/office/drawing/2014/main" id="{95E9D87B-674D-4B72-9821-59D66706B81A}"/>
                </a:ext>
              </a:extLst>
            </p:cNvPr>
            <p:cNvSpPr txBox="1">
              <a:spLocks noChangeArrowheads="1"/>
            </p:cNvSpPr>
            <p:nvPr/>
          </p:nvSpPr>
          <p:spPr>
            <a:xfrm>
              <a:off x="629930" y="976671"/>
              <a:ext cx="3386966"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流通ルート</a:t>
              </a:r>
            </a:p>
          </p:txBody>
        </p:sp>
        <p:cxnSp>
          <p:nvCxnSpPr>
            <p:cNvPr id="19" name="直線コネクタ 18">
              <a:extLst>
                <a:ext uri="{FF2B5EF4-FFF2-40B4-BE49-F238E27FC236}">
                  <a16:creationId xmlns:a16="http://schemas.microsoft.com/office/drawing/2014/main" id="{C3010FDF-70C6-488F-A253-0ECA6BFFFED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0" name="正方形/長方形 19">
              <a:extLst>
                <a:ext uri="{FF2B5EF4-FFF2-40B4-BE49-F238E27FC236}">
                  <a16:creationId xmlns:a16="http://schemas.microsoft.com/office/drawing/2014/main" id="{4AF0F3F5-3FD2-40DD-83A3-8EF73EB1072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 name="図 1">
            <a:extLst>
              <a:ext uri="{FF2B5EF4-FFF2-40B4-BE49-F238E27FC236}">
                <a16:creationId xmlns:a16="http://schemas.microsoft.com/office/drawing/2014/main" id="{39B7AA22-55D6-4507-A5E6-54E22389E707}"/>
              </a:ext>
            </a:extLst>
          </p:cNvPr>
          <p:cNvPicPr>
            <a:picLocks noChangeAspect="1"/>
          </p:cNvPicPr>
          <p:nvPr/>
        </p:nvPicPr>
        <p:blipFill>
          <a:blip r:embed="rId7"/>
          <a:stretch>
            <a:fillRect/>
          </a:stretch>
        </p:blipFill>
        <p:spPr>
          <a:xfrm>
            <a:off x="942701" y="3874982"/>
            <a:ext cx="7826723" cy="2434338"/>
          </a:xfrm>
          <a:prstGeom prst="rect">
            <a:avLst/>
          </a:prstGeom>
        </p:spPr>
      </p:pic>
      <p:sp>
        <p:nvSpPr>
          <p:cNvPr id="21" name="テキスト ボックス 20">
            <a:extLst>
              <a:ext uri="{FF2B5EF4-FFF2-40B4-BE49-F238E27FC236}">
                <a16:creationId xmlns:a16="http://schemas.microsoft.com/office/drawing/2014/main" id="{F4D25E26-92FC-4696-8EB4-52A21CC8A307}"/>
              </a:ext>
            </a:extLst>
          </p:cNvPr>
          <p:cNvSpPr txBox="1"/>
          <p:nvPr/>
        </p:nvSpPr>
        <p:spPr>
          <a:xfrm>
            <a:off x="572648" y="3692989"/>
            <a:ext cx="2267594" cy="369332"/>
          </a:xfrm>
          <a:prstGeom prst="rect">
            <a:avLst/>
          </a:prstGeom>
          <a:noFill/>
        </p:spPr>
        <p:txBody>
          <a:bodyPr wrap="square" rtlCol="0">
            <a:spAutoFit/>
          </a:bodyPr>
          <a:lstStyle/>
          <a:p>
            <a:r>
              <a:rPr kumimoji="1"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現物給付式</a:t>
            </a:r>
          </a:p>
        </p:txBody>
      </p:sp>
      <p:sp>
        <p:nvSpPr>
          <p:cNvPr id="22" name="テキスト ボックス 21">
            <a:extLst>
              <a:ext uri="{FF2B5EF4-FFF2-40B4-BE49-F238E27FC236}">
                <a16:creationId xmlns:a16="http://schemas.microsoft.com/office/drawing/2014/main" id="{2D17B734-340C-4E0B-82CC-70EC6A36231B}"/>
              </a:ext>
            </a:extLst>
          </p:cNvPr>
          <p:cNvSpPr txBox="1"/>
          <p:nvPr/>
        </p:nvSpPr>
        <p:spPr>
          <a:xfrm>
            <a:off x="5025008" y="3680641"/>
            <a:ext cx="1651058" cy="369332"/>
          </a:xfrm>
          <a:prstGeom prst="rect">
            <a:avLst/>
          </a:prstGeom>
          <a:noFill/>
        </p:spPr>
        <p:txBody>
          <a:bodyPr wrap="square" rtlCol="0">
            <a:spAutoFit/>
          </a:bodyPr>
          <a:lstStyle/>
          <a:p>
            <a:r>
              <a:rPr kumimoji="1"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a:t>
            </a:r>
            <a:r>
              <a:rPr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保険償還式</a:t>
            </a:r>
            <a:endParaRPr kumimoji="1"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169931156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3163336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378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中国の医療機器の定義・分類とロボット介護機器の該当予測（</a:t>
            </a:r>
            <a:r>
              <a:rPr lang="en-US" altLang="ja-JP" dirty="0"/>
              <a:t>4/6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28E4AA39-C824-427E-8986-03C3B3ABAD52}"/>
              </a:ext>
            </a:extLst>
          </p:cNvPr>
          <p:cNvGraphicFramePr>
            <a:graphicFrameLocks noGrp="1"/>
          </p:cNvGraphicFramePr>
          <p:nvPr>
            <p:extLst>
              <p:ext uri="{D42A27DB-BD31-4B8C-83A1-F6EECF244321}">
                <p14:modId xmlns:p14="http://schemas.microsoft.com/office/powerpoint/2010/main" val="1717255025"/>
              </p:ext>
            </p:extLst>
          </p:nvPr>
        </p:nvGraphicFramePr>
        <p:xfrm>
          <a:off x="469626" y="1412776"/>
          <a:ext cx="9163894" cy="4663546"/>
        </p:xfrm>
        <a:graphic>
          <a:graphicData uri="http://schemas.openxmlformats.org/drawingml/2006/table">
            <a:tbl>
              <a:tblPr firstRow="1" bandRow="1">
                <a:tableStyleId>{5C22544A-7EE6-4342-B048-85BDC9FD1C3A}</a:tableStyleId>
              </a:tblPr>
              <a:tblGrid>
                <a:gridCol w="870553">
                  <a:extLst>
                    <a:ext uri="{9D8B030D-6E8A-4147-A177-3AD203B41FA5}">
                      <a16:colId xmlns:a16="http://schemas.microsoft.com/office/drawing/2014/main" val="20000"/>
                    </a:ext>
                  </a:extLst>
                </a:gridCol>
                <a:gridCol w="1703097">
                  <a:extLst>
                    <a:ext uri="{9D8B030D-6E8A-4147-A177-3AD203B41FA5}">
                      <a16:colId xmlns:a16="http://schemas.microsoft.com/office/drawing/2014/main" val="20001"/>
                    </a:ext>
                  </a:extLst>
                </a:gridCol>
                <a:gridCol w="4220718">
                  <a:extLst>
                    <a:ext uri="{9D8B030D-6E8A-4147-A177-3AD203B41FA5}">
                      <a16:colId xmlns:a16="http://schemas.microsoft.com/office/drawing/2014/main" val="20002"/>
                    </a:ext>
                  </a:extLst>
                </a:gridCol>
                <a:gridCol w="1184763">
                  <a:extLst>
                    <a:ext uri="{9D8B030D-6E8A-4147-A177-3AD203B41FA5}">
                      <a16:colId xmlns:a16="http://schemas.microsoft.com/office/drawing/2014/main" val="20003"/>
                    </a:ext>
                  </a:extLst>
                </a:gridCol>
                <a:gridCol w="1184763">
                  <a:extLst>
                    <a:ext uri="{9D8B030D-6E8A-4147-A177-3AD203B41FA5}">
                      <a16:colId xmlns:a16="http://schemas.microsoft.com/office/drawing/2014/main" val="20004"/>
                    </a:ext>
                  </a:extLst>
                </a:gridCol>
              </a:tblGrid>
              <a:tr h="288034">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医療機器への該当予測</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1828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32221">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介護施設において使用するセンサーや外部通信機能を備えたプラットフォーム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77518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患者と非接触であり、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人体への影響は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ほとんどないため。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29100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在宅介護において使用する、転倒検知センサーや外部通信機能を備えたプ　</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複数の部屋を同時に見守ることが可能。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浴室での見守りが可能。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暗所でも使用できる。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認知症の方の見守りプラットフォームとして、機能の拡張又は他の機器・ソフトウェアと接続ができる。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361667">
                <a:tc vMerge="1">
                  <a:txBody>
                    <a:bodyPr/>
                    <a:lstStyle/>
                    <a:p>
                      <a:endParaRPr kumimoji="1" lang="ja-JP" altLang="en-US"/>
                    </a:p>
                  </a:txBody>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患者と非接触であり、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人体への影響は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ほとんどないため。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r h="283593">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6"/>
                  </a:ext>
                </a:extLst>
              </a:tr>
              <a:tr h="891045">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患者と非接触であり、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人体への影響は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ほとんどないため。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7"/>
                  </a:ext>
                </a:extLst>
              </a:tr>
            </a:tbl>
          </a:graphicData>
        </a:graphic>
      </p:graphicFrame>
      <p:pic>
        <p:nvPicPr>
          <p:cNvPr id="11" name="図 10">
            <a:extLst>
              <a:ext uri="{FF2B5EF4-FFF2-40B4-BE49-F238E27FC236}">
                <a16:creationId xmlns:a16="http://schemas.microsoft.com/office/drawing/2014/main" id="{494FB2CC-CC5C-4171-A055-263C9F405A9C}"/>
              </a:ext>
            </a:extLst>
          </p:cNvPr>
          <p:cNvPicPr>
            <a:picLocks noChangeAspect="1"/>
          </p:cNvPicPr>
          <p:nvPr/>
        </p:nvPicPr>
        <p:blipFill>
          <a:blip r:embed="rId7"/>
          <a:stretch>
            <a:fillRect/>
          </a:stretch>
        </p:blipFill>
        <p:spPr>
          <a:xfrm>
            <a:off x="2003616" y="2204864"/>
            <a:ext cx="856404" cy="851602"/>
          </a:xfrm>
          <a:prstGeom prst="rect">
            <a:avLst/>
          </a:prstGeom>
        </p:spPr>
      </p:pic>
      <p:pic>
        <p:nvPicPr>
          <p:cNvPr id="12" name="図 11">
            <a:extLst>
              <a:ext uri="{FF2B5EF4-FFF2-40B4-BE49-F238E27FC236}">
                <a16:creationId xmlns:a16="http://schemas.microsoft.com/office/drawing/2014/main" id="{0FC30F7C-22C7-46E0-8DBF-DEC08A7029E6}"/>
              </a:ext>
            </a:extLst>
          </p:cNvPr>
          <p:cNvPicPr>
            <a:picLocks noChangeAspect="1"/>
          </p:cNvPicPr>
          <p:nvPr/>
        </p:nvPicPr>
        <p:blipFill>
          <a:blip r:embed="rId8"/>
          <a:stretch>
            <a:fillRect/>
          </a:stretch>
        </p:blipFill>
        <p:spPr>
          <a:xfrm>
            <a:off x="2015134" y="3568152"/>
            <a:ext cx="844886" cy="794819"/>
          </a:xfrm>
          <a:prstGeom prst="rect">
            <a:avLst/>
          </a:prstGeom>
        </p:spPr>
      </p:pic>
      <p:pic>
        <p:nvPicPr>
          <p:cNvPr id="14" name="図 13">
            <a:extLst>
              <a:ext uri="{FF2B5EF4-FFF2-40B4-BE49-F238E27FC236}">
                <a16:creationId xmlns:a16="http://schemas.microsoft.com/office/drawing/2014/main" id="{35DED867-5FF6-4293-9D7B-42F9D3B26B10}"/>
              </a:ext>
            </a:extLst>
          </p:cNvPr>
          <p:cNvPicPr>
            <a:picLocks noChangeAspect="1"/>
          </p:cNvPicPr>
          <p:nvPr/>
        </p:nvPicPr>
        <p:blipFill>
          <a:blip r:embed="rId9"/>
          <a:stretch>
            <a:fillRect/>
          </a:stretch>
        </p:blipFill>
        <p:spPr>
          <a:xfrm>
            <a:off x="1971124" y="4998338"/>
            <a:ext cx="888896" cy="813758"/>
          </a:xfrm>
          <a:prstGeom prst="rect">
            <a:avLst/>
          </a:prstGeom>
        </p:spPr>
      </p:pic>
      <p:grpSp>
        <p:nvGrpSpPr>
          <p:cNvPr id="15" name="グループ化 14">
            <a:extLst>
              <a:ext uri="{FF2B5EF4-FFF2-40B4-BE49-F238E27FC236}">
                <a16:creationId xmlns:a16="http://schemas.microsoft.com/office/drawing/2014/main" id="{F56960C5-CA9A-4DD4-AD4B-12386B338097}"/>
              </a:ext>
            </a:extLst>
          </p:cNvPr>
          <p:cNvGrpSpPr/>
          <p:nvPr/>
        </p:nvGrpSpPr>
        <p:grpSpPr>
          <a:xfrm>
            <a:off x="523898" y="1531640"/>
            <a:ext cx="5555830" cy="457200"/>
            <a:chOff x="488504" y="976671"/>
            <a:chExt cx="3600000" cy="457200"/>
          </a:xfrm>
        </p:grpSpPr>
        <p:sp>
          <p:nvSpPr>
            <p:cNvPr id="16" name="Rectangle 2">
              <a:extLst>
                <a:ext uri="{FF2B5EF4-FFF2-40B4-BE49-F238E27FC236}">
                  <a16:creationId xmlns:a16="http://schemas.microsoft.com/office/drawing/2014/main" id="{42CAEA48-02DD-48E1-A29A-B590822A4870}"/>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予測</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7" name="直線コネクタ 16">
              <a:extLst>
                <a:ext uri="{FF2B5EF4-FFF2-40B4-BE49-F238E27FC236}">
                  <a16:creationId xmlns:a16="http://schemas.microsoft.com/office/drawing/2014/main" id="{7C38DD04-C0D2-4B60-9822-A947DF3561C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AA4D45C2-0DA6-497B-BB93-63571AECBBFD}"/>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065437549"/>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3385424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080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ドイツにおける医療機器がユーザーに届くまでの流通ルート（</a:t>
            </a:r>
            <a:r>
              <a:rPr lang="en-US" altLang="ja-JP" dirty="0"/>
              <a:t>2/4</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5" name="正方形/長方形 14">
            <a:extLst>
              <a:ext uri="{FF2B5EF4-FFF2-40B4-BE49-F238E27FC236}">
                <a16:creationId xmlns:a16="http://schemas.microsoft.com/office/drawing/2014/main" id="{901AA637-0770-4E68-8FB6-D607C91843A0}"/>
              </a:ext>
            </a:extLst>
          </p:cNvPr>
          <p:cNvSpPr/>
          <p:nvPr/>
        </p:nvSpPr>
        <p:spPr>
          <a:xfrm>
            <a:off x="200025" y="692696"/>
            <a:ext cx="9505950" cy="2004395"/>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デジタル供給法により、テクノロジー製品の補助具申請場所は、リスク分類によって異なる機関が定められている。クラス</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Ⅱa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以下の製品は医薬品・医療機器連邦研究所（</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B</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ｆ</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ArM</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）に、クラス</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Ⅱb</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以上の製品はＧＫＶ</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Spitzenverband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に申請する。複合機能（クラス</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Ⅱa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Ⅱb</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以上）を持つ場合は、リスク分類が高い方の機関に申請する。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新たな製品を補助具リストに収載するには、メーカーから補助具リストの申請を行う。ＧＫＶ</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Spitzenverband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の管轄製品に関しては、各分野における代表団体を交えて協議のうえ審査し、決定する。</a:t>
            </a:r>
          </a:p>
        </p:txBody>
      </p:sp>
      <p:grpSp>
        <p:nvGrpSpPr>
          <p:cNvPr id="7" name="グループ化 6">
            <a:extLst>
              <a:ext uri="{FF2B5EF4-FFF2-40B4-BE49-F238E27FC236}">
                <a16:creationId xmlns:a16="http://schemas.microsoft.com/office/drawing/2014/main" id="{42AF08F3-B29A-4A55-A7A1-96BD31EB35C7}"/>
              </a:ext>
            </a:extLst>
          </p:cNvPr>
          <p:cNvGrpSpPr/>
          <p:nvPr/>
        </p:nvGrpSpPr>
        <p:grpSpPr>
          <a:xfrm>
            <a:off x="488503" y="2683768"/>
            <a:ext cx="3629182" cy="457200"/>
            <a:chOff x="488503" y="976671"/>
            <a:chExt cx="4016114" cy="457200"/>
          </a:xfrm>
        </p:grpSpPr>
        <p:sp>
          <p:nvSpPr>
            <p:cNvPr id="9" name="Rectangle 2">
              <a:extLst>
                <a:ext uri="{FF2B5EF4-FFF2-40B4-BE49-F238E27FC236}">
                  <a16:creationId xmlns:a16="http://schemas.microsoft.com/office/drawing/2014/main" id="{503E5EC2-2F16-4F0E-A68F-DD42AADA2229}"/>
                </a:ext>
              </a:extLst>
            </p:cNvPr>
            <p:cNvSpPr txBox="1">
              <a:spLocks noChangeArrowheads="1"/>
            </p:cNvSpPr>
            <p:nvPr/>
          </p:nvSpPr>
          <p:spPr>
            <a:xfrm>
              <a:off x="629929" y="976671"/>
              <a:ext cx="387468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補助具リスト収載時の申請先</a:t>
              </a:r>
            </a:p>
          </p:txBody>
        </p:sp>
        <p:cxnSp>
          <p:nvCxnSpPr>
            <p:cNvPr id="11" name="直線コネクタ 10">
              <a:extLst>
                <a:ext uri="{FF2B5EF4-FFF2-40B4-BE49-F238E27FC236}">
                  <a16:creationId xmlns:a16="http://schemas.microsoft.com/office/drawing/2014/main" id="{30262C18-7A71-4CAE-840E-A2FBCC626155}"/>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8D1585FD-DDDE-4279-9C9A-5553B44AA89D}"/>
                </a:ext>
              </a:extLst>
            </p:cNvPr>
            <p:cNvSpPr/>
            <p:nvPr/>
          </p:nvSpPr>
          <p:spPr bwMode="auto">
            <a:xfrm>
              <a:off x="488503" y="986352"/>
              <a:ext cx="12349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4" name="グループ化 13">
            <a:extLst>
              <a:ext uri="{FF2B5EF4-FFF2-40B4-BE49-F238E27FC236}">
                <a16:creationId xmlns:a16="http://schemas.microsoft.com/office/drawing/2014/main" id="{58FF2428-B1B7-4995-87F4-819B1E34A0F8}"/>
              </a:ext>
            </a:extLst>
          </p:cNvPr>
          <p:cNvGrpSpPr/>
          <p:nvPr/>
        </p:nvGrpSpPr>
        <p:grpSpPr>
          <a:xfrm>
            <a:off x="4470850" y="2683611"/>
            <a:ext cx="2930422" cy="457200"/>
            <a:chOff x="488504" y="976671"/>
            <a:chExt cx="3600000" cy="457200"/>
          </a:xfrm>
        </p:grpSpPr>
        <p:sp>
          <p:nvSpPr>
            <p:cNvPr id="16" name="Rectangle 2">
              <a:extLst>
                <a:ext uri="{FF2B5EF4-FFF2-40B4-BE49-F238E27FC236}">
                  <a16:creationId xmlns:a16="http://schemas.microsoft.com/office/drawing/2014/main" id="{7113EC50-2E1C-46DA-A3A7-4BB144349B03}"/>
                </a:ext>
              </a:extLst>
            </p:cNvPr>
            <p:cNvSpPr txBox="1">
              <a:spLocks noChangeArrowheads="1"/>
            </p:cNvSpPr>
            <p:nvPr/>
          </p:nvSpPr>
          <p:spPr>
            <a:xfrm>
              <a:off x="629930" y="976671"/>
              <a:ext cx="345857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補助具リスト改変時</a:t>
              </a:r>
            </a:p>
          </p:txBody>
        </p:sp>
        <p:cxnSp>
          <p:nvCxnSpPr>
            <p:cNvPr id="17" name="直線コネクタ 16">
              <a:extLst>
                <a:ext uri="{FF2B5EF4-FFF2-40B4-BE49-F238E27FC236}">
                  <a16:creationId xmlns:a16="http://schemas.microsoft.com/office/drawing/2014/main" id="{0A1FADE3-26C1-4D9E-A191-B884122B21A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CBA4BAD7-A98F-4907-B6ED-82D3D76BAE31}"/>
                </a:ext>
              </a:extLst>
            </p:cNvPr>
            <p:cNvSpPr/>
            <p:nvPr/>
          </p:nvSpPr>
          <p:spPr bwMode="auto">
            <a:xfrm>
              <a:off x="488504" y="986352"/>
              <a:ext cx="1371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 name="図 1">
            <a:extLst>
              <a:ext uri="{FF2B5EF4-FFF2-40B4-BE49-F238E27FC236}">
                <a16:creationId xmlns:a16="http://schemas.microsoft.com/office/drawing/2014/main" id="{A2DEF64B-1206-49DD-AF97-578955AD5096}"/>
              </a:ext>
            </a:extLst>
          </p:cNvPr>
          <p:cNvPicPr>
            <a:picLocks noChangeAspect="1"/>
          </p:cNvPicPr>
          <p:nvPr/>
        </p:nvPicPr>
        <p:blipFill>
          <a:blip r:embed="rId7"/>
          <a:stretch>
            <a:fillRect/>
          </a:stretch>
        </p:blipFill>
        <p:spPr>
          <a:xfrm>
            <a:off x="544302" y="3144901"/>
            <a:ext cx="7649057" cy="3215447"/>
          </a:xfrm>
          <a:prstGeom prst="rect">
            <a:avLst/>
          </a:prstGeom>
        </p:spPr>
      </p:pic>
    </p:spTree>
    <p:extLst>
      <p:ext uri="{BB962C8B-B14F-4D97-AF65-F5344CB8AC3E}">
        <p14:creationId xmlns:p14="http://schemas.microsoft.com/office/powerpoint/2010/main" val="124462689"/>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0463415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002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ドイツにおける医療機器がユーザーに届くまでの流通ルート（</a:t>
            </a:r>
            <a:r>
              <a:rPr lang="en-US" altLang="ja-JP" dirty="0"/>
              <a:t>3/4</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5" name="正方形/長方形 14">
            <a:extLst>
              <a:ext uri="{FF2B5EF4-FFF2-40B4-BE49-F238E27FC236}">
                <a16:creationId xmlns:a16="http://schemas.microsoft.com/office/drawing/2014/main" id="{901AA637-0770-4E68-8FB6-D607C91843A0}"/>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ドイツにおける介護機器の流通ルートは、直接販売と間接販売の２通りが考えられるが、間接販売ルートで製品が流通・販売されるのが一般的であり、メーカーからエンドユーザーまで直接販売されるのは稀である。</a:t>
            </a:r>
          </a:p>
        </p:txBody>
      </p:sp>
      <p:grpSp>
        <p:nvGrpSpPr>
          <p:cNvPr id="9" name="グループ化 8">
            <a:extLst>
              <a:ext uri="{FF2B5EF4-FFF2-40B4-BE49-F238E27FC236}">
                <a16:creationId xmlns:a16="http://schemas.microsoft.com/office/drawing/2014/main" id="{320206CE-28CE-4F6D-984B-CA7A0593D09C}"/>
              </a:ext>
            </a:extLst>
          </p:cNvPr>
          <p:cNvGrpSpPr/>
          <p:nvPr/>
        </p:nvGrpSpPr>
        <p:grpSpPr>
          <a:xfrm>
            <a:off x="535396" y="1387624"/>
            <a:ext cx="5976664" cy="457200"/>
            <a:chOff x="488504" y="976671"/>
            <a:chExt cx="3600000" cy="457200"/>
          </a:xfrm>
        </p:grpSpPr>
        <p:sp>
          <p:nvSpPr>
            <p:cNvPr id="11" name="Rectangle 2">
              <a:extLst>
                <a:ext uri="{FF2B5EF4-FFF2-40B4-BE49-F238E27FC236}">
                  <a16:creationId xmlns:a16="http://schemas.microsoft.com/office/drawing/2014/main" id="{C0146162-82E0-42FF-80C0-FE322209B470}"/>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流通ルート</a:t>
              </a:r>
            </a:p>
          </p:txBody>
        </p:sp>
        <p:cxnSp>
          <p:nvCxnSpPr>
            <p:cNvPr id="12" name="直線コネクタ 11">
              <a:extLst>
                <a:ext uri="{FF2B5EF4-FFF2-40B4-BE49-F238E27FC236}">
                  <a16:creationId xmlns:a16="http://schemas.microsoft.com/office/drawing/2014/main" id="{60FD65B5-B395-40B5-82ED-2004C32E7613}"/>
                </a:ext>
              </a:extLst>
            </p:cNvPr>
            <p:cNvCxnSpPr/>
            <p:nvPr/>
          </p:nvCxnSpPr>
          <p:spPr bwMode="auto">
            <a:xfrm>
              <a:off x="488504" y="1317228"/>
              <a:ext cx="130106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56FB78C-DC70-4B84-82F6-27C5AD8376CF}"/>
                </a:ext>
              </a:extLst>
            </p:cNvPr>
            <p:cNvSpPr/>
            <p:nvPr/>
          </p:nvSpPr>
          <p:spPr bwMode="auto">
            <a:xfrm>
              <a:off x="488504" y="986352"/>
              <a:ext cx="67221"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6" name="正方形/長方形 15">
            <a:extLst>
              <a:ext uri="{FF2B5EF4-FFF2-40B4-BE49-F238E27FC236}">
                <a16:creationId xmlns:a16="http://schemas.microsoft.com/office/drawing/2014/main" id="{758FB34C-3D93-47B5-9F77-64EED65FF791}"/>
              </a:ext>
            </a:extLst>
          </p:cNvPr>
          <p:cNvSpPr/>
          <p:nvPr/>
        </p:nvSpPr>
        <p:spPr>
          <a:xfrm>
            <a:off x="6605286" y="1825774"/>
            <a:ext cx="2812210" cy="4339650"/>
          </a:xfrm>
          <a:prstGeom prst="rect">
            <a:avLst/>
          </a:prstGeom>
        </p:spPr>
        <p:txBody>
          <a:bodyPr wrap="square">
            <a:spAutoFit/>
          </a:bodyPr>
          <a:lstStyle/>
          <a:p>
            <a:pPr marL="171450" indent="-171450">
              <a:buClr>
                <a:srgbClr val="0070C0"/>
              </a:buClr>
              <a:buFont typeface="Arial" panose="020B0604020202020204" pitchFamily="34" charset="0"/>
              <a:buChar cha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介護製品の大半は間接ルートを通じて消費者に供給される。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間接ルートには、問屋や同業者連盟、共同購入と言った大口販売から専門店の２段階を経て消費者に届く場合と、間接部を１段階しか経ずに消費者に届く場合がある。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個人消費者に対する流通のほとんどは専門店経由で、地元の中小規模専門店が製品の流通販売を負う。ただし、医療・介護施設からのアドバイスを受ける者も多い。</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病院や介護施設などは、通常、同業者連盟や共同購買契約を結んでいる。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Clr>
                <a:srgbClr val="0070C0"/>
              </a:buClr>
              <a:buFont typeface="Arial" panose="020B0604020202020204" pitchFamily="34" charset="0"/>
              <a:buChar cha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ドイツの介護施設では、介護製品を取り扱うＧＶＳ、ＩＧＥＴＡが流通経路に入ることが多いため、介護施設への販売は、これら企業との販路構築が必要となる。</a:t>
            </a:r>
          </a:p>
        </p:txBody>
      </p:sp>
      <p:grpSp>
        <p:nvGrpSpPr>
          <p:cNvPr id="17" name="グループ化 16">
            <a:extLst>
              <a:ext uri="{FF2B5EF4-FFF2-40B4-BE49-F238E27FC236}">
                <a16:creationId xmlns:a16="http://schemas.microsoft.com/office/drawing/2014/main" id="{E36BFB7F-D901-45AE-A8CA-3ED6FC865E96}"/>
              </a:ext>
            </a:extLst>
          </p:cNvPr>
          <p:cNvGrpSpPr>
            <a:grpSpLocks noChangeAspect="1"/>
          </p:cNvGrpSpPr>
          <p:nvPr/>
        </p:nvGrpSpPr>
        <p:grpSpPr>
          <a:xfrm>
            <a:off x="532081" y="1816285"/>
            <a:ext cx="6315480" cy="4333561"/>
            <a:chOff x="-9002" y="0"/>
            <a:chExt cx="7149661" cy="4815521"/>
          </a:xfrm>
        </p:grpSpPr>
        <p:sp>
          <p:nvSpPr>
            <p:cNvPr id="18" name="テキスト ボックス 21">
              <a:extLst>
                <a:ext uri="{FF2B5EF4-FFF2-40B4-BE49-F238E27FC236}">
                  <a16:creationId xmlns:a16="http://schemas.microsoft.com/office/drawing/2014/main" id="{3A6BAC85-A567-4A4B-A95F-A02D4F8962D4}"/>
                </a:ext>
              </a:extLst>
            </p:cNvPr>
            <p:cNvSpPr txBox="1"/>
            <p:nvPr/>
          </p:nvSpPr>
          <p:spPr>
            <a:xfrm>
              <a:off x="5754989" y="3320319"/>
              <a:ext cx="418115" cy="1470149"/>
            </a:xfrm>
            <a:prstGeom prst="rect">
              <a:avLst/>
            </a:prstGeom>
            <a:solidFill>
              <a:srgbClr val="0070C0"/>
            </a:solidFill>
            <a:ln>
              <a:noFill/>
            </a:ln>
          </p:spPr>
          <p:txBody>
            <a:bodyPr vert="eaVert"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rPr>
                <a:t>個人・被保険者</a:t>
              </a:r>
              <a:endParaRPr kumimoji="1"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テキスト ボックス 22">
              <a:extLst>
                <a:ext uri="{FF2B5EF4-FFF2-40B4-BE49-F238E27FC236}">
                  <a16:creationId xmlns:a16="http://schemas.microsoft.com/office/drawing/2014/main" id="{42320080-9449-4A52-A13B-255C47C8C9E4}"/>
                </a:ext>
              </a:extLst>
            </p:cNvPr>
            <p:cNvSpPr txBox="1"/>
            <p:nvPr/>
          </p:nvSpPr>
          <p:spPr>
            <a:xfrm>
              <a:off x="5754989" y="1670772"/>
              <a:ext cx="418115" cy="1470149"/>
            </a:xfrm>
            <a:prstGeom prst="rect">
              <a:avLst/>
            </a:prstGeom>
            <a:solidFill>
              <a:srgbClr val="0070C0"/>
            </a:solidFill>
            <a:ln>
              <a:noFill/>
            </a:ln>
          </p:spPr>
          <p:txBody>
            <a:bodyPr vert="eaVert"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rPr>
                <a:t>救急・介護施設</a:t>
              </a:r>
              <a:endParaRPr kumimoji="1"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25">
              <a:extLst>
                <a:ext uri="{FF2B5EF4-FFF2-40B4-BE49-F238E27FC236}">
                  <a16:creationId xmlns:a16="http://schemas.microsoft.com/office/drawing/2014/main" id="{26ABACBB-8C45-4491-8A68-DC00C12BCFFB}"/>
                </a:ext>
              </a:extLst>
            </p:cNvPr>
            <p:cNvSpPr txBox="1"/>
            <p:nvPr/>
          </p:nvSpPr>
          <p:spPr>
            <a:xfrm>
              <a:off x="3778524" y="759099"/>
              <a:ext cx="418115" cy="1617166"/>
            </a:xfrm>
            <a:prstGeom prst="rect">
              <a:avLst/>
            </a:prstGeom>
            <a:solidFill>
              <a:srgbClr val="0070C0"/>
            </a:solidFill>
            <a:ln>
              <a:noFill/>
            </a:ln>
          </p:spPr>
          <p:txBody>
            <a:bodyPr vert="eaVert"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i="0" u="none" strike="noStrike" kern="0" cap="none" spc="0" normalizeH="0" baseline="0" noProof="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rPr>
                <a:t>専門店</a:t>
              </a:r>
              <a:endParaRPr kumimoji="1" lang="ja-JP" altLang="en-US" sz="1200" i="0" u="none" strike="noStrike" kern="0" cap="none" spc="0" normalizeH="0" baseline="0" noProof="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21" name="直線矢印コネクタ 20">
              <a:extLst>
                <a:ext uri="{FF2B5EF4-FFF2-40B4-BE49-F238E27FC236}">
                  <a16:creationId xmlns:a16="http://schemas.microsoft.com/office/drawing/2014/main" id="{CEDE31BD-41EA-4032-A472-BAB6DEBBB2D2}"/>
                </a:ext>
              </a:extLst>
            </p:cNvPr>
            <p:cNvCxnSpPr/>
            <p:nvPr/>
          </p:nvCxnSpPr>
          <p:spPr bwMode="auto">
            <a:xfrm>
              <a:off x="381263" y="3960440"/>
              <a:ext cx="3423425"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22" name="直線矢印コネクタ 21">
              <a:extLst>
                <a:ext uri="{FF2B5EF4-FFF2-40B4-BE49-F238E27FC236}">
                  <a16:creationId xmlns:a16="http://schemas.microsoft.com/office/drawing/2014/main" id="{A0A63654-C7A3-46B5-AAFD-D8E9E53227B0}"/>
                </a:ext>
              </a:extLst>
            </p:cNvPr>
            <p:cNvCxnSpPr/>
            <p:nvPr/>
          </p:nvCxnSpPr>
          <p:spPr bwMode="auto">
            <a:xfrm>
              <a:off x="400110" y="1877929"/>
              <a:ext cx="1296000"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23" name="直線矢印コネクタ 22">
              <a:extLst>
                <a:ext uri="{FF2B5EF4-FFF2-40B4-BE49-F238E27FC236}">
                  <a16:creationId xmlns:a16="http://schemas.microsoft.com/office/drawing/2014/main" id="{841F85D4-2E66-4474-AB00-F2F2ECBBDAD5}"/>
                </a:ext>
              </a:extLst>
            </p:cNvPr>
            <p:cNvCxnSpPr/>
            <p:nvPr/>
          </p:nvCxnSpPr>
          <p:spPr bwMode="auto">
            <a:xfrm>
              <a:off x="952073" y="3127640"/>
              <a:ext cx="756000"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24" name="直線矢印コネクタ 23">
              <a:extLst>
                <a:ext uri="{FF2B5EF4-FFF2-40B4-BE49-F238E27FC236}">
                  <a16:creationId xmlns:a16="http://schemas.microsoft.com/office/drawing/2014/main" id="{BF60C08A-840E-4AA5-9895-82583BC57222}"/>
                </a:ext>
              </a:extLst>
            </p:cNvPr>
            <p:cNvCxnSpPr/>
            <p:nvPr/>
          </p:nvCxnSpPr>
          <p:spPr bwMode="auto">
            <a:xfrm>
              <a:off x="952073" y="706891"/>
              <a:ext cx="756000"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25" name="直線矢印コネクタ 24">
              <a:extLst>
                <a:ext uri="{FF2B5EF4-FFF2-40B4-BE49-F238E27FC236}">
                  <a16:creationId xmlns:a16="http://schemas.microsoft.com/office/drawing/2014/main" id="{EDAE69D4-779D-4D57-9FB7-7F977DE0B27C}"/>
                </a:ext>
              </a:extLst>
            </p:cNvPr>
            <p:cNvCxnSpPr/>
            <p:nvPr/>
          </p:nvCxnSpPr>
          <p:spPr bwMode="auto">
            <a:xfrm>
              <a:off x="975919" y="676291"/>
              <a:ext cx="0" cy="248400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26" name="直線矢印コネクタ 25">
              <a:extLst>
                <a:ext uri="{FF2B5EF4-FFF2-40B4-BE49-F238E27FC236}">
                  <a16:creationId xmlns:a16="http://schemas.microsoft.com/office/drawing/2014/main" id="{B978DE81-4158-469A-827A-963BA599EFF0}"/>
                </a:ext>
              </a:extLst>
            </p:cNvPr>
            <p:cNvCxnSpPr/>
            <p:nvPr/>
          </p:nvCxnSpPr>
          <p:spPr bwMode="auto">
            <a:xfrm>
              <a:off x="2102011" y="2230476"/>
              <a:ext cx="468000" cy="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27" name="直線矢印コネクタ 26">
              <a:extLst>
                <a:ext uri="{FF2B5EF4-FFF2-40B4-BE49-F238E27FC236}">
                  <a16:creationId xmlns:a16="http://schemas.microsoft.com/office/drawing/2014/main" id="{87894B85-63ED-4B58-846D-2FF1EF151425}"/>
                </a:ext>
              </a:extLst>
            </p:cNvPr>
            <p:cNvCxnSpPr/>
            <p:nvPr/>
          </p:nvCxnSpPr>
          <p:spPr bwMode="auto">
            <a:xfrm>
              <a:off x="2098457" y="3121913"/>
              <a:ext cx="467999" cy="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28" name="直線矢印コネクタ 27">
              <a:extLst>
                <a:ext uri="{FF2B5EF4-FFF2-40B4-BE49-F238E27FC236}">
                  <a16:creationId xmlns:a16="http://schemas.microsoft.com/office/drawing/2014/main" id="{693BA32D-6882-4B1C-A647-CFF361F95A17}"/>
                </a:ext>
              </a:extLst>
            </p:cNvPr>
            <p:cNvCxnSpPr/>
            <p:nvPr/>
          </p:nvCxnSpPr>
          <p:spPr bwMode="auto">
            <a:xfrm>
              <a:off x="2102052" y="701160"/>
              <a:ext cx="467999" cy="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29" name="直線矢印コネクタ 28">
              <a:extLst>
                <a:ext uri="{FF2B5EF4-FFF2-40B4-BE49-F238E27FC236}">
                  <a16:creationId xmlns:a16="http://schemas.microsoft.com/office/drawing/2014/main" id="{68F5C691-1A58-4259-AF51-3A3CA24EC0C3}"/>
                </a:ext>
              </a:extLst>
            </p:cNvPr>
            <p:cNvCxnSpPr/>
            <p:nvPr/>
          </p:nvCxnSpPr>
          <p:spPr bwMode="auto">
            <a:xfrm>
              <a:off x="2550414" y="668798"/>
              <a:ext cx="0" cy="248400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30" name="直線矢印コネクタ 29">
              <a:extLst>
                <a:ext uri="{FF2B5EF4-FFF2-40B4-BE49-F238E27FC236}">
                  <a16:creationId xmlns:a16="http://schemas.microsoft.com/office/drawing/2014/main" id="{241B5495-37B7-4BA9-89CF-EECFBEDB5390}"/>
                </a:ext>
              </a:extLst>
            </p:cNvPr>
            <p:cNvCxnSpPr/>
            <p:nvPr/>
          </p:nvCxnSpPr>
          <p:spPr bwMode="auto">
            <a:xfrm>
              <a:off x="3146834" y="3456384"/>
              <a:ext cx="652081"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31" name="直線矢印コネクタ 30">
              <a:extLst>
                <a:ext uri="{FF2B5EF4-FFF2-40B4-BE49-F238E27FC236}">
                  <a16:creationId xmlns:a16="http://schemas.microsoft.com/office/drawing/2014/main" id="{3C9659B2-7624-465B-B0F3-F044BD40FABC}"/>
                </a:ext>
              </a:extLst>
            </p:cNvPr>
            <p:cNvCxnSpPr/>
            <p:nvPr/>
          </p:nvCxnSpPr>
          <p:spPr bwMode="auto">
            <a:xfrm>
              <a:off x="3132501" y="1540568"/>
              <a:ext cx="652081"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32" name="直線矢印コネクタ 31">
              <a:extLst>
                <a:ext uri="{FF2B5EF4-FFF2-40B4-BE49-F238E27FC236}">
                  <a16:creationId xmlns:a16="http://schemas.microsoft.com/office/drawing/2014/main" id="{2B8B3DAE-66E5-40AE-BD8E-3A3B38CAD319}"/>
                </a:ext>
              </a:extLst>
            </p:cNvPr>
            <p:cNvCxnSpPr/>
            <p:nvPr/>
          </p:nvCxnSpPr>
          <p:spPr bwMode="auto">
            <a:xfrm>
              <a:off x="3140976" y="1508669"/>
              <a:ext cx="0" cy="198000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33" name="直線矢印コネクタ 32">
              <a:extLst>
                <a:ext uri="{FF2B5EF4-FFF2-40B4-BE49-F238E27FC236}">
                  <a16:creationId xmlns:a16="http://schemas.microsoft.com/office/drawing/2014/main" id="{92DAFD66-362B-449E-A19E-3DAE9B36FD51}"/>
                </a:ext>
              </a:extLst>
            </p:cNvPr>
            <p:cNvCxnSpPr/>
            <p:nvPr/>
          </p:nvCxnSpPr>
          <p:spPr bwMode="auto">
            <a:xfrm>
              <a:off x="2539656" y="2232248"/>
              <a:ext cx="622908" cy="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34" name="直線矢印コネクタ 33">
              <a:extLst>
                <a:ext uri="{FF2B5EF4-FFF2-40B4-BE49-F238E27FC236}">
                  <a16:creationId xmlns:a16="http://schemas.microsoft.com/office/drawing/2014/main" id="{64EE98BC-D779-434F-BC65-7B16D4130D2F}"/>
                </a:ext>
              </a:extLst>
            </p:cNvPr>
            <p:cNvCxnSpPr/>
            <p:nvPr/>
          </p:nvCxnSpPr>
          <p:spPr bwMode="auto">
            <a:xfrm>
              <a:off x="2883011" y="576064"/>
              <a:ext cx="2088000" cy="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35" name="直線矢印コネクタ 34">
              <a:extLst>
                <a:ext uri="{FF2B5EF4-FFF2-40B4-BE49-F238E27FC236}">
                  <a16:creationId xmlns:a16="http://schemas.microsoft.com/office/drawing/2014/main" id="{86475693-6157-4DB5-B67F-52603DC0DA47}"/>
                </a:ext>
              </a:extLst>
            </p:cNvPr>
            <p:cNvCxnSpPr/>
            <p:nvPr/>
          </p:nvCxnSpPr>
          <p:spPr bwMode="auto">
            <a:xfrm>
              <a:off x="4618684" y="2553190"/>
              <a:ext cx="1141142"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36" name="直線矢印コネクタ 35">
              <a:extLst>
                <a:ext uri="{FF2B5EF4-FFF2-40B4-BE49-F238E27FC236}">
                  <a16:creationId xmlns:a16="http://schemas.microsoft.com/office/drawing/2014/main" id="{A4A28DFE-2DE7-4938-9BD2-A623ECE3BDB2}"/>
                </a:ext>
              </a:extLst>
            </p:cNvPr>
            <p:cNvCxnSpPr/>
            <p:nvPr/>
          </p:nvCxnSpPr>
          <p:spPr bwMode="auto">
            <a:xfrm>
              <a:off x="2079136" y="320395"/>
              <a:ext cx="815101" cy="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37" name="直線矢印コネクタ 36">
              <a:extLst>
                <a:ext uri="{FF2B5EF4-FFF2-40B4-BE49-F238E27FC236}">
                  <a16:creationId xmlns:a16="http://schemas.microsoft.com/office/drawing/2014/main" id="{4330A7BC-C885-4627-94D1-1C0EA22177E6}"/>
                </a:ext>
              </a:extLst>
            </p:cNvPr>
            <p:cNvCxnSpPr/>
            <p:nvPr/>
          </p:nvCxnSpPr>
          <p:spPr bwMode="auto">
            <a:xfrm>
              <a:off x="2894042" y="288032"/>
              <a:ext cx="0" cy="147600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38" name="直線矢印コネクタ 37">
              <a:extLst>
                <a:ext uri="{FF2B5EF4-FFF2-40B4-BE49-F238E27FC236}">
                  <a16:creationId xmlns:a16="http://schemas.microsoft.com/office/drawing/2014/main" id="{C742D68C-7686-4E0C-8CD9-A793CE10B36E}"/>
                </a:ext>
              </a:extLst>
            </p:cNvPr>
            <p:cNvCxnSpPr/>
            <p:nvPr/>
          </p:nvCxnSpPr>
          <p:spPr bwMode="auto">
            <a:xfrm>
              <a:off x="2096517" y="1736143"/>
              <a:ext cx="792000" cy="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39" name="直線矢印コネクタ 38">
              <a:extLst>
                <a:ext uri="{FF2B5EF4-FFF2-40B4-BE49-F238E27FC236}">
                  <a16:creationId xmlns:a16="http://schemas.microsoft.com/office/drawing/2014/main" id="{A29AE9E0-8691-4E35-9AFC-6758F35FB3AF}"/>
                </a:ext>
              </a:extLst>
            </p:cNvPr>
            <p:cNvCxnSpPr/>
            <p:nvPr/>
          </p:nvCxnSpPr>
          <p:spPr bwMode="auto">
            <a:xfrm>
              <a:off x="4943728" y="1974630"/>
              <a:ext cx="815101"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40" name="直線矢印コネクタ 39">
              <a:extLst>
                <a:ext uri="{FF2B5EF4-FFF2-40B4-BE49-F238E27FC236}">
                  <a16:creationId xmlns:a16="http://schemas.microsoft.com/office/drawing/2014/main" id="{3EB294AA-407A-4CBC-BE03-7CE19431E19A}"/>
                </a:ext>
              </a:extLst>
            </p:cNvPr>
            <p:cNvCxnSpPr/>
            <p:nvPr/>
          </p:nvCxnSpPr>
          <p:spPr bwMode="auto">
            <a:xfrm>
              <a:off x="4944974" y="370683"/>
              <a:ext cx="835479"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41" name="直線矢印コネクタ 40">
              <a:extLst>
                <a:ext uri="{FF2B5EF4-FFF2-40B4-BE49-F238E27FC236}">
                  <a16:creationId xmlns:a16="http://schemas.microsoft.com/office/drawing/2014/main" id="{136689EA-E315-4F7F-81D0-4DF778B8AFE1}"/>
                </a:ext>
              </a:extLst>
            </p:cNvPr>
            <p:cNvCxnSpPr/>
            <p:nvPr/>
          </p:nvCxnSpPr>
          <p:spPr bwMode="auto">
            <a:xfrm>
              <a:off x="4976484" y="360040"/>
              <a:ext cx="0" cy="1636364"/>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42" name="直線矢印コネクタ 41">
              <a:extLst>
                <a:ext uri="{FF2B5EF4-FFF2-40B4-BE49-F238E27FC236}">
                  <a16:creationId xmlns:a16="http://schemas.microsoft.com/office/drawing/2014/main" id="{44EC304B-4EBA-4A79-8BC0-AA8FD079D81E}"/>
                </a:ext>
              </a:extLst>
            </p:cNvPr>
            <p:cNvCxnSpPr/>
            <p:nvPr/>
          </p:nvCxnSpPr>
          <p:spPr bwMode="auto">
            <a:xfrm>
              <a:off x="4188929" y="3427267"/>
              <a:ext cx="468001" cy="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43" name="直線矢印コネクタ 42">
              <a:extLst>
                <a:ext uri="{FF2B5EF4-FFF2-40B4-BE49-F238E27FC236}">
                  <a16:creationId xmlns:a16="http://schemas.microsoft.com/office/drawing/2014/main" id="{45A15CBA-6952-4C81-BDFA-BACCE440EA4C}"/>
                </a:ext>
              </a:extLst>
            </p:cNvPr>
            <p:cNvCxnSpPr/>
            <p:nvPr/>
          </p:nvCxnSpPr>
          <p:spPr bwMode="auto">
            <a:xfrm>
              <a:off x="4186618" y="1509683"/>
              <a:ext cx="468001" cy="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44" name="直線矢印コネクタ 43">
              <a:extLst>
                <a:ext uri="{FF2B5EF4-FFF2-40B4-BE49-F238E27FC236}">
                  <a16:creationId xmlns:a16="http://schemas.microsoft.com/office/drawing/2014/main" id="{F677F065-EA6F-4F83-9463-17C1E8393417}"/>
                </a:ext>
              </a:extLst>
            </p:cNvPr>
            <p:cNvCxnSpPr/>
            <p:nvPr/>
          </p:nvCxnSpPr>
          <p:spPr bwMode="auto">
            <a:xfrm>
              <a:off x="4630174" y="1476440"/>
              <a:ext cx="0" cy="198000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45" name="直線矢印コネクタ 44">
              <a:extLst>
                <a:ext uri="{FF2B5EF4-FFF2-40B4-BE49-F238E27FC236}">
                  <a16:creationId xmlns:a16="http://schemas.microsoft.com/office/drawing/2014/main" id="{E270C913-4D0C-4895-8BE9-34D8A0DEEA5B}"/>
                </a:ext>
              </a:extLst>
            </p:cNvPr>
            <p:cNvCxnSpPr/>
            <p:nvPr/>
          </p:nvCxnSpPr>
          <p:spPr bwMode="auto">
            <a:xfrm>
              <a:off x="5217468" y="3948092"/>
              <a:ext cx="540000"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46" name="直線矢印コネクタ 45">
              <a:extLst>
                <a:ext uri="{FF2B5EF4-FFF2-40B4-BE49-F238E27FC236}">
                  <a16:creationId xmlns:a16="http://schemas.microsoft.com/office/drawing/2014/main" id="{8B028020-7299-4C13-B3DA-538226E681ED}"/>
                </a:ext>
              </a:extLst>
            </p:cNvPr>
            <p:cNvCxnSpPr/>
            <p:nvPr/>
          </p:nvCxnSpPr>
          <p:spPr bwMode="auto">
            <a:xfrm>
              <a:off x="5202373" y="866742"/>
              <a:ext cx="570571" cy="0"/>
            </a:xfrm>
            <a:prstGeom prst="straightConnector1">
              <a:avLst/>
            </a:prstGeom>
            <a:solidFill>
              <a:srgbClr val="0000FF"/>
            </a:solidFill>
            <a:ln w="57150" cap="flat" cmpd="sng" algn="ctr">
              <a:solidFill>
                <a:srgbClr val="66CCFF"/>
              </a:solidFill>
              <a:prstDash val="solid"/>
              <a:round/>
              <a:headEnd type="none" w="med" len="med"/>
              <a:tailEnd type="triangle"/>
            </a:ln>
            <a:effectLst/>
          </p:spPr>
        </p:cxnSp>
        <p:cxnSp>
          <p:nvCxnSpPr>
            <p:cNvPr id="47" name="直線矢印コネクタ 46">
              <a:extLst>
                <a:ext uri="{FF2B5EF4-FFF2-40B4-BE49-F238E27FC236}">
                  <a16:creationId xmlns:a16="http://schemas.microsoft.com/office/drawing/2014/main" id="{AE84DCA5-93C2-4219-BEDA-841FD376CBB9}"/>
                </a:ext>
              </a:extLst>
            </p:cNvPr>
            <p:cNvCxnSpPr/>
            <p:nvPr/>
          </p:nvCxnSpPr>
          <p:spPr bwMode="auto">
            <a:xfrm>
              <a:off x="5236332" y="848194"/>
              <a:ext cx="0" cy="3132000"/>
            </a:xfrm>
            <a:prstGeom prst="straightConnector1">
              <a:avLst/>
            </a:prstGeom>
            <a:solidFill>
              <a:srgbClr val="0000FF"/>
            </a:solidFill>
            <a:ln w="57150" cap="flat" cmpd="sng" algn="ctr">
              <a:solidFill>
                <a:srgbClr val="66CCFF"/>
              </a:solidFill>
              <a:prstDash val="solid"/>
              <a:round/>
              <a:headEnd type="none" w="med" len="med"/>
              <a:tailEnd type="none"/>
            </a:ln>
            <a:effectLst/>
          </p:spPr>
        </p:cxnSp>
        <p:cxnSp>
          <p:nvCxnSpPr>
            <p:cNvPr id="48" name="直線矢印コネクタ 47">
              <a:extLst>
                <a:ext uri="{FF2B5EF4-FFF2-40B4-BE49-F238E27FC236}">
                  <a16:creationId xmlns:a16="http://schemas.microsoft.com/office/drawing/2014/main" id="{778C01E4-C2AE-47CC-B8EB-8213949B2194}"/>
                </a:ext>
              </a:extLst>
            </p:cNvPr>
            <p:cNvCxnSpPr/>
            <p:nvPr/>
          </p:nvCxnSpPr>
          <p:spPr bwMode="auto">
            <a:xfrm>
              <a:off x="421428" y="4464496"/>
              <a:ext cx="5328000" cy="0"/>
            </a:xfrm>
            <a:prstGeom prst="straightConnector1">
              <a:avLst/>
            </a:prstGeom>
            <a:solidFill>
              <a:srgbClr val="0000FF"/>
            </a:solidFill>
            <a:ln w="57150" cap="flat" cmpd="sng" algn="ctr">
              <a:solidFill>
                <a:srgbClr val="66CCFF"/>
              </a:solidFill>
              <a:prstDash val="sysDot"/>
              <a:round/>
              <a:headEnd type="none" w="med" len="med"/>
              <a:tailEnd type="triangle"/>
            </a:ln>
            <a:effectLst/>
          </p:spPr>
        </p:cxnSp>
        <p:sp>
          <p:nvSpPr>
            <p:cNvPr id="49" name="円弧 48">
              <a:extLst>
                <a:ext uri="{FF2B5EF4-FFF2-40B4-BE49-F238E27FC236}">
                  <a16:creationId xmlns:a16="http://schemas.microsoft.com/office/drawing/2014/main" id="{F52C98A2-E584-4158-BE0F-339ED35D3954}"/>
                </a:ext>
              </a:extLst>
            </p:cNvPr>
            <p:cNvSpPr/>
            <p:nvPr/>
          </p:nvSpPr>
          <p:spPr bwMode="auto">
            <a:xfrm>
              <a:off x="5805532" y="2679045"/>
              <a:ext cx="729871" cy="346883"/>
            </a:xfrm>
            <a:prstGeom prst="arc">
              <a:avLst>
                <a:gd name="adj1" fmla="val 16200000"/>
                <a:gd name="adj2" fmla="val 5397978"/>
              </a:avLst>
            </a:prstGeom>
            <a:noFill/>
            <a:ln w="38100" cap="flat" cmpd="sng" algn="ctr">
              <a:solidFill>
                <a:srgbClr val="3399FF"/>
              </a:solidFill>
              <a:prstDash val="solid"/>
              <a:round/>
              <a:headEnd type="none" w="med" len="med"/>
              <a:tailEnd type="triangle" w="med" len="med"/>
            </a:ln>
            <a:effectLst/>
          </p:spPr>
          <p:txBody>
            <a:bodyPr rot="0" spcFirstLastPara="0" vert="horz" wrap="square" lIns="95785" tIns="47893" rIns="95785" bIns="47893" numCol="1" spcCol="0" rtlCol="0" fromWordArt="0" anchor="t" anchorCtr="0" forceAA="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57263" rtl="0" eaLnBrk="1" fontAlgn="base" latinLnBrk="0" hangingPunct="1">
                <a:lnSpc>
                  <a:spcPct val="100000"/>
                </a:lnSpc>
                <a:spcBef>
                  <a:spcPct val="0"/>
                </a:spcBef>
                <a:spcAft>
                  <a:spcPct val="0"/>
                </a:spcAft>
                <a:buClrTx/>
                <a:buSzTx/>
                <a:buFontTx/>
                <a:buNone/>
                <a:tabLst/>
                <a:defRPr/>
              </a:pPr>
              <a:endParaRPr kumimoji="1" lang="ja-JP" altLang="en-US" sz="1400" b="1"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0" name="テキスト ボックス 75">
              <a:extLst>
                <a:ext uri="{FF2B5EF4-FFF2-40B4-BE49-F238E27FC236}">
                  <a16:creationId xmlns:a16="http://schemas.microsoft.com/office/drawing/2014/main" id="{9AD698FF-F7C4-4AE1-AA7A-450E78F0C2ED}"/>
                </a:ext>
              </a:extLst>
            </p:cNvPr>
            <p:cNvSpPr txBox="1"/>
            <p:nvPr/>
          </p:nvSpPr>
          <p:spPr>
            <a:xfrm>
              <a:off x="5930145" y="2309244"/>
              <a:ext cx="1210514" cy="478808"/>
            </a:xfrm>
            <a:prstGeom prst="rect">
              <a:avLst/>
            </a:prstGeom>
            <a:noFill/>
            <a:ln>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
                  <a:srgbClr val="0070C0"/>
                </a:buClr>
                <a:buSzTx/>
                <a:buFontTx/>
                <a:buNone/>
                <a:tabLst/>
                <a:defRPr/>
              </a:pPr>
              <a:r>
                <a:rPr kumimoji="0" lang="ja-JP" altLang="en-US" sz="110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アドバイス</a:t>
              </a:r>
              <a:endParaRPr kumimoji="0" lang="en-US" altLang="ja-JP" sz="110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eaLnBrk="1" fontAlgn="auto" latinLnBrk="0" hangingPunct="1">
                <a:lnSpc>
                  <a:spcPct val="100000"/>
                </a:lnSpc>
                <a:spcBef>
                  <a:spcPts val="0"/>
                </a:spcBef>
                <a:spcAft>
                  <a:spcPts val="0"/>
                </a:spcAft>
                <a:buClr>
                  <a:srgbClr val="0070C0"/>
                </a:buClr>
                <a:buSzTx/>
                <a:buFontTx/>
                <a:buNone/>
                <a:tabLst/>
                <a:defRPr/>
              </a:pPr>
              <a:r>
                <a:rPr kumimoji="0" lang="ja-JP" altLang="en-US" sz="110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・仲介</a:t>
              </a:r>
            </a:p>
          </p:txBody>
        </p:sp>
        <p:sp>
          <p:nvSpPr>
            <p:cNvPr id="51" name="テキスト ボックス 76">
              <a:extLst>
                <a:ext uri="{FF2B5EF4-FFF2-40B4-BE49-F238E27FC236}">
                  <a16:creationId xmlns:a16="http://schemas.microsoft.com/office/drawing/2014/main" id="{8D9B722E-3F93-45CA-823B-1353C79CA52A}"/>
                </a:ext>
              </a:extLst>
            </p:cNvPr>
            <p:cNvSpPr txBox="1"/>
            <p:nvPr/>
          </p:nvSpPr>
          <p:spPr>
            <a:xfrm>
              <a:off x="2343162" y="4507715"/>
              <a:ext cx="1789525" cy="307806"/>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
                  <a:srgbClr val="0070C0"/>
                </a:buClr>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稀な流通</a:t>
              </a:r>
            </a:p>
          </p:txBody>
        </p:sp>
        <p:sp>
          <p:nvSpPr>
            <p:cNvPr id="52" name="テキスト ボックス 80">
              <a:extLst>
                <a:ext uri="{FF2B5EF4-FFF2-40B4-BE49-F238E27FC236}">
                  <a16:creationId xmlns:a16="http://schemas.microsoft.com/office/drawing/2014/main" id="{11E8602A-2338-4666-AA1E-A0B8A36C8A77}"/>
                </a:ext>
              </a:extLst>
            </p:cNvPr>
            <p:cNvSpPr txBox="1"/>
            <p:nvPr/>
          </p:nvSpPr>
          <p:spPr>
            <a:xfrm>
              <a:off x="295158" y="4469585"/>
              <a:ext cx="1197513" cy="29070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
                  <a:srgbClr val="0070C0"/>
                </a:buClr>
                <a:buSzTx/>
                <a:buFontTx/>
                <a:buNone/>
                <a:tabLst/>
                <a:defRPr/>
              </a:pPr>
              <a:r>
                <a:rPr kumimoji="0" lang="ja-JP" altLang="en-US" sz="11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直接販売</a:t>
              </a:r>
            </a:p>
          </p:txBody>
        </p:sp>
        <p:sp>
          <p:nvSpPr>
            <p:cNvPr id="53" name="テキスト ボックス 81">
              <a:extLst>
                <a:ext uri="{FF2B5EF4-FFF2-40B4-BE49-F238E27FC236}">
                  <a16:creationId xmlns:a16="http://schemas.microsoft.com/office/drawing/2014/main" id="{F054FDA0-5B68-40A7-8CA7-84F6ECD3627A}"/>
                </a:ext>
              </a:extLst>
            </p:cNvPr>
            <p:cNvSpPr txBox="1"/>
            <p:nvPr/>
          </p:nvSpPr>
          <p:spPr>
            <a:xfrm>
              <a:off x="203499" y="1515428"/>
              <a:ext cx="1197513" cy="29070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
                  <a:srgbClr val="0070C0"/>
                </a:buClr>
                <a:buSzTx/>
                <a:buFontTx/>
                <a:buNone/>
                <a:tabLst/>
                <a:defRPr/>
              </a:pPr>
              <a:r>
                <a:rPr kumimoji="0" lang="ja-JP" altLang="en-US" sz="11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間接販売</a:t>
              </a:r>
            </a:p>
          </p:txBody>
        </p:sp>
        <p:sp>
          <p:nvSpPr>
            <p:cNvPr id="54" name="テキスト ボックス 28">
              <a:extLst>
                <a:ext uri="{FF2B5EF4-FFF2-40B4-BE49-F238E27FC236}">
                  <a16:creationId xmlns:a16="http://schemas.microsoft.com/office/drawing/2014/main" id="{E7328B6F-693A-4834-B1F3-A3B931F3D175}"/>
                </a:ext>
              </a:extLst>
            </p:cNvPr>
            <p:cNvSpPr txBox="1"/>
            <p:nvPr/>
          </p:nvSpPr>
          <p:spPr>
            <a:xfrm>
              <a:off x="1693089" y="130975"/>
              <a:ext cx="418115" cy="1104545"/>
            </a:xfrm>
            <a:prstGeom prst="rect">
              <a:avLst/>
            </a:prstGeom>
            <a:solidFill>
              <a:srgbClr val="0070C0"/>
            </a:solidFill>
            <a:ln>
              <a:noFill/>
            </a:ln>
          </p:spPr>
          <p:txBody>
            <a:bodyPr vert="eaVert"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rPr>
                <a:t>共同購入</a:t>
              </a:r>
            </a:p>
          </p:txBody>
        </p:sp>
        <p:sp>
          <p:nvSpPr>
            <p:cNvPr id="55" name="テキスト ボックス 29">
              <a:extLst>
                <a:ext uri="{FF2B5EF4-FFF2-40B4-BE49-F238E27FC236}">
                  <a16:creationId xmlns:a16="http://schemas.microsoft.com/office/drawing/2014/main" id="{13260177-1F40-44EA-838F-7C0E44FCF49C}"/>
                </a:ext>
              </a:extLst>
            </p:cNvPr>
            <p:cNvSpPr txBox="1"/>
            <p:nvPr/>
          </p:nvSpPr>
          <p:spPr>
            <a:xfrm>
              <a:off x="1693089" y="1371675"/>
              <a:ext cx="418115" cy="1104545"/>
            </a:xfrm>
            <a:prstGeom prst="rect">
              <a:avLst/>
            </a:prstGeom>
            <a:solidFill>
              <a:srgbClr val="0070C0"/>
            </a:solidFill>
            <a:ln>
              <a:noFill/>
            </a:ln>
          </p:spPr>
          <p:txBody>
            <a:bodyPr vert="eaVert"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rPr>
                <a:t>同業者連盟</a:t>
              </a:r>
              <a:endParaRPr kumimoji="1"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6" name="テキスト ボックス 30">
              <a:extLst>
                <a:ext uri="{FF2B5EF4-FFF2-40B4-BE49-F238E27FC236}">
                  <a16:creationId xmlns:a16="http://schemas.microsoft.com/office/drawing/2014/main" id="{F87A83CD-8DD9-4EE1-BE40-BD336446EA59}"/>
                </a:ext>
              </a:extLst>
            </p:cNvPr>
            <p:cNvSpPr txBox="1"/>
            <p:nvPr/>
          </p:nvSpPr>
          <p:spPr>
            <a:xfrm>
              <a:off x="1693089" y="2595810"/>
              <a:ext cx="418115" cy="1104545"/>
            </a:xfrm>
            <a:prstGeom prst="rect">
              <a:avLst/>
            </a:prstGeom>
            <a:solidFill>
              <a:srgbClr val="0070C0"/>
            </a:solidFill>
            <a:ln>
              <a:noFill/>
            </a:ln>
          </p:spPr>
          <p:txBody>
            <a:bodyPr vert="eaVert"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i="0" u="none" strike="noStrike" kern="0" cap="none" spc="0" normalizeH="0" baseline="0" noProof="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rPr>
                <a:t>問屋</a:t>
              </a:r>
              <a:endParaRPr kumimoji="1" lang="ja-JP" altLang="en-US" sz="1200" i="0" u="none" strike="noStrike" kern="0" cap="none" spc="0" normalizeH="0" baseline="0" noProof="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7" name="テキスト ボックス 26">
              <a:extLst>
                <a:ext uri="{FF2B5EF4-FFF2-40B4-BE49-F238E27FC236}">
                  <a16:creationId xmlns:a16="http://schemas.microsoft.com/office/drawing/2014/main" id="{C06D1064-F84C-4E08-9954-A2C9FE2EC20F}"/>
                </a:ext>
              </a:extLst>
            </p:cNvPr>
            <p:cNvSpPr txBox="1"/>
            <p:nvPr/>
          </p:nvSpPr>
          <p:spPr>
            <a:xfrm>
              <a:off x="3785712" y="2592288"/>
              <a:ext cx="418115" cy="1617166"/>
            </a:xfrm>
            <a:prstGeom prst="rect">
              <a:avLst/>
            </a:prstGeom>
            <a:solidFill>
              <a:srgbClr val="0070C0"/>
            </a:solidFill>
            <a:ln>
              <a:noFill/>
            </a:ln>
          </p:spPr>
          <p:txBody>
            <a:bodyPr vert="eaVert"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rPr>
                <a:t>流通業者</a:t>
              </a:r>
              <a:endParaRPr kumimoji="1"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8" name="テキスト ボックス 2">
              <a:extLst>
                <a:ext uri="{FF2B5EF4-FFF2-40B4-BE49-F238E27FC236}">
                  <a16:creationId xmlns:a16="http://schemas.microsoft.com/office/drawing/2014/main" id="{40015D07-3744-49A3-AE7C-A2321B9706EC}"/>
                </a:ext>
              </a:extLst>
            </p:cNvPr>
            <p:cNvSpPr txBox="1"/>
            <p:nvPr/>
          </p:nvSpPr>
          <p:spPr>
            <a:xfrm>
              <a:off x="-9002" y="72007"/>
              <a:ext cx="418115" cy="4644000"/>
            </a:xfrm>
            <a:prstGeom prst="rect">
              <a:avLst/>
            </a:prstGeom>
            <a:solidFill>
              <a:srgbClr val="0070C0"/>
            </a:solidFill>
            <a:ln>
              <a:noFill/>
            </a:ln>
          </p:spPr>
          <p:txBody>
            <a:bodyPr vert="eaVert"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rPr>
                <a:t>メーカー</a:t>
              </a:r>
            </a:p>
          </p:txBody>
        </p:sp>
        <p:sp>
          <p:nvSpPr>
            <p:cNvPr id="59" name="テキスト ボックス 24">
              <a:extLst>
                <a:ext uri="{FF2B5EF4-FFF2-40B4-BE49-F238E27FC236}">
                  <a16:creationId xmlns:a16="http://schemas.microsoft.com/office/drawing/2014/main" id="{FB13C847-CA10-4CC3-8FCB-A1588543F109}"/>
                </a:ext>
              </a:extLst>
            </p:cNvPr>
            <p:cNvSpPr txBox="1"/>
            <p:nvPr/>
          </p:nvSpPr>
          <p:spPr>
            <a:xfrm>
              <a:off x="5762178" y="0"/>
              <a:ext cx="418115" cy="1470149"/>
            </a:xfrm>
            <a:prstGeom prst="rect">
              <a:avLst/>
            </a:prstGeom>
            <a:solidFill>
              <a:srgbClr val="0070C0"/>
            </a:solidFill>
            <a:ln>
              <a:noFill/>
            </a:ln>
          </p:spPr>
          <p:txBody>
            <a:bodyPr vert="eaVert"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ja-JP" altLang="en-US" sz="1200" i="0" u="none" strike="noStrike" kern="0" cap="none" spc="0" normalizeH="0" baseline="0" noProof="0" dirty="0">
                <a:ln>
                  <a:noFill/>
                </a:ln>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86630679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0917444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104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ドイツにおける医療機器がユーザーに届くまでの流通ルート（</a:t>
            </a:r>
            <a:r>
              <a:rPr lang="en-US" altLang="ja-JP" dirty="0"/>
              <a:t>4/4</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15" name="正方形/長方形 14">
            <a:extLst>
              <a:ext uri="{FF2B5EF4-FFF2-40B4-BE49-F238E27FC236}">
                <a16:creationId xmlns:a16="http://schemas.microsoft.com/office/drawing/2014/main" id="{901AA637-0770-4E68-8FB6-D607C91843A0}"/>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ドイツにおいては、医療機器か非医療機器かに関わらず、介護機器の販売は間接ルートで行われることが一般的であるため、介護製品の取扱業者もしくは福祉用具販売店との販路構築が必要となる。</a:t>
            </a:r>
          </a:p>
        </p:txBody>
      </p:sp>
      <p:graphicFrame>
        <p:nvGraphicFramePr>
          <p:cNvPr id="7" name="Table 204">
            <a:extLst>
              <a:ext uri="{FF2B5EF4-FFF2-40B4-BE49-F238E27FC236}">
                <a16:creationId xmlns:a16="http://schemas.microsoft.com/office/drawing/2014/main" id="{F4FCE2BC-3202-4ECC-BB73-39B2440E734A}"/>
              </a:ext>
            </a:extLst>
          </p:cNvPr>
          <p:cNvGraphicFramePr>
            <a:graphicFrameLocks noGrp="1"/>
          </p:cNvGraphicFramePr>
          <p:nvPr>
            <p:extLst>
              <p:ext uri="{D42A27DB-BD31-4B8C-83A1-F6EECF244321}">
                <p14:modId xmlns:p14="http://schemas.microsoft.com/office/powerpoint/2010/main" val="2158253084"/>
              </p:ext>
            </p:extLst>
          </p:nvPr>
        </p:nvGraphicFramePr>
        <p:xfrm>
          <a:off x="488504" y="2226769"/>
          <a:ext cx="8928992" cy="3727065"/>
        </p:xfrm>
        <a:graphic>
          <a:graphicData uri="http://schemas.openxmlformats.org/drawingml/2006/table">
            <a:tbl>
              <a:tblPr firstRow="1" bandRow="1" bandCol="1">
                <a:tableStyleId>{5C22544A-7EE6-4342-B048-85BDC9FD1C3A}</a:tableStyleId>
              </a:tblPr>
              <a:tblGrid>
                <a:gridCol w="500024">
                  <a:extLst>
                    <a:ext uri="{9D8B030D-6E8A-4147-A177-3AD203B41FA5}">
                      <a16:colId xmlns:a16="http://schemas.microsoft.com/office/drawing/2014/main" val="20000"/>
                    </a:ext>
                  </a:extLst>
                </a:gridCol>
                <a:gridCol w="500024">
                  <a:extLst>
                    <a:ext uri="{9D8B030D-6E8A-4147-A177-3AD203B41FA5}">
                      <a16:colId xmlns:a16="http://schemas.microsoft.com/office/drawing/2014/main" val="20001"/>
                    </a:ext>
                  </a:extLst>
                </a:gridCol>
                <a:gridCol w="3964472">
                  <a:extLst>
                    <a:ext uri="{9D8B030D-6E8A-4147-A177-3AD203B41FA5}">
                      <a16:colId xmlns:a16="http://schemas.microsoft.com/office/drawing/2014/main" val="20002"/>
                    </a:ext>
                  </a:extLst>
                </a:gridCol>
                <a:gridCol w="3964472">
                  <a:extLst>
                    <a:ext uri="{9D8B030D-6E8A-4147-A177-3AD203B41FA5}">
                      <a16:colId xmlns:a16="http://schemas.microsoft.com/office/drawing/2014/main" val="20003"/>
                    </a:ext>
                  </a:extLst>
                </a:gridCol>
              </a:tblGrid>
              <a:tr h="266127">
                <a:tc rowSpan="2" gridSpan="2">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R w="76200" cap="flat" cmpd="sng" algn="ctr">
                      <a:noFill/>
                      <a:prstDash val="solid"/>
                      <a:round/>
                      <a:headEnd type="none" w="med" len="med"/>
                      <a:tailEnd type="none" w="med" len="med"/>
                    </a:lnR>
                    <a:lnB w="38100" cmpd="sng">
                      <a:noFill/>
                    </a:lnB>
                    <a:noFill/>
                  </a:tcPr>
                </a:tc>
                <a:tc rowSpan="2" hMerge="1">
                  <a:txBody>
                    <a:bodyPr/>
                    <a:lstStyle/>
                    <a:p>
                      <a:endParaRPr kumimoji="1" lang="ja-JP" altLang="en-US"/>
                    </a:p>
                  </a:txBody>
                  <a:tcPr/>
                </a:tc>
                <a:tc grid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algn="ctr"/>
                      <a:endParaRPr lang="en-US" altLang="ja-JP" sz="1400" b="1" dirty="0">
                        <a:solidFill>
                          <a:schemeClr val="bg1"/>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288032">
                <a:tc gridSpan="2" vMerge="1">
                  <a:txBody>
                    <a:bodyPr/>
                    <a:lstStyle/>
                    <a:p>
                      <a:endParaRPr kumimoji="1" lang="ja-JP" altLang="en-US"/>
                    </a:p>
                  </a:txBody>
                  <a:tcPr/>
                </a:tc>
                <a:tc hMerge="1" vMerge="1">
                  <a:txBody>
                    <a:bodyPr/>
                    <a:lstStyle/>
                    <a:p>
                      <a:endParaRPr kumimoji="1" lang="ja-JP" altLang="en-US"/>
                    </a:p>
                  </a:txBody>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対象外</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796679">
                <a:tc row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医療機器の認証</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lnL w="12700" cmpd="sng">
                      <a:noFill/>
                    </a:lnL>
                    <a:lnR w="28575" cap="flat" cmpd="sng" algn="ctr">
                      <a:solidFill>
                        <a:schemeClr val="bg1"/>
                      </a:solidFill>
                      <a:prstDash val="solid"/>
                      <a:round/>
                      <a:headEnd type="none" w="med" len="med"/>
                      <a:tailEnd type="none" w="med" len="med"/>
                    </a:lnR>
                    <a:lnT w="38100" cmpd="sng">
                      <a:noFill/>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必要</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mpd="sng">
                      <a:noFill/>
                    </a:lnR>
                    <a:lnT w="381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販売の前提条件となる認証取得にあたり、現地拠点や代理店など、ＥＵ代理人を設定する必要がある。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流通ルートは、現地拠点もしくは販売代理店を経由する必要がある。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ドイツにおける介護機器の流通ルートは、間接販売が一般的であり、介護製品の取扱業者もしくは福祉用具販売店との販路を構築する必要がある。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50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lumMod val="9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同左</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76227">
                <a:tc vMerge="1">
                  <a:txBody>
                    <a:bodyPr/>
                    <a:lstStyle/>
                    <a:p>
                      <a:pPr algn="ctr"/>
                      <a:endParaRPr lang="en-US" sz="1400" b="1" dirty="0">
                        <a:solidFill>
                          <a:schemeClr val="bg1"/>
                        </a:solidFill>
                        <a:latin typeface="+mn-ea"/>
                        <a:ea typeface="+mn-ea"/>
                      </a:endParaRPr>
                    </a:p>
                  </a:txBody>
                  <a:tcPr anchor="ct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不要</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医療機器に該当しない場合も、製品が</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ＥＵ法規制に該当する場合はＣＥマーク取得が必要である。</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ドイツにおける介護機器の流通ルートは、間接販売が一般的であり、介護製品の取扱業者もしくは福祉用具販売店との販路を構築する必要がある。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50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50000"/>
                        </a:schemeClr>
                      </a:solidFill>
                      <a:prstDash val="solid"/>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lumMod val="95000"/>
                      </a:schemeClr>
                    </a:solidFill>
                  </a:tcPr>
                </a:tc>
                <a:tc>
                  <a:txBody>
                    <a:bodyPr/>
                    <a:lstStyle/>
                    <a:p>
                      <a:pPr marL="171450" indent="-171450" algn="l">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同左</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pSp>
        <p:nvGrpSpPr>
          <p:cNvPr id="9" name="グループ化 8">
            <a:extLst>
              <a:ext uri="{FF2B5EF4-FFF2-40B4-BE49-F238E27FC236}">
                <a16:creationId xmlns:a16="http://schemas.microsoft.com/office/drawing/2014/main" id="{7120B0D8-D5F9-40E8-A67E-D4FE22F6D07A}"/>
              </a:ext>
            </a:extLst>
          </p:cNvPr>
          <p:cNvGrpSpPr/>
          <p:nvPr/>
        </p:nvGrpSpPr>
        <p:grpSpPr>
          <a:xfrm>
            <a:off x="488504" y="1722712"/>
            <a:ext cx="3600000" cy="457200"/>
            <a:chOff x="488504" y="976671"/>
            <a:chExt cx="3600000" cy="457200"/>
          </a:xfrm>
        </p:grpSpPr>
        <p:sp>
          <p:nvSpPr>
            <p:cNvPr id="11" name="Rectangle 2">
              <a:extLst>
                <a:ext uri="{FF2B5EF4-FFF2-40B4-BE49-F238E27FC236}">
                  <a16:creationId xmlns:a16="http://schemas.microsoft.com/office/drawing/2014/main" id="{3EBAE3B2-3DBE-4135-B716-18E6E2162CE7}"/>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流通ルートの比較</a:t>
              </a:r>
            </a:p>
          </p:txBody>
        </p:sp>
        <p:cxnSp>
          <p:nvCxnSpPr>
            <p:cNvPr id="12" name="直線コネクタ 11">
              <a:extLst>
                <a:ext uri="{FF2B5EF4-FFF2-40B4-BE49-F238E27FC236}">
                  <a16:creationId xmlns:a16="http://schemas.microsoft.com/office/drawing/2014/main" id="{BD49B076-ACC5-460F-BEC1-043A61C9EFD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CAC972D0-C638-4BAE-842A-138A33275434}"/>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682423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229211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206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ドイツにおけるロボット介護機器の今後の展望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3.</a:t>
            </a:r>
            <a:r>
              <a:rPr lang="ja-JP" altLang="en-US" dirty="0"/>
              <a:t>政策・制度</a:t>
            </a:r>
            <a:r>
              <a:rPr lang="en-US" altLang="ja-JP" dirty="0"/>
              <a:t>&gt;</a:t>
            </a:r>
            <a:r>
              <a:rPr lang="ja-JP" altLang="en-US" dirty="0"/>
              <a:t>その他の制度・規制／</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92514C54-6FAA-4898-829E-D3D1A672BE62}"/>
              </a:ext>
            </a:extLst>
          </p:cNvPr>
          <p:cNvGraphicFramePr>
            <a:graphicFrameLocks noGrp="1"/>
          </p:cNvGraphicFramePr>
          <p:nvPr>
            <p:extLst>
              <p:ext uri="{D42A27DB-BD31-4B8C-83A1-F6EECF244321}">
                <p14:modId xmlns:p14="http://schemas.microsoft.com/office/powerpoint/2010/main" val="2194244986"/>
              </p:ext>
            </p:extLst>
          </p:nvPr>
        </p:nvGraphicFramePr>
        <p:xfrm>
          <a:off x="201975" y="865848"/>
          <a:ext cx="9503552" cy="5552151"/>
        </p:xfrm>
        <a:graphic>
          <a:graphicData uri="http://schemas.openxmlformats.org/drawingml/2006/table">
            <a:tbl>
              <a:tblPr firstCol="1" bandRow="1"/>
              <a:tblGrid>
                <a:gridCol w="407673">
                  <a:extLst>
                    <a:ext uri="{9D8B030D-6E8A-4147-A177-3AD203B41FA5}">
                      <a16:colId xmlns:a16="http://schemas.microsoft.com/office/drawing/2014/main" val="20000"/>
                    </a:ext>
                  </a:extLst>
                </a:gridCol>
                <a:gridCol w="1855441">
                  <a:extLst>
                    <a:ext uri="{9D8B030D-6E8A-4147-A177-3AD203B41FA5}">
                      <a16:colId xmlns:a16="http://schemas.microsoft.com/office/drawing/2014/main" val="20001"/>
                    </a:ext>
                  </a:extLst>
                </a:gridCol>
                <a:gridCol w="7240438">
                  <a:extLst>
                    <a:ext uri="{9D8B030D-6E8A-4147-A177-3AD203B41FA5}">
                      <a16:colId xmlns:a16="http://schemas.microsoft.com/office/drawing/2014/main" val="20002"/>
                    </a:ext>
                  </a:extLst>
                </a:gridCol>
              </a:tblGrid>
              <a:tr h="697794">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介護市場の現状</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高齢者を取り巻く環境</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高齢者人口（</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歳以上）</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は、現在は約</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1,780</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万人、</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2050</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年には</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2,404</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万人</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となり、高齢化率は</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％に到達すると予測されている。</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2010</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年以前に、高齢化率</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％を超過しており、既に超高齢化社会である。</a:t>
                      </a: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9055">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indent="-171450">
                        <a:buFont typeface="Wingdings" panose="05000000000000000000" pitchFamily="2" charset="2"/>
                        <a:buChar char="ü"/>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国民は</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介護保険への加入を義務付け</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られている。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98425">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介護サービスの提供</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在宅介護を優先し、施設での部分介護及びショートステイの給付は入所型の施設介護の給付に優先</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すると定められている。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2756">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l">
                        <a:lnSpc>
                          <a:spcPts val="600"/>
                        </a:lnSpc>
                        <a:spcBef>
                          <a:spcPts val="0"/>
                        </a:spcBef>
                      </a:pPr>
                      <a:endParaRPr kumimoji="1" lang="ja-JP" altLang="en-US" sz="600" b="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475842">
                <a:tc rowSpan="6">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ロボット介護機器を巡る動向</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ロボット介護機器関連の施策</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ＥＵのテクノロジーを使ったケアに関する施策は</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欧州委員会が</a:t>
                      </a:r>
                      <a:r>
                        <a:rPr kumimoji="1" lang="ja-JP" altLang="en-US" sz="12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中心となって推進している。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近年、ドイツ連邦政府が医療・介護にテクノロジーを促進する法律（デジタル供給法）を制定した。</a:t>
                      </a:r>
                      <a:endParaRPr kumimoji="1"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897164">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医療機器の定義・分類とロボット介護機器の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移乗介助（装着型）、在宅介護見守り、介護業務支援は非該当になる可能性がある。</a:t>
                      </a:r>
                      <a:endParaRPr kumimoji="1" lang="en-US" altLang="ja-JP"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ただし、医療機器の該否及び該当するクラスの判定は製造業者に委ねられている。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なお、製造業者の判断により医療機器に非該当とした場合も、ＥＵで製造物を販売するにはＣＥマークが必須であり、該当するＥＵ指令に適合させる必要がある。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897164">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現地で販売されている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重点分野機器の製品は、排泄支援（排泄予測）機器を除き、</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補助具リストに記載されている製品項目であり、</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ドイツ国内で販売</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されている。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ロボット介護の研究も多く実施されているが、認知度が低く製品化までに至るケースは稀である。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ロボット介護の中でも、</a:t>
                      </a: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介護者のサポート的な役割を担い、負担軽減に繋がる</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テクノロジーのニーズが高い</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498425">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医療機器の登録手続き</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ＣＥマーク適合宣言後、ＥＵＤＡＭＥＤデータベースへの登録（ＭＤＲのみ）、ＤＩＭＤＩの医療機器情報システムへの登録が必要である。</a:t>
                      </a: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98425">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医療機器を輸出する場合の留意点</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ＣＥマークを取得してさえいれば、特にない。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98425">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ユーザーに届くまでの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流通ルート</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在宅・施設利用においても、販売代理店を通して販売されることが多い。</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21417860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7832179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309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ドイツにおけるロボット介護機器の将来の市場予測</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市場規模／その他の市場・投資環境情報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9" name="表 8">
            <a:extLst>
              <a:ext uri="{FF2B5EF4-FFF2-40B4-BE49-F238E27FC236}">
                <a16:creationId xmlns:a16="http://schemas.microsoft.com/office/drawing/2014/main" id="{69092A3A-3D02-433F-815E-46B663D4372F}"/>
              </a:ext>
            </a:extLst>
          </p:cNvPr>
          <p:cNvGraphicFramePr>
            <a:graphicFrameLocks noGrp="1"/>
          </p:cNvGraphicFramePr>
          <p:nvPr>
            <p:extLst>
              <p:ext uri="{D42A27DB-BD31-4B8C-83A1-F6EECF244321}">
                <p14:modId xmlns:p14="http://schemas.microsoft.com/office/powerpoint/2010/main" val="2596951495"/>
              </p:ext>
            </p:extLst>
          </p:nvPr>
        </p:nvGraphicFramePr>
        <p:xfrm>
          <a:off x="201976" y="787924"/>
          <a:ext cx="9503999" cy="5665412"/>
        </p:xfrm>
        <a:graphic>
          <a:graphicData uri="http://schemas.openxmlformats.org/drawingml/2006/table">
            <a:tbl>
              <a:tblPr firstCol="1" bandRow="1"/>
              <a:tblGrid>
                <a:gridCol w="339427">
                  <a:extLst>
                    <a:ext uri="{9D8B030D-6E8A-4147-A177-3AD203B41FA5}">
                      <a16:colId xmlns:a16="http://schemas.microsoft.com/office/drawing/2014/main" val="20000"/>
                    </a:ext>
                  </a:extLst>
                </a:gridCol>
                <a:gridCol w="442419">
                  <a:extLst>
                    <a:ext uri="{9D8B030D-6E8A-4147-A177-3AD203B41FA5}">
                      <a16:colId xmlns:a16="http://schemas.microsoft.com/office/drawing/2014/main" val="20001"/>
                    </a:ext>
                  </a:extLst>
                </a:gridCol>
                <a:gridCol w="1779206">
                  <a:extLst>
                    <a:ext uri="{9D8B030D-6E8A-4147-A177-3AD203B41FA5}">
                      <a16:colId xmlns:a16="http://schemas.microsoft.com/office/drawing/2014/main" val="20002"/>
                    </a:ext>
                  </a:extLst>
                </a:gridCol>
                <a:gridCol w="6942947">
                  <a:extLst>
                    <a:ext uri="{9D8B030D-6E8A-4147-A177-3AD203B41FA5}">
                      <a16:colId xmlns:a16="http://schemas.microsoft.com/office/drawing/2014/main" val="20003"/>
                    </a:ext>
                  </a:extLst>
                </a:gridCol>
              </a:tblGrid>
              <a:tr h="406581">
                <a:tc rowSpan="2">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①</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移乗介助</a:t>
                      </a:r>
                    </a:p>
                  </a:txBody>
                  <a:tcPr vert="eaVert"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indent="-171450" algn="l" defTabSz="914400" rtl="0" eaLnBrk="1" latinLnBrk="0" hangingPunct="1">
                        <a:buFont typeface="Wingdings" panose="05000000000000000000" pitchFamily="2" charset="2"/>
                        <a:buChar char="ü"/>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介護者の負担軽減を目的として、将来もニーズは高い。</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06581">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移乗介助（非装着型）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06581">
                <a:tc rowSpan="3">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②</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移動支援（屋外移動）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在宅介護への転換、自立を重視する観点からニーズは高い。</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06581">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移動支援（屋内移動）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同上</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06581">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1219215"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病院と介護施設を運営する法人向けに医療・介護機器の併用で導入するならば、可能性はある。</a:t>
                      </a:r>
                      <a:endPar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06581">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③</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排泄支援（トイレ）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臭いの封じ込めなどに関心があれば普及の可能性はある</a:t>
                      </a:r>
                      <a:r>
                        <a:rPr kumimoji="1" lang="ja-JP" altLang="en-US" sz="1200" b="0" i="0" u="none" strike="noStrike" kern="1200" cap="none" spc="0" normalizeH="0" baseline="0" noProof="0" dirty="0" err="1">
                          <a:ln>
                            <a:noFill/>
                          </a:ln>
                          <a:solidFill>
                            <a:srgbClr val="002060"/>
                          </a:solidFill>
                          <a:effectLst/>
                          <a:uLnTx/>
                          <a:uFillTx/>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534472">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施設の介護プロセスが変われば、介護者の負担軽減につながり、将来的にニーズが高まる可能性がある。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406581">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排泄支援（動作支援）</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自立支援型の機器であれば普及の可能性はある</a:t>
                      </a:r>
                      <a:endParaRPr kumimoji="1" lang="en-US" altLang="ja-JP"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532565">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④</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プライバシーの問題から、将来的にもニーズも低いことが予想される。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06581">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532565">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介護者の負担軽減、コスト削減効果があり、将来的にもニーズは高い。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40658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⑤</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入浴の習慣がないため、今後もニーズは低い。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40658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⑥</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介護業務支援</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事務作業の削減効果があり、今後も引き続きニーズがあると予想される。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136156295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8219376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411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ドイツにおけるロボット介護機器の今後の有望進出領域（</a:t>
            </a:r>
            <a:r>
              <a:rPr lang="en-US" altLang="ja-JP" dirty="0"/>
              <a:t>1/4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7" name="正方形/長方形 6">
            <a:extLst>
              <a:ext uri="{FF2B5EF4-FFF2-40B4-BE49-F238E27FC236}">
                <a16:creationId xmlns:a16="http://schemas.microsoft.com/office/drawing/2014/main" id="{803BF73A-84B9-448E-9EC9-932CE96062A9}"/>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ドイツでは、「医療機器の非該当性」と「現状のニーズ」を基に、さらに「将来の市場予測（需要、競合状況）」を加味し、今後の有望進出領域を整理すれば、以下のとおりである。</a:t>
            </a:r>
          </a:p>
        </p:txBody>
      </p:sp>
      <p:graphicFrame>
        <p:nvGraphicFramePr>
          <p:cNvPr id="11" name="表 10">
            <a:extLst>
              <a:ext uri="{FF2B5EF4-FFF2-40B4-BE49-F238E27FC236}">
                <a16:creationId xmlns:a16="http://schemas.microsoft.com/office/drawing/2014/main" id="{B88D0D12-1A27-46EB-AC05-84F42C471910}"/>
              </a:ext>
            </a:extLst>
          </p:cNvPr>
          <p:cNvGraphicFramePr>
            <a:graphicFrameLocks noGrp="1"/>
          </p:cNvGraphicFramePr>
          <p:nvPr>
            <p:extLst>
              <p:ext uri="{D42A27DB-BD31-4B8C-83A1-F6EECF244321}">
                <p14:modId xmlns:p14="http://schemas.microsoft.com/office/powerpoint/2010/main" val="3274465225"/>
              </p:ext>
            </p:extLst>
          </p:nvPr>
        </p:nvGraphicFramePr>
        <p:xfrm>
          <a:off x="493058" y="1987788"/>
          <a:ext cx="8996446" cy="4492685"/>
        </p:xfrm>
        <a:graphic>
          <a:graphicData uri="http://schemas.openxmlformats.org/drawingml/2006/table">
            <a:tbl>
              <a:tblPr firstRow="1" bandRow="1"/>
              <a:tblGrid>
                <a:gridCol w="820571">
                  <a:extLst>
                    <a:ext uri="{9D8B030D-6E8A-4147-A177-3AD203B41FA5}">
                      <a16:colId xmlns:a16="http://schemas.microsoft.com/office/drawing/2014/main" val="20000"/>
                    </a:ext>
                  </a:extLst>
                </a:gridCol>
                <a:gridCol w="1513433">
                  <a:extLst>
                    <a:ext uri="{9D8B030D-6E8A-4147-A177-3AD203B41FA5}">
                      <a16:colId xmlns:a16="http://schemas.microsoft.com/office/drawing/2014/main" val="20001"/>
                    </a:ext>
                  </a:extLst>
                </a:gridCol>
                <a:gridCol w="825189">
                  <a:extLst>
                    <a:ext uri="{9D8B030D-6E8A-4147-A177-3AD203B41FA5}">
                      <a16:colId xmlns:a16="http://schemas.microsoft.com/office/drawing/2014/main" val="20002"/>
                    </a:ext>
                  </a:extLst>
                </a:gridCol>
                <a:gridCol w="872113">
                  <a:extLst>
                    <a:ext uri="{9D8B030D-6E8A-4147-A177-3AD203B41FA5}">
                      <a16:colId xmlns:a16="http://schemas.microsoft.com/office/drawing/2014/main" val="20003"/>
                    </a:ext>
                  </a:extLst>
                </a:gridCol>
                <a:gridCol w="2482571">
                  <a:extLst>
                    <a:ext uri="{9D8B030D-6E8A-4147-A177-3AD203B41FA5}">
                      <a16:colId xmlns:a16="http://schemas.microsoft.com/office/drawing/2014/main" val="20004"/>
                    </a:ext>
                  </a:extLst>
                </a:gridCol>
                <a:gridCol w="2482569">
                  <a:extLst>
                    <a:ext uri="{9D8B030D-6E8A-4147-A177-3AD203B41FA5}">
                      <a16:colId xmlns:a16="http://schemas.microsoft.com/office/drawing/2014/main" val="20005"/>
                    </a:ext>
                  </a:extLst>
                </a:gridCol>
              </a:tblGrid>
              <a:tr h="145068">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342526">
                <a:tc rowSpan="4">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Text" lastClr="000000">
                          <a:lumMod val="50000"/>
                          <a:lumOff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Text" lastClr="000000">
                          <a:lumMod val="50000"/>
                          <a:lumOff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484893">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marL="90000" marR="90000" marT="46800" marB="0">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医療・介護用として使用する施設では、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ニーズがある。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Text" lastClr="000000">
                          <a:lumMod val="50000"/>
                          <a:lumOff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介護者の負担軽減を目的として、</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将来も引き続きニーズは高い。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50000"/>
                          <a:lumOff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342526">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484893">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医療・介護用として使用する施設では、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ニーズがある。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介護者の負担軽減を目的として、</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将来も引き続きニーズは高い。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r h="342526">
                <a:tc rowSpan="4">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〇</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6"/>
                  </a:ext>
                </a:extLst>
              </a:tr>
              <a:tr h="671390">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自立を支援するため、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手動で簡易なものが普及している。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在宅介護への転換、自立を重視する観点から</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引き続きニーズは高い。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marL="0" marR="0">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7"/>
                  </a:ext>
                </a:extLst>
              </a:tr>
              <a:tr h="342526">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5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〇</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8"/>
                  </a:ext>
                </a:extLst>
              </a:tr>
              <a:tr h="627965">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自立を支援するため、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手動で簡易なものが普及している。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在宅介護への転換、自立を重視する観点から</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引き続きニーズは高い。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9"/>
                  </a:ext>
                </a:extLst>
              </a:tr>
            </a:tbl>
          </a:graphicData>
        </a:graphic>
      </p:graphicFrame>
      <p:grpSp>
        <p:nvGrpSpPr>
          <p:cNvPr id="12" name="グループ化 11">
            <a:extLst>
              <a:ext uri="{FF2B5EF4-FFF2-40B4-BE49-F238E27FC236}">
                <a16:creationId xmlns:a16="http://schemas.microsoft.com/office/drawing/2014/main" id="{67FF39C2-56AC-4A89-BA39-420D6429F022}"/>
              </a:ext>
            </a:extLst>
          </p:cNvPr>
          <p:cNvGrpSpPr/>
          <p:nvPr/>
        </p:nvGrpSpPr>
        <p:grpSpPr>
          <a:xfrm>
            <a:off x="488504" y="1556792"/>
            <a:ext cx="3251574" cy="457200"/>
            <a:chOff x="488504" y="976671"/>
            <a:chExt cx="3600000" cy="457200"/>
          </a:xfrm>
        </p:grpSpPr>
        <p:sp>
          <p:nvSpPr>
            <p:cNvPr id="14" name="Rectangle 2">
              <a:extLst>
                <a:ext uri="{FF2B5EF4-FFF2-40B4-BE49-F238E27FC236}">
                  <a16:creationId xmlns:a16="http://schemas.microsoft.com/office/drawing/2014/main" id="{0D005DAE-CBC0-4743-A299-889DC1EDBB88}"/>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5" name="直線コネクタ 14">
              <a:extLst>
                <a:ext uri="{FF2B5EF4-FFF2-40B4-BE49-F238E27FC236}">
                  <a16:creationId xmlns:a16="http://schemas.microsoft.com/office/drawing/2014/main" id="{264D9890-8F22-49E2-B2FB-7C87D547811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6" name="正方形/長方形 15">
              <a:extLst>
                <a:ext uri="{FF2B5EF4-FFF2-40B4-BE49-F238E27FC236}">
                  <a16:creationId xmlns:a16="http://schemas.microsoft.com/office/drawing/2014/main" id="{7F94070C-28FA-47AD-BD1E-C61D26E30444}"/>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7" name="図 16">
            <a:extLst>
              <a:ext uri="{FF2B5EF4-FFF2-40B4-BE49-F238E27FC236}">
                <a16:creationId xmlns:a16="http://schemas.microsoft.com/office/drawing/2014/main" id="{8DEF7DA8-FB51-4074-9A31-4656B34DA2D5}"/>
              </a:ext>
            </a:extLst>
          </p:cNvPr>
          <p:cNvPicPr>
            <a:picLocks noChangeAspect="1"/>
          </p:cNvPicPr>
          <p:nvPr/>
        </p:nvPicPr>
        <p:blipFill rotWithShape="1">
          <a:blip r:embed="rId7"/>
          <a:srcRect t="5522" b="1"/>
          <a:stretch/>
        </p:blipFill>
        <p:spPr>
          <a:xfrm>
            <a:off x="2000672" y="2817767"/>
            <a:ext cx="720080" cy="678886"/>
          </a:xfrm>
          <a:prstGeom prst="rect">
            <a:avLst/>
          </a:prstGeom>
        </p:spPr>
      </p:pic>
      <p:pic>
        <p:nvPicPr>
          <p:cNvPr id="18" name="図 17">
            <a:extLst>
              <a:ext uri="{FF2B5EF4-FFF2-40B4-BE49-F238E27FC236}">
                <a16:creationId xmlns:a16="http://schemas.microsoft.com/office/drawing/2014/main" id="{F157617A-06AF-4C94-BB06-4F6A55963E44}"/>
              </a:ext>
            </a:extLst>
          </p:cNvPr>
          <p:cNvPicPr>
            <a:picLocks noChangeAspect="1"/>
          </p:cNvPicPr>
          <p:nvPr/>
        </p:nvPicPr>
        <p:blipFill>
          <a:blip r:embed="rId8"/>
          <a:stretch>
            <a:fillRect/>
          </a:stretch>
        </p:blipFill>
        <p:spPr>
          <a:xfrm>
            <a:off x="2000672" y="3627088"/>
            <a:ext cx="720080" cy="698013"/>
          </a:xfrm>
          <a:prstGeom prst="rect">
            <a:avLst/>
          </a:prstGeom>
        </p:spPr>
      </p:pic>
      <p:pic>
        <p:nvPicPr>
          <p:cNvPr id="19" name="図 18">
            <a:extLst>
              <a:ext uri="{FF2B5EF4-FFF2-40B4-BE49-F238E27FC236}">
                <a16:creationId xmlns:a16="http://schemas.microsoft.com/office/drawing/2014/main" id="{6856F8C8-A791-48C9-96C6-C3FD08CE017B}"/>
              </a:ext>
            </a:extLst>
          </p:cNvPr>
          <p:cNvPicPr>
            <a:picLocks noChangeAspect="1"/>
          </p:cNvPicPr>
          <p:nvPr/>
        </p:nvPicPr>
        <p:blipFill>
          <a:blip r:embed="rId9"/>
          <a:stretch>
            <a:fillRect/>
          </a:stretch>
        </p:blipFill>
        <p:spPr>
          <a:xfrm>
            <a:off x="1997029" y="4568709"/>
            <a:ext cx="723723" cy="684828"/>
          </a:xfrm>
          <a:prstGeom prst="rect">
            <a:avLst/>
          </a:prstGeom>
        </p:spPr>
      </p:pic>
      <p:pic>
        <p:nvPicPr>
          <p:cNvPr id="20" name="図 19">
            <a:extLst>
              <a:ext uri="{FF2B5EF4-FFF2-40B4-BE49-F238E27FC236}">
                <a16:creationId xmlns:a16="http://schemas.microsoft.com/office/drawing/2014/main" id="{3AAB1916-9B52-4513-881C-45CEF5C9EE62}"/>
              </a:ext>
            </a:extLst>
          </p:cNvPr>
          <p:cNvPicPr>
            <a:picLocks noChangeAspect="1"/>
          </p:cNvPicPr>
          <p:nvPr/>
        </p:nvPicPr>
        <p:blipFill>
          <a:blip r:embed="rId10"/>
          <a:stretch>
            <a:fillRect/>
          </a:stretch>
        </p:blipFill>
        <p:spPr>
          <a:xfrm>
            <a:off x="1994659" y="5534610"/>
            <a:ext cx="711875" cy="696287"/>
          </a:xfrm>
          <a:prstGeom prst="rect">
            <a:avLst/>
          </a:prstGeom>
        </p:spPr>
      </p:pic>
      <p:sp>
        <p:nvSpPr>
          <p:cNvPr id="21" name="テキスト ボックス 20">
            <a:extLst>
              <a:ext uri="{FF2B5EF4-FFF2-40B4-BE49-F238E27FC236}">
                <a16:creationId xmlns:a16="http://schemas.microsoft.com/office/drawing/2014/main" id="{D655CFFB-A29C-436F-88AD-E1D1FC973B57}"/>
              </a:ext>
            </a:extLst>
          </p:cNvPr>
          <p:cNvSpPr txBox="1"/>
          <p:nvPr/>
        </p:nvSpPr>
        <p:spPr>
          <a:xfrm>
            <a:off x="6609184" y="1760676"/>
            <a:ext cx="336550" cy="107722"/>
          </a:xfrm>
          <a:prstGeom prst="rect">
            <a:avLst/>
          </a:prstGeom>
          <a:solidFill>
            <a:srgbClr val="70AD47">
              <a:lumMod val="40000"/>
              <a:lumOff val="60000"/>
            </a:srgbClr>
          </a:solidFill>
        </p:spPr>
        <p:txBody>
          <a:bodyPr wrap="square" lIns="0" tIns="0" rIns="0" bIns="0" rtlCol="0">
            <a:spAutoFit/>
          </a:bodyPr>
          <a:lstStyle/>
          <a:p>
            <a:pPr marL="0" marR="0" lvl="0" indent="0" defTabSz="1075334" eaLnBrk="1" fontAlgn="auto" latinLnBrk="0" hangingPunct="1">
              <a:lnSpc>
                <a:spcPct val="100000"/>
              </a:lnSpc>
              <a:spcBef>
                <a:spcPts val="0"/>
              </a:spcBef>
              <a:spcAft>
                <a:spcPts val="0"/>
              </a:spcAft>
              <a:buClrTx/>
              <a:buSzTx/>
              <a:buFontTx/>
              <a:buNone/>
              <a:tabLst/>
              <a:defRPr/>
            </a:pPr>
            <a:endPar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テキスト ボックス 21">
            <a:extLst>
              <a:ext uri="{FF2B5EF4-FFF2-40B4-BE49-F238E27FC236}">
                <a16:creationId xmlns:a16="http://schemas.microsoft.com/office/drawing/2014/main" id="{DB363817-A5CA-466B-823C-F48C7DE5FA81}"/>
              </a:ext>
            </a:extLst>
          </p:cNvPr>
          <p:cNvSpPr txBox="1"/>
          <p:nvPr/>
        </p:nvSpPr>
        <p:spPr>
          <a:xfrm>
            <a:off x="6609184" y="1592229"/>
            <a:ext cx="336550" cy="107722"/>
          </a:xfrm>
          <a:prstGeom prst="rect">
            <a:avLst/>
          </a:prstGeom>
          <a:solidFill>
            <a:srgbClr val="CCECFF"/>
          </a:solidFill>
        </p:spPr>
        <p:txBody>
          <a:bodyPr wrap="square" lIns="0" tIns="0" rIns="0" bIns="0" rtlCol="0">
            <a:spAutoFit/>
          </a:bodyPr>
          <a:lstStyle/>
          <a:p>
            <a:pPr defTabSz="1075334" fontAlgn="auto">
              <a:spcBef>
                <a:spcPts val="0"/>
              </a:spcBef>
              <a:spcAft>
                <a:spcPts val="0"/>
              </a:spcAft>
            </a:pPr>
            <a:endParaRPr lang="ja-JP" altLang="en-US" sz="700" b="0"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テキスト ボックス 22">
            <a:extLst>
              <a:ext uri="{FF2B5EF4-FFF2-40B4-BE49-F238E27FC236}">
                <a16:creationId xmlns:a16="http://schemas.microsoft.com/office/drawing/2014/main" id="{135B7512-D8DC-4FE0-86AD-F8B2AC0D726D}"/>
              </a:ext>
            </a:extLst>
          </p:cNvPr>
          <p:cNvSpPr txBox="1"/>
          <p:nvPr/>
        </p:nvSpPr>
        <p:spPr>
          <a:xfrm>
            <a:off x="6945734" y="1532111"/>
            <a:ext cx="2482850" cy="492443"/>
          </a:xfrm>
          <a:prstGeom prst="rect">
            <a:avLst/>
          </a:prstGeom>
          <a:noFill/>
        </p:spPr>
        <p:txBody>
          <a:bodyPr wrap="square" rtlCol="0">
            <a:spAutoFit/>
          </a:bodyPr>
          <a:lstStyle/>
          <a:p>
            <a:r>
              <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医療機器承認を取る必要がなく、市場に展開が可能な機器</a:t>
            </a:r>
            <a:endParaRPr kumimoji="1" lang="en-US" altLang="ja-JP"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spcBef>
                <a:spcPts val="600"/>
              </a:spcBef>
            </a:pPr>
            <a:r>
              <a:rPr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市場に展開するには医療機器承認を得る必要がある機器</a:t>
            </a:r>
            <a:endPar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7450105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5202303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514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ドイツにおけるロボット介護機器の今後の有望進出領域（</a:t>
            </a:r>
            <a:r>
              <a:rPr lang="en-US" altLang="ja-JP" dirty="0"/>
              <a:t>2/4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328048"/>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24" name="表 23">
            <a:extLst>
              <a:ext uri="{FF2B5EF4-FFF2-40B4-BE49-F238E27FC236}">
                <a16:creationId xmlns:a16="http://schemas.microsoft.com/office/drawing/2014/main" id="{2F96AA2A-8B8A-401C-8EBB-1A83A89354F2}"/>
              </a:ext>
            </a:extLst>
          </p:cNvPr>
          <p:cNvGraphicFramePr>
            <a:graphicFrameLocks noGrp="1"/>
          </p:cNvGraphicFramePr>
          <p:nvPr>
            <p:extLst>
              <p:ext uri="{D42A27DB-BD31-4B8C-83A1-F6EECF244321}">
                <p14:modId xmlns:p14="http://schemas.microsoft.com/office/powerpoint/2010/main" val="679247632"/>
              </p:ext>
            </p:extLst>
          </p:nvPr>
        </p:nvGraphicFramePr>
        <p:xfrm>
          <a:off x="493058" y="1581944"/>
          <a:ext cx="8996446" cy="4648200"/>
        </p:xfrm>
        <a:graphic>
          <a:graphicData uri="http://schemas.openxmlformats.org/drawingml/2006/table">
            <a:tbl>
              <a:tblPr firstRow="1" bandRow="1"/>
              <a:tblGrid>
                <a:gridCol w="820571">
                  <a:extLst>
                    <a:ext uri="{9D8B030D-6E8A-4147-A177-3AD203B41FA5}">
                      <a16:colId xmlns:a16="http://schemas.microsoft.com/office/drawing/2014/main" val="20000"/>
                    </a:ext>
                  </a:extLst>
                </a:gridCol>
                <a:gridCol w="1513433">
                  <a:extLst>
                    <a:ext uri="{9D8B030D-6E8A-4147-A177-3AD203B41FA5}">
                      <a16:colId xmlns:a16="http://schemas.microsoft.com/office/drawing/2014/main" val="20001"/>
                    </a:ext>
                  </a:extLst>
                </a:gridCol>
                <a:gridCol w="825189">
                  <a:extLst>
                    <a:ext uri="{9D8B030D-6E8A-4147-A177-3AD203B41FA5}">
                      <a16:colId xmlns:a16="http://schemas.microsoft.com/office/drawing/2014/main" val="20002"/>
                    </a:ext>
                  </a:extLst>
                </a:gridCol>
                <a:gridCol w="872113">
                  <a:extLst>
                    <a:ext uri="{9D8B030D-6E8A-4147-A177-3AD203B41FA5}">
                      <a16:colId xmlns:a16="http://schemas.microsoft.com/office/drawing/2014/main" val="20003"/>
                    </a:ext>
                  </a:extLst>
                </a:gridCol>
                <a:gridCol w="2482571">
                  <a:extLst>
                    <a:ext uri="{9D8B030D-6E8A-4147-A177-3AD203B41FA5}">
                      <a16:colId xmlns:a16="http://schemas.microsoft.com/office/drawing/2014/main" val="20004"/>
                    </a:ext>
                  </a:extLst>
                </a:gridCol>
                <a:gridCol w="2482569">
                  <a:extLst>
                    <a:ext uri="{9D8B030D-6E8A-4147-A177-3AD203B41FA5}">
                      <a16:colId xmlns:a16="http://schemas.microsoft.com/office/drawing/2014/main" val="20005"/>
                    </a:ext>
                  </a:extLst>
                </a:gridCol>
              </a:tblGrid>
              <a:tr h="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94473">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0" marR="0" marT="0" marB="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〇</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268849">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高額であるため、普及していない。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病院と介護施設を運営する法人向けに</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医療・介護機器の併用で</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導入するのであれば、可能性はある。</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0">
                <a:tc rowSpan="6">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134425">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居室において排泄支援が必要な場合は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尿バッグなどの利用が一般的であり、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トイレタイプの製品はあまり普及していない。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臭いの封じ込めなどに関心があれば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r h="134425">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6"/>
                  </a:ext>
                </a:extLst>
              </a:tr>
              <a:tr h="134425">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関心はあるが、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施設側に介護のルーティンがあるため、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介護のプロセスが変わることが前提となり、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現状、ニーズはさほど高くない。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9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施設の介護プロセスが変われば、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介護者の負担軽減につながり、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将来的にニーズが高まる可能性があるが、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7"/>
                  </a:ext>
                </a:extLst>
              </a:tr>
              <a:tr h="13442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8"/>
                  </a:ext>
                </a:extLst>
              </a:tr>
              <a:tr h="134425">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文化的にトイレ介助はあまり受け入れられず、普及していない。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自立支援型の機器であれば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9"/>
                  </a:ext>
                </a:extLst>
              </a:tr>
            </a:tbl>
          </a:graphicData>
        </a:graphic>
      </p:graphicFrame>
      <p:grpSp>
        <p:nvGrpSpPr>
          <p:cNvPr id="25" name="グループ化 24">
            <a:extLst>
              <a:ext uri="{FF2B5EF4-FFF2-40B4-BE49-F238E27FC236}">
                <a16:creationId xmlns:a16="http://schemas.microsoft.com/office/drawing/2014/main" id="{60BDBE0B-745C-4BF8-AB49-4C40DC9FAE44}"/>
              </a:ext>
            </a:extLst>
          </p:cNvPr>
          <p:cNvGrpSpPr/>
          <p:nvPr/>
        </p:nvGrpSpPr>
        <p:grpSpPr>
          <a:xfrm>
            <a:off x="496633" y="1124744"/>
            <a:ext cx="3251574" cy="457200"/>
            <a:chOff x="488504" y="976671"/>
            <a:chExt cx="3600000" cy="457200"/>
          </a:xfrm>
        </p:grpSpPr>
        <p:sp>
          <p:nvSpPr>
            <p:cNvPr id="26" name="Rectangle 2">
              <a:extLst>
                <a:ext uri="{FF2B5EF4-FFF2-40B4-BE49-F238E27FC236}">
                  <a16:creationId xmlns:a16="http://schemas.microsoft.com/office/drawing/2014/main" id="{BB477751-87D0-40BC-85AA-A0235C124727}"/>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27" name="直線コネクタ 26">
              <a:extLst>
                <a:ext uri="{FF2B5EF4-FFF2-40B4-BE49-F238E27FC236}">
                  <a16:creationId xmlns:a16="http://schemas.microsoft.com/office/drawing/2014/main" id="{D50F1940-7D43-4555-9223-C1E932E71D1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8" name="正方形/長方形 27">
              <a:extLst>
                <a:ext uri="{FF2B5EF4-FFF2-40B4-BE49-F238E27FC236}">
                  <a16:creationId xmlns:a16="http://schemas.microsoft.com/office/drawing/2014/main" id="{C22F9D5D-E835-44C6-84D3-6C0F05D90EDC}"/>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9" name="図 28">
            <a:extLst>
              <a:ext uri="{FF2B5EF4-FFF2-40B4-BE49-F238E27FC236}">
                <a16:creationId xmlns:a16="http://schemas.microsoft.com/office/drawing/2014/main" id="{622B75AA-68A6-46B5-A955-92AF00ADB2AD}"/>
              </a:ext>
            </a:extLst>
          </p:cNvPr>
          <p:cNvPicPr>
            <a:picLocks noChangeAspect="1"/>
          </p:cNvPicPr>
          <p:nvPr/>
        </p:nvPicPr>
        <p:blipFill>
          <a:blip r:embed="rId7"/>
          <a:stretch>
            <a:fillRect/>
          </a:stretch>
        </p:blipFill>
        <p:spPr>
          <a:xfrm>
            <a:off x="2019722" y="2571006"/>
            <a:ext cx="714329" cy="705237"/>
          </a:xfrm>
          <a:prstGeom prst="rect">
            <a:avLst/>
          </a:prstGeom>
        </p:spPr>
      </p:pic>
      <p:pic>
        <p:nvPicPr>
          <p:cNvPr id="30" name="図 29">
            <a:extLst>
              <a:ext uri="{FF2B5EF4-FFF2-40B4-BE49-F238E27FC236}">
                <a16:creationId xmlns:a16="http://schemas.microsoft.com/office/drawing/2014/main" id="{259B310B-F892-41A3-87F8-87CB483CFBA1}"/>
              </a:ext>
            </a:extLst>
          </p:cNvPr>
          <p:cNvPicPr>
            <a:picLocks noChangeAspect="1"/>
          </p:cNvPicPr>
          <p:nvPr/>
        </p:nvPicPr>
        <p:blipFill>
          <a:blip r:embed="rId8"/>
          <a:stretch>
            <a:fillRect/>
          </a:stretch>
        </p:blipFill>
        <p:spPr>
          <a:xfrm>
            <a:off x="2005313" y="3500749"/>
            <a:ext cx="718107" cy="674515"/>
          </a:xfrm>
          <a:prstGeom prst="rect">
            <a:avLst/>
          </a:prstGeom>
        </p:spPr>
      </p:pic>
      <p:pic>
        <p:nvPicPr>
          <p:cNvPr id="31" name="図 30">
            <a:extLst>
              <a:ext uri="{FF2B5EF4-FFF2-40B4-BE49-F238E27FC236}">
                <a16:creationId xmlns:a16="http://schemas.microsoft.com/office/drawing/2014/main" id="{6ACF61E6-1647-4121-9791-D0FF6F3B4D82}"/>
              </a:ext>
            </a:extLst>
          </p:cNvPr>
          <p:cNvPicPr>
            <a:picLocks noChangeAspect="1"/>
          </p:cNvPicPr>
          <p:nvPr/>
        </p:nvPicPr>
        <p:blipFill>
          <a:blip r:embed="rId9"/>
          <a:stretch>
            <a:fillRect/>
          </a:stretch>
        </p:blipFill>
        <p:spPr>
          <a:xfrm>
            <a:off x="2005314" y="5477160"/>
            <a:ext cx="710492" cy="641288"/>
          </a:xfrm>
          <a:prstGeom prst="rect">
            <a:avLst/>
          </a:prstGeom>
        </p:spPr>
      </p:pic>
      <p:pic>
        <p:nvPicPr>
          <p:cNvPr id="32" name="図 31">
            <a:extLst>
              <a:ext uri="{FF2B5EF4-FFF2-40B4-BE49-F238E27FC236}">
                <a16:creationId xmlns:a16="http://schemas.microsoft.com/office/drawing/2014/main" id="{B83F894D-BD75-4FC3-A76A-28012EFC9475}"/>
              </a:ext>
            </a:extLst>
          </p:cNvPr>
          <p:cNvPicPr>
            <a:picLocks noChangeAspect="1"/>
          </p:cNvPicPr>
          <p:nvPr/>
        </p:nvPicPr>
        <p:blipFill>
          <a:blip r:embed="rId10"/>
          <a:stretch>
            <a:fillRect/>
          </a:stretch>
        </p:blipFill>
        <p:spPr>
          <a:xfrm>
            <a:off x="1995726" y="4479253"/>
            <a:ext cx="726034" cy="674516"/>
          </a:xfrm>
          <a:prstGeom prst="rect">
            <a:avLst/>
          </a:prstGeom>
        </p:spPr>
      </p:pic>
    </p:spTree>
    <p:extLst>
      <p:ext uri="{BB962C8B-B14F-4D97-AF65-F5344CB8AC3E}">
        <p14:creationId xmlns:p14="http://schemas.microsoft.com/office/powerpoint/2010/main" val="204176548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8236603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616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ドイツにおけるロボット介護機器の今後の有望進出領域（</a:t>
            </a:r>
            <a:r>
              <a:rPr lang="en-US" altLang="ja-JP" dirty="0"/>
              <a:t>3/4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15" name="表 14">
            <a:extLst>
              <a:ext uri="{FF2B5EF4-FFF2-40B4-BE49-F238E27FC236}">
                <a16:creationId xmlns:a16="http://schemas.microsoft.com/office/drawing/2014/main" id="{62BB8121-85AD-4D71-828C-5CC4907B39A0}"/>
              </a:ext>
            </a:extLst>
          </p:cNvPr>
          <p:cNvGraphicFramePr>
            <a:graphicFrameLocks noGrp="1"/>
          </p:cNvGraphicFramePr>
          <p:nvPr>
            <p:extLst>
              <p:ext uri="{D42A27DB-BD31-4B8C-83A1-F6EECF244321}">
                <p14:modId xmlns:p14="http://schemas.microsoft.com/office/powerpoint/2010/main" val="2443278227"/>
              </p:ext>
            </p:extLst>
          </p:nvPr>
        </p:nvGraphicFramePr>
        <p:xfrm>
          <a:off x="493058" y="1988840"/>
          <a:ext cx="8996446" cy="3733800"/>
        </p:xfrm>
        <a:graphic>
          <a:graphicData uri="http://schemas.openxmlformats.org/drawingml/2006/table">
            <a:tbl>
              <a:tblPr firstRow="1" bandRow="1"/>
              <a:tblGrid>
                <a:gridCol w="820571">
                  <a:extLst>
                    <a:ext uri="{9D8B030D-6E8A-4147-A177-3AD203B41FA5}">
                      <a16:colId xmlns:a16="http://schemas.microsoft.com/office/drawing/2014/main" val="20000"/>
                    </a:ext>
                  </a:extLst>
                </a:gridCol>
                <a:gridCol w="1513433">
                  <a:extLst>
                    <a:ext uri="{9D8B030D-6E8A-4147-A177-3AD203B41FA5}">
                      <a16:colId xmlns:a16="http://schemas.microsoft.com/office/drawing/2014/main" val="20001"/>
                    </a:ext>
                  </a:extLst>
                </a:gridCol>
                <a:gridCol w="825189">
                  <a:extLst>
                    <a:ext uri="{9D8B030D-6E8A-4147-A177-3AD203B41FA5}">
                      <a16:colId xmlns:a16="http://schemas.microsoft.com/office/drawing/2014/main" val="20002"/>
                    </a:ext>
                  </a:extLst>
                </a:gridCol>
                <a:gridCol w="872113">
                  <a:extLst>
                    <a:ext uri="{9D8B030D-6E8A-4147-A177-3AD203B41FA5}">
                      <a16:colId xmlns:a16="http://schemas.microsoft.com/office/drawing/2014/main" val="20003"/>
                    </a:ext>
                  </a:extLst>
                </a:gridCol>
                <a:gridCol w="2482571">
                  <a:extLst>
                    <a:ext uri="{9D8B030D-6E8A-4147-A177-3AD203B41FA5}">
                      <a16:colId xmlns:a16="http://schemas.microsoft.com/office/drawing/2014/main" val="20004"/>
                    </a:ext>
                  </a:extLst>
                </a:gridCol>
                <a:gridCol w="2482569">
                  <a:extLst>
                    <a:ext uri="{9D8B030D-6E8A-4147-A177-3AD203B41FA5}">
                      <a16:colId xmlns:a16="http://schemas.microsoft.com/office/drawing/2014/main" val="20005"/>
                    </a:ext>
                  </a:extLst>
                </a:gridCol>
              </a:tblGrid>
              <a:tr h="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83451">
                <a:tc rowSpan="6">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0">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他人に行動を見られる</a:t>
                      </a: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ことに抵抗感があり、</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シルエット型でさえ受け入れられにくい。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プライバシーの問題から、</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将来的にもニーズも低いことが予想される。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0">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0">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他人に行動を見られること</a:t>
                      </a: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に抵抗感があり、</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シルエット型でさえ受け入れられにくい。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900" dirty="0">
                        <a:solidFill>
                          <a:srgbClr val="002060"/>
                        </a:solidFill>
                        <a:latin typeface="+mn-ea"/>
                        <a:ea typeface="+mn-ea"/>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プライバシーの問題から、</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将来的にもニーズも低いことが予想される。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r h="0">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6"/>
                  </a:ext>
                </a:extLst>
              </a:tr>
              <a:tr h="0">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介護者の負担軽減、コスト効果もみられ、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ニーズは高い。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他方、一部に倫理的な観点から</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ロボット活用に課題を感じる人もいる。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900" dirty="0">
                        <a:solidFill>
                          <a:srgbClr val="002060"/>
                        </a:solidFill>
                        <a:latin typeface="+mn-ea"/>
                        <a:ea typeface="+mn-ea"/>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介護者の負担軽減、コスト削減効果があり、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将来的にもニーズは高い。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7"/>
                  </a:ext>
                </a:extLst>
              </a:tr>
            </a:tbl>
          </a:graphicData>
        </a:graphic>
      </p:graphicFrame>
      <p:grpSp>
        <p:nvGrpSpPr>
          <p:cNvPr id="16" name="グループ化 15">
            <a:extLst>
              <a:ext uri="{FF2B5EF4-FFF2-40B4-BE49-F238E27FC236}">
                <a16:creationId xmlns:a16="http://schemas.microsoft.com/office/drawing/2014/main" id="{25EB5AF3-F95D-4AD7-836F-3278FD94F878}"/>
              </a:ext>
            </a:extLst>
          </p:cNvPr>
          <p:cNvGrpSpPr/>
          <p:nvPr/>
        </p:nvGrpSpPr>
        <p:grpSpPr>
          <a:xfrm>
            <a:off x="496633" y="1531640"/>
            <a:ext cx="3251574" cy="457200"/>
            <a:chOff x="488504" y="976671"/>
            <a:chExt cx="3600000" cy="457200"/>
          </a:xfrm>
        </p:grpSpPr>
        <p:sp>
          <p:nvSpPr>
            <p:cNvPr id="17" name="Rectangle 2">
              <a:extLst>
                <a:ext uri="{FF2B5EF4-FFF2-40B4-BE49-F238E27FC236}">
                  <a16:creationId xmlns:a16="http://schemas.microsoft.com/office/drawing/2014/main" id="{AEBB6EB7-46EF-420E-9396-B8D209673278}"/>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8" name="直線コネクタ 17">
              <a:extLst>
                <a:ext uri="{FF2B5EF4-FFF2-40B4-BE49-F238E27FC236}">
                  <a16:creationId xmlns:a16="http://schemas.microsoft.com/office/drawing/2014/main" id="{7BB9E057-456D-4204-92F1-50FB4A611B3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5F13CF7D-B389-4F11-8644-CD734DD12D22}"/>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0" name="図 19">
            <a:extLst>
              <a:ext uri="{FF2B5EF4-FFF2-40B4-BE49-F238E27FC236}">
                <a16:creationId xmlns:a16="http://schemas.microsoft.com/office/drawing/2014/main" id="{119A95B0-2D27-4844-BF7E-6A4F3FE9FA84}"/>
              </a:ext>
            </a:extLst>
          </p:cNvPr>
          <p:cNvPicPr>
            <a:picLocks noChangeAspect="1"/>
          </p:cNvPicPr>
          <p:nvPr/>
        </p:nvPicPr>
        <p:blipFill>
          <a:blip r:embed="rId7"/>
          <a:stretch>
            <a:fillRect/>
          </a:stretch>
        </p:blipFill>
        <p:spPr>
          <a:xfrm>
            <a:off x="1960473" y="2915419"/>
            <a:ext cx="739979" cy="735830"/>
          </a:xfrm>
          <a:prstGeom prst="rect">
            <a:avLst/>
          </a:prstGeom>
        </p:spPr>
      </p:pic>
      <p:pic>
        <p:nvPicPr>
          <p:cNvPr id="21" name="図 20">
            <a:extLst>
              <a:ext uri="{FF2B5EF4-FFF2-40B4-BE49-F238E27FC236}">
                <a16:creationId xmlns:a16="http://schemas.microsoft.com/office/drawing/2014/main" id="{BF4F5827-C13B-4A3C-9E32-E667020DA45E}"/>
              </a:ext>
            </a:extLst>
          </p:cNvPr>
          <p:cNvPicPr>
            <a:picLocks noChangeAspect="1"/>
          </p:cNvPicPr>
          <p:nvPr/>
        </p:nvPicPr>
        <p:blipFill>
          <a:blip r:embed="rId8"/>
          <a:stretch>
            <a:fillRect/>
          </a:stretch>
        </p:blipFill>
        <p:spPr>
          <a:xfrm>
            <a:off x="1954064" y="3839192"/>
            <a:ext cx="745287" cy="701122"/>
          </a:xfrm>
          <a:prstGeom prst="rect">
            <a:avLst/>
          </a:prstGeom>
        </p:spPr>
      </p:pic>
      <p:pic>
        <p:nvPicPr>
          <p:cNvPr id="22" name="図 21">
            <a:extLst>
              <a:ext uri="{FF2B5EF4-FFF2-40B4-BE49-F238E27FC236}">
                <a16:creationId xmlns:a16="http://schemas.microsoft.com/office/drawing/2014/main" id="{448EE8A6-1419-48B8-B4AF-F30209C081B0}"/>
              </a:ext>
            </a:extLst>
          </p:cNvPr>
          <p:cNvPicPr>
            <a:picLocks noChangeAspect="1"/>
          </p:cNvPicPr>
          <p:nvPr/>
        </p:nvPicPr>
        <p:blipFill>
          <a:blip r:embed="rId9"/>
          <a:stretch>
            <a:fillRect/>
          </a:stretch>
        </p:blipFill>
        <p:spPr>
          <a:xfrm>
            <a:off x="1964958" y="4843204"/>
            <a:ext cx="736264" cy="674028"/>
          </a:xfrm>
          <a:prstGeom prst="rect">
            <a:avLst/>
          </a:prstGeom>
        </p:spPr>
      </p:pic>
    </p:spTree>
    <p:extLst>
      <p:ext uri="{BB962C8B-B14F-4D97-AF65-F5344CB8AC3E}">
        <p14:creationId xmlns:p14="http://schemas.microsoft.com/office/powerpoint/2010/main" val="1448031054"/>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9930044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719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ドイツにおけるロボット介護機器の今後の有望進出領域（</a:t>
            </a:r>
            <a:r>
              <a:rPr lang="en-US" altLang="ja-JP" dirty="0"/>
              <a:t>4/4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EE1FD5B0-F808-457E-A222-422F9CDA3BEA}"/>
              </a:ext>
            </a:extLst>
          </p:cNvPr>
          <p:cNvGraphicFramePr>
            <a:graphicFrameLocks noGrp="1"/>
          </p:cNvGraphicFramePr>
          <p:nvPr>
            <p:extLst>
              <p:ext uri="{D42A27DB-BD31-4B8C-83A1-F6EECF244321}">
                <p14:modId xmlns:p14="http://schemas.microsoft.com/office/powerpoint/2010/main" val="880329448"/>
              </p:ext>
            </p:extLst>
          </p:nvPr>
        </p:nvGraphicFramePr>
        <p:xfrm>
          <a:off x="493058" y="1988840"/>
          <a:ext cx="8996446" cy="2682240"/>
        </p:xfrm>
        <a:graphic>
          <a:graphicData uri="http://schemas.openxmlformats.org/drawingml/2006/table">
            <a:tbl>
              <a:tblPr firstRow="1" bandRow="1"/>
              <a:tblGrid>
                <a:gridCol w="820571">
                  <a:extLst>
                    <a:ext uri="{9D8B030D-6E8A-4147-A177-3AD203B41FA5}">
                      <a16:colId xmlns:a16="http://schemas.microsoft.com/office/drawing/2014/main" val="20000"/>
                    </a:ext>
                  </a:extLst>
                </a:gridCol>
                <a:gridCol w="1513433">
                  <a:extLst>
                    <a:ext uri="{9D8B030D-6E8A-4147-A177-3AD203B41FA5}">
                      <a16:colId xmlns:a16="http://schemas.microsoft.com/office/drawing/2014/main" val="20001"/>
                    </a:ext>
                  </a:extLst>
                </a:gridCol>
                <a:gridCol w="825189">
                  <a:extLst>
                    <a:ext uri="{9D8B030D-6E8A-4147-A177-3AD203B41FA5}">
                      <a16:colId xmlns:a16="http://schemas.microsoft.com/office/drawing/2014/main" val="20002"/>
                    </a:ext>
                  </a:extLst>
                </a:gridCol>
                <a:gridCol w="872113">
                  <a:extLst>
                    <a:ext uri="{9D8B030D-6E8A-4147-A177-3AD203B41FA5}">
                      <a16:colId xmlns:a16="http://schemas.microsoft.com/office/drawing/2014/main" val="20003"/>
                    </a:ext>
                  </a:extLst>
                </a:gridCol>
                <a:gridCol w="2482571">
                  <a:extLst>
                    <a:ext uri="{9D8B030D-6E8A-4147-A177-3AD203B41FA5}">
                      <a16:colId xmlns:a16="http://schemas.microsoft.com/office/drawing/2014/main" val="20004"/>
                    </a:ext>
                  </a:extLst>
                </a:gridCol>
                <a:gridCol w="2482569">
                  <a:extLst>
                    <a:ext uri="{9D8B030D-6E8A-4147-A177-3AD203B41FA5}">
                      <a16:colId xmlns:a16="http://schemas.microsoft.com/office/drawing/2014/main" val="20005"/>
                    </a:ext>
                  </a:extLst>
                </a:gridCol>
              </a:tblGrid>
              <a:tr h="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 </a:t>
                      </a:r>
                      <a:r>
                        <a:rPr kumimoji="1" lang="en-US" altLang="ja-JP"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0">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入浴の習慣がなく、ニーズが低い。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入浴の習慣がないため、今後もニーズは低い。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0">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0">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身体介護以外でのテクノロジーの利用、</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かつ、介護者の負担軽減につながる機器に</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ニーズがある。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事務作業の削減効果があり、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今後も引き続きニーズがあると予想される。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900" dirty="0">
                        <a:solidFill>
                          <a:srgbClr val="002060"/>
                        </a:solidFill>
                        <a:latin typeface="+mn-ea"/>
                        <a:ea typeface="+mn-ea"/>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bl>
          </a:graphicData>
        </a:graphic>
      </p:graphicFrame>
      <p:grpSp>
        <p:nvGrpSpPr>
          <p:cNvPr id="7" name="グループ化 6">
            <a:extLst>
              <a:ext uri="{FF2B5EF4-FFF2-40B4-BE49-F238E27FC236}">
                <a16:creationId xmlns:a16="http://schemas.microsoft.com/office/drawing/2014/main" id="{7E9604E9-90FC-4CFC-93E1-24407566068A}"/>
              </a:ext>
            </a:extLst>
          </p:cNvPr>
          <p:cNvGrpSpPr/>
          <p:nvPr/>
        </p:nvGrpSpPr>
        <p:grpSpPr>
          <a:xfrm>
            <a:off x="496633" y="1531640"/>
            <a:ext cx="3251574" cy="457200"/>
            <a:chOff x="488504" y="976671"/>
            <a:chExt cx="3600000" cy="457200"/>
          </a:xfrm>
        </p:grpSpPr>
        <p:sp>
          <p:nvSpPr>
            <p:cNvPr id="9" name="Rectangle 2">
              <a:extLst>
                <a:ext uri="{FF2B5EF4-FFF2-40B4-BE49-F238E27FC236}">
                  <a16:creationId xmlns:a16="http://schemas.microsoft.com/office/drawing/2014/main" id="{FA01A8A8-B750-4381-8512-53E857A24A6A}"/>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1" name="直線コネクタ 10">
              <a:extLst>
                <a:ext uri="{FF2B5EF4-FFF2-40B4-BE49-F238E27FC236}">
                  <a16:creationId xmlns:a16="http://schemas.microsoft.com/office/drawing/2014/main" id="{30F5840B-E0DE-4240-9857-0CCB6A55422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5F5A4495-5412-4AF4-94D3-D8C24EABCF61}"/>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4" name="図 13">
            <a:extLst>
              <a:ext uri="{FF2B5EF4-FFF2-40B4-BE49-F238E27FC236}">
                <a16:creationId xmlns:a16="http://schemas.microsoft.com/office/drawing/2014/main" id="{E8FC312D-5B14-45F7-B2B3-3B7076648271}"/>
              </a:ext>
            </a:extLst>
          </p:cNvPr>
          <p:cNvPicPr>
            <a:picLocks noChangeAspect="1"/>
          </p:cNvPicPr>
          <p:nvPr/>
        </p:nvPicPr>
        <p:blipFill>
          <a:blip r:embed="rId7"/>
          <a:stretch>
            <a:fillRect/>
          </a:stretch>
        </p:blipFill>
        <p:spPr>
          <a:xfrm>
            <a:off x="1928664" y="2869406"/>
            <a:ext cx="790973" cy="748421"/>
          </a:xfrm>
          <a:prstGeom prst="rect">
            <a:avLst/>
          </a:prstGeom>
        </p:spPr>
      </p:pic>
      <p:pic>
        <p:nvPicPr>
          <p:cNvPr id="15" name="図 14">
            <a:extLst>
              <a:ext uri="{FF2B5EF4-FFF2-40B4-BE49-F238E27FC236}">
                <a16:creationId xmlns:a16="http://schemas.microsoft.com/office/drawing/2014/main" id="{B886B83B-B6B6-4C45-B689-0AAF90FE8F92}"/>
              </a:ext>
            </a:extLst>
          </p:cNvPr>
          <p:cNvPicPr>
            <a:picLocks noChangeAspect="1"/>
          </p:cNvPicPr>
          <p:nvPr/>
        </p:nvPicPr>
        <p:blipFill>
          <a:blip r:embed="rId8"/>
          <a:stretch>
            <a:fillRect/>
          </a:stretch>
        </p:blipFill>
        <p:spPr>
          <a:xfrm>
            <a:off x="1941835" y="3822838"/>
            <a:ext cx="778917" cy="686282"/>
          </a:xfrm>
          <a:prstGeom prst="rect">
            <a:avLst/>
          </a:prstGeom>
        </p:spPr>
      </p:pic>
    </p:spTree>
    <p:extLst>
      <p:ext uri="{BB962C8B-B14F-4D97-AF65-F5344CB8AC3E}">
        <p14:creationId xmlns:p14="http://schemas.microsoft.com/office/powerpoint/2010/main" val="726581215"/>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3084343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821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ドイツにおけるロボット介護機器のビジネスの方向性</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ドイツドイツ／介護／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8039E24D-8227-4D8E-9277-C17CAC40A685}"/>
              </a:ext>
            </a:extLst>
          </p:cNvPr>
          <p:cNvGraphicFramePr>
            <a:graphicFrameLocks noGrp="1"/>
          </p:cNvGraphicFramePr>
          <p:nvPr>
            <p:extLst>
              <p:ext uri="{D42A27DB-BD31-4B8C-83A1-F6EECF244321}">
                <p14:modId xmlns:p14="http://schemas.microsoft.com/office/powerpoint/2010/main" val="1093832310"/>
              </p:ext>
            </p:extLst>
          </p:nvPr>
        </p:nvGraphicFramePr>
        <p:xfrm>
          <a:off x="416496" y="1268760"/>
          <a:ext cx="9001000" cy="5037896"/>
        </p:xfrm>
        <a:graphic>
          <a:graphicData uri="http://schemas.openxmlformats.org/drawingml/2006/table">
            <a:tbl>
              <a:tblPr firstRow="1" bandRow="1">
                <a:tableStyleId>{5C22544A-7EE6-4342-B048-85BDC9FD1C3A}</a:tableStyleId>
              </a:tblPr>
              <a:tblGrid>
                <a:gridCol w="2448272">
                  <a:extLst>
                    <a:ext uri="{9D8B030D-6E8A-4147-A177-3AD203B41FA5}">
                      <a16:colId xmlns:a16="http://schemas.microsoft.com/office/drawing/2014/main" val="20000"/>
                    </a:ext>
                  </a:extLst>
                </a:gridCol>
                <a:gridCol w="144016">
                  <a:extLst>
                    <a:ext uri="{9D8B030D-6E8A-4147-A177-3AD203B41FA5}">
                      <a16:colId xmlns:a16="http://schemas.microsoft.com/office/drawing/2014/main" val="20001"/>
                    </a:ext>
                  </a:extLst>
                </a:gridCol>
                <a:gridCol w="6408712">
                  <a:extLst>
                    <a:ext uri="{9D8B030D-6E8A-4147-A177-3AD203B41FA5}">
                      <a16:colId xmlns:a16="http://schemas.microsoft.com/office/drawing/2014/main" val="20002"/>
                    </a:ext>
                  </a:extLst>
                </a:gridCol>
              </a:tblGrid>
              <a:tr h="3312368">
                <a:tc>
                  <a:txBody>
                    <a:bodyPr/>
                    <a:lstStyle/>
                    <a:p>
                      <a:pPr algn="l"/>
                      <a:r>
                        <a:rPr kumimoji="1" lang="ja-JP" altLang="en-US" sz="1800" b="0"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有望進出領域</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indent="-285750" algn="l">
                        <a:buClr>
                          <a:srgbClr val="0070C0"/>
                        </a:buClr>
                        <a:buFont typeface="Wingdings" panose="05000000000000000000" pitchFamily="2" charset="2"/>
                        <a:buChar char="l"/>
                      </a:pP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該当なし</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buFont typeface="Wingdings" panose="05000000000000000000" pitchFamily="2" charset="2"/>
                        <a:buNone/>
                      </a:pP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buFont typeface="Wingdings" panose="05000000000000000000" pitchFamily="2" charset="2"/>
                        <a:buNone/>
                      </a:pP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＜ドイツ市場における見通し＞</a:t>
                      </a:r>
                      <a:endParaRPr kumimoji="1"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6213" indent="-176213" algn="l">
                        <a:buClr>
                          <a:srgbClr val="0070C0"/>
                        </a:buClr>
                        <a:buFont typeface="Arial" panose="020B0604020202020204" pitchFamily="34" charset="0"/>
                        <a:buChar char="•"/>
                        <a:tabLst/>
                      </a:pP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ドイツは、</a:t>
                      </a:r>
                      <a:r>
                        <a:rPr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が人間を介護することについても否定的な意見が多く、受け入れのハードルが高い。介護業務支援など、身体介護から離れた業務であれば、今後需要は増える可能性はあるが、データ利用に関する規制が厳しく、この点、ネックである。</a:t>
                      </a:r>
                      <a:endParaRPr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6213" indent="-176213" algn="l">
                        <a:buClr>
                          <a:srgbClr val="0070C0"/>
                        </a:buClr>
                        <a:buFont typeface="Arial" panose="020B0604020202020204" pitchFamily="34" charset="0"/>
                        <a:buChar char="•"/>
                        <a:tabLst/>
                      </a:pP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流通も福祉用具販売店などを通した間接販売が一般的であり、広く普及させるためには、大手代理店のカタログに製品を掲載する必要があるが、そのハードルは高い。</a:t>
                      </a:r>
                      <a:endParaRPr kumimoji="1"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6213" indent="-176213" algn="l">
                        <a:buClr>
                          <a:srgbClr val="0070C0"/>
                        </a:buClr>
                        <a:buFont typeface="Arial" panose="020B0604020202020204" pitchFamily="34" charset="0"/>
                        <a:buChar char="•"/>
                        <a:tabLst/>
                      </a:pP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販売先として考えられる民間介護施設に対しては、テクノロジー導入に有用性があることを証明する必要があるが、介護の有用性は定性的で証明が難しい。</a:t>
                      </a:r>
                      <a:endParaRPr kumimoji="1"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6213" indent="-176213" algn="l">
                        <a:buClr>
                          <a:srgbClr val="0070C0"/>
                        </a:buClr>
                        <a:buFont typeface="Arial" panose="020B0604020202020204" pitchFamily="34" charset="0"/>
                        <a:buChar char="•"/>
                        <a:tabLst/>
                      </a:pPr>
                      <a:r>
                        <a:rPr kumimoji="1" lang="ja-JP" altLang="en-US"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以上の状況を鑑みて、ドイツにおいて有望な進出領域はないと判断した。</a:t>
                      </a:r>
                      <a:endParaRPr kumimoji="1" lang="en-US" altLang="ja-JP" sz="14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lgn="l">
                        <a:buFont typeface="Arial" panose="020B0604020202020204" pitchFamily="34" charset="0"/>
                        <a:buChar char="•"/>
                      </a:pPr>
                      <a:endParaRPr kumimoji="1" lang="en-US" altLang="ja-JP" sz="1400" b="0" dirty="0">
                        <a:solidFill>
                          <a:srgbClr val="002060"/>
                        </a:solidFill>
                        <a:latin typeface="+mn-ea"/>
                        <a:ea typeface="+mn-ea"/>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00747">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682890">
                <a:tc>
                  <a:txBody>
                    <a:bodyPr/>
                    <a:lstStyle/>
                    <a:p>
                      <a:pPr algn="l"/>
                      <a:r>
                        <a:rPr kumimoji="1" lang="ja-JP" altLang="en-US" sz="1800"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対象顧客</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0747">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739752">
                <a:tc>
                  <a:txBody>
                    <a:bodyPr/>
                    <a:lstStyle/>
                    <a:p>
                      <a:pPr algn="l"/>
                      <a:r>
                        <a:rPr kumimoji="1" lang="ja-JP" altLang="en-US" sz="1800" b="0"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進出形態</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72631458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987077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480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中国の医療機器の定義・分類とロボット介護機器の該当予測（</a:t>
            </a:r>
            <a:r>
              <a:rPr lang="en-US" altLang="ja-JP" dirty="0"/>
              <a:t>5/6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69237879-E893-4829-8AEB-2C47E5F40060}"/>
              </a:ext>
            </a:extLst>
          </p:cNvPr>
          <p:cNvGraphicFramePr>
            <a:graphicFrameLocks noGrp="1"/>
          </p:cNvGraphicFramePr>
          <p:nvPr>
            <p:extLst>
              <p:ext uri="{D42A27DB-BD31-4B8C-83A1-F6EECF244321}">
                <p14:modId xmlns:p14="http://schemas.microsoft.com/office/powerpoint/2010/main" val="219924188"/>
              </p:ext>
            </p:extLst>
          </p:nvPr>
        </p:nvGraphicFramePr>
        <p:xfrm>
          <a:off x="469626" y="1412776"/>
          <a:ext cx="9091885" cy="3504135"/>
        </p:xfrm>
        <a:graphic>
          <a:graphicData uri="http://schemas.openxmlformats.org/drawingml/2006/table">
            <a:tbl>
              <a:tblPr firstRow="1" bandRow="1">
                <a:tableStyleId>{5C22544A-7EE6-4342-B048-85BDC9FD1C3A}</a:tableStyleId>
              </a:tblPr>
              <a:tblGrid>
                <a:gridCol w="863712">
                  <a:extLst>
                    <a:ext uri="{9D8B030D-6E8A-4147-A177-3AD203B41FA5}">
                      <a16:colId xmlns:a16="http://schemas.microsoft.com/office/drawing/2014/main" val="20000"/>
                    </a:ext>
                  </a:extLst>
                </a:gridCol>
                <a:gridCol w="1689714">
                  <a:extLst>
                    <a:ext uri="{9D8B030D-6E8A-4147-A177-3AD203B41FA5}">
                      <a16:colId xmlns:a16="http://schemas.microsoft.com/office/drawing/2014/main" val="20001"/>
                    </a:ext>
                  </a:extLst>
                </a:gridCol>
                <a:gridCol w="4187553">
                  <a:extLst>
                    <a:ext uri="{9D8B030D-6E8A-4147-A177-3AD203B41FA5}">
                      <a16:colId xmlns:a16="http://schemas.microsoft.com/office/drawing/2014/main" val="20002"/>
                    </a:ext>
                  </a:extLst>
                </a:gridCol>
                <a:gridCol w="1175453">
                  <a:extLst>
                    <a:ext uri="{9D8B030D-6E8A-4147-A177-3AD203B41FA5}">
                      <a16:colId xmlns:a16="http://schemas.microsoft.com/office/drawing/2014/main" val="20003"/>
                    </a:ext>
                  </a:extLst>
                </a:gridCol>
                <a:gridCol w="1175453">
                  <a:extLst>
                    <a:ext uri="{9D8B030D-6E8A-4147-A177-3AD203B41FA5}">
                      <a16:colId xmlns:a16="http://schemas.microsoft.com/office/drawing/2014/main" val="20004"/>
                    </a:ext>
                  </a:extLst>
                </a:gridCol>
              </a:tblGrid>
              <a:tr h="289938">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医療機器への該当予測</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95190">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浴槽に出入りする際の一連の動作を支援する機器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要介護者の浴室から浴槽への出入り動作、浴槽をまたぎ湯船につかるまでの一連の動作を支援できる。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機器を使用しなくても少なくとも胸部まで湯に浸かることができる。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948313">
                <a:tc vMerge="1">
                  <a:txBody>
                    <a:bodyPr/>
                    <a:lstStyle/>
                    <a:p>
                      <a:endParaRPr kumimoji="1" lang="ja-JP" altLang="en-US"/>
                    </a:p>
                  </a:txBody>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人体には触れるが、あくまでも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入浴機器の範疇の機器であるため。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見守り、移動支援、排泄支援をはじめとする介護業務に伴う情報を収集・蓄積</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し、それを基に、高齢者等の必要な支援に活用することを可能とする機器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共有する情報は、ロボット介護機器により得られたものとする。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介護サービスの内容を共有することが可能であるとなお良い。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共有した情報を活用して、ロボット介護機器が適切な動作を行うことが可能であればなお良い。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共有した情報を介護記録システムやケアプラン作成システム等に連結することが可能であればなお良い。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208594">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患者と非接触であり、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人体への影響は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ほとんどないため。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病院以外での利用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bl>
          </a:graphicData>
        </a:graphic>
      </p:graphicFrame>
      <p:sp>
        <p:nvSpPr>
          <p:cNvPr id="11" name="Rectangle 3">
            <a:extLst>
              <a:ext uri="{FF2B5EF4-FFF2-40B4-BE49-F238E27FC236}">
                <a16:creationId xmlns:a16="http://schemas.microsoft.com/office/drawing/2014/main" id="{33E13354-CDF1-4ABC-AB0A-12569F3768B9}"/>
              </a:ext>
            </a:extLst>
          </p:cNvPr>
          <p:cNvSpPr txBox="1">
            <a:spLocks noChangeArrowheads="1"/>
          </p:cNvSpPr>
          <p:nvPr/>
        </p:nvSpPr>
        <p:spPr bwMode="auto">
          <a:xfrm>
            <a:off x="165855" y="4869160"/>
            <a:ext cx="9251641" cy="2839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None/>
            </a:pP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12" name="図 11">
            <a:extLst>
              <a:ext uri="{FF2B5EF4-FFF2-40B4-BE49-F238E27FC236}">
                <a16:creationId xmlns:a16="http://schemas.microsoft.com/office/drawing/2014/main" id="{B6DD87DC-A237-4DA7-B649-0D16685F2F4C}"/>
              </a:ext>
            </a:extLst>
          </p:cNvPr>
          <p:cNvPicPr>
            <a:picLocks noChangeAspect="1"/>
          </p:cNvPicPr>
          <p:nvPr/>
        </p:nvPicPr>
        <p:blipFill>
          <a:blip r:embed="rId7"/>
          <a:stretch>
            <a:fillRect/>
          </a:stretch>
        </p:blipFill>
        <p:spPr>
          <a:xfrm>
            <a:off x="1990724" y="2363394"/>
            <a:ext cx="864096" cy="817610"/>
          </a:xfrm>
          <a:prstGeom prst="rect">
            <a:avLst/>
          </a:prstGeom>
        </p:spPr>
      </p:pic>
      <p:pic>
        <p:nvPicPr>
          <p:cNvPr id="14" name="図 13">
            <a:extLst>
              <a:ext uri="{FF2B5EF4-FFF2-40B4-BE49-F238E27FC236}">
                <a16:creationId xmlns:a16="http://schemas.microsoft.com/office/drawing/2014/main" id="{D2309BA4-138B-4412-BD61-7C4829F7B287}"/>
              </a:ext>
            </a:extLst>
          </p:cNvPr>
          <p:cNvPicPr>
            <a:picLocks noChangeAspect="1"/>
          </p:cNvPicPr>
          <p:nvPr/>
        </p:nvPicPr>
        <p:blipFill>
          <a:blip r:embed="rId8"/>
          <a:stretch>
            <a:fillRect/>
          </a:stretch>
        </p:blipFill>
        <p:spPr>
          <a:xfrm>
            <a:off x="2003895" y="3784916"/>
            <a:ext cx="850925" cy="749726"/>
          </a:xfrm>
          <a:prstGeom prst="rect">
            <a:avLst/>
          </a:prstGeom>
        </p:spPr>
      </p:pic>
      <p:sp>
        <p:nvSpPr>
          <p:cNvPr id="15" name="Rectangle 3">
            <a:extLst>
              <a:ext uri="{FF2B5EF4-FFF2-40B4-BE49-F238E27FC236}">
                <a16:creationId xmlns:a16="http://schemas.microsoft.com/office/drawing/2014/main" id="{14E24964-C8CE-430D-9001-F3927BEBAC35}"/>
              </a:ext>
            </a:extLst>
          </p:cNvPr>
          <p:cNvSpPr txBox="1">
            <a:spLocks noChangeArrowheads="1"/>
          </p:cNvSpPr>
          <p:nvPr/>
        </p:nvSpPr>
        <p:spPr bwMode="auto">
          <a:xfrm>
            <a:off x="128464" y="5173663"/>
            <a:ext cx="9251641" cy="120766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indent="-87313">
              <a:lnSpc>
                <a:spcPts val="1500"/>
              </a:lnSpc>
              <a:spcBef>
                <a:spcPts val="0"/>
              </a:spcBef>
              <a:buClr>
                <a:srgbClr val="003366"/>
              </a:buClr>
              <a:buNone/>
            </a:pP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　上述の「医療機器への該当予測」は、上記出典のとおり、</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「医療機器分類目録（</a:t>
            </a: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年８月）」、「医療機器分類規則（</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2015年</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７</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月14日</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）」及び現地ヒアリング</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を参考に弊社が判断したものであるが、</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同じ</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でも</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用途・</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機能</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等によって変わりうるため、医療機器に該当するか及び該当する場合に適用されるリ</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スク分類</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、国家薬品監督管理局に製品の説明書や仕様書を</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示し、</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判定してもらう</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7313">
              <a:lnSpc>
                <a:spcPts val="1500"/>
              </a:lnSpc>
              <a:spcBef>
                <a:spcPts val="600"/>
              </a:spcBef>
              <a:buClr>
                <a:srgbClr val="003366"/>
              </a:buClr>
              <a:buNone/>
            </a:pP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　上記において医療機器に該当すると整理した製品も、</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自宅</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で使用する</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場合は非医療機器</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となる。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87313">
              <a:lnSpc>
                <a:spcPts val="1500"/>
              </a:lnSpc>
              <a:spcBef>
                <a:spcPts val="600"/>
              </a:spcBef>
              <a:buClr>
                <a:srgbClr val="003366"/>
              </a:buClr>
              <a:buNone/>
            </a:pP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　「医療機器への該当」における施設には、介護施設のほか、社区（コミュニティ）の通所サービスセンターも含む。</a:t>
            </a:r>
            <a:endPar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16" name="グループ化 15">
            <a:extLst>
              <a:ext uri="{FF2B5EF4-FFF2-40B4-BE49-F238E27FC236}">
                <a16:creationId xmlns:a16="http://schemas.microsoft.com/office/drawing/2014/main" id="{F04BE1FB-5108-498D-A305-B3420F25E739}"/>
              </a:ext>
            </a:extLst>
          </p:cNvPr>
          <p:cNvGrpSpPr/>
          <p:nvPr/>
        </p:nvGrpSpPr>
        <p:grpSpPr>
          <a:xfrm>
            <a:off x="523898" y="1531640"/>
            <a:ext cx="5555830" cy="457200"/>
            <a:chOff x="488504" y="976671"/>
            <a:chExt cx="3600000" cy="457200"/>
          </a:xfrm>
        </p:grpSpPr>
        <p:sp>
          <p:nvSpPr>
            <p:cNvPr id="17" name="Rectangle 2">
              <a:extLst>
                <a:ext uri="{FF2B5EF4-FFF2-40B4-BE49-F238E27FC236}">
                  <a16:creationId xmlns:a16="http://schemas.microsoft.com/office/drawing/2014/main" id="{20B7B22D-CE5D-4A41-A67C-D2D84F08D839}"/>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予測</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8" name="直線コネクタ 17">
              <a:extLst>
                <a:ext uri="{FF2B5EF4-FFF2-40B4-BE49-F238E27FC236}">
                  <a16:creationId xmlns:a16="http://schemas.microsoft.com/office/drawing/2014/main" id="{8332BC9E-F040-426E-B5E5-3BCDF1647DC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4868C80F-FF66-40FD-9B91-CF270720D6D9}"/>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349802547"/>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869099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4924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アメリカにおける介護市場の現状（</a:t>
            </a:r>
            <a:r>
              <a:rPr lang="en-US" altLang="ja-JP" dirty="0"/>
              <a:t>1/5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ベビーブーマー世代（</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1946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年生まれ）の高齢化を背景に、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年にかけて急激に高齢化率が上昇し、その後も人口増加に伴い、高齢者人口は増加が続く見込みである。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平均寿命・健康寿命は近年伸び悩んでいる。その差（平均寿命－健康寿命）は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年となっている。</a:t>
            </a:r>
          </a:p>
        </p:txBody>
      </p:sp>
      <p:grpSp>
        <p:nvGrpSpPr>
          <p:cNvPr id="7" name="グループ化 6">
            <a:extLst>
              <a:ext uri="{FF2B5EF4-FFF2-40B4-BE49-F238E27FC236}">
                <a16:creationId xmlns:a16="http://schemas.microsoft.com/office/drawing/2014/main" id="{AEFEB25C-3BAC-4DD6-B69C-94C8210FEFF9}"/>
              </a:ext>
            </a:extLst>
          </p:cNvPr>
          <p:cNvGrpSpPr/>
          <p:nvPr/>
        </p:nvGrpSpPr>
        <p:grpSpPr>
          <a:xfrm>
            <a:off x="5241032" y="1700808"/>
            <a:ext cx="3600000" cy="457200"/>
            <a:chOff x="488504" y="976671"/>
            <a:chExt cx="3600000" cy="457200"/>
          </a:xfrm>
        </p:grpSpPr>
        <p:sp>
          <p:nvSpPr>
            <p:cNvPr id="9" name="Rectangle 2">
              <a:extLst>
                <a:ext uri="{FF2B5EF4-FFF2-40B4-BE49-F238E27FC236}">
                  <a16:creationId xmlns:a16="http://schemas.microsoft.com/office/drawing/2014/main" id="{8EA09651-A496-4E08-886A-E4B2F220D41D}"/>
                </a:ext>
              </a:extLst>
            </p:cNvPr>
            <p:cNvSpPr txBox="1">
              <a:spLocks noChangeArrowheads="1"/>
            </p:cNvSpPr>
            <p:nvPr/>
          </p:nvSpPr>
          <p:spPr>
            <a:xfrm>
              <a:off x="629930" y="976671"/>
              <a:ext cx="3386566"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平均寿命と健康寿命の推移</a:t>
              </a:r>
            </a:p>
          </p:txBody>
        </p:sp>
        <p:cxnSp>
          <p:nvCxnSpPr>
            <p:cNvPr id="11" name="直線コネクタ 10">
              <a:extLst>
                <a:ext uri="{FF2B5EF4-FFF2-40B4-BE49-F238E27FC236}">
                  <a16:creationId xmlns:a16="http://schemas.microsoft.com/office/drawing/2014/main" id="{FB367E2D-A219-472C-B576-07F525DD005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ECC99D68-BFF2-4EB5-8F93-A5593158E63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グラフ 13">
            <a:extLst>
              <a:ext uri="{FF2B5EF4-FFF2-40B4-BE49-F238E27FC236}">
                <a16:creationId xmlns:a16="http://schemas.microsoft.com/office/drawing/2014/main" id="{32F722C6-758A-4659-AC01-9522813D8C17}"/>
              </a:ext>
            </a:extLst>
          </p:cNvPr>
          <p:cNvGraphicFramePr>
            <a:graphicFrameLocks/>
          </p:cNvGraphicFramePr>
          <p:nvPr/>
        </p:nvGraphicFramePr>
        <p:xfrm>
          <a:off x="4874792" y="1996009"/>
          <a:ext cx="4680000" cy="4320000"/>
        </p:xfrm>
        <a:graphic>
          <a:graphicData uri="http://schemas.openxmlformats.org/drawingml/2006/chart">
            <c:chart xmlns:c="http://schemas.openxmlformats.org/drawingml/2006/chart" xmlns:r="http://schemas.openxmlformats.org/officeDocument/2006/relationships" r:id="rId7"/>
          </a:graphicData>
        </a:graphic>
      </p:graphicFrame>
      <p:cxnSp>
        <p:nvCxnSpPr>
          <p:cNvPr id="15" name="直線矢印コネクタ 14">
            <a:extLst>
              <a:ext uri="{FF2B5EF4-FFF2-40B4-BE49-F238E27FC236}">
                <a16:creationId xmlns:a16="http://schemas.microsoft.com/office/drawing/2014/main" id="{E77369A3-F687-4F3E-B7FB-559811494C76}"/>
              </a:ext>
            </a:extLst>
          </p:cNvPr>
          <p:cNvCxnSpPr/>
          <p:nvPr/>
        </p:nvCxnSpPr>
        <p:spPr bwMode="auto">
          <a:xfrm flipV="1">
            <a:off x="9372061" y="2833950"/>
            <a:ext cx="0" cy="756000"/>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16" name="角丸四角形 63">
            <a:extLst>
              <a:ext uri="{FF2B5EF4-FFF2-40B4-BE49-F238E27FC236}">
                <a16:creationId xmlns:a16="http://schemas.microsoft.com/office/drawing/2014/main" id="{5464F775-A0C6-4F4D-95A0-89B5EF96E01D}"/>
              </a:ext>
            </a:extLst>
          </p:cNvPr>
          <p:cNvSpPr/>
          <p:nvPr/>
        </p:nvSpPr>
        <p:spPr bwMode="auto">
          <a:xfrm>
            <a:off x="9148424" y="2924090"/>
            <a:ext cx="440271" cy="413478"/>
          </a:xfrm>
          <a:prstGeom prst="roundRect">
            <a:avLst/>
          </a:prstGeom>
          <a:solidFill>
            <a:srgbClr val="FFC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テキスト ボックス 16">
            <a:extLst>
              <a:ext uri="{FF2B5EF4-FFF2-40B4-BE49-F238E27FC236}">
                <a16:creationId xmlns:a16="http://schemas.microsoft.com/office/drawing/2014/main" id="{5A4B3E58-5632-4FF8-8644-552FE98BDD43}"/>
              </a:ext>
            </a:extLst>
          </p:cNvPr>
          <p:cNvSpPr txBox="1"/>
          <p:nvPr/>
        </p:nvSpPr>
        <p:spPr>
          <a:xfrm>
            <a:off x="9078560" y="2984162"/>
            <a:ext cx="585418" cy="276999"/>
          </a:xfrm>
          <a:prstGeom prst="rect">
            <a:avLst/>
          </a:prstGeom>
          <a:noFill/>
        </p:spPr>
        <p:txBody>
          <a:bodyPr wrap="none" rtlCol="0">
            <a:spAutoFit/>
          </a:bodyPr>
          <a:lstStyle/>
          <a:p>
            <a:pPr algn="ctr"/>
            <a:r>
              <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9.2</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18" name="直線矢印コネクタ 17">
            <a:extLst>
              <a:ext uri="{FF2B5EF4-FFF2-40B4-BE49-F238E27FC236}">
                <a16:creationId xmlns:a16="http://schemas.microsoft.com/office/drawing/2014/main" id="{DFFF9192-9878-42D3-982F-1776BFE802F6}"/>
              </a:ext>
            </a:extLst>
          </p:cNvPr>
          <p:cNvCxnSpPr/>
          <p:nvPr/>
        </p:nvCxnSpPr>
        <p:spPr bwMode="auto">
          <a:xfrm flipH="1" flipV="1">
            <a:off x="8655353" y="3327319"/>
            <a:ext cx="3502" cy="792088"/>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19" name="角丸四角形 66">
            <a:extLst>
              <a:ext uri="{FF2B5EF4-FFF2-40B4-BE49-F238E27FC236}">
                <a16:creationId xmlns:a16="http://schemas.microsoft.com/office/drawing/2014/main" id="{4D5B17E1-C0F6-4C31-A11A-B07D02C61F4D}"/>
              </a:ext>
            </a:extLst>
          </p:cNvPr>
          <p:cNvSpPr/>
          <p:nvPr/>
        </p:nvSpPr>
        <p:spPr bwMode="auto">
          <a:xfrm>
            <a:off x="8428344" y="3473825"/>
            <a:ext cx="440271" cy="413478"/>
          </a:xfrm>
          <a:prstGeom prst="roundRect">
            <a:avLst/>
          </a:prstGeom>
          <a:solidFill>
            <a:srgbClr val="FFC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19">
            <a:extLst>
              <a:ext uri="{FF2B5EF4-FFF2-40B4-BE49-F238E27FC236}">
                <a16:creationId xmlns:a16="http://schemas.microsoft.com/office/drawing/2014/main" id="{D734C1A7-0D3F-4533-9318-93B45FBD18CE}"/>
              </a:ext>
            </a:extLst>
          </p:cNvPr>
          <p:cNvSpPr txBox="1"/>
          <p:nvPr/>
        </p:nvSpPr>
        <p:spPr>
          <a:xfrm>
            <a:off x="8310391" y="3528863"/>
            <a:ext cx="681598" cy="276999"/>
          </a:xfrm>
          <a:prstGeom prst="rect">
            <a:avLst/>
          </a:prstGeom>
          <a:noFill/>
        </p:spPr>
        <p:txBody>
          <a:bodyPr wrap="none" rtlCol="0">
            <a:spAutoFit/>
          </a:bodyPr>
          <a:lstStyle/>
          <a:p>
            <a:pPr algn="ctr"/>
            <a:r>
              <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10.0</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grpSp>
        <p:nvGrpSpPr>
          <p:cNvPr id="21" name="グループ化 20">
            <a:extLst>
              <a:ext uri="{FF2B5EF4-FFF2-40B4-BE49-F238E27FC236}">
                <a16:creationId xmlns:a16="http://schemas.microsoft.com/office/drawing/2014/main" id="{094EFF5D-BA79-489B-AC36-1AD21EC1C89B}"/>
              </a:ext>
            </a:extLst>
          </p:cNvPr>
          <p:cNvGrpSpPr/>
          <p:nvPr/>
        </p:nvGrpSpPr>
        <p:grpSpPr>
          <a:xfrm>
            <a:off x="224785" y="2039803"/>
            <a:ext cx="4604261" cy="4320184"/>
            <a:chOff x="-2342963" y="702798"/>
            <a:chExt cx="4680000" cy="4320000"/>
          </a:xfrm>
        </p:grpSpPr>
        <p:graphicFrame>
          <p:nvGraphicFramePr>
            <p:cNvPr id="22" name="グラフ 21">
              <a:extLst>
                <a:ext uri="{FF2B5EF4-FFF2-40B4-BE49-F238E27FC236}">
                  <a16:creationId xmlns:a16="http://schemas.microsoft.com/office/drawing/2014/main" id="{D8564BE8-12CA-4142-AF87-7BB8A9DF1A09}"/>
                </a:ext>
              </a:extLst>
            </p:cNvPr>
            <p:cNvGraphicFramePr/>
            <p:nvPr>
              <p:extLst>
                <p:ext uri="{D42A27DB-BD31-4B8C-83A1-F6EECF244321}">
                  <p14:modId xmlns:p14="http://schemas.microsoft.com/office/powerpoint/2010/main" val="2766307564"/>
                </p:ext>
              </p:extLst>
            </p:nvPr>
          </p:nvGraphicFramePr>
          <p:xfrm>
            <a:off x="-2342963" y="702798"/>
            <a:ext cx="4680000" cy="4320000"/>
          </p:xfrm>
          <a:graphic>
            <a:graphicData uri="http://schemas.openxmlformats.org/drawingml/2006/chart">
              <c:chart xmlns:c="http://schemas.openxmlformats.org/drawingml/2006/chart" xmlns:r="http://schemas.openxmlformats.org/officeDocument/2006/relationships" r:id="rId8"/>
            </a:graphicData>
          </a:graphic>
        </p:graphicFrame>
        <p:sp>
          <p:nvSpPr>
            <p:cNvPr id="23" name="右矢印 37">
              <a:extLst>
                <a:ext uri="{FF2B5EF4-FFF2-40B4-BE49-F238E27FC236}">
                  <a16:creationId xmlns:a16="http://schemas.microsoft.com/office/drawing/2014/main" id="{47319623-F6FD-45C7-A7E7-661AE8669898}"/>
                </a:ext>
              </a:extLst>
            </p:cNvPr>
            <p:cNvSpPr/>
            <p:nvPr/>
          </p:nvSpPr>
          <p:spPr>
            <a:xfrm>
              <a:off x="506848" y="896959"/>
              <a:ext cx="190500" cy="180975"/>
            </a:xfrm>
            <a:prstGeom prst="rightArrow">
              <a:avLst/>
            </a:prstGeom>
            <a:solidFill>
              <a:srgbClr val="70AD47">
                <a:lumMod val="40000"/>
                <a:lumOff val="60000"/>
              </a:srgbClr>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テキスト ボックス 4">
              <a:extLst>
                <a:ext uri="{FF2B5EF4-FFF2-40B4-BE49-F238E27FC236}">
                  <a16:creationId xmlns:a16="http://schemas.microsoft.com/office/drawing/2014/main" id="{1CA2CAA4-810C-4C5E-A964-7C2E35EE4BD1}"/>
                </a:ext>
              </a:extLst>
            </p:cNvPr>
            <p:cNvSpPr txBox="1"/>
            <p:nvPr/>
          </p:nvSpPr>
          <p:spPr>
            <a:xfrm>
              <a:off x="646498" y="857923"/>
              <a:ext cx="839452" cy="246211"/>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grpSp>
      <p:grpSp>
        <p:nvGrpSpPr>
          <p:cNvPr id="25" name="グループ化 24">
            <a:extLst>
              <a:ext uri="{FF2B5EF4-FFF2-40B4-BE49-F238E27FC236}">
                <a16:creationId xmlns:a16="http://schemas.microsoft.com/office/drawing/2014/main" id="{71129887-114B-4ADD-97A5-194D6425AFD3}"/>
              </a:ext>
            </a:extLst>
          </p:cNvPr>
          <p:cNvGrpSpPr/>
          <p:nvPr/>
        </p:nvGrpSpPr>
        <p:grpSpPr>
          <a:xfrm>
            <a:off x="585913" y="1689553"/>
            <a:ext cx="3277348" cy="457200"/>
            <a:chOff x="488504" y="976671"/>
            <a:chExt cx="3600000" cy="457200"/>
          </a:xfrm>
        </p:grpSpPr>
        <p:sp>
          <p:nvSpPr>
            <p:cNvPr id="26" name="Rectangle 2">
              <a:extLst>
                <a:ext uri="{FF2B5EF4-FFF2-40B4-BE49-F238E27FC236}">
                  <a16:creationId xmlns:a16="http://schemas.microsoft.com/office/drawing/2014/main" id="{72B0BADB-AFD7-401D-B15D-576345742046}"/>
                </a:ext>
              </a:extLst>
            </p:cNvPr>
            <p:cNvSpPr txBox="1">
              <a:spLocks noChangeArrowheads="1"/>
            </p:cNvSpPr>
            <p:nvPr/>
          </p:nvSpPr>
          <p:spPr>
            <a:xfrm>
              <a:off x="629929" y="976671"/>
              <a:ext cx="324226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人口構造・高齢化率</a:t>
              </a:r>
            </a:p>
          </p:txBody>
        </p:sp>
        <p:cxnSp>
          <p:nvCxnSpPr>
            <p:cNvPr id="27" name="直線コネクタ 26">
              <a:extLst>
                <a:ext uri="{FF2B5EF4-FFF2-40B4-BE49-F238E27FC236}">
                  <a16:creationId xmlns:a16="http://schemas.microsoft.com/office/drawing/2014/main" id="{B48AB245-1B57-41F4-A189-62C7E2CF9FB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8" name="正方形/長方形 27">
              <a:extLst>
                <a:ext uri="{FF2B5EF4-FFF2-40B4-BE49-F238E27FC236}">
                  <a16:creationId xmlns:a16="http://schemas.microsoft.com/office/drawing/2014/main" id="{EAFC1058-3D64-433D-AD41-3E379D5E3C76}"/>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9" name="テキスト ボックス 1">
            <a:extLst>
              <a:ext uri="{FF2B5EF4-FFF2-40B4-BE49-F238E27FC236}">
                <a16:creationId xmlns:a16="http://schemas.microsoft.com/office/drawing/2014/main" id="{DA23932F-9B82-4E50-A65E-F021FE11BA82}"/>
              </a:ext>
            </a:extLst>
          </p:cNvPr>
          <p:cNvSpPr txBox="1"/>
          <p:nvPr/>
        </p:nvSpPr>
        <p:spPr>
          <a:xfrm>
            <a:off x="4399102" y="5724764"/>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30" name="テキスト ボックス 1">
            <a:extLst>
              <a:ext uri="{FF2B5EF4-FFF2-40B4-BE49-F238E27FC236}">
                <a16:creationId xmlns:a16="http://schemas.microsoft.com/office/drawing/2014/main" id="{670D6635-FA9B-4201-999A-DD0EA28C896B}"/>
              </a:ext>
            </a:extLst>
          </p:cNvPr>
          <p:cNvSpPr txBox="1"/>
          <p:nvPr/>
        </p:nvSpPr>
        <p:spPr>
          <a:xfrm>
            <a:off x="4888955" y="2025804"/>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（歳）</a:t>
            </a:r>
          </a:p>
        </p:txBody>
      </p:sp>
      <p:cxnSp>
        <p:nvCxnSpPr>
          <p:cNvPr id="31" name="直線コネクタ 30">
            <a:extLst>
              <a:ext uri="{FF2B5EF4-FFF2-40B4-BE49-F238E27FC236}">
                <a16:creationId xmlns:a16="http://schemas.microsoft.com/office/drawing/2014/main" id="{6AE9A7E3-F405-417C-AEF0-F7A652D9F492}"/>
              </a:ext>
            </a:extLst>
          </p:cNvPr>
          <p:cNvCxnSpPr/>
          <p:nvPr/>
        </p:nvCxnSpPr>
        <p:spPr>
          <a:xfrm>
            <a:off x="8868615" y="2218206"/>
            <a:ext cx="0" cy="3492000"/>
          </a:xfrm>
          <a:prstGeom prst="line">
            <a:avLst/>
          </a:prstGeom>
          <a:noFill/>
          <a:ln w="19050" cap="flat" cmpd="sng" algn="ctr">
            <a:solidFill>
              <a:sysClr val="window" lastClr="FFFFFF">
                <a:lumMod val="50000"/>
              </a:sysClr>
            </a:solidFill>
            <a:prstDash val="sysDash"/>
            <a:miter lim="800000"/>
          </a:ln>
          <a:effectLst/>
        </p:spPr>
      </p:cxnSp>
      <p:sp>
        <p:nvSpPr>
          <p:cNvPr id="32" name="テキスト ボックス 4">
            <a:extLst>
              <a:ext uri="{FF2B5EF4-FFF2-40B4-BE49-F238E27FC236}">
                <a16:creationId xmlns:a16="http://schemas.microsoft.com/office/drawing/2014/main" id="{342D9B4A-AC37-4E51-9A0F-384CD4F61924}"/>
              </a:ext>
            </a:extLst>
          </p:cNvPr>
          <p:cNvSpPr txBox="1"/>
          <p:nvPr/>
        </p:nvSpPr>
        <p:spPr>
          <a:xfrm>
            <a:off x="4006787" y="2069486"/>
            <a:ext cx="761747" cy="230832"/>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人口ピーク</a:t>
            </a:r>
          </a:p>
        </p:txBody>
      </p:sp>
      <p:sp>
        <p:nvSpPr>
          <p:cNvPr id="34" name="テキスト ボックス 33">
            <a:extLst>
              <a:ext uri="{FF2B5EF4-FFF2-40B4-BE49-F238E27FC236}">
                <a16:creationId xmlns:a16="http://schemas.microsoft.com/office/drawing/2014/main" id="{D8DA91E3-A0A4-4C88-B311-3374E712FBAD}"/>
              </a:ext>
            </a:extLst>
          </p:cNvPr>
          <p:cNvSpPr txBox="1"/>
          <p:nvPr/>
        </p:nvSpPr>
        <p:spPr>
          <a:xfrm>
            <a:off x="1064568" y="2420888"/>
            <a:ext cx="1584176" cy="261610"/>
          </a:xfrm>
          <a:prstGeom prst="rect">
            <a:avLst/>
          </a:prstGeom>
          <a:noFill/>
        </p:spPr>
        <p:txBody>
          <a:bodyPr wrap="square" rtlCol="0">
            <a:spAutoFit/>
          </a:bodyPr>
          <a:lstStyle/>
          <a:p>
            <a:pPr algn="ctr"/>
            <a:r>
              <a:rPr lang="en-US" altLang="ja-JP"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歳以上人口は拡大</a:t>
            </a:r>
            <a:endParaRPr kumimoji="1" lang="ja-JP" altLang="en-US"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35" name="直線矢印コネクタ 34">
            <a:extLst>
              <a:ext uri="{FF2B5EF4-FFF2-40B4-BE49-F238E27FC236}">
                <a16:creationId xmlns:a16="http://schemas.microsoft.com/office/drawing/2014/main" id="{7BC3B5DD-FC72-4AB5-8879-92820BEC6C49}"/>
              </a:ext>
            </a:extLst>
          </p:cNvPr>
          <p:cNvCxnSpPr/>
          <p:nvPr/>
        </p:nvCxnSpPr>
        <p:spPr bwMode="auto">
          <a:xfrm flipV="1">
            <a:off x="1148462" y="2737520"/>
            <a:ext cx="1512168" cy="115416"/>
          </a:xfrm>
          <a:prstGeom prst="straightConnector1">
            <a:avLst/>
          </a:prstGeom>
          <a:ln>
            <a:solidFill>
              <a:srgbClr val="92D05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6" name="円/楕円 49">
            <a:extLst>
              <a:ext uri="{FF2B5EF4-FFF2-40B4-BE49-F238E27FC236}">
                <a16:creationId xmlns:a16="http://schemas.microsoft.com/office/drawing/2014/main" id="{D88A3D8B-4D2D-4F51-95DF-DAB781209801}"/>
              </a:ext>
            </a:extLst>
          </p:cNvPr>
          <p:cNvSpPr/>
          <p:nvPr/>
        </p:nvSpPr>
        <p:spPr bwMode="auto">
          <a:xfrm>
            <a:off x="4328382" y="2348880"/>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endParaRPr>
          </a:p>
        </p:txBody>
      </p:sp>
    </p:spTree>
    <p:extLst>
      <p:ext uri="{BB962C8B-B14F-4D97-AF65-F5344CB8AC3E}">
        <p14:creationId xmlns:p14="http://schemas.microsoft.com/office/powerpoint/2010/main" val="361211106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6502060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845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アメリカにおける介護市場の現状（</a:t>
            </a:r>
            <a:r>
              <a:rPr lang="en-US" altLang="ja-JP" dirty="0"/>
              <a:t>2/5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年から</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年にかけて、高齢者人口は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4,700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万人から</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7,100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万人へと年間</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万人以上増加し、高齢化率も</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％から</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％へと急上昇すると予測されている。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一方、年少・労働人口は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年頃まではほぼ横ばい、その後、増加する見込みである。</a:t>
            </a:r>
          </a:p>
        </p:txBody>
      </p:sp>
      <p:grpSp>
        <p:nvGrpSpPr>
          <p:cNvPr id="36" name="グループ化 35">
            <a:extLst>
              <a:ext uri="{FF2B5EF4-FFF2-40B4-BE49-F238E27FC236}">
                <a16:creationId xmlns:a16="http://schemas.microsoft.com/office/drawing/2014/main" id="{05CCFF26-A5DA-4CBE-B051-F4B905A30CFA}"/>
              </a:ext>
            </a:extLst>
          </p:cNvPr>
          <p:cNvGrpSpPr/>
          <p:nvPr/>
        </p:nvGrpSpPr>
        <p:grpSpPr>
          <a:xfrm>
            <a:off x="595532" y="1689553"/>
            <a:ext cx="3277348" cy="457200"/>
            <a:chOff x="488504" y="976671"/>
            <a:chExt cx="3600000" cy="457200"/>
          </a:xfrm>
        </p:grpSpPr>
        <p:sp>
          <p:nvSpPr>
            <p:cNvPr id="37" name="Rectangle 2">
              <a:extLst>
                <a:ext uri="{FF2B5EF4-FFF2-40B4-BE49-F238E27FC236}">
                  <a16:creationId xmlns:a16="http://schemas.microsoft.com/office/drawing/2014/main" id="{CAA39112-8141-472D-A8F1-8EB4401B78CE}"/>
                </a:ext>
              </a:extLst>
            </p:cNvPr>
            <p:cNvSpPr txBox="1">
              <a:spLocks noChangeArrowheads="1"/>
            </p:cNvSpPr>
            <p:nvPr/>
          </p:nvSpPr>
          <p:spPr>
            <a:xfrm>
              <a:off x="629929" y="976671"/>
              <a:ext cx="324226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高齢者人口（</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p>
          </p:txBody>
        </p:sp>
        <p:cxnSp>
          <p:nvCxnSpPr>
            <p:cNvPr id="38" name="直線コネクタ 37">
              <a:extLst>
                <a:ext uri="{FF2B5EF4-FFF2-40B4-BE49-F238E27FC236}">
                  <a16:creationId xmlns:a16="http://schemas.microsoft.com/office/drawing/2014/main" id="{BF275982-C736-4B71-BD2E-EBA905A2108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9" name="正方形/長方形 38">
              <a:extLst>
                <a:ext uri="{FF2B5EF4-FFF2-40B4-BE49-F238E27FC236}">
                  <a16:creationId xmlns:a16="http://schemas.microsoft.com/office/drawing/2014/main" id="{5ADAF77F-288F-402A-9393-CF899B4E65F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40" name="グラフ 39">
            <a:extLst>
              <a:ext uri="{FF2B5EF4-FFF2-40B4-BE49-F238E27FC236}">
                <a16:creationId xmlns:a16="http://schemas.microsoft.com/office/drawing/2014/main" id="{2B1D4219-49F1-4123-BA76-5F7F2D023344}"/>
              </a:ext>
            </a:extLst>
          </p:cNvPr>
          <p:cNvGraphicFramePr>
            <a:graphicFrameLocks/>
          </p:cNvGraphicFramePr>
          <p:nvPr>
            <p:extLst>
              <p:ext uri="{D42A27DB-BD31-4B8C-83A1-F6EECF244321}">
                <p14:modId xmlns:p14="http://schemas.microsoft.com/office/powerpoint/2010/main" val="1813548291"/>
              </p:ext>
            </p:extLst>
          </p:nvPr>
        </p:nvGraphicFramePr>
        <p:xfrm>
          <a:off x="5022602" y="2072890"/>
          <a:ext cx="4500000" cy="4284000"/>
        </p:xfrm>
        <a:graphic>
          <a:graphicData uri="http://schemas.openxmlformats.org/drawingml/2006/chart">
            <c:chart xmlns:c="http://schemas.openxmlformats.org/drawingml/2006/chart" xmlns:r="http://schemas.openxmlformats.org/officeDocument/2006/relationships" r:id="rId7"/>
          </a:graphicData>
        </a:graphic>
      </p:graphicFrame>
      <p:sp>
        <p:nvSpPr>
          <p:cNvPr id="41" name="右矢印 40">
            <a:extLst>
              <a:ext uri="{FF2B5EF4-FFF2-40B4-BE49-F238E27FC236}">
                <a16:creationId xmlns:a16="http://schemas.microsoft.com/office/drawing/2014/main" id="{8E5FB8B5-7785-436A-BA57-F4E1DA7618AF}"/>
              </a:ext>
            </a:extLst>
          </p:cNvPr>
          <p:cNvSpPr/>
          <p:nvPr/>
        </p:nvSpPr>
        <p:spPr>
          <a:xfrm>
            <a:off x="7689304" y="2317487"/>
            <a:ext cx="170080" cy="174457"/>
          </a:xfrm>
          <a:prstGeom prst="rightArrow">
            <a:avLst/>
          </a:prstGeom>
          <a:solidFill>
            <a:srgbClr val="70AD47">
              <a:lumMod val="40000"/>
              <a:lumOff val="60000"/>
            </a:srgbClr>
          </a:solidFill>
          <a:ln w="12700" cap="flat" cmpd="sng" algn="ctr">
            <a:solidFill>
              <a:srgbClr val="385723"/>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2" name="テキスト ボックス 4">
            <a:extLst>
              <a:ext uri="{FF2B5EF4-FFF2-40B4-BE49-F238E27FC236}">
                <a16:creationId xmlns:a16="http://schemas.microsoft.com/office/drawing/2014/main" id="{C0833201-B994-4FDC-AE61-D31186CF079B}"/>
              </a:ext>
            </a:extLst>
          </p:cNvPr>
          <p:cNvSpPr txBox="1"/>
          <p:nvPr/>
        </p:nvSpPr>
        <p:spPr>
          <a:xfrm>
            <a:off x="7816864" y="2280800"/>
            <a:ext cx="622848" cy="249716"/>
          </a:xfrm>
          <a:prstGeom prst="rect">
            <a:avLst/>
          </a:prstGeom>
          <a:noFill/>
          <a:ln>
            <a:noFill/>
          </a:ln>
          <a:effectLst/>
        </p:spPr>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graphicFrame>
        <p:nvGraphicFramePr>
          <p:cNvPr id="43" name="グラフ 42">
            <a:extLst>
              <a:ext uri="{FF2B5EF4-FFF2-40B4-BE49-F238E27FC236}">
                <a16:creationId xmlns:a16="http://schemas.microsoft.com/office/drawing/2014/main" id="{D82B43A5-86B7-4011-9DE4-ADB111ECCFED}"/>
              </a:ext>
            </a:extLst>
          </p:cNvPr>
          <p:cNvGraphicFramePr>
            <a:graphicFrameLocks/>
          </p:cNvGraphicFramePr>
          <p:nvPr>
            <p:extLst>
              <p:ext uri="{D42A27DB-BD31-4B8C-83A1-F6EECF244321}">
                <p14:modId xmlns:p14="http://schemas.microsoft.com/office/powerpoint/2010/main" val="2787206248"/>
              </p:ext>
            </p:extLst>
          </p:nvPr>
        </p:nvGraphicFramePr>
        <p:xfrm>
          <a:off x="200472" y="2062096"/>
          <a:ext cx="4680000" cy="4320000"/>
        </p:xfrm>
        <a:graphic>
          <a:graphicData uri="http://schemas.openxmlformats.org/drawingml/2006/chart">
            <c:chart xmlns:c="http://schemas.openxmlformats.org/drawingml/2006/chart" xmlns:r="http://schemas.openxmlformats.org/officeDocument/2006/relationships" r:id="rId8"/>
          </a:graphicData>
        </a:graphic>
      </p:graphicFrame>
      <p:sp>
        <p:nvSpPr>
          <p:cNvPr id="44" name="右矢印 46">
            <a:extLst>
              <a:ext uri="{FF2B5EF4-FFF2-40B4-BE49-F238E27FC236}">
                <a16:creationId xmlns:a16="http://schemas.microsoft.com/office/drawing/2014/main" id="{E8918EAF-11F0-44C6-AB88-691E62A8DE85}"/>
              </a:ext>
            </a:extLst>
          </p:cNvPr>
          <p:cNvSpPr/>
          <p:nvPr/>
        </p:nvSpPr>
        <p:spPr>
          <a:xfrm>
            <a:off x="3064606" y="2299943"/>
            <a:ext cx="168788" cy="174724"/>
          </a:xfrm>
          <a:prstGeom prst="rightArrow">
            <a:avLst/>
          </a:prstGeom>
          <a:solidFill>
            <a:srgbClr val="70AD47">
              <a:lumMod val="40000"/>
              <a:lumOff val="60000"/>
            </a:srgbClr>
          </a:solidFill>
          <a:ln w="12700" cap="flat" cmpd="sng" algn="ctr">
            <a:solidFill>
              <a:srgbClr val="385723"/>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5" name="テキスト ボックス 4">
            <a:extLst>
              <a:ext uri="{FF2B5EF4-FFF2-40B4-BE49-F238E27FC236}">
                <a16:creationId xmlns:a16="http://schemas.microsoft.com/office/drawing/2014/main" id="{48227A01-3C4C-4E7C-AA75-AFE70D5D5B62}"/>
              </a:ext>
            </a:extLst>
          </p:cNvPr>
          <p:cNvSpPr txBox="1"/>
          <p:nvPr/>
        </p:nvSpPr>
        <p:spPr>
          <a:xfrm>
            <a:off x="3182757" y="2258692"/>
            <a:ext cx="618115" cy="250097"/>
          </a:xfrm>
          <a:prstGeom prst="rect">
            <a:avLst/>
          </a:prstGeom>
          <a:noFill/>
          <a:ln>
            <a:noFill/>
          </a:ln>
          <a:effectLst/>
        </p:spPr>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sp>
        <p:nvSpPr>
          <p:cNvPr id="46" name="テキスト ボックス 1">
            <a:extLst>
              <a:ext uri="{FF2B5EF4-FFF2-40B4-BE49-F238E27FC236}">
                <a16:creationId xmlns:a16="http://schemas.microsoft.com/office/drawing/2014/main" id="{A97C341C-B355-4948-B93B-3C7AC965A229}"/>
              </a:ext>
            </a:extLst>
          </p:cNvPr>
          <p:cNvSpPr txBox="1"/>
          <p:nvPr/>
        </p:nvSpPr>
        <p:spPr>
          <a:xfrm>
            <a:off x="4495787" y="5766848"/>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grpSp>
        <p:nvGrpSpPr>
          <p:cNvPr id="47" name="グループ化 46">
            <a:extLst>
              <a:ext uri="{FF2B5EF4-FFF2-40B4-BE49-F238E27FC236}">
                <a16:creationId xmlns:a16="http://schemas.microsoft.com/office/drawing/2014/main" id="{F0305785-F82A-4351-8E4E-4471C4255AD5}"/>
              </a:ext>
            </a:extLst>
          </p:cNvPr>
          <p:cNvGrpSpPr/>
          <p:nvPr/>
        </p:nvGrpSpPr>
        <p:grpSpPr>
          <a:xfrm>
            <a:off x="4880992" y="1692590"/>
            <a:ext cx="5178043" cy="457200"/>
            <a:chOff x="488504" y="976671"/>
            <a:chExt cx="3268978" cy="457200"/>
          </a:xfrm>
        </p:grpSpPr>
        <p:sp>
          <p:nvSpPr>
            <p:cNvPr id="48" name="Rectangle 2">
              <a:extLst>
                <a:ext uri="{FF2B5EF4-FFF2-40B4-BE49-F238E27FC236}">
                  <a16:creationId xmlns:a16="http://schemas.microsoft.com/office/drawing/2014/main" id="{56A8C410-D206-4334-A02F-B3CE7E608CDC}"/>
                </a:ext>
              </a:extLst>
            </p:cNvPr>
            <p:cNvSpPr txBox="1">
              <a:spLocks noChangeArrowheads="1"/>
            </p:cNvSpPr>
            <p:nvPr/>
          </p:nvSpPr>
          <p:spPr>
            <a:xfrm>
              <a:off x="580448" y="976671"/>
              <a:ext cx="31770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年少・生産年齢人口（</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歳未満、</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a:t>
              </a:r>
            </a:p>
          </p:txBody>
        </p:sp>
        <p:cxnSp>
          <p:nvCxnSpPr>
            <p:cNvPr id="49" name="直線コネクタ 48">
              <a:extLst>
                <a:ext uri="{FF2B5EF4-FFF2-40B4-BE49-F238E27FC236}">
                  <a16:creationId xmlns:a16="http://schemas.microsoft.com/office/drawing/2014/main" id="{EA5759EA-AA0E-4182-AB29-61468F30D330}"/>
                </a:ext>
              </a:extLst>
            </p:cNvPr>
            <p:cNvCxnSpPr/>
            <p:nvPr/>
          </p:nvCxnSpPr>
          <p:spPr bwMode="auto">
            <a:xfrm>
              <a:off x="492325" y="1318138"/>
              <a:ext cx="2727282"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50" name="正方形/長方形 49">
              <a:extLst>
                <a:ext uri="{FF2B5EF4-FFF2-40B4-BE49-F238E27FC236}">
                  <a16:creationId xmlns:a16="http://schemas.microsoft.com/office/drawing/2014/main" id="{85F51571-73F5-49DD-97F5-6CCAB810ABF8}"/>
                </a:ext>
              </a:extLst>
            </p:cNvPr>
            <p:cNvSpPr/>
            <p:nvPr/>
          </p:nvSpPr>
          <p:spPr bwMode="auto">
            <a:xfrm>
              <a:off x="488504" y="986352"/>
              <a:ext cx="70455"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48752624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860661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5948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アメリカにおける介護市場の現状（</a:t>
            </a:r>
            <a:r>
              <a:rPr lang="en-US" altLang="ja-JP" dirty="0"/>
              <a:t>3/5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高齢者の人口は、カリフォルニア州で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566.9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万人、次いでフロリダ州</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435.8</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万人、テキサス州</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360.2</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万人、ニューヨーク州</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321.4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万人となっているが、高齢化率はカリフォルニア州が比較的低い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14.3</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％、フロリダ州は全米で２番目に高い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％、テキサス州は全米で３番目に低い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12.6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％、ニューヨーク州は全米平均に近い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16.4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％となっている。</a:t>
            </a:r>
          </a:p>
        </p:txBody>
      </p:sp>
      <p:grpSp>
        <p:nvGrpSpPr>
          <p:cNvPr id="7" name="グループ化 6">
            <a:extLst>
              <a:ext uri="{FF2B5EF4-FFF2-40B4-BE49-F238E27FC236}">
                <a16:creationId xmlns:a16="http://schemas.microsoft.com/office/drawing/2014/main" id="{422F4A97-9A70-469D-B7C3-AFDA8C3D9EB3}"/>
              </a:ext>
            </a:extLst>
          </p:cNvPr>
          <p:cNvGrpSpPr/>
          <p:nvPr/>
        </p:nvGrpSpPr>
        <p:grpSpPr>
          <a:xfrm>
            <a:off x="565786" y="1858591"/>
            <a:ext cx="5035287" cy="457200"/>
            <a:chOff x="488504" y="976671"/>
            <a:chExt cx="3705997" cy="457200"/>
          </a:xfrm>
        </p:grpSpPr>
        <p:sp>
          <p:nvSpPr>
            <p:cNvPr id="9" name="Rectangle 2">
              <a:extLst>
                <a:ext uri="{FF2B5EF4-FFF2-40B4-BE49-F238E27FC236}">
                  <a16:creationId xmlns:a16="http://schemas.microsoft.com/office/drawing/2014/main" id="{3D820DE2-EFB6-4044-8C91-5653EF4AF5A1}"/>
                </a:ext>
              </a:extLst>
            </p:cNvPr>
            <p:cNvSpPr txBox="1">
              <a:spLocks noChangeArrowheads="1"/>
            </p:cNvSpPr>
            <p:nvPr/>
          </p:nvSpPr>
          <p:spPr>
            <a:xfrm>
              <a:off x="590619" y="976671"/>
              <a:ext cx="3603882"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各州の高齢者（</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歳以上）人口と高齢化率　</a:t>
              </a:r>
            </a:p>
          </p:txBody>
        </p:sp>
        <p:cxnSp>
          <p:nvCxnSpPr>
            <p:cNvPr id="11" name="直線コネクタ 10">
              <a:extLst>
                <a:ext uri="{FF2B5EF4-FFF2-40B4-BE49-F238E27FC236}">
                  <a16:creationId xmlns:a16="http://schemas.microsoft.com/office/drawing/2014/main" id="{9F33EF33-4538-441E-8C9E-785C8D9320A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9E9FD487-FC80-4B59-9790-DE266BBCC988}"/>
                </a:ext>
              </a:extLst>
            </p:cNvPr>
            <p:cNvSpPr/>
            <p:nvPr/>
          </p:nvSpPr>
          <p:spPr bwMode="auto">
            <a:xfrm>
              <a:off x="488504" y="986352"/>
              <a:ext cx="8213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Rectangle 3">
            <a:extLst>
              <a:ext uri="{FF2B5EF4-FFF2-40B4-BE49-F238E27FC236}">
                <a16:creationId xmlns:a16="http://schemas.microsoft.com/office/drawing/2014/main" id="{49B39FF6-781B-4E9C-AD2D-B335F9093353}"/>
              </a:ext>
            </a:extLst>
          </p:cNvPr>
          <p:cNvSpPr txBox="1">
            <a:spLocks noChangeArrowheads="1"/>
          </p:cNvSpPr>
          <p:nvPr/>
        </p:nvSpPr>
        <p:spPr bwMode="auto">
          <a:xfrm>
            <a:off x="5266686" y="1861450"/>
            <a:ext cx="4436251" cy="3600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271463" indent="0">
              <a:spcBef>
                <a:spcPts val="0"/>
              </a:spcBef>
              <a:buClr>
                <a:srgbClr val="003366"/>
              </a:buClr>
              <a:buFont typeface="Wingdings" pitchFamily="2" charset="2"/>
              <a:buNone/>
            </a:pPr>
            <a:r>
              <a:rPr lang="ja-JP" altLang="en-US" sz="1800" b="0" kern="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順位は、高齢化率が高い順である。</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15" name="図 14">
            <a:extLst>
              <a:ext uri="{FF2B5EF4-FFF2-40B4-BE49-F238E27FC236}">
                <a16:creationId xmlns:a16="http://schemas.microsoft.com/office/drawing/2014/main" id="{A4BEE776-D5D9-41DD-80A5-623F456C1868}"/>
              </a:ext>
            </a:extLst>
          </p:cNvPr>
          <p:cNvPicPr>
            <a:picLocks noChangeAspect="1"/>
          </p:cNvPicPr>
          <p:nvPr/>
        </p:nvPicPr>
        <p:blipFill>
          <a:blip r:embed="rId7"/>
          <a:stretch>
            <a:fillRect/>
          </a:stretch>
        </p:blipFill>
        <p:spPr>
          <a:xfrm>
            <a:off x="564226" y="2352001"/>
            <a:ext cx="2897428" cy="3768424"/>
          </a:xfrm>
          <a:prstGeom prst="rect">
            <a:avLst/>
          </a:prstGeom>
        </p:spPr>
      </p:pic>
      <p:pic>
        <p:nvPicPr>
          <p:cNvPr id="16" name="図 15">
            <a:extLst>
              <a:ext uri="{FF2B5EF4-FFF2-40B4-BE49-F238E27FC236}">
                <a16:creationId xmlns:a16="http://schemas.microsoft.com/office/drawing/2014/main" id="{3B047CD1-9B2E-40E8-95DE-ACF8451A5B08}"/>
              </a:ext>
            </a:extLst>
          </p:cNvPr>
          <p:cNvPicPr>
            <a:picLocks noChangeAspect="1"/>
          </p:cNvPicPr>
          <p:nvPr/>
        </p:nvPicPr>
        <p:blipFill>
          <a:blip r:embed="rId8"/>
          <a:stretch>
            <a:fillRect/>
          </a:stretch>
        </p:blipFill>
        <p:spPr>
          <a:xfrm>
            <a:off x="3531084" y="2347872"/>
            <a:ext cx="2874433" cy="3573985"/>
          </a:xfrm>
          <a:prstGeom prst="rect">
            <a:avLst/>
          </a:prstGeom>
        </p:spPr>
      </p:pic>
      <p:pic>
        <p:nvPicPr>
          <p:cNvPr id="17" name="図 16">
            <a:extLst>
              <a:ext uri="{FF2B5EF4-FFF2-40B4-BE49-F238E27FC236}">
                <a16:creationId xmlns:a16="http://schemas.microsoft.com/office/drawing/2014/main" id="{19796093-DA15-40E0-821B-57598D7DCA6C}"/>
              </a:ext>
            </a:extLst>
          </p:cNvPr>
          <p:cNvPicPr>
            <a:picLocks noChangeAspect="1"/>
          </p:cNvPicPr>
          <p:nvPr/>
        </p:nvPicPr>
        <p:blipFill>
          <a:blip r:embed="rId9"/>
          <a:stretch>
            <a:fillRect/>
          </a:stretch>
        </p:blipFill>
        <p:spPr>
          <a:xfrm>
            <a:off x="6481694" y="2352349"/>
            <a:ext cx="2851437" cy="2239673"/>
          </a:xfrm>
          <a:prstGeom prst="rect">
            <a:avLst/>
          </a:prstGeom>
        </p:spPr>
      </p:pic>
    </p:spTree>
    <p:extLst>
      <p:ext uri="{BB962C8B-B14F-4D97-AF65-F5344CB8AC3E}">
        <p14:creationId xmlns:p14="http://schemas.microsoft.com/office/powerpoint/2010/main" val="136477061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6891900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050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アメリカにおける介護市場の現状（</a:t>
            </a:r>
            <a:r>
              <a:rPr lang="en-US" altLang="ja-JP" dirty="0"/>
              <a:t>4/5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年齢別の居住地をみると、</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85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歳以上ではサービス付住宅や施設へ移る人が急激に増加する。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85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歳以上人口増加によりサービス付住宅や施設の需要増加が見込まれるが、供給面の制約もあることから、在宅化のニーズはさらに強まると考えられる。</a:t>
            </a:r>
          </a:p>
        </p:txBody>
      </p:sp>
      <p:grpSp>
        <p:nvGrpSpPr>
          <p:cNvPr id="7" name="グループ化 6">
            <a:extLst>
              <a:ext uri="{FF2B5EF4-FFF2-40B4-BE49-F238E27FC236}">
                <a16:creationId xmlns:a16="http://schemas.microsoft.com/office/drawing/2014/main" id="{E6404C44-F3B0-4C66-991C-577B9DE79116}"/>
              </a:ext>
            </a:extLst>
          </p:cNvPr>
          <p:cNvGrpSpPr/>
          <p:nvPr/>
        </p:nvGrpSpPr>
        <p:grpSpPr>
          <a:xfrm>
            <a:off x="799973" y="1690355"/>
            <a:ext cx="3864995" cy="457200"/>
            <a:chOff x="488504" y="976671"/>
            <a:chExt cx="3600000" cy="457200"/>
          </a:xfrm>
        </p:grpSpPr>
        <p:sp>
          <p:nvSpPr>
            <p:cNvPr id="9" name="Rectangle 2">
              <a:extLst>
                <a:ext uri="{FF2B5EF4-FFF2-40B4-BE49-F238E27FC236}">
                  <a16:creationId xmlns:a16="http://schemas.microsoft.com/office/drawing/2014/main" id="{64DB51B2-8534-4A4B-BA27-7A4ED620BFA4}"/>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高齢者の居住地</a:t>
              </a:r>
            </a:p>
          </p:txBody>
        </p:sp>
        <p:cxnSp>
          <p:nvCxnSpPr>
            <p:cNvPr id="11" name="直線コネクタ 10">
              <a:extLst>
                <a:ext uri="{FF2B5EF4-FFF2-40B4-BE49-F238E27FC236}">
                  <a16:creationId xmlns:a16="http://schemas.microsoft.com/office/drawing/2014/main" id="{42A00CD6-67CA-411B-9677-8DDF117B1C9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220823EE-D692-45F7-ADA8-3ADEBBD84106}"/>
                </a:ext>
              </a:extLst>
            </p:cNvPr>
            <p:cNvSpPr/>
            <p:nvPr/>
          </p:nvSpPr>
          <p:spPr bwMode="auto">
            <a:xfrm>
              <a:off x="488504" y="986352"/>
              <a:ext cx="10394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グラフ 13">
            <a:extLst>
              <a:ext uri="{FF2B5EF4-FFF2-40B4-BE49-F238E27FC236}">
                <a16:creationId xmlns:a16="http://schemas.microsoft.com/office/drawing/2014/main" id="{4F87F60A-FCE8-48D3-AAEA-1A56F761E7B1}"/>
              </a:ext>
            </a:extLst>
          </p:cNvPr>
          <p:cNvGraphicFramePr>
            <a:graphicFrameLocks/>
          </p:cNvGraphicFramePr>
          <p:nvPr/>
        </p:nvGraphicFramePr>
        <p:xfrm>
          <a:off x="400579" y="2223864"/>
          <a:ext cx="4572000" cy="3829051"/>
        </p:xfrm>
        <a:graphic>
          <a:graphicData uri="http://schemas.openxmlformats.org/drawingml/2006/chart">
            <c:chart xmlns:c="http://schemas.openxmlformats.org/drawingml/2006/chart" xmlns:r="http://schemas.openxmlformats.org/officeDocument/2006/relationships" r:id="rId7"/>
          </a:graphicData>
        </a:graphic>
      </p:graphicFrame>
      <p:grpSp>
        <p:nvGrpSpPr>
          <p:cNvPr id="15" name="グループ化 14">
            <a:extLst>
              <a:ext uri="{FF2B5EF4-FFF2-40B4-BE49-F238E27FC236}">
                <a16:creationId xmlns:a16="http://schemas.microsoft.com/office/drawing/2014/main" id="{948734E1-881D-4FB1-A668-CF532229F87A}"/>
              </a:ext>
            </a:extLst>
          </p:cNvPr>
          <p:cNvGrpSpPr/>
          <p:nvPr/>
        </p:nvGrpSpPr>
        <p:grpSpPr>
          <a:xfrm>
            <a:off x="5061392" y="1676897"/>
            <a:ext cx="3420000" cy="457200"/>
            <a:chOff x="488504" y="976671"/>
            <a:chExt cx="3600000" cy="457200"/>
          </a:xfrm>
        </p:grpSpPr>
        <p:sp>
          <p:nvSpPr>
            <p:cNvPr id="16" name="Rectangle 2">
              <a:extLst>
                <a:ext uri="{FF2B5EF4-FFF2-40B4-BE49-F238E27FC236}">
                  <a16:creationId xmlns:a16="http://schemas.microsoft.com/office/drawing/2014/main" id="{1F8B81C4-5D48-4346-8FA4-C8009C8DEB0B}"/>
                </a:ext>
              </a:extLst>
            </p:cNvPr>
            <p:cNvSpPr txBox="1">
              <a:spLocks noChangeArrowheads="1"/>
            </p:cNvSpPr>
            <p:nvPr/>
          </p:nvSpPr>
          <p:spPr>
            <a:xfrm>
              <a:off x="619527" y="976671"/>
              <a:ext cx="3260725"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米国高齢者の居住地の推計</a:t>
              </a:r>
            </a:p>
          </p:txBody>
        </p:sp>
        <p:cxnSp>
          <p:nvCxnSpPr>
            <p:cNvPr id="17" name="直線コネクタ 16">
              <a:extLst>
                <a:ext uri="{FF2B5EF4-FFF2-40B4-BE49-F238E27FC236}">
                  <a16:creationId xmlns:a16="http://schemas.microsoft.com/office/drawing/2014/main" id="{174D8B9A-EC51-40B3-9ADA-CDCE161A645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1988079F-0F12-46BF-8CB3-CBF177DE65E6}"/>
                </a:ext>
              </a:extLst>
            </p:cNvPr>
            <p:cNvSpPr/>
            <p:nvPr/>
          </p:nvSpPr>
          <p:spPr bwMode="auto">
            <a:xfrm>
              <a:off x="488504" y="986352"/>
              <a:ext cx="11747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9" name="Rectangle 3">
            <a:extLst>
              <a:ext uri="{FF2B5EF4-FFF2-40B4-BE49-F238E27FC236}">
                <a16:creationId xmlns:a16="http://schemas.microsoft.com/office/drawing/2014/main" id="{002BF4CC-B498-4973-BED5-7769871A3EE5}"/>
              </a:ext>
            </a:extLst>
          </p:cNvPr>
          <p:cNvSpPr txBox="1">
            <a:spLocks noChangeArrowheads="1"/>
          </p:cNvSpPr>
          <p:nvPr/>
        </p:nvSpPr>
        <p:spPr bwMode="auto">
          <a:xfrm>
            <a:off x="735266" y="1929809"/>
            <a:ext cx="2509825" cy="39483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271463" indent="0">
              <a:spcBef>
                <a:spcPts val="0"/>
              </a:spcBef>
              <a:buClr>
                <a:srgbClr val="003366"/>
              </a:buClr>
              <a:buFont typeface="Wingdings" pitchFamily="2" charset="2"/>
              <a:buNone/>
            </a:pPr>
            <a:r>
              <a:rPr lang="ja-JP" altLang="en-US" sz="1800" b="0" kern="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対象はメディケア受給者</a:t>
            </a:r>
            <a:endParaRPr lang="en-US" altLang="ja-JP" sz="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20" name="グラフ 19">
            <a:extLst>
              <a:ext uri="{FF2B5EF4-FFF2-40B4-BE49-F238E27FC236}">
                <a16:creationId xmlns:a16="http://schemas.microsoft.com/office/drawing/2014/main" id="{C55A1D1E-34F9-4841-A3D9-8DBA46714F48}"/>
              </a:ext>
            </a:extLst>
          </p:cNvPr>
          <p:cNvGraphicFramePr>
            <a:graphicFrameLocks/>
          </p:cNvGraphicFramePr>
          <p:nvPr/>
        </p:nvGraphicFramePr>
        <p:xfrm>
          <a:off x="5061392" y="2418607"/>
          <a:ext cx="4295500" cy="3591547"/>
        </p:xfrm>
        <a:graphic>
          <a:graphicData uri="http://schemas.openxmlformats.org/drawingml/2006/chart">
            <c:chart xmlns:c="http://schemas.openxmlformats.org/drawingml/2006/chart" xmlns:r="http://schemas.openxmlformats.org/officeDocument/2006/relationships" r:id="rId8"/>
          </a:graphicData>
        </a:graphic>
      </p:graphicFrame>
      <p:cxnSp>
        <p:nvCxnSpPr>
          <p:cNvPr id="21" name="直線コネクタ 20">
            <a:extLst>
              <a:ext uri="{FF2B5EF4-FFF2-40B4-BE49-F238E27FC236}">
                <a16:creationId xmlns:a16="http://schemas.microsoft.com/office/drawing/2014/main" id="{99CD7A9E-C0E9-4E35-9B81-A25EABD7E51F}"/>
              </a:ext>
            </a:extLst>
          </p:cNvPr>
          <p:cNvCxnSpPr/>
          <p:nvPr/>
        </p:nvCxnSpPr>
        <p:spPr>
          <a:xfrm>
            <a:off x="5905651" y="2579017"/>
            <a:ext cx="0" cy="2808000"/>
          </a:xfrm>
          <a:prstGeom prst="line">
            <a:avLst/>
          </a:prstGeom>
          <a:noFill/>
          <a:ln w="19050" cap="flat" cmpd="sng" algn="ctr">
            <a:solidFill>
              <a:sysClr val="window" lastClr="FFFFFF">
                <a:lumMod val="50000"/>
              </a:sysClr>
            </a:solidFill>
            <a:prstDash val="sysDash"/>
          </a:ln>
          <a:effectLst/>
        </p:spPr>
      </p:cxnSp>
      <p:sp>
        <p:nvSpPr>
          <p:cNvPr id="22" name="Rectangle 3">
            <a:extLst>
              <a:ext uri="{FF2B5EF4-FFF2-40B4-BE49-F238E27FC236}">
                <a16:creationId xmlns:a16="http://schemas.microsoft.com/office/drawing/2014/main" id="{F196C787-39D3-4A4C-9936-FE39D13B15EE}"/>
              </a:ext>
            </a:extLst>
          </p:cNvPr>
          <p:cNvSpPr txBox="1">
            <a:spLocks noChangeArrowheads="1"/>
          </p:cNvSpPr>
          <p:nvPr/>
        </p:nvSpPr>
        <p:spPr bwMode="auto">
          <a:xfrm>
            <a:off x="4672035" y="2228240"/>
            <a:ext cx="1522041" cy="21964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271463" indent="0">
              <a:spcBef>
                <a:spcPts val="0"/>
              </a:spcBef>
              <a:buClr>
                <a:srgbClr val="003366"/>
              </a:buClr>
              <a:buFont typeface="Wingdings" pitchFamily="2" charset="2"/>
              <a:buNone/>
            </a:pPr>
            <a:r>
              <a:rPr lang="ja-JP" altLang="en-US" sz="1000" b="0" kern="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　（千人）</a:t>
            </a:r>
            <a:endParaRPr lang="en-US" altLang="ja-JP" sz="1000" b="0" kern="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Rectangle 3">
            <a:extLst>
              <a:ext uri="{FF2B5EF4-FFF2-40B4-BE49-F238E27FC236}">
                <a16:creationId xmlns:a16="http://schemas.microsoft.com/office/drawing/2014/main" id="{A46EF9FC-1D5A-419E-A0EA-2AC64A456F0A}"/>
              </a:ext>
            </a:extLst>
          </p:cNvPr>
          <p:cNvSpPr txBox="1">
            <a:spLocks noChangeArrowheads="1"/>
          </p:cNvSpPr>
          <p:nvPr/>
        </p:nvSpPr>
        <p:spPr bwMode="auto">
          <a:xfrm>
            <a:off x="5279798" y="2060848"/>
            <a:ext cx="3524652" cy="47281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271463" indent="0">
              <a:spcBef>
                <a:spcPts val="0"/>
              </a:spcBef>
              <a:buClr>
                <a:srgbClr val="003366"/>
              </a:buClr>
              <a:buFont typeface="Wingdings" pitchFamily="2" charset="2"/>
              <a:buNone/>
            </a:pPr>
            <a:r>
              <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メディケア受給者の居住状況より高齢者の居住地選択が</a:t>
            </a:r>
            <a:endPar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marL="271463" indent="0">
              <a:spcBef>
                <a:spcPts val="0"/>
              </a:spcBef>
              <a:buClr>
                <a:srgbClr val="003366"/>
              </a:buClr>
              <a:buFont typeface="Wingdings" pitchFamily="2" charset="2"/>
              <a:buNone/>
            </a:pPr>
            <a:r>
              <a:rPr lang="ja-JP" altLang="en-US"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現状と変わらないと仮定した場合の推計</a:t>
            </a:r>
            <a:endParaRPr lang="en-US" altLang="ja-JP" sz="8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51240212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9386320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152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アメリカにおける介護市場の現状（</a:t>
            </a:r>
            <a:r>
              <a:rPr lang="en-US" altLang="ja-JP" dirty="0"/>
              <a:t>5/5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その他の制度・規制／</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米国の高齢者は、「配偶者」と同居が多く、次に「ひとり暮らし」が続く。子どもと同居している割合は低い。配偶者が亡くなると施設へ移るケースも多い。</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多くの高齢者は年金頼みの生活であり、その点は日本の状況と大きな違いはない。</a:t>
            </a:r>
          </a:p>
        </p:txBody>
      </p:sp>
      <p:grpSp>
        <p:nvGrpSpPr>
          <p:cNvPr id="7" name="グループ化 6">
            <a:extLst>
              <a:ext uri="{FF2B5EF4-FFF2-40B4-BE49-F238E27FC236}">
                <a16:creationId xmlns:a16="http://schemas.microsoft.com/office/drawing/2014/main" id="{9A57613E-8DF9-4599-9BEF-08EE7B1F3F46}"/>
              </a:ext>
            </a:extLst>
          </p:cNvPr>
          <p:cNvGrpSpPr/>
          <p:nvPr/>
        </p:nvGrpSpPr>
        <p:grpSpPr>
          <a:xfrm>
            <a:off x="655956" y="1690355"/>
            <a:ext cx="3864995" cy="457200"/>
            <a:chOff x="488504" y="976671"/>
            <a:chExt cx="3600000" cy="457200"/>
          </a:xfrm>
        </p:grpSpPr>
        <p:sp>
          <p:nvSpPr>
            <p:cNvPr id="9" name="Rectangle 2">
              <a:extLst>
                <a:ext uri="{FF2B5EF4-FFF2-40B4-BE49-F238E27FC236}">
                  <a16:creationId xmlns:a16="http://schemas.microsoft.com/office/drawing/2014/main" id="{3A0DB780-A08C-43A1-98D8-A8D9B94879F7}"/>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米国の高齢者の同居状況</a:t>
              </a:r>
            </a:p>
          </p:txBody>
        </p:sp>
        <p:cxnSp>
          <p:nvCxnSpPr>
            <p:cNvPr id="11" name="直線コネクタ 10">
              <a:extLst>
                <a:ext uri="{FF2B5EF4-FFF2-40B4-BE49-F238E27FC236}">
                  <a16:creationId xmlns:a16="http://schemas.microsoft.com/office/drawing/2014/main" id="{19D17923-C34C-4C0C-9DB2-17648C0E7ED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4945B462-7B71-4810-9285-BC1D9AAC146B}"/>
                </a:ext>
              </a:extLst>
            </p:cNvPr>
            <p:cNvSpPr/>
            <p:nvPr/>
          </p:nvSpPr>
          <p:spPr bwMode="auto">
            <a:xfrm>
              <a:off x="488504" y="986352"/>
              <a:ext cx="10394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4" name="グループ化 13">
            <a:extLst>
              <a:ext uri="{FF2B5EF4-FFF2-40B4-BE49-F238E27FC236}">
                <a16:creationId xmlns:a16="http://schemas.microsoft.com/office/drawing/2014/main" id="{BEEA4ECC-29FB-4643-9C47-26551316F432}"/>
              </a:ext>
            </a:extLst>
          </p:cNvPr>
          <p:cNvGrpSpPr/>
          <p:nvPr/>
        </p:nvGrpSpPr>
        <p:grpSpPr>
          <a:xfrm>
            <a:off x="5194845" y="3927066"/>
            <a:ext cx="3600000" cy="457200"/>
            <a:chOff x="488504" y="976671"/>
            <a:chExt cx="3600000" cy="457200"/>
          </a:xfrm>
        </p:grpSpPr>
        <p:sp>
          <p:nvSpPr>
            <p:cNvPr id="15" name="Rectangle 2">
              <a:extLst>
                <a:ext uri="{FF2B5EF4-FFF2-40B4-BE49-F238E27FC236}">
                  <a16:creationId xmlns:a16="http://schemas.microsoft.com/office/drawing/2014/main" id="{12FDB22A-94AF-4B89-BE28-9DFF00BCE309}"/>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米国の高齢者の収入状況</a:t>
              </a:r>
            </a:p>
          </p:txBody>
        </p:sp>
        <p:cxnSp>
          <p:nvCxnSpPr>
            <p:cNvPr id="16" name="直線コネクタ 15">
              <a:extLst>
                <a:ext uri="{FF2B5EF4-FFF2-40B4-BE49-F238E27FC236}">
                  <a16:creationId xmlns:a16="http://schemas.microsoft.com/office/drawing/2014/main" id="{66D4482D-F634-4D43-BD9A-B4B58DD4187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F76D56A2-0E7B-4862-AB57-062087A4D7B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8" name="グラフ 17">
            <a:extLst>
              <a:ext uri="{FF2B5EF4-FFF2-40B4-BE49-F238E27FC236}">
                <a16:creationId xmlns:a16="http://schemas.microsoft.com/office/drawing/2014/main" id="{9E6D75BB-41A8-4BF0-B45C-92DDDF2747E3}"/>
              </a:ext>
            </a:extLst>
          </p:cNvPr>
          <p:cNvGraphicFramePr>
            <a:graphicFrameLocks/>
          </p:cNvGraphicFramePr>
          <p:nvPr/>
        </p:nvGraphicFramePr>
        <p:xfrm>
          <a:off x="259705" y="2146886"/>
          <a:ext cx="4680000" cy="406034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9" name="グラフ 18">
            <a:extLst>
              <a:ext uri="{FF2B5EF4-FFF2-40B4-BE49-F238E27FC236}">
                <a16:creationId xmlns:a16="http://schemas.microsoft.com/office/drawing/2014/main" id="{3AF91024-ED9F-43F5-AC8A-C997C8420F96}"/>
              </a:ext>
            </a:extLst>
          </p:cNvPr>
          <p:cNvGraphicFramePr>
            <a:graphicFrameLocks/>
          </p:cNvGraphicFramePr>
          <p:nvPr/>
        </p:nvGraphicFramePr>
        <p:xfrm>
          <a:off x="4870086" y="4356171"/>
          <a:ext cx="4680000" cy="1866900"/>
        </p:xfrm>
        <a:graphic>
          <a:graphicData uri="http://schemas.openxmlformats.org/drawingml/2006/chart">
            <c:chart xmlns:c="http://schemas.openxmlformats.org/drawingml/2006/chart" xmlns:r="http://schemas.openxmlformats.org/officeDocument/2006/relationships" r:id="rId8"/>
          </a:graphicData>
        </a:graphic>
      </p:graphicFrame>
      <p:grpSp>
        <p:nvGrpSpPr>
          <p:cNvPr id="20" name="グループ化 19">
            <a:extLst>
              <a:ext uri="{FF2B5EF4-FFF2-40B4-BE49-F238E27FC236}">
                <a16:creationId xmlns:a16="http://schemas.microsoft.com/office/drawing/2014/main" id="{CE096BA2-38C2-4DCB-BF51-354FD250E1F1}"/>
              </a:ext>
            </a:extLst>
          </p:cNvPr>
          <p:cNvGrpSpPr/>
          <p:nvPr/>
        </p:nvGrpSpPr>
        <p:grpSpPr>
          <a:xfrm>
            <a:off x="5072811" y="1703130"/>
            <a:ext cx="3600000" cy="457200"/>
            <a:chOff x="488504" y="976671"/>
            <a:chExt cx="3600000" cy="457200"/>
          </a:xfrm>
        </p:grpSpPr>
        <p:sp>
          <p:nvSpPr>
            <p:cNvPr id="21" name="Rectangle 2">
              <a:extLst>
                <a:ext uri="{FF2B5EF4-FFF2-40B4-BE49-F238E27FC236}">
                  <a16:creationId xmlns:a16="http://schemas.microsoft.com/office/drawing/2014/main" id="{F8169E17-026F-4403-A39C-450D6EA18A74}"/>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日本の高齢者の収入状況</a:t>
              </a:r>
            </a:p>
          </p:txBody>
        </p:sp>
        <p:cxnSp>
          <p:nvCxnSpPr>
            <p:cNvPr id="22" name="直線コネクタ 21">
              <a:extLst>
                <a:ext uri="{FF2B5EF4-FFF2-40B4-BE49-F238E27FC236}">
                  <a16:creationId xmlns:a16="http://schemas.microsoft.com/office/drawing/2014/main" id="{7B10DE9B-11F1-4AF1-A0CE-3152AE0386A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3" name="正方形/長方形 22">
              <a:extLst>
                <a:ext uri="{FF2B5EF4-FFF2-40B4-BE49-F238E27FC236}">
                  <a16:creationId xmlns:a16="http://schemas.microsoft.com/office/drawing/2014/main" id="{9E8FC34A-CF08-4DFD-9785-B52D1E86D0E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4" name="グラフ 23">
            <a:extLst>
              <a:ext uri="{FF2B5EF4-FFF2-40B4-BE49-F238E27FC236}">
                <a16:creationId xmlns:a16="http://schemas.microsoft.com/office/drawing/2014/main" id="{100D2037-BEFE-4972-945F-557CC960F1F9}"/>
              </a:ext>
            </a:extLst>
          </p:cNvPr>
          <p:cNvGraphicFramePr>
            <a:graphicFrameLocks/>
          </p:cNvGraphicFramePr>
          <p:nvPr/>
        </p:nvGraphicFramePr>
        <p:xfrm>
          <a:off x="4954604" y="2132856"/>
          <a:ext cx="4565131" cy="1764000"/>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329526229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97566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255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a:t>
            </a:r>
            <a:r>
              <a:rPr lang="zh-TW" altLang="en-US" dirty="0"/>
              <a:t>介護保険制度</a:t>
            </a:r>
            <a:r>
              <a:rPr lang="ja-JP" altLang="en-US" dirty="0"/>
              <a:t>（</a:t>
            </a:r>
            <a:r>
              <a:rPr lang="en-US" altLang="ja-JP" dirty="0"/>
              <a:t>1/3</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公的保険制度／民間保険</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616080"/>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米国では公的な介護保険制度はない。メディケア（高齢者向け、連邦政府が主体）やメディケイド（低所得者向け、州が主体）の一部が担っているが、基本的には自己負担もしくは民間保険に頼ることにな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メディケアでは、一部の介護機器に対して保険償還を行っているほか、退院後の介護費用の一部を補てんする。</a:t>
            </a:r>
            <a:b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メディケイドは長期ケア（介護）もカバーしている。</a:t>
            </a:r>
          </a:p>
        </p:txBody>
      </p:sp>
      <p:sp>
        <p:nvSpPr>
          <p:cNvPr id="7" name="正方形/長方形 6">
            <a:extLst>
              <a:ext uri="{FF2B5EF4-FFF2-40B4-BE49-F238E27FC236}">
                <a16:creationId xmlns:a16="http://schemas.microsoft.com/office/drawing/2014/main" id="{F0A820E2-638D-49F7-A673-F4A098FBBEB0}"/>
              </a:ext>
            </a:extLst>
          </p:cNvPr>
          <p:cNvSpPr/>
          <p:nvPr/>
        </p:nvSpPr>
        <p:spPr>
          <a:xfrm>
            <a:off x="1067614" y="2930048"/>
            <a:ext cx="1610492" cy="2363771"/>
          </a:xfrm>
          <a:prstGeom prst="rect">
            <a:avLst/>
          </a:prstGeom>
          <a:solidFill>
            <a:srgbClr val="ED7D31">
              <a:lumMod val="40000"/>
              <a:lumOff val="60000"/>
              <a:alpha val="50196"/>
            </a:srgbClr>
          </a:solidFill>
          <a:ln w="12700" cap="flat" cmpd="sng" algn="ctr">
            <a:solidFill>
              <a:srgbClr val="FFCCCC"/>
            </a:solidFill>
            <a:prstDash val="solid"/>
            <a:miter lim="800000"/>
          </a:ln>
          <a:effectLst/>
        </p:spPr>
        <p:txBody>
          <a:bodyPr rtlCol="0" anchor="ctr"/>
          <a:lstStyle/>
          <a:p>
            <a:pPr algn="ctr" fontAlgn="auto">
              <a:spcBef>
                <a:spcPts val="0"/>
              </a:spcBef>
              <a:spcAft>
                <a:spcPts val="0"/>
              </a:spcAft>
              <a:defRPr/>
            </a:pPr>
            <a:endParaRPr kumimoji="0" lang="ja-JP" altLang="en-US" sz="1050" b="0" kern="0"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 name="正方形/長方形 8">
            <a:extLst>
              <a:ext uri="{FF2B5EF4-FFF2-40B4-BE49-F238E27FC236}">
                <a16:creationId xmlns:a16="http://schemas.microsoft.com/office/drawing/2014/main" id="{8562A7F0-6A72-453E-89F6-82FF681566BD}"/>
              </a:ext>
            </a:extLst>
          </p:cNvPr>
          <p:cNvSpPr/>
          <p:nvPr/>
        </p:nvSpPr>
        <p:spPr>
          <a:xfrm>
            <a:off x="1067613" y="5099896"/>
            <a:ext cx="2452254" cy="648408"/>
          </a:xfrm>
          <a:prstGeom prst="rect">
            <a:avLst/>
          </a:prstGeom>
          <a:solidFill>
            <a:srgbClr val="5B9BD5">
              <a:lumMod val="20000"/>
              <a:lumOff val="80000"/>
              <a:alpha val="50196"/>
            </a:srgbClr>
          </a:solidFill>
          <a:ln w="12700" cap="flat" cmpd="sng" algn="ctr">
            <a:solidFill>
              <a:srgbClr val="CCECFF"/>
            </a:solidFill>
            <a:prstDash val="solid"/>
            <a:miter lim="800000"/>
          </a:ln>
          <a:effectLst/>
        </p:spPr>
        <p:txBody>
          <a:bodyPr rtlCol="0" anchor="ctr"/>
          <a:lstStyle/>
          <a:p>
            <a:pPr algn="ctr" fontAlgn="auto">
              <a:spcBef>
                <a:spcPts val="0"/>
              </a:spcBef>
              <a:spcAft>
                <a:spcPts val="0"/>
              </a:spcAft>
              <a:defRPr/>
            </a:pPr>
            <a:endParaRPr kumimoji="0" lang="ja-JP" altLang="en-US" sz="1050" b="0" kern="0"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 name="テキスト ボックス 10">
            <a:extLst>
              <a:ext uri="{FF2B5EF4-FFF2-40B4-BE49-F238E27FC236}">
                <a16:creationId xmlns:a16="http://schemas.microsoft.com/office/drawing/2014/main" id="{6367D961-C709-4D92-B4F3-97BF5BD9458F}"/>
              </a:ext>
            </a:extLst>
          </p:cNvPr>
          <p:cNvSpPr txBox="1"/>
          <p:nvPr/>
        </p:nvSpPr>
        <p:spPr>
          <a:xfrm>
            <a:off x="984120" y="5065902"/>
            <a:ext cx="1295908" cy="577081"/>
          </a:xfrm>
          <a:prstGeom prst="rect">
            <a:avLst/>
          </a:prstGeom>
          <a:noFill/>
          <a:ln>
            <a:noFill/>
          </a:ln>
        </p:spPr>
        <p:txBody>
          <a:bodyPr wrap="square" rtlCol="0">
            <a:spAutoFit/>
          </a:bodyPr>
          <a:lstStyle/>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メディケイド</a:t>
            </a:r>
            <a:endPar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pPr>
            <a:r>
              <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6,294</a:t>
            </a: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万人</a:t>
            </a:r>
            <a:endPar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19.3</a:t>
            </a: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p>
        </p:txBody>
      </p:sp>
      <p:cxnSp>
        <p:nvCxnSpPr>
          <p:cNvPr id="12" name="直線矢印コネクタ 11">
            <a:extLst>
              <a:ext uri="{FF2B5EF4-FFF2-40B4-BE49-F238E27FC236}">
                <a16:creationId xmlns:a16="http://schemas.microsoft.com/office/drawing/2014/main" id="{B61573E4-BD46-48EE-8C1A-434589982623}"/>
              </a:ext>
            </a:extLst>
          </p:cNvPr>
          <p:cNvCxnSpPr/>
          <p:nvPr/>
        </p:nvCxnSpPr>
        <p:spPr>
          <a:xfrm>
            <a:off x="965032" y="5838054"/>
            <a:ext cx="2556000" cy="0"/>
          </a:xfrm>
          <a:prstGeom prst="straightConnector1">
            <a:avLst/>
          </a:prstGeom>
          <a:noFill/>
          <a:ln w="6350" cap="flat" cmpd="sng" algn="ctr">
            <a:solidFill>
              <a:schemeClr val="bg1">
                <a:lumMod val="50000"/>
              </a:schemeClr>
            </a:solidFill>
            <a:prstDash val="solid"/>
            <a:miter lim="800000"/>
            <a:tailEnd type="triangle"/>
          </a:ln>
          <a:effectLst/>
        </p:spPr>
      </p:cxnSp>
      <p:cxnSp>
        <p:nvCxnSpPr>
          <p:cNvPr id="14" name="直線矢印コネクタ 13">
            <a:extLst>
              <a:ext uri="{FF2B5EF4-FFF2-40B4-BE49-F238E27FC236}">
                <a16:creationId xmlns:a16="http://schemas.microsoft.com/office/drawing/2014/main" id="{7030C13D-334B-4E92-B72D-7C9393ED6594}"/>
              </a:ext>
            </a:extLst>
          </p:cNvPr>
          <p:cNvCxnSpPr/>
          <p:nvPr/>
        </p:nvCxnSpPr>
        <p:spPr>
          <a:xfrm flipV="1">
            <a:off x="966550" y="2883883"/>
            <a:ext cx="0" cy="2952000"/>
          </a:xfrm>
          <a:prstGeom prst="straightConnector1">
            <a:avLst/>
          </a:prstGeom>
          <a:noFill/>
          <a:ln w="6350" cap="flat" cmpd="sng" algn="ctr">
            <a:solidFill>
              <a:schemeClr val="bg1">
                <a:lumMod val="50000"/>
              </a:schemeClr>
            </a:solidFill>
            <a:prstDash val="solid"/>
            <a:miter lim="800000"/>
            <a:tailEnd type="triangle"/>
          </a:ln>
          <a:effectLst/>
        </p:spPr>
      </p:cxnSp>
      <p:sp>
        <p:nvSpPr>
          <p:cNvPr id="15" name="テキスト ボックス 14">
            <a:extLst>
              <a:ext uri="{FF2B5EF4-FFF2-40B4-BE49-F238E27FC236}">
                <a16:creationId xmlns:a16="http://schemas.microsoft.com/office/drawing/2014/main" id="{77924FE8-5AE2-474C-93E9-3F819DDE6AA8}"/>
              </a:ext>
            </a:extLst>
          </p:cNvPr>
          <p:cNvSpPr txBox="1"/>
          <p:nvPr/>
        </p:nvSpPr>
        <p:spPr>
          <a:xfrm>
            <a:off x="500919" y="2812866"/>
            <a:ext cx="543885" cy="400110"/>
          </a:xfrm>
          <a:prstGeom prst="rect">
            <a:avLst/>
          </a:prstGeom>
          <a:noFill/>
          <a:ln>
            <a:noFill/>
          </a:ln>
        </p:spPr>
        <p:txBody>
          <a:bodyPr wrap="square" rtlCol="0">
            <a:spAutoFit/>
          </a:bodyPr>
          <a:lstStyle/>
          <a:p>
            <a:pPr fontAlgn="auto">
              <a:spcBef>
                <a:spcPts val="0"/>
              </a:spcBef>
              <a:spcAft>
                <a:spcPts val="0"/>
              </a:spcAft>
            </a:pPr>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所得</a:t>
            </a:r>
            <a:endParaRPr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fontAlgn="auto">
              <a:spcBef>
                <a:spcPts val="0"/>
              </a:spcBef>
              <a:spcAft>
                <a:spcPts val="0"/>
              </a:spcAft>
            </a:pPr>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高</a:t>
            </a:r>
            <a:endParaRPr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テキスト ボックス 15">
            <a:extLst>
              <a:ext uri="{FF2B5EF4-FFF2-40B4-BE49-F238E27FC236}">
                <a16:creationId xmlns:a16="http://schemas.microsoft.com/office/drawing/2014/main" id="{53D878C7-DEE6-453C-AD7B-7752AB43B58A}"/>
              </a:ext>
            </a:extLst>
          </p:cNvPr>
          <p:cNvSpPr txBox="1"/>
          <p:nvPr/>
        </p:nvSpPr>
        <p:spPr>
          <a:xfrm>
            <a:off x="655329" y="5580114"/>
            <a:ext cx="412284" cy="246221"/>
          </a:xfrm>
          <a:prstGeom prst="rect">
            <a:avLst/>
          </a:prstGeom>
          <a:noFill/>
          <a:ln>
            <a:noFill/>
          </a:ln>
        </p:spPr>
        <p:txBody>
          <a:bodyPr wrap="square" rtlCol="0">
            <a:spAutoFit/>
          </a:bodyPr>
          <a:lstStyle/>
          <a:p>
            <a:pPr fontAlgn="auto">
              <a:spcBef>
                <a:spcPts val="0"/>
              </a:spcBef>
              <a:spcAft>
                <a:spcPts val="0"/>
              </a:spcAft>
            </a:pPr>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低</a:t>
            </a:r>
            <a:endParaRPr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テキスト ボックス 16">
            <a:extLst>
              <a:ext uri="{FF2B5EF4-FFF2-40B4-BE49-F238E27FC236}">
                <a16:creationId xmlns:a16="http://schemas.microsoft.com/office/drawing/2014/main" id="{0FD46D04-B3C3-40B3-A12B-3AFE7EE35A74}"/>
              </a:ext>
            </a:extLst>
          </p:cNvPr>
          <p:cNvSpPr txBox="1"/>
          <p:nvPr/>
        </p:nvSpPr>
        <p:spPr>
          <a:xfrm>
            <a:off x="966550" y="5877852"/>
            <a:ext cx="412284" cy="246221"/>
          </a:xfrm>
          <a:prstGeom prst="rect">
            <a:avLst/>
          </a:prstGeom>
          <a:noFill/>
          <a:ln>
            <a:noFill/>
          </a:ln>
        </p:spPr>
        <p:txBody>
          <a:bodyPr wrap="square" rtlCol="0">
            <a:spAutoFit/>
          </a:bodyPr>
          <a:lstStyle/>
          <a:p>
            <a:pPr fontAlgn="auto">
              <a:spcBef>
                <a:spcPts val="0"/>
              </a:spcBef>
              <a:spcAft>
                <a:spcPts val="0"/>
              </a:spcAft>
            </a:pPr>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低</a:t>
            </a:r>
            <a:endParaRPr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8" name="テキスト ボックス 17">
            <a:extLst>
              <a:ext uri="{FF2B5EF4-FFF2-40B4-BE49-F238E27FC236}">
                <a16:creationId xmlns:a16="http://schemas.microsoft.com/office/drawing/2014/main" id="{8E55E4FA-C829-47FD-A9F1-F37049B5B828}"/>
              </a:ext>
            </a:extLst>
          </p:cNvPr>
          <p:cNvSpPr txBox="1"/>
          <p:nvPr/>
        </p:nvSpPr>
        <p:spPr>
          <a:xfrm>
            <a:off x="3251492" y="5877852"/>
            <a:ext cx="691064" cy="246221"/>
          </a:xfrm>
          <a:prstGeom prst="rect">
            <a:avLst/>
          </a:prstGeom>
          <a:noFill/>
          <a:ln>
            <a:noFill/>
          </a:ln>
        </p:spPr>
        <p:txBody>
          <a:bodyPr wrap="square" rtlCol="0">
            <a:spAutoFit/>
          </a:bodyPr>
          <a:lstStyle/>
          <a:p>
            <a:pPr fontAlgn="auto">
              <a:spcBef>
                <a:spcPts val="0"/>
              </a:spcBef>
              <a:spcAft>
                <a:spcPts val="0"/>
              </a:spcAft>
            </a:pPr>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高　年齢</a:t>
            </a:r>
            <a:endParaRPr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正方形/長方形 18">
            <a:extLst>
              <a:ext uri="{FF2B5EF4-FFF2-40B4-BE49-F238E27FC236}">
                <a16:creationId xmlns:a16="http://schemas.microsoft.com/office/drawing/2014/main" id="{7AC52B01-AC4F-4E87-B4CE-457B882975D4}"/>
              </a:ext>
            </a:extLst>
          </p:cNvPr>
          <p:cNvSpPr/>
          <p:nvPr/>
        </p:nvSpPr>
        <p:spPr>
          <a:xfrm>
            <a:off x="965032" y="6080178"/>
            <a:ext cx="2554835" cy="301150"/>
          </a:xfrm>
          <a:prstGeom prst="rect">
            <a:avLst/>
          </a:prstGeom>
          <a:solidFill>
            <a:srgbClr val="0070C0"/>
          </a:solidFill>
          <a:ln w="19050" cap="flat" cmpd="sng" algn="ctr">
            <a:solidFill>
              <a:sysClr val="window" lastClr="FFFFFF"/>
            </a:solidFill>
            <a:prstDash val="solid"/>
            <a:miter lim="800000"/>
          </a:ln>
          <a:effectLst/>
        </p:spPr>
        <p:txBody>
          <a:bodyPr rtlCol="0" anchor="ctr"/>
          <a:lstStyle/>
          <a:p>
            <a:pPr algn="ctr" fontAlgn="auto">
              <a:spcBef>
                <a:spcPts val="0"/>
              </a:spcBef>
              <a:spcAft>
                <a:spcPts val="0"/>
              </a:spcAft>
              <a:defRPr/>
            </a:pPr>
            <a:r>
              <a:rPr kumimoji="0" lang="ja-JP" altLang="en-US" sz="1050" b="0" kern="0" dirty="0">
                <a:solidFill>
                  <a:prstClr val="white"/>
                </a:solidFill>
                <a:latin typeface="メイリオ" panose="020B0604030504040204" pitchFamily="50" charset="-128"/>
                <a:ea typeface="メイリオ" panose="020B0604030504040204" pitchFamily="50" charset="-128"/>
                <a:sym typeface="メイリオ" panose="020B0604030504040204" pitchFamily="50" charset="-128"/>
              </a:rPr>
              <a:t>無保険者</a:t>
            </a:r>
            <a:r>
              <a:rPr kumimoji="0" lang="en-US" altLang="ja-JP" sz="1050" b="0" kern="0" dirty="0">
                <a:solidFill>
                  <a:prstClr val="white"/>
                </a:solidFill>
                <a:latin typeface="メイリオ" panose="020B0604030504040204" pitchFamily="50" charset="-128"/>
                <a:ea typeface="メイリオ" panose="020B0604030504040204" pitchFamily="50" charset="-128"/>
                <a:sym typeface="メイリオ" panose="020B0604030504040204" pitchFamily="50" charset="-128"/>
              </a:rPr>
              <a:t>2,854</a:t>
            </a:r>
            <a:r>
              <a:rPr kumimoji="0" lang="ja-JP" altLang="en-US" sz="1050" b="0" kern="0" dirty="0">
                <a:solidFill>
                  <a:prstClr val="white"/>
                </a:solidFill>
                <a:latin typeface="メイリオ" panose="020B0604030504040204" pitchFamily="50" charset="-128"/>
                <a:ea typeface="メイリオ" panose="020B0604030504040204" pitchFamily="50" charset="-128"/>
                <a:sym typeface="メイリオ" panose="020B0604030504040204" pitchFamily="50" charset="-128"/>
              </a:rPr>
              <a:t>万人</a:t>
            </a:r>
            <a:r>
              <a:rPr kumimoji="0" lang="en-US" altLang="ja-JP" sz="1050" b="0" kern="0" dirty="0">
                <a:solidFill>
                  <a:prstClr val="white"/>
                </a:solidFill>
                <a:latin typeface="メイリオ" panose="020B0604030504040204" pitchFamily="50" charset="-128"/>
                <a:ea typeface="メイリオ" panose="020B0604030504040204" pitchFamily="50" charset="-128"/>
                <a:sym typeface="メイリオ" panose="020B0604030504040204" pitchFamily="50" charset="-128"/>
              </a:rPr>
              <a:t>(8.8</a:t>
            </a:r>
            <a:r>
              <a:rPr kumimoji="0" lang="ja-JP" altLang="en-US" sz="1050" b="0" kern="0" dirty="0">
                <a:solidFill>
                  <a:prstClr val="white"/>
                </a:solidFill>
                <a:latin typeface="メイリオ" panose="020B0604030504040204" pitchFamily="50" charset="-128"/>
                <a:ea typeface="メイリオ" panose="020B0604030504040204" pitchFamily="50" charset="-128"/>
                <a:sym typeface="メイリオ" panose="020B0604030504040204" pitchFamily="50" charset="-128"/>
              </a:rPr>
              <a:t>％</a:t>
            </a:r>
            <a:r>
              <a:rPr kumimoji="0" lang="en-US" altLang="ja-JP" sz="1050" b="0" kern="0" dirty="0">
                <a:solidFill>
                  <a:prstClr val="white"/>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0" lang="ja-JP" altLang="en-US" sz="1050" b="0" kern="0" dirty="0">
              <a:solidFill>
                <a:prstClr val="white"/>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正方形/長方形 19">
            <a:extLst>
              <a:ext uri="{FF2B5EF4-FFF2-40B4-BE49-F238E27FC236}">
                <a16:creationId xmlns:a16="http://schemas.microsoft.com/office/drawing/2014/main" id="{25D55238-A006-4DCC-BCC6-9ADDAF65DAD1}"/>
              </a:ext>
            </a:extLst>
          </p:cNvPr>
          <p:cNvSpPr/>
          <p:nvPr/>
        </p:nvSpPr>
        <p:spPr>
          <a:xfrm>
            <a:off x="2518071" y="2930200"/>
            <a:ext cx="1001797" cy="2823788"/>
          </a:xfrm>
          <a:prstGeom prst="rect">
            <a:avLst/>
          </a:prstGeom>
          <a:solidFill>
            <a:srgbClr val="FFF2CC">
              <a:alpha val="49804"/>
            </a:srgbClr>
          </a:solidFill>
          <a:ln w="12700" cap="flat" cmpd="sng" algn="ctr">
            <a:solidFill>
              <a:srgbClr val="FFC000"/>
            </a:solidFill>
            <a:prstDash val="solid"/>
            <a:miter lim="800000"/>
          </a:ln>
          <a:effectLst/>
        </p:spPr>
        <p:txBody>
          <a:bodyPr rtlCol="0" anchor="ctr"/>
          <a:lstStyle/>
          <a:p>
            <a:pPr algn="ctr" fontAlgn="auto">
              <a:spcBef>
                <a:spcPts val="0"/>
              </a:spcBef>
              <a:spcAft>
                <a:spcPts val="0"/>
              </a:spcAft>
              <a:defRPr/>
            </a:pPr>
            <a:r>
              <a:rPr kumimoji="0" lang="ja-JP" altLang="en-US"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メディケア</a:t>
            </a:r>
            <a:endParaRPr kumimoji="0" lang="en-US" altLang="ja-JP"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r>
              <a:rPr kumimoji="0" lang="en-US" altLang="ja-JP"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5,562</a:t>
            </a:r>
            <a:r>
              <a:rPr kumimoji="0" lang="ja-JP" altLang="en-US"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万人</a:t>
            </a:r>
            <a:endParaRPr kumimoji="0" lang="en-US" altLang="ja-JP"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r>
              <a:rPr kumimoji="0" lang="ja-JP" altLang="en-US"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kumimoji="0" lang="en-US" altLang="ja-JP"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17.2</a:t>
            </a:r>
            <a:r>
              <a:rPr kumimoji="0" lang="ja-JP" altLang="en-US"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0" lang="en-US" altLang="ja-JP"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endParaRPr kumimoji="0" lang="en-US" altLang="ja-JP" sz="105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endParaRPr kumimoji="0" lang="ja-JP" altLang="en-US" sz="1050" b="0" kern="0" dirty="0">
              <a:solidFill>
                <a:schemeClr val="tx1">
                  <a:lumMod val="75000"/>
                  <a:lumOff val="25000"/>
                </a:schemeClr>
              </a:solidFill>
              <a:latin typeface="HGPｺﾞｼｯｸM"/>
              <a:ea typeface="HGPｺﾞｼｯｸM"/>
            </a:endParaRPr>
          </a:p>
        </p:txBody>
      </p:sp>
      <p:sp>
        <p:nvSpPr>
          <p:cNvPr id="21" name="角丸四角形 50">
            <a:extLst>
              <a:ext uri="{FF2B5EF4-FFF2-40B4-BE49-F238E27FC236}">
                <a16:creationId xmlns:a16="http://schemas.microsoft.com/office/drawing/2014/main" id="{85446460-0DD8-4386-A741-6F96A01DE08D}"/>
              </a:ext>
            </a:extLst>
          </p:cNvPr>
          <p:cNvSpPr/>
          <p:nvPr/>
        </p:nvSpPr>
        <p:spPr>
          <a:xfrm>
            <a:off x="2531438" y="5128422"/>
            <a:ext cx="974226" cy="635661"/>
          </a:xfrm>
          <a:prstGeom prst="roundRect">
            <a:avLst/>
          </a:prstGeom>
          <a:noFill/>
          <a:ln w="12700" cap="flat" cmpd="sng" algn="ctr">
            <a:solidFill>
              <a:srgbClr val="5B9BD5">
                <a:shade val="50000"/>
              </a:srgbClr>
            </a:solidFill>
            <a:prstDash val="sysDot"/>
            <a:miter lim="800000"/>
          </a:ln>
          <a:effectLst/>
        </p:spPr>
        <p:txBody>
          <a:bodyPr rtlCol="0" anchor="ctr"/>
          <a:lstStyle/>
          <a:p>
            <a:pPr algn="ctr" fontAlgn="auto">
              <a:spcBef>
                <a:spcPts val="0"/>
              </a:spcBef>
              <a:spcAft>
                <a:spcPts val="0"/>
              </a:spcAft>
              <a:defRPr/>
            </a:pPr>
            <a:endParaRPr kumimoji="0" lang="ja-JP" altLang="en-US" sz="1800" b="0" kern="0">
              <a:solidFill>
                <a:prstClr val="white"/>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テキスト ボックス 21">
            <a:extLst>
              <a:ext uri="{FF2B5EF4-FFF2-40B4-BE49-F238E27FC236}">
                <a16:creationId xmlns:a16="http://schemas.microsoft.com/office/drawing/2014/main" id="{5349BA6D-05DE-4059-B1C4-987873725144}"/>
              </a:ext>
            </a:extLst>
          </p:cNvPr>
          <p:cNvSpPr txBox="1"/>
          <p:nvPr/>
        </p:nvSpPr>
        <p:spPr>
          <a:xfrm>
            <a:off x="2406682" y="5229200"/>
            <a:ext cx="1295908" cy="415498"/>
          </a:xfrm>
          <a:prstGeom prst="rect">
            <a:avLst/>
          </a:prstGeom>
          <a:noFill/>
          <a:ln>
            <a:noFill/>
          </a:ln>
        </p:spPr>
        <p:txBody>
          <a:bodyPr wrap="square" rtlCol="0">
            <a:spAutoFit/>
          </a:bodyPr>
          <a:lstStyle/>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両方の</a:t>
            </a:r>
            <a:endPar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加入者</a:t>
            </a:r>
          </a:p>
        </p:txBody>
      </p:sp>
      <p:sp>
        <p:nvSpPr>
          <p:cNvPr id="23" name="テキスト ボックス 22">
            <a:extLst>
              <a:ext uri="{FF2B5EF4-FFF2-40B4-BE49-F238E27FC236}">
                <a16:creationId xmlns:a16="http://schemas.microsoft.com/office/drawing/2014/main" id="{5B3B052C-6C57-4D0E-8E05-B4FE298A9624}"/>
              </a:ext>
            </a:extLst>
          </p:cNvPr>
          <p:cNvSpPr txBox="1"/>
          <p:nvPr/>
        </p:nvSpPr>
        <p:spPr>
          <a:xfrm>
            <a:off x="1101559" y="3499005"/>
            <a:ext cx="1295908" cy="1223412"/>
          </a:xfrm>
          <a:prstGeom prst="rect">
            <a:avLst/>
          </a:prstGeom>
          <a:noFill/>
          <a:ln>
            <a:noFill/>
          </a:ln>
        </p:spPr>
        <p:txBody>
          <a:bodyPr wrap="square" rtlCol="0">
            <a:spAutoFit/>
          </a:bodyPr>
          <a:lstStyle/>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民間保険</a:t>
            </a:r>
            <a:endPar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２億</a:t>
            </a:r>
            <a:r>
              <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1,700</a:t>
            </a: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万人</a:t>
            </a:r>
            <a:endPar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67.2</a:t>
            </a: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うち事業主提供</a:t>
            </a:r>
            <a:endPar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医療保険</a:t>
            </a:r>
            <a:endPar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１億</a:t>
            </a:r>
            <a:r>
              <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8,104</a:t>
            </a: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万人</a:t>
            </a:r>
            <a:endPar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pP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56.0</a:t>
            </a:r>
            <a:r>
              <a:rPr lang="ja-JP" altLang="en-US" sz="105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p>
        </p:txBody>
      </p:sp>
      <p:sp>
        <p:nvSpPr>
          <p:cNvPr id="24" name="テキスト ボックス 23">
            <a:extLst>
              <a:ext uri="{FF2B5EF4-FFF2-40B4-BE49-F238E27FC236}">
                <a16:creationId xmlns:a16="http://schemas.microsoft.com/office/drawing/2014/main" id="{7E9B163A-3EC7-43E0-B6F6-4971E03465C5}"/>
              </a:ext>
            </a:extLst>
          </p:cNvPr>
          <p:cNvSpPr txBox="1"/>
          <p:nvPr/>
        </p:nvSpPr>
        <p:spPr>
          <a:xfrm>
            <a:off x="1414242" y="2636912"/>
            <a:ext cx="1928135" cy="253916"/>
          </a:xfrm>
          <a:prstGeom prst="rect">
            <a:avLst/>
          </a:prstGeom>
          <a:noFill/>
          <a:ln>
            <a:noFill/>
          </a:ln>
        </p:spPr>
        <p:txBody>
          <a:bodyPr wrap="square" rtlCol="0">
            <a:spAutoFit/>
          </a:bodyPr>
          <a:lstStyle/>
          <a:p>
            <a:pPr algn="ctr" fontAlgn="auto">
              <a:spcBef>
                <a:spcPts val="0"/>
              </a:spcBef>
              <a:spcAft>
                <a:spcPts val="0"/>
              </a:spcAft>
            </a:pPr>
            <a:r>
              <a:rPr lang="ja-JP" altLang="en-US" sz="105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総人口３億</a:t>
            </a:r>
            <a:r>
              <a:rPr lang="en-US" altLang="ja-JP" sz="105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2,316</a:t>
            </a:r>
            <a:r>
              <a:rPr lang="ja-JP" altLang="en-US" sz="105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万人</a:t>
            </a:r>
          </a:p>
        </p:txBody>
      </p:sp>
      <p:graphicFrame>
        <p:nvGraphicFramePr>
          <p:cNvPr id="25" name="表 24">
            <a:extLst>
              <a:ext uri="{FF2B5EF4-FFF2-40B4-BE49-F238E27FC236}">
                <a16:creationId xmlns:a16="http://schemas.microsoft.com/office/drawing/2014/main" id="{8203BFF1-0DCB-47CC-9CAB-CAEB6D3C1196}"/>
              </a:ext>
            </a:extLst>
          </p:cNvPr>
          <p:cNvGraphicFramePr>
            <a:graphicFrameLocks noGrp="1"/>
          </p:cNvGraphicFramePr>
          <p:nvPr>
            <p:extLst>
              <p:ext uri="{D42A27DB-BD31-4B8C-83A1-F6EECF244321}">
                <p14:modId xmlns:p14="http://schemas.microsoft.com/office/powerpoint/2010/main" val="919787205"/>
              </p:ext>
            </p:extLst>
          </p:nvPr>
        </p:nvGraphicFramePr>
        <p:xfrm>
          <a:off x="4003595" y="2420888"/>
          <a:ext cx="5702377" cy="3931920"/>
        </p:xfrm>
        <a:graphic>
          <a:graphicData uri="http://schemas.openxmlformats.org/drawingml/2006/table">
            <a:tbl>
              <a:tblPr firstRow="1" bandRow="1"/>
              <a:tblGrid>
                <a:gridCol w="770466">
                  <a:extLst>
                    <a:ext uri="{9D8B030D-6E8A-4147-A177-3AD203B41FA5}">
                      <a16:colId xmlns:a16="http://schemas.microsoft.com/office/drawing/2014/main" val="20000"/>
                    </a:ext>
                  </a:extLst>
                </a:gridCol>
                <a:gridCol w="2771227">
                  <a:extLst>
                    <a:ext uri="{9D8B030D-6E8A-4147-A177-3AD203B41FA5}">
                      <a16:colId xmlns:a16="http://schemas.microsoft.com/office/drawing/2014/main" val="20001"/>
                    </a:ext>
                  </a:extLst>
                </a:gridCol>
                <a:gridCol w="2160684">
                  <a:extLst>
                    <a:ext uri="{9D8B030D-6E8A-4147-A177-3AD203B41FA5}">
                      <a16:colId xmlns:a16="http://schemas.microsoft.com/office/drawing/2014/main" val="20002"/>
                    </a:ext>
                  </a:extLst>
                </a:gridCol>
              </a:tblGrid>
              <a:tr h="203310">
                <a:tc>
                  <a:txBody>
                    <a:bodyPr/>
                    <a:lstStyle>
                      <a:lvl1pPr marL="0" algn="l" defTabSz="914400" rtl="0" eaLnBrk="1" latinLnBrk="0" hangingPunct="1">
                        <a:defRPr kumimoji="1" sz="1800" b="1" kern="1200">
                          <a:solidFill>
                            <a:schemeClr val="bg1"/>
                          </a:solidFill>
                          <a:latin typeface="HGPｺﾞｼｯｸM"/>
                          <a:ea typeface="HGPｺﾞｼｯｸM"/>
                        </a:defRPr>
                      </a:lvl1pPr>
                      <a:lvl2pPr marL="457200" algn="l" defTabSz="914400" rtl="0" eaLnBrk="1" latinLnBrk="0" hangingPunct="1">
                        <a:defRPr kumimoji="1" sz="1800" b="1" kern="1200">
                          <a:solidFill>
                            <a:schemeClr val="bg1"/>
                          </a:solidFill>
                          <a:latin typeface="HGPｺﾞｼｯｸM"/>
                          <a:ea typeface="HGPｺﾞｼｯｸM"/>
                        </a:defRPr>
                      </a:lvl2pPr>
                      <a:lvl3pPr marL="914400" algn="l" defTabSz="914400" rtl="0" eaLnBrk="1" latinLnBrk="0" hangingPunct="1">
                        <a:defRPr kumimoji="1" sz="1800" b="1" kern="1200">
                          <a:solidFill>
                            <a:schemeClr val="bg1"/>
                          </a:solidFill>
                          <a:latin typeface="HGPｺﾞｼｯｸM"/>
                          <a:ea typeface="HGPｺﾞｼｯｸM"/>
                        </a:defRPr>
                      </a:lvl3pPr>
                      <a:lvl4pPr marL="1371600" algn="l" defTabSz="914400" rtl="0" eaLnBrk="1" latinLnBrk="0" hangingPunct="1">
                        <a:defRPr kumimoji="1" sz="1800" b="1" kern="1200">
                          <a:solidFill>
                            <a:schemeClr val="bg1"/>
                          </a:solidFill>
                          <a:latin typeface="HGPｺﾞｼｯｸM"/>
                          <a:ea typeface="HGPｺﾞｼｯｸM"/>
                        </a:defRPr>
                      </a:lvl4pPr>
                      <a:lvl5pPr marL="1828800" algn="l" defTabSz="914400" rtl="0" eaLnBrk="1" latinLnBrk="0" hangingPunct="1">
                        <a:defRPr kumimoji="1" sz="1800" b="1" kern="1200">
                          <a:solidFill>
                            <a:schemeClr val="bg1"/>
                          </a:solidFill>
                          <a:latin typeface="HGPｺﾞｼｯｸM"/>
                          <a:ea typeface="HGPｺﾞｼｯｸM"/>
                        </a:defRPr>
                      </a:lvl5pPr>
                      <a:lvl6pPr marL="2286000" algn="l" defTabSz="914400" rtl="0" eaLnBrk="1" latinLnBrk="0" hangingPunct="1">
                        <a:defRPr kumimoji="1" sz="1800" b="1" kern="1200">
                          <a:solidFill>
                            <a:schemeClr val="bg1"/>
                          </a:solidFill>
                          <a:latin typeface="HGPｺﾞｼｯｸM"/>
                          <a:ea typeface="HGPｺﾞｼｯｸM"/>
                        </a:defRPr>
                      </a:lvl6pPr>
                      <a:lvl7pPr marL="2743200" algn="l" defTabSz="914400" rtl="0" eaLnBrk="1" latinLnBrk="0" hangingPunct="1">
                        <a:defRPr kumimoji="1" sz="1800" b="1" kern="1200">
                          <a:solidFill>
                            <a:schemeClr val="bg1"/>
                          </a:solidFill>
                          <a:latin typeface="HGPｺﾞｼｯｸM"/>
                          <a:ea typeface="HGPｺﾞｼｯｸM"/>
                        </a:defRPr>
                      </a:lvl7pPr>
                      <a:lvl8pPr marL="3200400" algn="l" defTabSz="914400" rtl="0" eaLnBrk="1" latinLnBrk="0" hangingPunct="1">
                        <a:defRPr kumimoji="1" sz="1800" b="1" kern="1200">
                          <a:solidFill>
                            <a:schemeClr val="bg1"/>
                          </a:solidFill>
                          <a:latin typeface="HGPｺﾞｼｯｸM"/>
                          <a:ea typeface="HGPｺﾞｼｯｸM"/>
                        </a:defRPr>
                      </a:lvl8pPr>
                      <a:lvl9pPr marL="3657600" algn="l" defTabSz="914400" rtl="0" eaLnBrk="1" latinLnBrk="0" hangingPunct="1">
                        <a:defRPr kumimoji="1" sz="1800" b="1" kern="1200">
                          <a:solidFill>
                            <a:schemeClr val="bg1"/>
                          </a:solidFill>
                          <a:latin typeface="HGPｺﾞｼｯｸM"/>
                          <a:ea typeface="HGPｺﾞｼｯｸM"/>
                        </a:defRPr>
                      </a:lvl9pPr>
                    </a:lstStyle>
                    <a:p>
                      <a:endParaRPr kumimoji="1" lang="ja-JP" altLang="en-US" sz="8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6350" cap="flat" cmpd="sng" algn="ctr">
                      <a:noFill/>
                      <a:prstDash val="solid"/>
                      <a:miter lim="800000"/>
                    </a:lnL>
                    <a:lnR w="19050" cap="flat" cmpd="sng" algn="ctr">
                      <a:solidFill>
                        <a:schemeClr val="bg1"/>
                      </a:solidFill>
                      <a:prstDash val="solid"/>
                      <a:round/>
                      <a:headEnd type="none" w="med" len="med"/>
                      <a:tailEnd type="none" w="med" len="med"/>
                    </a:lnR>
                    <a:lnT w="6350" cap="flat" cmpd="sng" algn="ctr">
                      <a:noFill/>
                      <a:prstDash val="solid"/>
                      <a:miter lim="800000"/>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b="1" kern="1200">
                          <a:solidFill>
                            <a:schemeClr val="bg1"/>
                          </a:solidFill>
                          <a:latin typeface="HGPｺﾞｼｯｸM"/>
                          <a:ea typeface="HGPｺﾞｼｯｸM"/>
                        </a:defRPr>
                      </a:lvl1pPr>
                      <a:lvl2pPr marL="457200" algn="l" defTabSz="914400" rtl="0" eaLnBrk="1" latinLnBrk="0" hangingPunct="1">
                        <a:defRPr kumimoji="1" sz="1800" b="1" kern="1200">
                          <a:solidFill>
                            <a:schemeClr val="bg1"/>
                          </a:solidFill>
                          <a:latin typeface="HGPｺﾞｼｯｸM"/>
                          <a:ea typeface="HGPｺﾞｼｯｸM"/>
                        </a:defRPr>
                      </a:lvl2pPr>
                      <a:lvl3pPr marL="914400" algn="l" defTabSz="914400" rtl="0" eaLnBrk="1" latinLnBrk="0" hangingPunct="1">
                        <a:defRPr kumimoji="1" sz="1800" b="1" kern="1200">
                          <a:solidFill>
                            <a:schemeClr val="bg1"/>
                          </a:solidFill>
                          <a:latin typeface="HGPｺﾞｼｯｸM"/>
                          <a:ea typeface="HGPｺﾞｼｯｸM"/>
                        </a:defRPr>
                      </a:lvl3pPr>
                      <a:lvl4pPr marL="1371600" algn="l" defTabSz="914400" rtl="0" eaLnBrk="1" latinLnBrk="0" hangingPunct="1">
                        <a:defRPr kumimoji="1" sz="1800" b="1" kern="1200">
                          <a:solidFill>
                            <a:schemeClr val="bg1"/>
                          </a:solidFill>
                          <a:latin typeface="HGPｺﾞｼｯｸM"/>
                          <a:ea typeface="HGPｺﾞｼｯｸM"/>
                        </a:defRPr>
                      </a:lvl4pPr>
                      <a:lvl5pPr marL="1828800" algn="l" defTabSz="914400" rtl="0" eaLnBrk="1" latinLnBrk="0" hangingPunct="1">
                        <a:defRPr kumimoji="1" sz="1800" b="1" kern="1200">
                          <a:solidFill>
                            <a:schemeClr val="bg1"/>
                          </a:solidFill>
                          <a:latin typeface="HGPｺﾞｼｯｸM"/>
                          <a:ea typeface="HGPｺﾞｼｯｸM"/>
                        </a:defRPr>
                      </a:lvl5pPr>
                      <a:lvl6pPr marL="2286000" algn="l" defTabSz="914400" rtl="0" eaLnBrk="1" latinLnBrk="0" hangingPunct="1">
                        <a:defRPr kumimoji="1" sz="1800" b="1" kern="1200">
                          <a:solidFill>
                            <a:schemeClr val="bg1"/>
                          </a:solidFill>
                          <a:latin typeface="HGPｺﾞｼｯｸM"/>
                          <a:ea typeface="HGPｺﾞｼｯｸM"/>
                        </a:defRPr>
                      </a:lvl6pPr>
                      <a:lvl7pPr marL="2743200" algn="l" defTabSz="914400" rtl="0" eaLnBrk="1" latinLnBrk="0" hangingPunct="1">
                        <a:defRPr kumimoji="1" sz="1800" b="1" kern="1200">
                          <a:solidFill>
                            <a:schemeClr val="bg1"/>
                          </a:solidFill>
                          <a:latin typeface="HGPｺﾞｼｯｸM"/>
                          <a:ea typeface="HGPｺﾞｼｯｸM"/>
                        </a:defRPr>
                      </a:lvl7pPr>
                      <a:lvl8pPr marL="3200400" algn="l" defTabSz="914400" rtl="0" eaLnBrk="1" latinLnBrk="0" hangingPunct="1">
                        <a:defRPr kumimoji="1" sz="1800" b="1" kern="1200">
                          <a:solidFill>
                            <a:schemeClr val="bg1"/>
                          </a:solidFill>
                          <a:latin typeface="HGPｺﾞｼｯｸM"/>
                          <a:ea typeface="HGPｺﾞｼｯｸM"/>
                        </a:defRPr>
                      </a:lvl8pPr>
                      <a:lvl9pPr marL="3657600" algn="l" defTabSz="914400" rtl="0" eaLnBrk="1" latinLnBrk="0" hangingPunct="1">
                        <a:defRPr kumimoji="1" sz="1800" b="1" kern="1200">
                          <a:solidFill>
                            <a:schemeClr val="bg1"/>
                          </a:solidFill>
                          <a:latin typeface="HGPｺﾞｼｯｸM"/>
                          <a:ea typeface="HGPｺﾞｼｯｸM"/>
                        </a:defRPr>
                      </a:lvl9p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メディケア（高齢者向け）</a:t>
                      </a:r>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noFill/>
                      <a:prstDash val="solid"/>
                      <a:miter lim="800000"/>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b="1" kern="1200">
                          <a:solidFill>
                            <a:schemeClr val="bg1"/>
                          </a:solidFill>
                          <a:latin typeface="HGPｺﾞｼｯｸM"/>
                          <a:ea typeface="HGPｺﾞｼｯｸM"/>
                        </a:defRPr>
                      </a:lvl1pPr>
                      <a:lvl2pPr marL="457200" algn="l" defTabSz="914400" rtl="0" eaLnBrk="1" latinLnBrk="0" hangingPunct="1">
                        <a:defRPr kumimoji="1" sz="1800" b="1" kern="1200">
                          <a:solidFill>
                            <a:schemeClr val="bg1"/>
                          </a:solidFill>
                          <a:latin typeface="HGPｺﾞｼｯｸM"/>
                          <a:ea typeface="HGPｺﾞｼｯｸM"/>
                        </a:defRPr>
                      </a:lvl2pPr>
                      <a:lvl3pPr marL="914400" algn="l" defTabSz="914400" rtl="0" eaLnBrk="1" latinLnBrk="0" hangingPunct="1">
                        <a:defRPr kumimoji="1" sz="1800" b="1" kern="1200">
                          <a:solidFill>
                            <a:schemeClr val="bg1"/>
                          </a:solidFill>
                          <a:latin typeface="HGPｺﾞｼｯｸM"/>
                          <a:ea typeface="HGPｺﾞｼｯｸM"/>
                        </a:defRPr>
                      </a:lvl3pPr>
                      <a:lvl4pPr marL="1371600" algn="l" defTabSz="914400" rtl="0" eaLnBrk="1" latinLnBrk="0" hangingPunct="1">
                        <a:defRPr kumimoji="1" sz="1800" b="1" kern="1200">
                          <a:solidFill>
                            <a:schemeClr val="bg1"/>
                          </a:solidFill>
                          <a:latin typeface="HGPｺﾞｼｯｸM"/>
                          <a:ea typeface="HGPｺﾞｼｯｸM"/>
                        </a:defRPr>
                      </a:lvl4pPr>
                      <a:lvl5pPr marL="1828800" algn="l" defTabSz="914400" rtl="0" eaLnBrk="1" latinLnBrk="0" hangingPunct="1">
                        <a:defRPr kumimoji="1" sz="1800" b="1" kern="1200">
                          <a:solidFill>
                            <a:schemeClr val="bg1"/>
                          </a:solidFill>
                          <a:latin typeface="HGPｺﾞｼｯｸM"/>
                          <a:ea typeface="HGPｺﾞｼｯｸM"/>
                        </a:defRPr>
                      </a:lvl5pPr>
                      <a:lvl6pPr marL="2286000" algn="l" defTabSz="914400" rtl="0" eaLnBrk="1" latinLnBrk="0" hangingPunct="1">
                        <a:defRPr kumimoji="1" sz="1800" b="1" kern="1200">
                          <a:solidFill>
                            <a:schemeClr val="bg1"/>
                          </a:solidFill>
                          <a:latin typeface="HGPｺﾞｼｯｸM"/>
                          <a:ea typeface="HGPｺﾞｼｯｸM"/>
                        </a:defRPr>
                      </a:lvl6pPr>
                      <a:lvl7pPr marL="2743200" algn="l" defTabSz="914400" rtl="0" eaLnBrk="1" latinLnBrk="0" hangingPunct="1">
                        <a:defRPr kumimoji="1" sz="1800" b="1" kern="1200">
                          <a:solidFill>
                            <a:schemeClr val="bg1"/>
                          </a:solidFill>
                          <a:latin typeface="HGPｺﾞｼｯｸM"/>
                          <a:ea typeface="HGPｺﾞｼｯｸM"/>
                        </a:defRPr>
                      </a:lvl7pPr>
                      <a:lvl8pPr marL="3200400" algn="l" defTabSz="914400" rtl="0" eaLnBrk="1" latinLnBrk="0" hangingPunct="1">
                        <a:defRPr kumimoji="1" sz="1800" b="1" kern="1200">
                          <a:solidFill>
                            <a:schemeClr val="bg1"/>
                          </a:solidFill>
                          <a:latin typeface="HGPｺﾞｼｯｸM"/>
                          <a:ea typeface="HGPｺﾞｼｯｸM"/>
                        </a:defRPr>
                      </a:lvl8pPr>
                      <a:lvl9pPr marL="3657600" algn="l" defTabSz="914400" rtl="0" eaLnBrk="1" latinLnBrk="0" hangingPunct="1">
                        <a:defRPr kumimoji="1" sz="1800" b="1" kern="1200">
                          <a:solidFill>
                            <a:schemeClr val="bg1"/>
                          </a:solidFill>
                          <a:latin typeface="HGPｺﾞｼｯｸM"/>
                          <a:ea typeface="HGPｺﾞｼｯｸM"/>
                        </a:defRPr>
                      </a:lvl9pPr>
                    </a:lstStyle>
                    <a:p>
                      <a:pPr algn="ctr"/>
                      <a:r>
                        <a:rPr kumimoji="1" lang="ja-JP" altLang="en-US" sz="10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メディケイド（低所得者向け）</a:t>
                      </a:r>
                    </a:p>
                  </a:txBody>
                  <a:tcPr>
                    <a:lnL w="19050" cap="flat" cmpd="sng" algn="ctr">
                      <a:solidFill>
                        <a:schemeClr val="bg1"/>
                      </a:solidFill>
                      <a:prstDash val="solid"/>
                      <a:round/>
                      <a:headEnd type="none" w="med" len="med"/>
                      <a:tailEnd type="none" w="med" len="med"/>
                    </a:lnL>
                    <a:lnR w="6350" cap="flat" cmpd="sng" algn="ctr">
                      <a:noFill/>
                      <a:prstDash val="solid"/>
                      <a:miter lim="800000"/>
                    </a:lnR>
                    <a:lnT w="6350" cap="flat" cmpd="sng" algn="ctr">
                      <a:noFill/>
                      <a:prstDash val="solid"/>
                      <a:miter lim="800000"/>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330379">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運営主体</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pPr marL="93663" indent="-93663">
                        <a:buFont typeface="Arial" panose="020B0604020202020204" pitchFamily="34" charset="0"/>
                        <a:buChar char="•"/>
                      </a:pPr>
                      <a:r>
                        <a:rPr kumimoji="1"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ＣＭＳ</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（パートＡ／Ｂ）</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民間保険者（パートＣ／Ｄ）</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ＣＭＳが監督し、</a:t>
                      </a:r>
                      <a:r>
                        <a:rPr kumimoji="1"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各州</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が運営</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30379">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被保険者</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資格</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社会保障税を</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年以上支払ってきた</a:t>
                      </a:r>
                      <a:r>
                        <a:rPr kumimoji="1" lang="en-US" altLang="ja-JP"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65</a:t>
                      </a:r>
                      <a:r>
                        <a:rPr kumimoji="1"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歳以上</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の者　等</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世帯所得が連邦貧困ガイドラインの</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133</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％未満の成人　等</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3310">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給付対象</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本人</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要件を満たす</a:t>
                      </a:r>
                      <a:r>
                        <a:rPr kumimoji="1"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低所得</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世帯</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965723">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給付の</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種類</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パートＡ（入院、高度看護施設ケア等）：</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buFont typeface="Arial" panose="020B0604020202020204" pitchFamily="34" charset="0"/>
                        <a:buNone/>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強制加入</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パートＢ（外来医師サービス等）：</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buFont typeface="Arial" panose="020B0604020202020204" pitchFamily="34" charset="0"/>
                        <a:buNone/>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任意加入</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パートＣ／Ｄ：Ａ／Ｂに加え、民間保険会社が追加で給付</a:t>
                      </a:r>
                    </a:p>
                  </a:txBody>
                  <a:tcPr marR="72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入院、医師サービス以外にメディケアがカバーしない</a:t>
                      </a:r>
                      <a:r>
                        <a:rPr kumimoji="1"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長期ケア（介護）もカバー</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57448">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負担割合</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パートＡ：入院</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60</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日まで自己負担なしだが、以降は一定額負担</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93663" indent="-93663">
                        <a:buFont typeface="Arial" panose="020B0604020202020204" pitchFamily="34" charset="0"/>
                        <a:buChar char="•"/>
                        <a:tabLst/>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パートＢ：一定額を超えると</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％負担</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5"/>
                  </a:ext>
                </a:extLst>
              </a:tr>
              <a:tr h="584517">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保険料</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パートＡ：現役世代の社会保障税（</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2.9</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％、労使折半）</a:t>
                      </a:r>
                      <a:endPar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93663" indent="-93663">
                        <a:buFont typeface="Arial" panose="020B0604020202020204" pitchFamily="34" charset="0"/>
                        <a:buChar char="•"/>
                      </a:pP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パートＢ：加入者が年収に応じて保険料負担</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6"/>
                  </a:ext>
                </a:extLst>
              </a:tr>
              <a:tr h="330379">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政府負担</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任意加入保険の収支差を</a:t>
                      </a:r>
                      <a:r>
                        <a:rPr kumimoji="1"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国が負担</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HGPｺﾞｼｯｸM"/>
                          <a:ea typeface="HGPｺﾞｼｯｸM"/>
                        </a:defRPr>
                      </a:lvl1pPr>
                      <a:lvl2pPr marL="457200" algn="l" defTabSz="914400" rtl="0" eaLnBrk="1" latinLnBrk="0" hangingPunct="1">
                        <a:defRPr kumimoji="1" sz="1800" kern="1200">
                          <a:solidFill>
                            <a:schemeClr val="tx1"/>
                          </a:solidFill>
                          <a:latin typeface="HGPｺﾞｼｯｸM"/>
                          <a:ea typeface="HGPｺﾞｼｯｸM"/>
                        </a:defRPr>
                      </a:lvl2pPr>
                      <a:lvl3pPr marL="914400" algn="l" defTabSz="914400" rtl="0" eaLnBrk="1" latinLnBrk="0" hangingPunct="1">
                        <a:defRPr kumimoji="1" sz="1800" kern="1200">
                          <a:solidFill>
                            <a:schemeClr val="tx1"/>
                          </a:solidFill>
                          <a:latin typeface="HGPｺﾞｼｯｸM"/>
                          <a:ea typeface="HGPｺﾞｼｯｸM"/>
                        </a:defRPr>
                      </a:lvl3pPr>
                      <a:lvl4pPr marL="1371600" algn="l" defTabSz="914400" rtl="0" eaLnBrk="1" latinLnBrk="0" hangingPunct="1">
                        <a:defRPr kumimoji="1" sz="1800" kern="1200">
                          <a:solidFill>
                            <a:schemeClr val="tx1"/>
                          </a:solidFill>
                          <a:latin typeface="HGPｺﾞｼｯｸM"/>
                          <a:ea typeface="HGPｺﾞｼｯｸM"/>
                        </a:defRPr>
                      </a:lvl4pPr>
                      <a:lvl5pPr marL="1828800" algn="l" defTabSz="914400" rtl="0" eaLnBrk="1" latinLnBrk="0" hangingPunct="1">
                        <a:defRPr kumimoji="1" sz="1800" kern="1200">
                          <a:solidFill>
                            <a:schemeClr val="tx1"/>
                          </a:solidFill>
                          <a:latin typeface="HGPｺﾞｼｯｸM"/>
                          <a:ea typeface="HGPｺﾞｼｯｸM"/>
                        </a:defRPr>
                      </a:lvl5pPr>
                      <a:lvl6pPr marL="2286000" algn="l" defTabSz="914400" rtl="0" eaLnBrk="1" latinLnBrk="0" hangingPunct="1">
                        <a:defRPr kumimoji="1" sz="1800" kern="1200">
                          <a:solidFill>
                            <a:schemeClr val="tx1"/>
                          </a:solidFill>
                          <a:latin typeface="HGPｺﾞｼｯｸM"/>
                          <a:ea typeface="HGPｺﾞｼｯｸM"/>
                        </a:defRPr>
                      </a:lvl6pPr>
                      <a:lvl7pPr marL="2743200" algn="l" defTabSz="914400" rtl="0" eaLnBrk="1" latinLnBrk="0" hangingPunct="1">
                        <a:defRPr kumimoji="1" sz="1800" kern="1200">
                          <a:solidFill>
                            <a:schemeClr val="tx1"/>
                          </a:solidFill>
                          <a:latin typeface="HGPｺﾞｼｯｸM"/>
                          <a:ea typeface="HGPｺﾞｼｯｸM"/>
                        </a:defRPr>
                      </a:lvl7pPr>
                      <a:lvl8pPr marL="3200400" algn="l" defTabSz="914400" rtl="0" eaLnBrk="1" latinLnBrk="0" hangingPunct="1">
                        <a:defRPr kumimoji="1" sz="1800" kern="1200">
                          <a:solidFill>
                            <a:schemeClr val="tx1"/>
                          </a:solidFill>
                          <a:latin typeface="HGPｺﾞｼｯｸM"/>
                          <a:ea typeface="HGPｺﾞｼｯｸM"/>
                        </a:defRPr>
                      </a:lvl8pPr>
                      <a:lvl9pPr marL="3657600" algn="l" defTabSz="914400" rtl="0" eaLnBrk="1" latinLnBrk="0" hangingPunct="1">
                        <a:defRPr kumimoji="1" sz="1800" kern="1200">
                          <a:solidFill>
                            <a:schemeClr val="tx1"/>
                          </a:solidFill>
                          <a:latin typeface="HGPｺﾞｼｯｸM"/>
                          <a:ea typeface="HGPｺﾞｼｯｸM"/>
                        </a:defRPr>
                      </a:lvl9pPr>
                    </a:lstStyle>
                    <a:p>
                      <a:r>
                        <a:rPr kumimoji="1"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州の費用のうち一部を連邦が負担</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50</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83</a:t>
                      </a: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26" name="グループ化 25">
            <a:extLst>
              <a:ext uri="{FF2B5EF4-FFF2-40B4-BE49-F238E27FC236}">
                <a16:creationId xmlns:a16="http://schemas.microsoft.com/office/drawing/2014/main" id="{AFA3E0EA-BD38-455F-AB19-273AD83FEE8A}"/>
              </a:ext>
            </a:extLst>
          </p:cNvPr>
          <p:cNvGrpSpPr/>
          <p:nvPr/>
        </p:nvGrpSpPr>
        <p:grpSpPr>
          <a:xfrm>
            <a:off x="632520" y="2024945"/>
            <a:ext cx="3132000" cy="457200"/>
            <a:chOff x="488504" y="976671"/>
            <a:chExt cx="3440343" cy="457200"/>
          </a:xfrm>
        </p:grpSpPr>
        <p:sp>
          <p:nvSpPr>
            <p:cNvPr id="27" name="Rectangle 2">
              <a:extLst>
                <a:ext uri="{FF2B5EF4-FFF2-40B4-BE49-F238E27FC236}">
                  <a16:creationId xmlns:a16="http://schemas.microsoft.com/office/drawing/2014/main" id="{A0049C05-FD7E-4357-B486-625B1DCDB591}"/>
                </a:ext>
              </a:extLst>
            </p:cNvPr>
            <p:cNvSpPr txBox="1">
              <a:spLocks noChangeArrowheads="1"/>
            </p:cNvSpPr>
            <p:nvPr/>
          </p:nvSpPr>
          <p:spPr>
            <a:xfrm>
              <a:off x="629929" y="976671"/>
              <a:ext cx="324226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医療制度の加入状況の概況</a:t>
              </a:r>
            </a:p>
          </p:txBody>
        </p:sp>
        <p:cxnSp>
          <p:nvCxnSpPr>
            <p:cNvPr id="28" name="直線コネクタ 27">
              <a:extLst>
                <a:ext uri="{FF2B5EF4-FFF2-40B4-BE49-F238E27FC236}">
                  <a16:creationId xmlns:a16="http://schemas.microsoft.com/office/drawing/2014/main" id="{FBCF1E24-B277-4D97-8646-E826D16992CB}"/>
                </a:ext>
              </a:extLst>
            </p:cNvPr>
            <p:cNvCxnSpPr/>
            <p:nvPr/>
          </p:nvCxnSpPr>
          <p:spPr bwMode="auto">
            <a:xfrm>
              <a:off x="488504" y="1317228"/>
              <a:ext cx="3440343"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9" name="正方形/長方形 28">
              <a:extLst>
                <a:ext uri="{FF2B5EF4-FFF2-40B4-BE49-F238E27FC236}">
                  <a16:creationId xmlns:a16="http://schemas.microsoft.com/office/drawing/2014/main" id="{777855C3-1AC9-44A5-828C-F77E39FBFD3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30" name="グループ化 29">
            <a:extLst>
              <a:ext uri="{FF2B5EF4-FFF2-40B4-BE49-F238E27FC236}">
                <a16:creationId xmlns:a16="http://schemas.microsoft.com/office/drawing/2014/main" id="{0D58F911-39D1-4EBD-894A-B8317A934D45}"/>
              </a:ext>
            </a:extLst>
          </p:cNvPr>
          <p:cNvGrpSpPr/>
          <p:nvPr/>
        </p:nvGrpSpPr>
        <p:grpSpPr>
          <a:xfrm>
            <a:off x="4016896" y="2035696"/>
            <a:ext cx="3276000" cy="457200"/>
            <a:chOff x="488504" y="976671"/>
            <a:chExt cx="3600000" cy="457200"/>
          </a:xfrm>
        </p:grpSpPr>
        <p:sp>
          <p:nvSpPr>
            <p:cNvPr id="31" name="Rectangle 2">
              <a:extLst>
                <a:ext uri="{FF2B5EF4-FFF2-40B4-BE49-F238E27FC236}">
                  <a16:creationId xmlns:a16="http://schemas.microsoft.com/office/drawing/2014/main" id="{5B272F05-BA68-4EF8-9E97-FFF5C9274E95}"/>
                </a:ext>
              </a:extLst>
            </p:cNvPr>
            <p:cNvSpPr txBox="1">
              <a:spLocks noChangeArrowheads="1"/>
            </p:cNvSpPr>
            <p:nvPr/>
          </p:nvSpPr>
          <p:spPr>
            <a:xfrm>
              <a:off x="629930" y="976671"/>
              <a:ext cx="3386566"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米国の社会保障制度</a:t>
              </a:r>
            </a:p>
          </p:txBody>
        </p:sp>
        <p:cxnSp>
          <p:nvCxnSpPr>
            <p:cNvPr id="32" name="直線コネクタ 31">
              <a:extLst>
                <a:ext uri="{FF2B5EF4-FFF2-40B4-BE49-F238E27FC236}">
                  <a16:creationId xmlns:a16="http://schemas.microsoft.com/office/drawing/2014/main" id="{BBD2A90D-F104-4B42-8CEA-03B7C8FEAC4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3" name="正方形/長方形 32">
              <a:extLst>
                <a:ext uri="{FF2B5EF4-FFF2-40B4-BE49-F238E27FC236}">
                  <a16:creationId xmlns:a16="http://schemas.microsoft.com/office/drawing/2014/main" id="{CDF473D7-5B5B-4AF4-805E-0F4FE851AB7D}"/>
                </a:ext>
              </a:extLst>
            </p:cNvPr>
            <p:cNvSpPr/>
            <p:nvPr/>
          </p:nvSpPr>
          <p:spPr bwMode="auto">
            <a:xfrm>
              <a:off x="488504" y="986352"/>
              <a:ext cx="111627"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34" name="Rectangle 3">
            <a:extLst>
              <a:ext uri="{FF2B5EF4-FFF2-40B4-BE49-F238E27FC236}">
                <a16:creationId xmlns:a16="http://schemas.microsoft.com/office/drawing/2014/main" id="{991E1BBD-A7DE-46A2-93DF-CDF7FB6F9407}"/>
              </a:ext>
            </a:extLst>
          </p:cNvPr>
          <p:cNvSpPr txBox="1">
            <a:spLocks noChangeArrowheads="1"/>
          </p:cNvSpPr>
          <p:nvPr/>
        </p:nvSpPr>
        <p:spPr bwMode="auto">
          <a:xfrm>
            <a:off x="64504" y="2286959"/>
            <a:ext cx="2488520" cy="43888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271463" indent="0">
              <a:spcBef>
                <a:spcPts val="0"/>
              </a:spcBef>
              <a:buClr>
                <a:srgbClr val="003366"/>
              </a:buClr>
              <a:buFont typeface="Wingdings" pitchFamily="2" charset="2"/>
              <a:buNone/>
            </a:pPr>
            <a:r>
              <a:rPr lang="ja-JP" altLang="en-US" sz="2400" b="0" kern="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2017</a:t>
            </a:r>
            <a:r>
              <a:rPr lang="ja-JP" altLang="en-US"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年時点）</a:t>
            </a:r>
            <a:endParaRPr lang="en-US" altLang="ja-JP"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テキスト ボックス 34">
            <a:extLst>
              <a:ext uri="{FF2B5EF4-FFF2-40B4-BE49-F238E27FC236}">
                <a16:creationId xmlns:a16="http://schemas.microsoft.com/office/drawing/2014/main" id="{0D2E3F3A-E5DF-48F8-9BF9-FE62DC051AD7}"/>
              </a:ext>
            </a:extLst>
          </p:cNvPr>
          <p:cNvSpPr txBox="1"/>
          <p:nvPr/>
        </p:nvSpPr>
        <p:spPr>
          <a:xfrm>
            <a:off x="3942556" y="6372036"/>
            <a:ext cx="5762972" cy="369332"/>
          </a:xfrm>
          <a:prstGeom prst="rect">
            <a:avLst/>
          </a:prstGeom>
          <a:noFill/>
          <a:ln>
            <a:noFill/>
          </a:ln>
        </p:spPr>
        <p:txBody>
          <a:bodyPr wrap="square" rtlCol="0">
            <a:spAutoFit/>
          </a:bodyPr>
          <a:lstStyle/>
          <a:p>
            <a:pPr marL="539750" indent="-539750" fontAlgn="auto">
              <a:spcBef>
                <a:spcPts val="0"/>
              </a:spcBef>
              <a:spcAft>
                <a:spcPts val="0"/>
              </a:spcAft>
              <a:tabLst>
                <a:tab pos="539750" algn="l"/>
              </a:tabLst>
            </a:pPr>
            <a:r>
              <a:rPr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CMS</a:t>
            </a:r>
            <a:r>
              <a:rPr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Center</a:t>
            </a:r>
            <a:r>
              <a:rPr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for</a:t>
            </a:r>
            <a:r>
              <a:rPr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Medicare</a:t>
            </a:r>
            <a:r>
              <a:rPr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&amp;</a:t>
            </a:r>
            <a:r>
              <a:rPr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Medicaid Services</a:t>
            </a:r>
            <a:r>
              <a:rPr lang="ja-JP" altLang="en-US" sz="9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米国の保健福祉省に属するメディケアとメディケイドの運営主体</a:t>
            </a:r>
            <a:endParaRPr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4213890711"/>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075116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357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a:t>
            </a:r>
            <a:r>
              <a:rPr lang="zh-TW" altLang="en-US" dirty="0"/>
              <a:t>介護保険制度</a:t>
            </a:r>
            <a:r>
              <a:rPr lang="ja-JP" altLang="en-US" dirty="0"/>
              <a:t>（</a:t>
            </a:r>
            <a:r>
              <a:rPr lang="en-US" altLang="ja-JP" dirty="0"/>
              <a:t>2/3</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2009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年以降、慢性的な財政赤字に陥っており、社会保障費であるメディケア・メディケイドの支出割合は抑制される傾向にある。</a:t>
            </a:r>
          </a:p>
        </p:txBody>
      </p:sp>
      <p:grpSp>
        <p:nvGrpSpPr>
          <p:cNvPr id="7" name="グループ化 6">
            <a:extLst>
              <a:ext uri="{FF2B5EF4-FFF2-40B4-BE49-F238E27FC236}">
                <a16:creationId xmlns:a16="http://schemas.microsoft.com/office/drawing/2014/main" id="{B3C5FAA3-8A25-462F-A785-3959C654F19F}"/>
              </a:ext>
            </a:extLst>
          </p:cNvPr>
          <p:cNvGrpSpPr/>
          <p:nvPr/>
        </p:nvGrpSpPr>
        <p:grpSpPr>
          <a:xfrm>
            <a:off x="752473" y="1556792"/>
            <a:ext cx="6444000" cy="457200"/>
            <a:chOff x="488504" y="976671"/>
            <a:chExt cx="3250237" cy="457200"/>
          </a:xfrm>
        </p:grpSpPr>
        <p:sp>
          <p:nvSpPr>
            <p:cNvPr id="9" name="Rectangle 2">
              <a:extLst>
                <a:ext uri="{FF2B5EF4-FFF2-40B4-BE49-F238E27FC236}">
                  <a16:creationId xmlns:a16="http://schemas.microsoft.com/office/drawing/2014/main" id="{3B7BA1D0-2DEB-4D17-A773-5DA0A60EE58F}"/>
                </a:ext>
              </a:extLst>
            </p:cNvPr>
            <p:cNvSpPr txBox="1">
              <a:spLocks noChangeArrowheads="1"/>
            </p:cNvSpPr>
            <p:nvPr/>
          </p:nvSpPr>
          <p:spPr>
            <a:xfrm>
              <a:off x="555970" y="976671"/>
              <a:ext cx="318277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米国の財政支出に占めるメディケア・メディケイドの割合</a:t>
              </a:r>
            </a:p>
          </p:txBody>
        </p:sp>
        <p:cxnSp>
          <p:nvCxnSpPr>
            <p:cNvPr id="11" name="直線コネクタ 10">
              <a:extLst>
                <a:ext uri="{FF2B5EF4-FFF2-40B4-BE49-F238E27FC236}">
                  <a16:creationId xmlns:a16="http://schemas.microsoft.com/office/drawing/2014/main" id="{2BE30305-7CAE-4D2E-B2A7-1B40934AD92A}"/>
                </a:ext>
              </a:extLst>
            </p:cNvPr>
            <p:cNvCxnSpPr/>
            <p:nvPr/>
          </p:nvCxnSpPr>
          <p:spPr bwMode="auto">
            <a:xfrm>
              <a:off x="488504" y="1317228"/>
              <a:ext cx="3250237"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019274D5-34A2-4119-8345-05CA452764E4}"/>
                </a:ext>
              </a:extLst>
            </p:cNvPr>
            <p:cNvSpPr/>
            <p:nvPr/>
          </p:nvSpPr>
          <p:spPr bwMode="auto">
            <a:xfrm>
              <a:off x="488504" y="986352"/>
              <a:ext cx="5628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グラフ 13">
            <a:extLst>
              <a:ext uri="{FF2B5EF4-FFF2-40B4-BE49-F238E27FC236}">
                <a16:creationId xmlns:a16="http://schemas.microsoft.com/office/drawing/2014/main" id="{368312FD-AFB7-4DF2-8C08-372293CEA571}"/>
              </a:ext>
            </a:extLst>
          </p:cNvPr>
          <p:cNvGraphicFramePr>
            <a:graphicFrameLocks/>
          </p:cNvGraphicFramePr>
          <p:nvPr/>
        </p:nvGraphicFramePr>
        <p:xfrm>
          <a:off x="752472" y="2302024"/>
          <a:ext cx="8232975" cy="3810979"/>
        </p:xfrm>
        <a:graphic>
          <a:graphicData uri="http://schemas.openxmlformats.org/drawingml/2006/chart">
            <c:chart xmlns:c="http://schemas.openxmlformats.org/drawingml/2006/chart" xmlns:r="http://schemas.openxmlformats.org/officeDocument/2006/relationships" r:id="rId7"/>
          </a:graphicData>
        </a:graphic>
      </p:graphicFrame>
      <p:sp>
        <p:nvSpPr>
          <p:cNvPr id="15" name="テキスト ボックス 14">
            <a:extLst>
              <a:ext uri="{FF2B5EF4-FFF2-40B4-BE49-F238E27FC236}">
                <a16:creationId xmlns:a16="http://schemas.microsoft.com/office/drawing/2014/main" id="{1C1C7223-BC9F-4DBC-A23F-700AD051DF77}"/>
              </a:ext>
            </a:extLst>
          </p:cNvPr>
          <p:cNvSpPr txBox="1"/>
          <p:nvPr/>
        </p:nvSpPr>
        <p:spPr>
          <a:xfrm>
            <a:off x="741628" y="2159952"/>
            <a:ext cx="4297679" cy="246221"/>
          </a:xfrm>
          <a:prstGeom prst="rect">
            <a:avLst/>
          </a:prstGeom>
          <a:noFill/>
          <a:ln>
            <a:noFill/>
          </a:ln>
        </p:spPr>
        <p:txBody>
          <a:bodyPr wrap="square" rtlCol="0">
            <a:spAutoFit/>
          </a:bodyPr>
          <a:lstStyle/>
          <a:p>
            <a:pPr fontAlgn="auto">
              <a:spcBef>
                <a:spcPts val="0"/>
              </a:spcBef>
              <a:spcAft>
                <a:spcPts val="0"/>
              </a:spcAft>
            </a:pPr>
            <a:r>
              <a:rPr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(10</a:t>
            </a:r>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億ドル</a:t>
            </a:r>
            <a:r>
              <a:rPr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a:t>
            </a:r>
          </a:p>
        </p:txBody>
      </p:sp>
      <p:sp>
        <p:nvSpPr>
          <p:cNvPr id="16" name="テキスト ボックス 15">
            <a:extLst>
              <a:ext uri="{FF2B5EF4-FFF2-40B4-BE49-F238E27FC236}">
                <a16:creationId xmlns:a16="http://schemas.microsoft.com/office/drawing/2014/main" id="{FAC1B046-72AE-46B2-919C-8209672B83F2}"/>
              </a:ext>
            </a:extLst>
          </p:cNvPr>
          <p:cNvSpPr txBox="1"/>
          <p:nvPr/>
        </p:nvSpPr>
        <p:spPr>
          <a:xfrm>
            <a:off x="6411552" y="1993180"/>
            <a:ext cx="784921" cy="261610"/>
          </a:xfrm>
          <a:prstGeom prst="rect">
            <a:avLst/>
          </a:prstGeom>
          <a:noFill/>
          <a:ln>
            <a:noFill/>
          </a:ln>
        </p:spPr>
        <p:txBody>
          <a:bodyPr wrap="square" rtlCol="0">
            <a:spAutoFit/>
          </a:bodyPr>
          <a:lstStyle/>
          <a:p>
            <a:pPr fontAlgn="auto">
              <a:spcBef>
                <a:spcPts val="0"/>
              </a:spcBef>
              <a:spcAft>
                <a:spcPts val="0"/>
              </a:spcAft>
            </a:pPr>
            <a:r>
              <a:rPr lang="ja-JP" altLang="en-US"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推計</a:t>
            </a:r>
            <a:endParaRPr lang="en-US" altLang="ja-JP"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上下矢印 62">
            <a:extLst>
              <a:ext uri="{FF2B5EF4-FFF2-40B4-BE49-F238E27FC236}">
                <a16:creationId xmlns:a16="http://schemas.microsoft.com/office/drawing/2014/main" id="{3EF99004-F96B-4843-9CB4-A8B719EF790B}"/>
              </a:ext>
            </a:extLst>
          </p:cNvPr>
          <p:cNvSpPr/>
          <p:nvPr/>
        </p:nvSpPr>
        <p:spPr bwMode="auto">
          <a:xfrm>
            <a:off x="4016896" y="4151086"/>
            <a:ext cx="393500" cy="482150"/>
          </a:xfrm>
          <a:prstGeom prst="upDownArrow">
            <a:avLst>
              <a:gd name="adj1" fmla="val 39420"/>
              <a:gd name="adj2" fmla="val 35893"/>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8" name="テキスト ボックス 17">
            <a:extLst>
              <a:ext uri="{FF2B5EF4-FFF2-40B4-BE49-F238E27FC236}">
                <a16:creationId xmlns:a16="http://schemas.microsoft.com/office/drawing/2014/main" id="{1B1AC640-B1AE-4189-9512-1770C74AC1B5}"/>
              </a:ext>
            </a:extLst>
          </p:cNvPr>
          <p:cNvSpPr txBox="1"/>
          <p:nvPr/>
        </p:nvSpPr>
        <p:spPr>
          <a:xfrm>
            <a:off x="4321198" y="4327023"/>
            <a:ext cx="784921" cy="246221"/>
          </a:xfrm>
          <a:prstGeom prst="rect">
            <a:avLst/>
          </a:prstGeom>
          <a:noFill/>
          <a:ln>
            <a:noFill/>
          </a:ln>
        </p:spPr>
        <p:txBody>
          <a:bodyPr wrap="square" rtlCol="0">
            <a:spAutoFit/>
          </a:bodyPr>
          <a:lstStyle/>
          <a:p>
            <a:pPr fontAlgn="auto">
              <a:spcBef>
                <a:spcPts val="0"/>
              </a:spcBef>
              <a:spcAft>
                <a:spcPts val="0"/>
              </a:spcAft>
            </a:pPr>
            <a:r>
              <a:rPr lang="ja-JP" altLang="en-US" sz="10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財政赤字</a:t>
            </a:r>
            <a:endParaRPr lang="en-US" altLang="ja-JP" sz="10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9" name="直線矢印コネクタ 18">
            <a:extLst>
              <a:ext uri="{FF2B5EF4-FFF2-40B4-BE49-F238E27FC236}">
                <a16:creationId xmlns:a16="http://schemas.microsoft.com/office/drawing/2014/main" id="{B53D7449-293B-4E15-8258-FD304D0D42E2}"/>
              </a:ext>
            </a:extLst>
          </p:cNvPr>
          <p:cNvCxnSpPr/>
          <p:nvPr/>
        </p:nvCxnSpPr>
        <p:spPr>
          <a:xfrm>
            <a:off x="6012180" y="2658103"/>
            <a:ext cx="1965156" cy="315672"/>
          </a:xfrm>
          <a:prstGeom prst="straightConnector1">
            <a:avLst/>
          </a:prstGeom>
          <a:noFill/>
          <a:ln w="6350" cap="flat" cmpd="sng" algn="ctr">
            <a:solidFill>
              <a:srgbClr val="70AD47"/>
            </a:solidFill>
            <a:prstDash val="solid"/>
            <a:miter lim="800000"/>
            <a:tailEnd type="triangle"/>
          </a:ln>
          <a:effectLst/>
        </p:spPr>
      </p:cxnSp>
      <p:sp>
        <p:nvSpPr>
          <p:cNvPr id="20" name="テキスト ボックス 19">
            <a:extLst>
              <a:ext uri="{FF2B5EF4-FFF2-40B4-BE49-F238E27FC236}">
                <a16:creationId xmlns:a16="http://schemas.microsoft.com/office/drawing/2014/main" id="{30CE6AAC-962D-4435-BA8F-A45A75DE2974}"/>
              </a:ext>
            </a:extLst>
          </p:cNvPr>
          <p:cNvSpPr txBox="1"/>
          <p:nvPr/>
        </p:nvSpPr>
        <p:spPr>
          <a:xfrm>
            <a:off x="5169025" y="2445425"/>
            <a:ext cx="932098" cy="338554"/>
          </a:xfrm>
          <a:prstGeom prst="rect">
            <a:avLst/>
          </a:prstGeom>
          <a:noFill/>
          <a:ln>
            <a:noFill/>
          </a:ln>
        </p:spPr>
        <p:txBody>
          <a:bodyPr wrap="square" rtlCol="0">
            <a:spAutoFit/>
          </a:bodyPr>
          <a:lstStyle/>
          <a:p>
            <a:pPr fontAlgn="auto">
              <a:spcBef>
                <a:spcPts val="0"/>
              </a:spcBef>
              <a:spcAft>
                <a:spcPts val="0"/>
              </a:spcAft>
            </a:pP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社会保障費の</a:t>
            </a:r>
            <a:endPar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fontAlgn="auto">
              <a:spcBef>
                <a:spcPts val="0"/>
              </a:spcBef>
              <a:spcAft>
                <a:spcPts val="0"/>
              </a:spcAft>
            </a:pP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支出割合は低下</a:t>
            </a:r>
            <a:endPar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21" name="直線コネクタ 20">
            <a:extLst>
              <a:ext uri="{FF2B5EF4-FFF2-40B4-BE49-F238E27FC236}">
                <a16:creationId xmlns:a16="http://schemas.microsoft.com/office/drawing/2014/main" id="{66259D18-9B13-460E-81FB-A4D831F1CE8C}"/>
              </a:ext>
            </a:extLst>
          </p:cNvPr>
          <p:cNvCxnSpPr/>
          <p:nvPr/>
        </p:nvCxnSpPr>
        <p:spPr>
          <a:xfrm>
            <a:off x="6596826" y="2302024"/>
            <a:ext cx="0" cy="3132000"/>
          </a:xfrm>
          <a:prstGeom prst="line">
            <a:avLst/>
          </a:prstGeom>
          <a:noFill/>
          <a:ln w="19050" cap="flat" cmpd="sng" algn="ctr">
            <a:solidFill>
              <a:sysClr val="window" lastClr="FFFFFF">
                <a:lumMod val="50000"/>
              </a:sysClr>
            </a:solidFill>
            <a:prstDash val="sysDash"/>
          </a:ln>
          <a:effectLst/>
        </p:spPr>
      </p:cxnSp>
      <p:sp>
        <p:nvSpPr>
          <p:cNvPr id="22" name="テキスト ボックス 21">
            <a:extLst>
              <a:ext uri="{FF2B5EF4-FFF2-40B4-BE49-F238E27FC236}">
                <a16:creationId xmlns:a16="http://schemas.microsoft.com/office/drawing/2014/main" id="{3B01039B-22ED-4F73-9639-9CA8E8EE9221}"/>
              </a:ext>
            </a:extLst>
          </p:cNvPr>
          <p:cNvSpPr txBox="1"/>
          <p:nvPr/>
        </p:nvSpPr>
        <p:spPr>
          <a:xfrm>
            <a:off x="2936776" y="5862625"/>
            <a:ext cx="697627" cy="246221"/>
          </a:xfrm>
          <a:prstGeom prst="rect">
            <a:avLst/>
          </a:prstGeom>
          <a:noFill/>
        </p:spPr>
        <p:txBody>
          <a:bodyPr vert="horz" wrap="none" rtlCol="0" anchor="ctr">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（左軸）</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テキスト ボックス 22">
            <a:extLst>
              <a:ext uri="{FF2B5EF4-FFF2-40B4-BE49-F238E27FC236}">
                <a16:creationId xmlns:a16="http://schemas.microsoft.com/office/drawing/2014/main" id="{B2D8B55C-AC63-4D6E-9B8A-2EAD4D781C6E}"/>
              </a:ext>
            </a:extLst>
          </p:cNvPr>
          <p:cNvSpPr txBox="1"/>
          <p:nvPr/>
        </p:nvSpPr>
        <p:spPr>
          <a:xfrm>
            <a:off x="7257256" y="5862626"/>
            <a:ext cx="697627" cy="246221"/>
          </a:xfrm>
          <a:prstGeom prst="rect">
            <a:avLst/>
          </a:prstGeom>
          <a:noFill/>
        </p:spPr>
        <p:txBody>
          <a:bodyPr vert="horz" wrap="none" rtlCol="0" anchor="ctr">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（右軸）</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テキスト ボックス 23">
            <a:extLst>
              <a:ext uri="{FF2B5EF4-FFF2-40B4-BE49-F238E27FC236}">
                <a16:creationId xmlns:a16="http://schemas.microsoft.com/office/drawing/2014/main" id="{B4D5CEAA-1BF9-42D1-846F-C0E16F957A2E}"/>
              </a:ext>
            </a:extLst>
          </p:cNvPr>
          <p:cNvSpPr txBox="1"/>
          <p:nvPr/>
        </p:nvSpPr>
        <p:spPr>
          <a:xfrm>
            <a:off x="8193360" y="5456555"/>
            <a:ext cx="569387" cy="246221"/>
          </a:xfrm>
          <a:prstGeom prst="rect">
            <a:avLst/>
          </a:prstGeom>
          <a:noFill/>
        </p:spPr>
        <p:txBody>
          <a:bodyPr vert="horz" wrap="none" rtlCol="0" anchor="ctr">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497322944"/>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1690323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459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a:t>
            </a:r>
            <a:r>
              <a:rPr lang="zh-TW" altLang="en-US" dirty="0"/>
              <a:t>介護保険制度</a:t>
            </a:r>
            <a:r>
              <a:rPr lang="ja-JP" altLang="en-US" dirty="0"/>
              <a:t>（</a:t>
            </a:r>
            <a:r>
              <a:rPr lang="en-US" altLang="ja-JP" dirty="0"/>
              <a:t>3/3</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介護機器の保険償還の対象とするためには、ＨＣＰＣＳ（</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Healthcare Common Procedure Coding System</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）コードの割り当て申請を行う必要がある（車椅子などは既に保険償還の対象となっている）。</a:t>
            </a:r>
          </a:p>
        </p:txBody>
      </p:sp>
      <p:grpSp>
        <p:nvGrpSpPr>
          <p:cNvPr id="7" name="グループ化 6">
            <a:extLst>
              <a:ext uri="{FF2B5EF4-FFF2-40B4-BE49-F238E27FC236}">
                <a16:creationId xmlns:a16="http://schemas.microsoft.com/office/drawing/2014/main" id="{8CE61971-FCE9-4F4D-AAF3-911636ED7C13}"/>
              </a:ext>
            </a:extLst>
          </p:cNvPr>
          <p:cNvGrpSpPr/>
          <p:nvPr/>
        </p:nvGrpSpPr>
        <p:grpSpPr>
          <a:xfrm>
            <a:off x="752473" y="1628800"/>
            <a:ext cx="5866314" cy="457200"/>
            <a:chOff x="488504" y="976671"/>
            <a:chExt cx="2958863" cy="457200"/>
          </a:xfrm>
        </p:grpSpPr>
        <p:sp>
          <p:nvSpPr>
            <p:cNvPr id="9" name="Rectangle 2">
              <a:extLst>
                <a:ext uri="{FF2B5EF4-FFF2-40B4-BE49-F238E27FC236}">
                  <a16:creationId xmlns:a16="http://schemas.microsoft.com/office/drawing/2014/main" id="{B0B93164-A333-4F64-A3A6-1BB41D25C7AF}"/>
                </a:ext>
              </a:extLst>
            </p:cNvPr>
            <p:cNvSpPr txBox="1">
              <a:spLocks noChangeArrowheads="1"/>
            </p:cNvSpPr>
            <p:nvPr/>
          </p:nvSpPr>
          <p:spPr>
            <a:xfrm>
              <a:off x="567047"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保険償還コード取得プロセス</a:t>
              </a:r>
            </a:p>
          </p:txBody>
        </p:sp>
        <p:cxnSp>
          <p:nvCxnSpPr>
            <p:cNvPr id="11" name="直線コネクタ 10">
              <a:extLst>
                <a:ext uri="{FF2B5EF4-FFF2-40B4-BE49-F238E27FC236}">
                  <a16:creationId xmlns:a16="http://schemas.microsoft.com/office/drawing/2014/main" id="{0BA29B19-A771-4AB4-A5FA-AAAEC2F69FD9}"/>
                </a:ext>
              </a:extLst>
            </p:cNvPr>
            <p:cNvCxnSpPr/>
            <p:nvPr/>
          </p:nvCxnSpPr>
          <p:spPr bwMode="auto">
            <a:xfrm>
              <a:off x="488504" y="1317228"/>
              <a:ext cx="1888406"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659E38B5-864F-4018-AF0E-448CF510F4E4}"/>
                </a:ext>
              </a:extLst>
            </p:cNvPr>
            <p:cNvSpPr/>
            <p:nvPr/>
          </p:nvSpPr>
          <p:spPr bwMode="auto">
            <a:xfrm>
              <a:off x="488504" y="986352"/>
              <a:ext cx="5628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4" name="図 13">
            <a:extLst>
              <a:ext uri="{FF2B5EF4-FFF2-40B4-BE49-F238E27FC236}">
                <a16:creationId xmlns:a16="http://schemas.microsoft.com/office/drawing/2014/main" id="{597E9C8F-D3FB-4B39-995D-D3F9A0589275}"/>
              </a:ext>
            </a:extLst>
          </p:cNvPr>
          <p:cNvPicPr/>
          <p:nvPr/>
        </p:nvPicPr>
        <p:blipFill rotWithShape="1">
          <a:blip r:embed="rId7"/>
          <a:srcRect t="5907" r="434"/>
          <a:stretch/>
        </p:blipFill>
        <p:spPr>
          <a:xfrm>
            <a:off x="489438" y="2374031"/>
            <a:ext cx="4776592" cy="3240985"/>
          </a:xfrm>
          <a:prstGeom prst="rect">
            <a:avLst/>
          </a:prstGeom>
        </p:spPr>
      </p:pic>
      <p:graphicFrame>
        <p:nvGraphicFramePr>
          <p:cNvPr id="15" name="表 14">
            <a:extLst>
              <a:ext uri="{FF2B5EF4-FFF2-40B4-BE49-F238E27FC236}">
                <a16:creationId xmlns:a16="http://schemas.microsoft.com/office/drawing/2014/main" id="{FC8CE4B5-342D-4CE3-A52E-9E728AFACC55}"/>
              </a:ext>
            </a:extLst>
          </p:cNvPr>
          <p:cNvGraphicFramePr>
            <a:graphicFrameLocks noGrp="1"/>
          </p:cNvGraphicFramePr>
          <p:nvPr>
            <p:extLst>
              <p:ext uri="{D42A27DB-BD31-4B8C-83A1-F6EECF244321}">
                <p14:modId xmlns:p14="http://schemas.microsoft.com/office/powerpoint/2010/main" val="1522537749"/>
              </p:ext>
            </p:extLst>
          </p:nvPr>
        </p:nvGraphicFramePr>
        <p:xfrm>
          <a:off x="5037682" y="1972190"/>
          <a:ext cx="4667846" cy="4297680"/>
        </p:xfrm>
        <a:graphic>
          <a:graphicData uri="http://schemas.openxmlformats.org/drawingml/2006/table">
            <a:tbl>
              <a:tblPr firstRow="1" bandCol="1">
                <a:tableStyleId>{91EBBBCC-DAD2-459C-BE2E-F6DE35CF9A28}</a:tableStyleId>
              </a:tblPr>
              <a:tblGrid>
                <a:gridCol w="1931535">
                  <a:extLst>
                    <a:ext uri="{9D8B030D-6E8A-4147-A177-3AD203B41FA5}">
                      <a16:colId xmlns:a16="http://schemas.microsoft.com/office/drawing/2014/main" val="20000"/>
                    </a:ext>
                  </a:extLst>
                </a:gridCol>
                <a:gridCol w="2736311">
                  <a:extLst>
                    <a:ext uri="{9D8B030D-6E8A-4147-A177-3AD203B41FA5}">
                      <a16:colId xmlns:a16="http://schemas.microsoft.com/office/drawing/2014/main" val="20001"/>
                    </a:ext>
                  </a:extLst>
                </a:gridCol>
              </a:tblGrid>
              <a:tr h="292784">
                <a:tc>
                  <a:txBody>
                    <a:bodyPr/>
                    <a:lstStyle/>
                    <a:p>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メディケア償還の条件</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当該患者の担当医師と耐久医療機器（ＤＭＥ）の供給業者がメディケアに登録されていること。</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9131">
                <a:tc>
                  <a:txBody>
                    <a:bodyPr/>
                    <a:lstStyle/>
                    <a:p>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ＨＣＰＣＳコード</a:t>
                      </a:r>
                      <a:endPar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(Healthcare</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Common</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Procedure</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Coding</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System)</a:t>
                      </a:r>
                      <a:endPar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レベル１（ＣＰＴ）とレベル２（ＤＭＥＰＯＳ）に分かれる。医療サービスや機器の購入時の請求時に使われ、メディケアやメディケイド以外に民間保険会社でも利用される。</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11347">
                <a:tc>
                  <a:txBody>
                    <a:bodyPr/>
                    <a:lstStyle/>
                    <a:p>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レベル</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1</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：ＣＰＴ</a:t>
                      </a:r>
                      <a:endPar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Current Procedural Terminology</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医師や医療専門職による医療サービスを分類したもの。</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11347">
                <a:tc>
                  <a:txBody>
                    <a:bodyPr/>
                    <a:lstStyle/>
                    <a:p>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レベル２：ＤＭＥＰＯＳ</a:t>
                      </a:r>
                      <a:endPar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Durable</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Medical</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Equipment</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Prosthetics, Orthotics, and</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Supplies)</a:t>
                      </a:r>
                      <a:endPar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医療機関外で利用されるサービスや機器などを分類したもの。介護機器関連はＤＭＥＰＯＳに該当。</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11347">
                <a:tc>
                  <a:txBody>
                    <a:bodyPr/>
                    <a:lstStyle/>
                    <a:p>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ＰＤＡＣ（</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Pricing,</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Data</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Analysis</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and</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Coding</a:t>
                      </a: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ＣＭＳとの契約の下、ＨＣＰＣＳコードの審査を行う。実際には民間企業（</a:t>
                      </a:r>
                      <a:r>
                        <a:rPr kumimoji="1" lang="en-US" altLang="ja-JP" sz="12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Noridian</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Healthcare Solutions</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運営している。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172353765"/>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626312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562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アメリカにおける介護サービスの提供</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医療政策、計画等／</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一般的に、高齢者は在宅 → ＩＬ（インデペンデントリビング、自立していて介護の必要性がない高齢者向け） → ＡＬ（アシステッドリビング、日常行為の介助が必要な軽度要介護者向け） → ＮＨ（ナーシングホーム、医療サービスが必要な重度要介護者向け）へと移行する。しかし、入居費用が高すぎることから、金銭的な問題からも在宅に対するニーズは強い。</a:t>
            </a:r>
          </a:p>
        </p:txBody>
      </p:sp>
      <p:grpSp>
        <p:nvGrpSpPr>
          <p:cNvPr id="7" name="グループ化 6">
            <a:extLst>
              <a:ext uri="{FF2B5EF4-FFF2-40B4-BE49-F238E27FC236}">
                <a16:creationId xmlns:a16="http://schemas.microsoft.com/office/drawing/2014/main" id="{8BD32D9B-E86F-4C8B-8EF3-5DE2467F7E90}"/>
              </a:ext>
            </a:extLst>
          </p:cNvPr>
          <p:cNvGrpSpPr/>
          <p:nvPr/>
        </p:nvGrpSpPr>
        <p:grpSpPr>
          <a:xfrm>
            <a:off x="576606" y="2268658"/>
            <a:ext cx="4520410" cy="457200"/>
            <a:chOff x="488504" y="976671"/>
            <a:chExt cx="3600000" cy="457200"/>
          </a:xfrm>
        </p:grpSpPr>
        <p:sp>
          <p:nvSpPr>
            <p:cNvPr id="9" name="Rectangle 2">
              <a:extLst>
                <a:ext uri="{FF2B5EF4-FFF2-40B4-BE49-F238E27FC236}">
                  <a16:creationId xmlns:a16="http://schemas.microsoft.com/office/drawing/2014/main" id="{75510815-22FF-4A5B-95F8-7525BEC17140}"/>
                </a:ext>
              </a:extLst>
            </p:cNvPr>
            <p:cNvSpPr txBox="1">
              <a:spLocks noChangeArrowheads="1"/>
            </p:cNvSpPr>
            <p:nvPr/>
          </p:nvSpPr>
          <p:spPr>
            <a:xfrm>
              <a:off x="610248"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米国の高齢者住宅とケアの概念図</a:t>
              </a:r>
            </a:p>
          </p:txBody>
        </p:sp>
        <p:cxnSp>
          <p:nvCxnSpPr>
            <p:cNvPr id="11" name="直線コネクタ 10">
              <a:extLst>
                <a:ext uri="{FF2B5EF4-FFF2-40B4-BE49-F238E27FC236}">
                  <a16:creationId xmlns:a16="http://schemas.microsoft.com/office/drawing/2014/main" id="{2D6B1647-AB69-421A-96C8-CA70E0B0621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2556E962-63A9-4D59-8F7E-C718595A553A}"/>
                </a:ext>
              </a:extLst>
            </p:cNvPr>
            <p:cNvSpPr/>
            <p:nvPr/>
          </p:nvSpPr>
          <p:spPr bwMode="auto">
            <a:xfrm>
              <a:off x="488504" y="986352"/>
              <a:ext cx="88877"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4" name="グループ化 13">
            <a:extLst>
              <a:ext uri="{FF2B5EF4-FFF2-40B4-BE49-F238E27FC236}">
                <a16:creationId xmlns:a16="http://schemas.microsoft.com/office/drawing/2014/main" id="{6B26CC83-95E5-4F5C-862C-F9390E29E807}"/>
              </a:ext>
            </a:extLst>
          </p:cNvPr>
          <p:cNvGrpSpPr/>
          <p:nvPr/>
        </p:nvGrpSpPr>
        <p:grpSpPr>
          <a:xfrm>
            <a:off x="5753451" y="2277452"/>
            <a:ext cx="3758154" cy="457200"/>
            <a:chOff x="488504" y="976671"/>
            <a:chExt cx="3758154" cy="457200"/>
          </a:xfrm>
        </p:grpSpPr>
        <p:sp>
          <p:nvSpPr>
            <p:cNvPr id="15" name="Rectangle 2">
              <a:extLst>
                <a:ext uri="{FF2B5EF4-FFF2-40B4-BE49-F238E27FC236}">
                  <a16:creationId xmlns:a16="http://schemas.microsoft.com/office/drawing/2014/main" id="{1D61A128-1EE1-4B56-BCB7-FDB8864D61FD}"/>
                </a:ext>
              </a:extLst>
            </p:cNvPr>
            <p:cNvSpPr txBox="1">
              <a:spLocks noChangeArrowheads="1"/>
            </p:cNvSpPr>
            <p:nvPr/>
          </p:nvSpPr>
          <p:spPr>
            <a:xfrm>
              <a:off x="629929" y="976671"/>
              <a:ext cx="361672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平均的なサービス料（</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16" name="直線コネクタ 15">
              <a:extLst>
                <a:ext uri="{FF2B5EF4-FFF2-40B4-BE49-F238E27FC236}">
                  <a16:creationId xmlns:a16="http://schemas.microsoft.com/office/drawing/2014/main" id="{5F5577BF-29ED-40D1-803F-EA8BE03358F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AB73BD08-125F-4312-99D0-3E8E5B1A7BE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8" name="表 17">
            <a:extLst>
              <a:ext uri="{FF2B5EF4-FFF2-40B4-BE49-F238E27FC236}">
                <a16:creationId xmlns:a16="http://schemas.microsoft.com/office/drawing/2014/main" id="{F654B881-021D-4A40-902F-7EA7D52E9669}"/>
              </a:ext>
            </a:extLst>
          </p:cNvPr>
          <p:cNvGraphicFramePr>
            <a:graphicFrameLocks noGrp="1"/>
          </p:cNvGraphicFramePr>
          <p:nvPr>
            <p:extLst>
              <p:ext uri="{D42A27DB-BD31-4B8C-83A1-F6EECF244321}">
                <p14:modId xmlns:p14="http://schemas.microsoft.com/office/powerpoint/2010/main" val="1076347671"/>
              </p:ext>
            </p:extLst>
          </p:nvPr>
        </p:nvGraphicFramePr>
        <p:xfrm>
          <a:off x="576605" y="2870553"/>
          <a:ext cx="5005241" cy="3110122"/>
        </p:xfrm>
        <a:graphic>
          <a:graphicData uri="http://schemas.openxmlformats.org/drawingml/2006/table">
            <a:tbl>
              <a:tblPr firstRow="1" bandRow="1"/>
              <a:tblGrid>
                <a:gridCol w="848003">
                  <a:extLst>
                    <a:ext uri="{9D8B030D-6E8A-4147-A177-3AD203B41FA5}">
                      <a16:colId xmlns:a16="http://schemas.microsoft.com/office/drawing/2014/main" val="20000"/>
                    </a:ext>
                  </a:extLst>
                </a:gridCol>
                <a:gridCol w="1385746">
                  <a:extLst>
                    <a:ext uri="{9D8B030D-6E8A-4147-A177-3AD203B41FA5}">
                      <a16:colId xmlns:a16="http://schemas.microsoft.com/office/drawing/2014/main" val="20001"/>
                    </a:ext>
                  </a:extLst>
                </a:gridCol>
                <a:gridCol w="1385746">
                  <a:extLst>
                    <a:ext uri="{9D8B030D-6E8A-4147-A177-3AD203B41FA5}">
                      <a16:colId xmlns:a16="http://schemas.microsoft.com/office/drawing/2014/main" val="20002"/>
                    </a:ext>
                  </a:extLst>
                </a:gridCol>
                <a:gridCol w="1385746">
                  <a:extLst>
                    <a:ext uri="{9D8B030D-6E8A-4147-A177-3AD203B41FA5}">
                      <a16:colId xmlns:a16="http://schemas.microsoft.com/office/drawing/2014/main" val="20003"/>
                    </a:ext>
                  </a:extLst>
                </a:gridCol>
              </a:tblGrid>
              <a:tr h="343003">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自立</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中度ケア</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重度ケア</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194049">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住宅</a:t>
                      </a:r>
                    </a:p>
                  </a:txBody>
                  <a:tcPr anchor="ctr">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73070">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サポート付き住宅</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19" name="テキスト ボックス 18">
            <a:extLst>
              <a:ext uri="{FF2B5EF4-FFF2-40B4-BE49-F238E27FC236}">
                <a16:creationId xmlns:a16="http://schemas.microsoft.com/office/drawing/2014/main" id="{9E6E58D4-D3B5-4A57-B297-25ADD4DB5DCB}"/>
              </a:ext>
            </a:extLst>
          </p:cNvPr>
          <p:cNvSpPr txBox="1"/>
          <p:nvPr/>
        </p:nvSpPr>
        <p:spPr>
          <a:xfrm>
            <a:off x="1455248" y="3391480"/>
            <a:ext cx="4093013" cy="215444"/>
          </a:xfrm>
          <a:prstGeom prst="rect">
            <a:avLst/>
          </a:prstGeom>
          <a:solidFill>
            <a:schemeClr val="bg1">
              <a:lumMod val="85000"/>
            </a:schemeClr>
          </a:solidFill>
          <a:ln>
            <a:solidFill>
              <a:schemeClr val="bg1">
                <a:lumMod val="50000"/>
              </a:schemeClr>
            </a:solidFill>
            <a:prstDash val="sysDot"/>
          </a:ln>
        </p:spPr>
        <p:txBody>
          <a:bodyPr wrap="square" rtlCol="0">
            <a:spAutoFit/>
          </a:bodyPr>
          <a:lstStyle/>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アメリカ高齢者法による在宅支援サービス</a:t>
            </a:r>
          </a:p>
        </p:txBody>
      </p:sp>
      <p:sp>
        <p:nvSpPr>
          <p:cNvPr id="20" name="テキスト ボックス 19">
            <a:extLst>
              <a:ext uri="{FF2B5EF4-FFF2-40B4-BE49-F238E27FC236}">
                <a16:creationId xmlns:a16="http://schemas.microsoft.com/office/drawing/2014/main" id="{5C876679-571F-44EC-9536-958BD1F227D0}"/>
              </a:ext>
            </a:extLst>
          </p:cNvPr>
          <p:cNvSpPr txBox="1"/>
          <p:nvPr/>
        </p:nvSpPr>
        <p:spPr>
          <a:xfrm>
            <a:off x="4296142" y="3783303"/>
            <a:ext cx="1246920" cy="461665"/>
          </a:xfrm>
          <a:prstGeom prst="rect">
            <a:avLst/>
          </a:prstGeom>
          <a:solidFill>
            <a:schemeClr val="bg1">
              <a:lumMod val="85000"/>
            </a:schemeClr>
          </a:solidFill>
          <a:ln>
            <a:solidFill>
              <a:schemeClr val="bg1">
                <a:lumMod val="50000"/>
              </a:schemeClr>
            </a:solidFill>
            <a:prstDash val="sysDot"/>
          </a:ln>
        </p:spPr>
        <p:txBody>
          <a:bodyPr wrap="square" rtlCol="0">
            <a:spAutoFit/>
          </a:bodyPr>
          <a:lstStyle/>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ＰＡＣＥ（低所得者）：</a:t>
            </a:r>
            <a:endParaRPr kumimoji="0" lang="en-US" altLang="ja-JP"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高齢者向け一括ケア</a:t>
            </a:r>
          </a:p>
        </p:txBody>
      </p:sp>
      <p:sp>
        <p:nvSpPr>
          <p:cNvPr id="21" name="テキスト ボックス 20">
            <a:extLst>
              <a:ext uri="{FF2B5EF4-FFF2-40B4-BE49-F238E27FC236}">
                <a16:creationId xmlns:a16="http://schemas.microsoft.com/office/drawing/2014/main" id="{26F1BBB1-650B-4020-8F14-E05D6D2704EF}"/>
              </a:ext>
            </a:extLst>
          </p:cNvPr>
          <p:cNvSpPr txBox="1"/>
          <p:nvPr/>
        </p:nvSpPr>
        <p:spPr>
          <a:xfrm>
            <a:off x="1455249" y="3783270"/>
            <a:ext cx="1276942" cy="461665"/>
          </a:xfrm>
          <a:prstGeom prst="rect">
            <a:avLst/>
          </a:prstGeom>
          <a:solidFill>
            <a:schemeClr val="bg1">
              <a:lumMod val="85000"/>
            </a:schemeClr>
          </a:solidFill>
          <a:ln>
            <a:solidFill>
              <a:schemeClr val="bg1">
                <a:lumMod val="50000"/>
              </a:schemeClr>
            </a:solidFill>
            <a:prstDash val="sysDot"/>
          </a:ln>
        </p:spPr>
        <p:txBody>
          <a:bodyPr wrap="square" rtlCol="0">
            <a:spAutoFit/>
          </a:bodyPr>
          <a:lstStyle/>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ＮＯＲＣ：</a:t>
            </a:r>
            <a:endParaRPr kumimoji="0" lang="en-US" altLang="ja-JP"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自然発生的定年退職者</a:t>
            </a:r>
            <a:endParaRPr kumimoji="0" lang="en-US" altLang="ja-JP"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コミュニティ</a:t>
            </a:r>
          </a:p>
        </p:txBody>
      </p:sp>
      <p:sp>
        <p:nvSpPr>
          <p:cNvPr id="22" name="テキスト ボックス 21">
            <a:extLst>
              <a:ext uri="{FF2B5EF4-FFF2-40B4-BE49-F238E27FC236}">
                <a16:creationId xmlns:a16="http://schemas.microsoft.com/office/drawing/2014/main" id="{B62AD4A2-7257-4F50-B078-E57D0CFA6F67}"/>
              </a:ext>
            </a:extLst>
          </p:cNvPr>
          <p:cNvSpPr txBox="1"/>
          <p:nvPr/>
        </p:nvSpPr>
        <p:spPr>
          <a:xfrm>
            <a:off x="1448899" y="4603050"/>
            <a:ext cx="1283292" cy="215444"/>
          </a:xfrm>
          <a:prstGeom prst="rect">
            <a:avLst/>
          </a:prstGeom>
          <a:solidFill>
            <a:schemeClr val="bg1">
              <a:lumMod val="85000"/>
            </a:schemeClr>
          </a:solidFill>
          <a:ln>
            <a:solidFill>
              <a:schemeClr val="bg1">
                <a:lumMod val="50000"/>
              </a:schemeClr>
            </a:solidFill>
            <a:prstDash val="sysDot"/>
          </a:ln>
        </p:spPr>
        <p:txBody>
          <a:bodyPr wrap="square" rtlCol="0">
            <a:spAutoFit/>
          </a:bodyPr>
          <a:lstStyle/>
          <a:p>
            <a:pPr algn="ctr" fontAlgn="auto">
              <a:spcBef>
                <a:spcPts val="0"/>
              </a:spcBef>
              <a:spcAft>
                <a:spcPts val="0"/>
              </a:spcAft>
              <a:defRPr/>
            </a:pPr>
            <a:r>
              <a:rPr kumimoji="0" lang="en-US" altLang="ja-JP"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Sec.202</a:t>
            </a: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（低所得者）</a:t>
            </a:r>
          </a:p>
        </p:txBody>
      </p:sp>
      <p:sp>
        <p:nvSpPr>
          <p:cNvPr id="23" name="テキスト ボックス 22">
            <a:extLst>
              <a:ext uri="{FF2B5EF4-FFF2-40B4-BE49-F238E27FC236}">
                <a16:creationId xmlns:a16="http://schemas.microsoft.com/office/drawing/2014/main" id="{196FBC0B-96DA-402C-AB53-EC5BF16E5041}"/>
              </a:ext>
            </a:extLst>
          </p:cNvPr>
          <p:cNvSpPr txBox="1"/>
          <p:nvPr/>
        </p:nvSpPr>
        <p:spPr>
          <a:xfrm>
            <a:off x="2822272" y="4603050"/>
            <a:ext cx="1384614" cy="338554"/>
          </a:xfrm>
          <a:prstGeom prst="rect">
            <a:avLst/>
          </a:prstGeom>
          <a:solidFill>
            <a:schemeClr val="bg1">
              <a:lumMod val="85000"/>
            </a:schemeClr>
          </a:solidFill>
          <a:ln>
            <a:solidFill>
              <a:schemeClr val="bg1">
                <a:lumMod val="50000"/>
              </a:schemeClr>
            </a:solidFill>
            <a:prstDash val="sysDot"/>
          </a:ln>
        </p:spPr>
        <p:txBody>
          <a:bodyPr wrap="square" rtlCol="0">
            <a:spAutoFit/>
          </a:bodyPr>
          <a:lstStyle/>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ケアホーム（主に低所得者）</a:t>
            </a:r>
          </a:p>
        </p:txBody>
      </p:sp>
      <p:sp>
        <p:nvSpPr>
          <p:cNvPr id="24" name="テキスト ボックス 23">
            <a:extLst>
              <a:ext uri="{FF2B5EF4-FFF2-40B4-BE49-F238E27FC236}">
                <a16:creationId xmlns:a16="http://schemas.microsoft.com/office/drawing/2014/main" id="{FD68DA27-C990-4FA9-A2BE-FE46E41E6924}"/>
              </a:ext>
            </a:extLst>
          </p:cNvPr>
          <p:cNvSpPr txBox="1"/>
          <p:nvPr/>
        </p:nvSpPr>
        <p:spPr>
          <a:xfrm>
            <a:off x="2834972" y="5035317"/>
            <a:ext cx="1368000" cy="338554"/>
          </a:xfrm>
          <a:prstGeom prst="rect">
            <a:avLst/>
          </a:prstGeom>
          <a:solidFill>
            <a:srgbClr val="CCECFF"/>
          </a:solidFill>
          <a:ln>
            <a:solidFill>
              <a:schemeClr val="accent6">
                <a:lumMod val="50000"/>
              </a:schemeClr>
            </a:solidFill>
            <a:prstDash val="sysDot"/>
          </a:ln>
        </p:spPr>
        <p:txBody>
          <a:bodyPr wrap="square" rtlCol="0">
            <a:spAutoFit/>
          </a:bodyPr>
          <a:lstStyle/>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ＡＬ：</a:t>
            </a:r>
            <a:endParaRPr kumimoji="0" lang="en-US" altLang="ja-JP"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アシステッドリビング</a:t>
            </a:r>
          </a:p>
        </p:txBody>
      </p:sp>
      <p:sp>
        <p:nvSpPr>
          <p:cNvPr id="25" name="テキスト ボックス 24">
            <a:extLst>
              <a:ext uri="{FF2B5EF4-FFF2-40B4-BE49-F238E27FC236}">
                <a16:creationId xmlns:a16="http://schemas.microsoft.com/office/drawing/2014/main" id="{CC0FD612-3444-4D24-86E5-E09DCC1D5619}"/>
              </a:ext>
            </a:extLst>
          </p:cNvPr>
          <p:cNvSpPr txBox="1"/>
          <p:nvPr/>
        </p:nvSpPr>
        <p:spPr>
          <a:xfrm>
            <a:off x="1448898" y="5611027"/>
            <a:ext cx="4101919" cy="221739"/>
          </a:xfrm>
          <a:prstGeom prst="rect">
            <a:avLst/>
          </a:prstGeom>
          <a:solidFill>
            <a:schemeClr val="bg1">
              <a:lumMod val="85000"/>
            </a:schemeClr>
          </a:solidFill>
          <a:ln>
            <a:solidFill>
              <a:schemeClr val="bg1">
                <a:lumMod val="50000"/>
              </a:schemeClr>
            </a:solidFill>
            <a:prstDash val="sysDot"/>
          </a:ln>
        </p:spPr>
        <p:txBody>
          <a:bodyPr wrap="square" rtlCol="0">
            <a:spAutoFit/>
          </a:bodyPr>
          <a:lstStyle/>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ＣＣＲＣ：継続ケア付き定年退職者コミュニティ</a:t>
            </a:r>
          </a:p>
        </p:txBody>
      </p:sp>
      <p:sp>
        <p:nvSpPr>
          <p:cNvPr id="26" name="テキスト ボックス 25">
            <a:extLst>
              <a:ext uri="{FF2B5EF4-FFF2-40B4-BE49-F238E27FC236}">
                <a16:creationId xmlns:a16="http://schemas.microsoft.com/office/drawing/2014/main" id="{3A7C154E-5A59-45B1-A146-EB9AA11562C7}"/>
              </a:ext>
            </a:extLst>
          </p:cNvPr>
          <p:cNvSpPr txBox="1"/>
          <p:nvPr/>
        </p:nvSpPr>
        <p:spPr>
          <a:xfrm>
            <a:off x="4296143" y="5034964"/>
            <a:ext cx="1246920" cy="461665"/>
          </a:xfrm>
          <a:prstGeom prst="rect">
            <a:avLst/>
          </a:prstGeom>
          <a:solidFill>
            <a:srgbClr val="CCECFF"/>
          </a:solidFill>
          <a:ln>
            <a:solidFill>
              <a:schemeClr val="accent6">
                <a:lumMod val="50000"/>
              </a:schemeClr>
            </a:solidFill>
            <a:prstDash val="sysDot"/>
          </a:ln>
        </p:spPr>
        <p:txBody>
          <a:bodyPr wrap="square" rtlCol="0">
            <a:spAutoFit/>
          </a:bodyPr>
          <a:lstStyle/>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ＮＨ：</a:t>
            </a:r>
            <a:endParaRPr kumimoji="0" lang="en-US" altLang="ja-JP"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ナーシングホーム（</a:t>
            </a:r>
            <a:r>
              <a:rPr kumimoji="0" lang="en-US" altLang="ja-JP"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p:txBody>
      </p:sp>
      <p:graphicFrame>
        <p:nvGraphicFramePr>
          <p:cNvPr id="27" name="表 26">
            <a:extLst>
              <a:ext uri="{FF2B5EF4-FFF2-40B4-BE49-F238E27FC236}">
                <a16:creationId xmlns:a16="http://schemas.microsoft.com/office/drawing/2014/main" id="{8B1B10A1-2D97-496D-BD35-E25D2D01E27C}"/>
              </a:ext>
            </a:extLst>
          </p:cNvPr>
          <p:cNvGraphicFramePr>
            <a:graphicFrameLocks noGrp="1"/>
          </p:cNvGraphicFramePr>
          <p:nvPr>
            <p:extLst>
              <p:ext uri="{D42A27DB-BD31-4B8C-83A1-F6EECF244321}">
                <p14:modId xmlns:p14="http://schemas.microsoft.com/office/powerpoint/2010/main" val="885346212"/>
              </p:ext>
            </p:extLst>
          </p:nvPr>
        </p:nvGraphicFramePr>
        <p:xfrm>
          <a:off x="5761037" y="2853516"/>
          <a:ext cx="3944938" cy="2479144"/>
        </p:xfrm>
        <a:graphic>
          <a:graphicData uri="http://schemas.openxmlformats.org/drawingml/2006/table">
            <a:tbl>
              <a:tblPr firstRow="1" bandRow="1"/>
              <a:tblGrid>
                <a:gridCol w="1250444">
                  <a:extLst>
                    <a:ext uri="{9D8B030D-6E8A-4147-A177-3AD203B41FA5}">
                      <a16:colId xmlns:a16="http://schemas.microsoft.com/office/drawing/2014/main" val="20000"/>
                    </a:ext>
                  </a:extLst>
                </a:gridCol>
                <a:gridCol w="2694494">
                  <a:extLst>
                    <a:ext uri="{9D8B030D-6E8A-4147-A177-3AD203B41FA5}">
                      <a16:colId xmlns:a16="http://schemas.microsoft.com/office/drawing/2014/main" val="20001"/>
                    </a:ext>
                  </a:extLst>
                </a:gridCol>
              </a:tblGrid>
              <a:tr h="370840">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i="0" dirty="0">
                          <a:latin typeface="メイリオ" panose="020B0604030504040204" pitchFamily="50" charset="-128"/>
                          <a:ea typeface="メイリオ" panose="020B0604030504040204" pitchFamily="50" charset="-128"/>
                          <a:sym typeface="メイリオ" panose="020B0604030504040204" pitchFamily="50" charset="-128"/>
                        </a:rPr>
                        <a:t>タイプ</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i="0" dirty="0">
                          <a:latin typeface="メイリオ" panose="020B0604030504040204" pitchFamily="50" charset="-128"/>
                          <a:ea typeface="メイリオ" panose="020B0604030504040204" pitchFamily="50" charset="-128"/>
                          <a:sym typeface="メイリオ" panose="020B0604030504040204" pitchFamily="50" charset="-128"/>
                        </a:rPr>
                        <a:t>単価</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421248">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a:t>
                      </a:r>
                    </a:p>
                  </a:txBody>
                  <a:tcPr anchor="ctr">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2,310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時間</a:t>
                      </a:r>
                    </a:p>
                  </a:txBody>
                  <a:tcPr anchor="ctr">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048">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デイケア</a:t>
                      </a:r>
                    </a:p>
                  </a:txBody>
                  <a:tcPr anchor="ctr">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$72</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7,920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a:t>
                      </a:r>
                    </a:p>
                  </a:txBody>
                  <a:tcPr anchor="ctr">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048">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ＡＬ</a:t>
                      </a:r>
                    </a:p>
                  </a:txBody>
                  <a:tcPr anchor="ctr">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$4,000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440,000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月</a:t>
                      </a:r>
                    </a:p>
                  </a:txBody>
                  <a:tcPr anchor="ctr">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0840">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ＮＨ</a:t>
                      </a:r>
                    </a:p>
                  </a:txBody>
                  <a:tcPr anchor="ctr">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$7,441</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818,510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月</a:t>
                      </a:r>
                      <a:b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（半個室）</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$8,365</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920,150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月</a:t>
                      </a:r>
                      <a:b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（個室）</a:t>
                      </a:r>
                    </a:p>
                  </a:txBody>
                  <a:tcPr anchor="ctr">
                    <a:lnL w="12700" cap="flat" cmpd="sng" algn="ctr">
                      <a:solidFill>
                        <a:schemeClr val="bg1">
                          <a:lumMod val="7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8" name="テキスト ボックス 27">
            <a:extLst>
              <a:ext uri="{FF2B5EF4-FFF2-40B4-BE49-F238E27FC236}">
                <a16:creationId xmlns:a16="http://schemas.microsoft.com/office/drawing/2014/main" id="{1A231713-28D1-4E67-B128-1830791788CB}"/>
              </a:ext>
            </a:extLst>
          </p:cNvPr>
          <p:cNvSpPr txBox="1"/>
          <p:nvPr/>
        </p:nvSpPr>
        <p:spPr>
          <a:xfrm>
            <a:off x="1455249" y="5041705"/>
            <a:ext cx="1276942" cy="461665"/>
          </a:xfrm>
          <a:prstGeom prst="rect">
            <a:avLst/>
          </a:prstGeom>
          <a:solidFill>
            <a:srgbClr val="CCECFF"/>
          </a:solidFill>
          <a:ln>
            <a:solidFill>
              <a:schemeClr val="accent6">
                <a:lumMod val="50000"/>
              </a:schemeClr>
            </a:solidFill>
            <a:prstDash val="sysDot"/>
          </a:ln>
        </p:spPr>
        <p:txBody>
          <a:bodyPr wrap="square" rtlCol="0">
            <a:spAutoFit/>
          </a:bodyPr>
          <a:lstStyle/>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ＩＬ：</a:t>
            </a:r>
            <a:endParaRPr kumimoji="0" lang="en-US" altLang="ja-JP"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fontAlgn="auto">
              <a:spcBef>
                <a:spcPts val="0"/>
              </a:spcBef>
              <a:spcAft>
                <a:spcPts val="0"/>
              </a:spcAft>
              <a:defRPr/>
            </a:pPr>
            <a:r>
              <a:rPr kumimoji="0" lang="ja-JP" altLang="en-US" sz="8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インデペンデントリビング</a:t>
            </a:r>
          </a:p>
        </p:txBody>
      </p:sp>
      <p:sp>
        <p:nvSpPr>
          <p:cNvPr id="29" name="テキスト ボックス 28">
            <a:extLst>
              <a:ext uri="{FF2B5EF4-FFF2-40B4-BE49-F238E27FC236}">
                <a16:creationId xmlns:a16="http://schemas.microsoft.com/office/drawing/2014/main" id="{E5A44AE0-5104-46C6-A8A7-21C14B3E12B7}"/>
              </a:ext>
            </a:extLst>
          </p:cNvPr>
          <p:cNvSpPr txBox="1"/>
          <p:nvPr/>
        </p:nvSpPr>
        <p:spPr>
          <a:xfrm>
            <a:off x="498031" y="6021868"/>
            <a:ext cx="5213189" cy="215444"/>
          </a:xfrm>
          <a:prstGeom prst="rect">
            <a:avLst/>
          </a:prstGeom>
          <a:noFill/>
          <a:ln>
            <a:noFill/>
          </a:ln>
        </p:spPr>
        <p:txBody>
          <a:bodyPr wrap="square" rtlCol="0">
            <a:spAutoFit/>
          </a:bodyPr>
          <a:lstStyle/>
          <a:p>
            <a:pPr fontAlgn="auto">
              <a:spcBef>
                <a:spcPts val="0"/>
              </a:spcBef>
              <a:spcAft>
                <a:spcPts val="0"/>
              </a:spcAft>
            </a:pP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ナーシングホームはメディケイドでカバーされている。</a:t>
            </a:r>
            <a:endPar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正方形/長方形 29">
            <a:extLst>
              <a:ext uri="{FF2B5EF4-FFF2-40B4-BE49-F238E27FC236}">
                <a16:creationId xmlns:a16="http://schemas.microsoft.com/office/drawing/2014/main" id="{D6EEAD74-BFA9-4B8E-A0F0-297258EB5F90}"/>
              </a:ext>
            </a:extLst>
          </p:cNvPr>
          <p:cNvSpPr/>
          <p:nvPr/>
        </p:nvSpPr>
        <p:spPr>
          <a:xfrm>
            <a:off x="5705136" y="5415027"/>
            <a:ext cx="3084095" cy="246221"/>
          </a:xfrm>
          <a:prstGeom prst="rect">
            <a:avLst/>
          </a:prstGeom>
        </p:spPr>
        <p:txBody>
          <a:bodyPr wrap="square">
            <a:spAutoFit/>
          </a:bodyPr>
          <a:lstStyle/>
          <a:p>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１ドル＝</a:t>
            </a:r>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110</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円として換算。</a:t>
            </a:r>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34541199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6876127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664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アメリカにおけるロボット介護機器関連の施策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その他の市場・投資環境情報／</a:t>
            </a:r>
            <a:r>
              <a:rPr lang="en-US" altLang="ja-JP" dirty="0"/>
              <a:t>5.</a:t>
            </a:r>
            <a:r>
              <a:rPr lang="ja-JP" altLang="en-US" dirty="0"/>
              <a:t>キーパーソン・協力先</a:t>
            </a:r>
            <a:r>
              <a:rPr lang="en-US" altLang="ja-JP" dirty="0"/>
              <a:t>&gt;</a:t>
            </a:r>
            <a:r>
              <a:rPr lang="ja-JP" altLang="en-US" dirty="0"/>
              <a:t>その他のキーパーソン・協力先等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米国では、ロボット介護機器の活用にかかる政策は見当たらない。</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一方、医療・介護分野に特定したものではないものの、国立衛生研究所による研究開発支援やスタートアップ向けの支援策が存在している。</a:t>
            </a:r>
          </a:p>
        </p:txBody>
      </p:sp>
      <p:graphicFrame>
        <p:nvGraphicFramePr>
          <p:cNvPr id="7" name="表 6">
            <a:extLst>
              <a:ext uri="{FF2B5EF4-FFF2-40B4-BE49-F238E27FC236}">
                <a16:creationId xmlns:a16="http://schemas.microsoft.com/office/drawing/2014/main" id="{A1F4F259-B248-4A92-9891-D8D2C7BACBB5}"/>
              </a:ext>
            </a:extLst>
          </p:cNvPr>
          <p:cNvGraphicFramePr>
            <a:graphicFrameLocks noGrp="1"/>
          </p:cNvGraphicFramePr>
          <p:nvPr>
            <p:extLst>
              <p:ext uri="{D42A27DB-BD31-4B8C-83A1-F6EECF244321}">
                <p14:modId xmlns:p14="http://schemas.microsoft.com/office/powerpoint/2010/main" val="3197680052"/>
              </p:ext>
            </p:extLst>
          </p:nvPr>
        </p:nvGraphicFramePr>
        <p:xfrm>
          <a:off x="448517" y="2156222"/>
          <a:ext cx="8872202" cy="3778880"/>
        </p:xfrm>
        <a:graphic>
          <a:graphicData uri="http://schemas.openxmlformats.org/drawingml/2006/table">
            <a:tbl>
              <a:tblPr firstRow="1" bandRow="1">
                <a:tableStyleId>{5C22544A-7EE6-4342-B048-85BDC9FD1C3A}</a:tableStyleId>
              </a:tblPr>
              <a:tblGrid>
                <a:gridCol w="2609603">
                  <a:extLst>
                    <a:ext uri="{9D8B030D-6E8A-4147-A177-3AD203B41FA5}">
                      <a16:colId xmlns:a16="http://schemas.microsoft.com/office/drawing/2014/main" val="20000"/>
                    </a:ext>
                  </a:extLst>
                </a:gridCol>
                <a:gridCol w="6262599">
                  <a:extLst>
                    <a:ext uri="{9D8B030D-6E8A-4147-A177-3AD203B41FA5}">
                      <a16:colId xmlns:a16="http://schemas.microsoft.com/office/drawing/2014/main" val="20001"/>
                    </a:ext>
                  </a:extLst>
                </a:gridCol>
              </a:tblGrid>
              <a:tr h="37568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機関・制度名</a:t>
                      </a:r>
                      <a:endParaRPr kumimoji="1" lang="ja-JP"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163535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国立衛生研究所</a:t>
                      </a:r>
                      <a:endParaRPr kumimoji="1" lang="en-US" altLang="ja-JP" sz="11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National</a:t>
                      </a:r>
                      <a:r>
                        <a:rPr kumimoji="1" lang="en-US" altLang="ja-JP" sz="11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Institute Health</a:t>
                      </a:r>
                      <a:r>
                        <a:rPr kumimoji="1" lang="ja-JP" altLang="en-US" sz="11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Research Project Grant </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保健福祉省公衆衛生局の下にあり、</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1887</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年に設立された米国最古の医学研究拠点機関。国立がん研究所、国立心肺血液研究所、国立老化研究所、国立精神衛生研究所など、全</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27</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の施設と所長事務局によって構成されている。</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ＮＩＨはヘルス分野に対し、毎年、研究補助金を公募型で提供している。</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2018</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年には</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47,000</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の競争・非競争型の研究補助金（ＲＰＧ）に対し、</a:t>
                      </a:r>
                      <a:r>
                        <a:rPr kumimoji="1" lang="ja-JP" altLang="en-US" sz="1100" b="0" u="none"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総額</a:t>
                      </a:r>
                      <a:r>
                        <a:rPr kumimoji="1" lang="en-US" altLang="ja-JP" sz="1100" b="0" u="none"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260</a:t>
                      </a:r>
                      <a:r>
                        <a:rPr kumimoji="1" lang="ja-JP" altLang="en-US" sz="1100" b="0" u="none"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億ドル</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を拠出している。</a:t>
                      </a:r>
                      <a:r>
                        <a:rPr kumimoji="1" lang="en-US" altLang="ja-JP" sz="1100" b="0" i="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1100" b="0" i="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2019</a:t>
                      </a:r>
                      <a:r>
                        <a:rPr kumimoji="1" lang="ja-JP" altLang="en-US" sz="1100" b="0" i="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年のＲＰＧの受領大学トップ５はジョンホプキンス大学、ミシガン大学、セントルイスワシントン大学、ピッツバーグ大学、ペンシルベニア大学である。</a:t>
                      </a:r>
                      <a:endParaRPr kumimoji="1" lang="en-US" altLang="ja-JP" sz="1100" b="0" i="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14093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Small Business</a:t>
                      </a:r>
                      <a:r>
                        <a:rPr kumimoji="1" lang="en-US" altLang="ja-JP" sz="11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Innovation Research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ＳＢＩＲ</a:t>
                      </a:r>
                      <a:r>
                        <a:rPr kumimoji="1" lang="en-US" altLang="ja-JP" sz="11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国内のスタートアップの有望なテクノロジーの商業化のため、国立の研究機関が研究開発費を助成する制度である。イノベーションの促進を目的としている。</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年間</a:t>
                      </a: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100</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億ドル以上の研究開発費用を有する連邦組織は、Ｒ＆Ｄ予算の一定額をＳＢＩＲ向けに利用しなければならない。</a:t>
                      </a: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年の比率は</a:t>
                      </a:r>
                      <a:r>
                        <a:rPr kumimoji="1" lang="en-US" altLang="ja-JP" sz="1100" b="0" u="none"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3.2</a:t>
                      </a:r>
                      <a:r>
                        <a:rPr kumimoji="1" lang="ja-JP" altLang="en-US" sz="1100" b="0" u="none"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連邦組織の一例として、</a:t>
                      </a: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National Science Foundation</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（アメリカ国立科学財団）、</a:t>
                      </a: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National</a:t>
                      </a:r>
                      <a:r>
                        <a:rPr kumimoji="1" lang="en-US" altLang="ja-JP" sz="11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Institute of Standards and Technology</a:t>
                      </a:r>
                      <a:r>
                        <a:rPr kumimoji="1" lang="ja-JP" altLang="en-US" sz="11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（アメリカ国立標準技術研究所）等がある。</a:t>
                      </a:r>
                      <a:endParaRPr kumimoji="1" lang="en-US" altLang="ja-JP" sz="11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例えばピッツバーグ大学の</a:t>
                      </a:r>
                      <a:r>
                        <a:rPr kumimoji="1" lang="en-US" altLang="ja-JP" sz="11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OK2StandUP</a:t>
                      </a:r>
                      <a:r>
                        <a:rPr kumimoji="1" lang="ja-JP" altLang="en-US" sz="11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というスタートアップは、ＳＢＩＲの補助金を受け、転倒予測のウェアラブル機器を開発している。</a:t>
                      </a:r>
                      <a:endParaRPr kumimoji="1" lang="en-US" altLang="ja-JP" sz="1100" b="0"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100" b="0" kern="1200" dirty="0">
                        <a:solidFill>
                          <a:srgbClr val="002060"/>
                        </a:solidFill>
                        <a:latin typeface="+mn-lt"/>
                        <a:ea typeface="+mn-ea"/>
                        <a:cs typeface="+mn-cs"/>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bl>
          </a:graphicData>
        </a:graphic>
      </p:graphicFrame>
      <p:grpSp>
        <p:nvGrpSpPr>
          <p:cNvPr id="9" name="グループ化 8">
            <a:extLst>
              <a:ext uri="{FF2B5EF4-FFF2-40B4-BE49-F238E27FC236}">
                <a16:creationId xmlns:a16="http://schemas.microsoft.com/office/drawing/2014/main" id="{3A5DAC12-44C0-4EB2-AC56-652002F1FCDB}"/>
              </a:ext>
            </a:extLst>
          </p:cNvPr>
          <p:cNvGrpSpPr/>
          <p:nvPr/>
        </p:nvGrpSpPr>
        <p:grpSpPr>
          <a:xfrm>
            <a:off x="528564" y="1791137"/>
            <a:ext cx="4280420" cy="457200"/>
            <a:chOff x="488504" y="976671"/>
            <a:chExt cx="3600000" cy="457200"/>
          </a:xfrm>
        </p:grpSpPr>
        <p:sp>
          <p:nvSpPr>
            <p:cNvPr id="11" name="Rectangle 2">
              <a:extLst>
                <a:ext uri="{FF2B5EF4-FFF2-40B4-BE49-F238E27FC236}">
                  <a16:creationId xmlns:a16="http://schemas.microsoft.com/office/drawing/2014/main" id="{CA4CC80C-D1BA-422B-93BF-948C4CD54C56}"/>
                </a:ext>
              </a:extLst>
            </p:cNvPr>
            <p:cNvSpPr txBox="1">
              <a:spLocks noChangeArrowheads="1"/>
            </p:cNvSpPr>
            <p:nvPr/>
          </p:nvSpPr>
          <p:spPr>
            <a:xfrm>
              <a:off x="619537"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ロボット介護機器をめぐる動向　</a:t>
              </a:r>
            </a:p>
          </p:txBody>
        </p:sp>
        <p:cxnSp>
          <p:nvCxnSpPr>
            <p:cNvPr id="12" name="直線コネクタ 11">
              <a:extLst>
                <a:ext uri="{FF2B5EF4-FFF2-40B4-BE49-F238E27FC236}">
                  <a16:creationId xmlns:a16="http://schemas.microsoft.com/office/drawing/2014/main" id="{C0680B06-2941-4288-AD25-D904550AC39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AF9BB9E8-7049-4145-9082-400F0B5CBAE1}"/>
                </a:ext>
              </a:extLst>
            </p:cNvPr>
            <p:cNvSpPr/>
            <p:nvPr/>
          </p:nvSpPr>
          <p:spPr bwMode="auto">
            <a:xfrm>
              <a:off x="488504" y="986352"/>
              <a:ext cx="9386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42630482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8947639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583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中国の医療機器の定義・分類とロボット介護機器の該当予測（</a:t>
            </a:r>
            <a:r>
              <a:rPr lang="en-US" altLang="ja-JP" dirty="0"/>
              <a:t>6/6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中国において医療機器に該当しない重点分野機器は、移乗介護（非装着型）、排泄支援、排泄支援（動作支援）、見守り・コミュニケーション、入浴支援、介護業務支援であると予測される。</a:t>
            </a:r>
          </a:p>
        </p:txBody>
      </p:sp>
      <p:grpSp>
        <p:nvGrpSpPr>
          <p:cNvPr id="7" name="グループ化 6">
            <a:extLst>
              <a:ext uri="{FF2B5EF4-FFF2-40B4-BE49-F238E27FC236}">
                <a16:creationId xmlns:a16="http://schemas.microsoft.com/office/drawing/2014/main" id="{5033162B-4954-4A30-9193-3E99EE7C2D24}"/>
              </a:ext>
            </a:extLst>
          </p:cNvPr>
          <p:cNvGrpSpPr/>
          <p:nvPr/>
        </p:nvGrpSpPr>
        <p:grpSpPr>
          <a:xfrm>
            <a:off x="380931" y="1412776"/>
            <a:ext cx="6804317" cy="457200"/>
            <a:chOff x="776535" y="1362293"/>
            <a:chExt cx="8445381" cy="457200"/>
          </a:xfrm>
        </p:grpSpPr>
        <p:sp>
          <p:nvSpPr>
            <p:cNvPr id="11" name="Rectangle 2">
              <a:extLst>
                <a:ext uri="{FF2B5EF4-FFF2-40B4-BE49-F238E27FC236}">
                  <a16:creationId xmlns:a16="http://schemas.microsoft.com/office/drawing/2014/main" id="{E8212F66-FC2C-4C13-9073-B24AA6B29C86}"/>
                </a:ext>
              </a:extLst>
            </p:cNvPr>
            <p:cNvSpPr txBox="1">
              <a:spLocks noChangeArrowheads="1"/>
            </p:cNvSpPr>
            <p:nvPr/>
          </p:nvSpPr>
          <p:spPr>
            <a:xfrm>
              <a:off x="995779" y="1362293"/>
              <a:ext cx="8226137" cy="457200"/>
            </a:xfrm>
            <a:prstGeom prst="rect">
              <a:avLst/>
            </a:prstGeom>
          </p:spPr>
          <p:txBody>
            <a:bodyPr/>
            <a:lstStyle/>
            <a:p>
              <a:pPr defTabSz="957263" eaLnBrk="0" fontAlgn="ctr" hangingPunct="0">
                <a:defRPr/>
              </a:pPr>
              <a:r>
                <a:rPr lang="ja-JP" altLang="en-US"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重点分野機器についての医療機器への該当性のまとめ</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2" name="直線コネクタ 11">
              <a:extLst>
                <a:ext uri="{FF2B5EF4-FFF2-40B4-BE49-F238E27FC236}">
                  <a16:creationId xmlns:a16="http://schemas.microsoft.com/office/drawing/2014/main" id="{70070CE2-5C0A-47F3-9C04-46CE9B0B8B1E}"/>
                </a:ext>
              </a:extLst>
            </p:cNvPr>
            <p:cNvCxnSpPr/>
            <p:nvPr/>
          </p:nvCxnSpPr>
          <p:spPr bwMode="auto">
            <a:xfrm>
              <a:off x="776535" y="1692968"/>
              <a:ext cx="7020001"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F4CEB797-A59C-4916-AC27-A5464261713B}"/>
                </a:ext>
              </a:extLst>
            </p:cNvPr>
            <p:cNvSpPr/>
            <p:nvPr/>
          </p:nvSpPr>
          <p:spPr bwMode="auto">
            <a:xfrm>
              <a:off x="776535" y="1362507"/>
              <a:ext cx="13851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5" name="表 14">
            <a:extLst>
              <a:ext uri="{FF2B5EF4-FFF2-40B4-BE49-F238E27FC236}">
                <a16:creationId xmlns:a16="http://schemas.microsoft.com/office/drawing/2014/main" id="{641638E7-49B9-40CC-9ED1-B80646EFBA58}"/>
              </a:ext>
            </a:extLst>
          </p:cNvPr>
          <p:cNvGraphicFramePr>
            <a:graphicFrameLocks noGrp="1"/>
          </p:cNvGraphicFramePr>
          <p:nvPr>
            <p:extLst>
              <p:ext uri="{D42A27DB-BD31-4B8C-83A1-F6EECF244321}">
                <p14:modId xmlns:p14="http://schemas.microsoft.com/office/powerpoint/2010/main" val="2275664019"/>
              </p:ext>
            </p:extLst>
          </p:nvPr>
        </p:nvGraphicFramePr>
        <p:xfrm>
          <a:off x="359054" y="1830394"/>
          <a:ext cx="9289028" cy="3902856"/>
        </p:xfrm>
        <a:graphic>
          <a:graphicData uri="http://schemas.openxmlformats.org/drawingml/2006/table">
            <a:tbl>
              <a:tblPr firstRow="1" bandRow="1">
                <a:tableStyleId>{5C22544A-7EE6-4342-B048-85BDC9FD1C3A}</a:tableStyleId>
              </a:tblPr>
              <a:tblGrid>
                <a:gridCol w="282673">
                  <a:extLst>
                    <a:ext uri="{9D8B030D-6E8A-4147-A177-3AD203B41FA5}">
                      <a16:colId xmlns:a16="http://schemas.microsoft.com/office/drawing/2014/main" val="20000"/>
                    </a:ext>
                  </a:extLst>
                </a:gridCol>
                <a:gridCol w="380829">
                  <a:extLst>
                    <a:ext uri="{9D8B030D-6E8A-4147-A177-3AD203B41FA5}">
                      <a16:colId xmlns:a16="http://schemas.microsoft.com/office/drawing/2014/main" val="20001"/>
                    </a:ext>
                  </a:extLst>
                </a:gridCol>
                <a:gridCol w="663502">
                  <a:extLst>
                    <a:ext uri="{9D8B030D-6E8A-4147-A177-3AD203B41FA5}">
                      <a16:colId xmlns:a16="http://schemas.microsoft.com/office/drawing/2014/main" val="20002"/>
                    </a:ext>
                  </a:extLst>
                </a:gridCol>
                <a:gridCol w="663502">
                  <a:extLst>
                    <a:ext uri="{9D8B030D-6E8A-4147-A177-3AD203B41FA5}">
                      <a16:colId xmlns:a16="http://schemas.microsoft.com/office/drawing/2014/main" val="20003"/>
                    </a:ext>
                  </a:extLst>
                </a:gridCol>
                <a:gridCol w="663502">
                  <a:extLst>
                    <a:ext uri="{9D8B030D-6E8A-4147-A177-3AD203B41FA5}">
                      <a16:colId xmlns:a16="http://schemas.microsoft.com/office/drawing/2014/main" val="20004"/>
                    </a:ext>
                  </a:extLst>
                </a:gridCol>
                <a:gridCol w="663502">
                  <a:extLst>
                    <a:ext uri="{9D8B030D-6E8A-4147-A177-3AD203B41FA5}">
                      <a16:colId xmlns:a16="http://schemas.microsoft.com/office/drawing/2014/main" val="20005"/>
                    </a:ext>
                  </a:extLst>
                </a:gridCol>
                <a:gridCol w="663502">
                  <a:extLst>
                    <a:ext uri="{9D8B030D-6E8A-4147-A177-3AD203B41FA5}">
                      <a16:colId xmlns:a16="http://schemas.microsoft.com/office/drawing/2014/main" val="20006"/>
                    </a:ext>
                  </a:extLst>
                </a:gridCol>
                <a:gridCol w="663502">
                  <a:extLst>
                    <a:ext uri="{9D8B030D-6E8A-4147-A177-3AD203B41FA5}">
                      <a16:colId xmlns:a16="http://schemas.microsoft.com/office/drawing/2014/main" val="20007"/>
                    </a:ext>
                  </a:extLst>
                </a:gridCol>
                <a:gridCol w="663502">
                  <a:extLst>
                    <a:ext uri="{9D8B030D-6E8A-4147-A177-3AD203B41FA5}">
                      <a16:colId xmlns:a16="http://schemas.microsoft.com/office/drawing/2014/main" val="20008"/>
                    </a:ext>
                  </a:extLst>
                </a:gridCol>
                <a:gridCol w="663502">
                  <a:extLst>
                    <a:ext uri="{9D8B030D-6E8A-4147-A177-3AD203B41FA5}">
                      <a16:colId xmlns:a16="http://schemas.microsoft.com/office/drawing/2014/main" val="20009"/>
                    </a:ext>
                  </a:extLst>
                </a:gridCol>
                <a:gridCol w="663502">
                  <a:extLst>
                    <a:ext uri="{9D8B030D-6E8A-4147-A177-3AD203B41FA5}">
                      <a16:colId xmlns:a16="http://schemas.microsoft.com/office/drawing/2014/main" val="20010"/>
                    </a:ext>
                  </a:extLst>
                </a:gridCol>
                <a:gridCol w="663502">
                  <a:extLst>
                    <a:ext uri="{9D8B030D-6E8A-4147-A177-3AD203B41FA5}">
                      <a16:colId xmlns:a16="http://schemas.microsoft.com/office/drawing/2014/main" val="20011"/>
                    </a:ext>
                  </a:extLst>
                </a:gridCol>
                <a:gridCol w="663502">
                  <a:extLst>
                    <a:ext uri="{9D8B030D-6E8A-4147-A177-3AD203B41FA5}">
                      <a16:colId xmlns:a16="http://schemas.microsoft.com/office/drawing/2014/main" val="20012"/>
                    </a:ext>
                  </a:extLst>
                </a:gridCol>
                <a:gridCol w="663502">
                  <a:extLst>
                    <a:ext uri="{9D8B030D-6E8A-4147-A177-3AD203B41FA5}">
                      <a16:colId xmlns:a16="http://schemas.microsoft.com/office/drawing/2014/main" val="20013"/>
                    </a:ext>
                  </a:extLst>
                </a:gridCol>
                <a:gridCol w="663502">
                  <a:extLst>
                    <a:ext uri="{9D8B030D-6E8A-4147-A177-3AD203B41FA5}">
                      <a16:colId xmlns:a16="http://schemas.microsoft.com/office/drawing/2014/main" val="20014"/>
                    </a:ext>
                  </a:extLst>
                </a:gridCol>
              </a:tblGrid>
              <a:tr h="534898">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solidFill>
                  </a:tcPr>
                </a:tc>
                <a:tc rowSpan="2" hMerge="1">
                  <a:txBody>
                    <a:bodyPr/>
                    <a:lstStyle/>
                    <a:p>
                      <a:endParaRPr kumimoji="1" lang="ja-JP" altLang="en-US"/>
                    </a:p>
                  </a:txBody>
                  <a:tcPr/>
                </a:tc>
                <a:tc grid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移乗介護</a:t>
                      </a:r>
                    </a:p>
                  </a:txBody>
                  <a:tcPr anchor="ctr">
                    <a:solidFill>
                      <a:srgbClr val="0070C0"/>
                    </a:solidFill>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移動支援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latin typeface="メイリオ" panose="020B0604030504040204" pitchFamily="50" charset="-128"/>
                        <a:ea typeface="メイリオ" panose="020B0604030504040204" pitchFamily="50" charset="-128"/>
                      </a:endParaRPr>
                    </a:p>
                  </a:txBody>
                  <a:tcPr anchor="ctr">
                    <a:solidFill>
                      <a:srgbClr val="0070C0"/>
                    </a:solidFill>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業務</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latin typeface="メイリオ" panose="020B0604030504040204" pitchFamily="50" charset="-128"/>
                        <a:ea typeface="メイリオ" panose="020B0604030504040204" pitchFamily="50" charset="-128"/>
                      </a:endParaRPr>
                    </a:p>
                  </a:txBody>
                  <a:tcPr anchor="ctr">
                    <a:solidFill>
                      <a:srgbClr val="0070C0"/>
                    </a:solidFill>
                  </a:tcPr>
                </a:tc>
                <a:extLst>
                  <a:ext uri="{0D108BD9-81ED-4DB2-BD59-A6C34878D82A}">
                    <a16:rowId xmlns:a16="http://schemas.microsoft.com/office/drawing/2014/main" val="10000"/>
                  </a:ext>
                </a:extLst>
              </a:tr>
              <a:tr h="1490070">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ー</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ション</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endParaRPr>
                    </a:p>
                  </a:txBody>
                  <a:tcPr marL="0" marR="0" anchor="ctr">
                    <a:solidFill>
                      <a:srgbClr val="CCECFF"/>
                    </a:solidFill>
                  </a:tcPr>
                </a:tc>
                <a:tc vMerge="1">
                  <a:txBody>
                    <a:bodyPr/>
                    <a:lstStyle/>
                    <a:p>
                      <a:endParaRPr kumimoji="1" lang="ja-JP" altLang="en-US" sz="1100" b="0" dirty="0">
                        <a:solidFill>
                          <a:srgbClr val="002060"/>
                        </a:solidFill>
                      </a:endParaRPr>
                    </a:p>
                  </a:txBody>
                  <a:tcPr/>
                </a:tc>
                <a:tc vMerge="1">
                  <a:txBody>
                    <a:bodyPr/>
                    <a:lstStyle/>
                    <a:p>
                      <a:endParaRPr kumimoji="1" lang="ja-JP" altLang="en-US" sz="1100" b="0" dirty="0">
                        <a:solidFill>
                          <a:srgbClr val="002060"/>
                        </a:solidFill>
                      </a:endParaRPr>
                    </a:p>
                  </a:txBody>
                  <a:tcPr/>
                </a:tc>
                <a:extLst>
                  <a:ext uri="{0D108BD9-81ED-4DB2-BD59-A6C34878D82A}">
                    <a16:rowId xmlns:a16="http://schemas.microsoft.com/office/drawing/2014/main" val="10001"/>
                  </a:ext>
                </a:extLst>
              </a:tr>
              <a:tr h="1050692">
                <a:tc rowSpan="2">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中国</a:t>
                      </a:r>
                    </a:p>
                  </a:txBody>
                  <a:tcPr vert="eaVert"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p>
                  </a:txBody>
                  <a:tcPr vert="eaVert" anchor="ctr">
                    <a:solidFill>
                      <a:schemeClr val="bg1">
                        <a:lumMod val="85000"/>
                      </a:schemeClr>
                    </a:solidFill>
                  </a:tcPr>
                </a:tc>
                <a:tc>
                  <a:txBody>
                    <a:bodyPr/>
                    <a:lstStyle/>
                    <a:p>
                      <a:pPr algn="l"/>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100" b="0" dirty="0">
                        <a:solidFill>
                          <a:srgbClr val="002060"/>
                        </a:solidFill>
                        <a:latin typeface="メイリオ" panose="020B0604030504040204" pitchFamily="50" charset="-128"/>
                        <a:ea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l"/>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100" b="0" dirty="0">
                        <a:solidFill>
                          <a:srgbClr val="002060"/>
                        </a:solidFill>
                        <a:latin typeface="メイリオ" panose="020B0604030504040204" pitchFamily="50" charset="-128"/>
                        <a:ea typeface="メイリオ" panose="020B0604030504040204" pitchFamily="50" charset="-128"/>
                      </a:endParaRPr>
                    </a:p>
                  </a:txBody>
                  <a:tcPr marL="0" marR="0" marT="0" marB="0" anchor="ctr">
                    <a:solidFill>
                      <a:schemeClr val="bg1">
                        <a:lumMod val="85000"/>
                      </a:schemeClr>
                    </a:solidFill>
                  </a:tcPr>
                </a:tc>
                <a:tc>
                  <a:txBody>
                    <a:bodyPr/>
                    <a:lstStyle/>
                    <a:p>
                      <a:pPr algn="l"/>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100" b="0" dirty="0">
                        <a:solidFill>
                          <a:srgbClr val="002060"/>
                        </a:solidFill>
                        <a:latin typeface="メイリオ" panose="020B0604030504040204" pitchFamily="50" charset="-128"/>
                        <a:ea typeface="メイリオ" panose="020B0604030504040204" pitchFamily="50" charset="-128"/>
                      </a:endParaRPr>
                    </a:p>
                  </a:txBody>
                  <a:tcPr marL="0" marR="0" marT="0" marB="0" anchor="ctr">
                    <a:solidFill>
                      <a:schemeClr val="bg1">
                        <a:lumMod val="85000"/>
                      </a:schemeClr>
                    </a:solidFill>
                  </a:tcPr>
                </a:tc>
                <a:tc>
                  <a:txBody>
                    <a:bodyPr/>
                    <a:lstStyle/>
                    <a:p>
                      <a:pPr algn="l"/>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100" b="0" dirty="0">
                        <a:solidFill>
                          <a:srgbClr val="002060"/>
                        </a:solidFill>
                        <a:latin typeface="メイリオ" panose="020B0604030504040204" pitchFamily="50" charset="-128"/>
                        <a:ea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　</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chemeClr val="bg1">
                        <a:lumMod val="8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a:t>
                      </a:r>
                    </a:p>
                  </a:txBody>
                  <a:tcPr anchor="ctr">
                    <a:solidFill>
                      <a:srgbClr val="FF9900"/>
                    </a:solidFill>
                  </a:tcPr>
                </a:tc>
                <a:extLst>
                  <a:ext uri="{0D108BD9-81ED-4DB2-BD59-A6C34878D82A}">
                    <a16:rowId xmlns:a16="http://schemas.microsoft.com/office/drawing/2014/main" val="10002"/>
                  </a:ext>
                </a:extLst>
              </a:tr>
              <a:tr h="827196">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p>
                  </a:txBody>
                  <a:tcPr marL="0" marR="0" marT="0" marB="0" vert="eaVert"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3"/>
                  </a:ext>
                </a:extLst>
              </a:tr>
            </a:tbl>
          </a:graphicData>
        </a:graphic>
      </p:graphicFrame>
      <p:pic>
        <p:nvPicPr>
          <p:cNvPr id="16" name="図 15">
            <a:extLst>
              <a:ext uri="{FF2B5EF4-FFF2-40B4-BE49-F238E27FC236}">
                <a16:creationId xmlns:a16="http://schemas.microsoft.com/office/drawing/2014/main" id="{424EE322-8629-4A48-B39B-2A4ED34164CA}"/>
              </a:ext>
            </a:extLst>
          </p:cNvPr>
          <p:cNvPicPr>
            <a:picLocks noChangeAspect="1"/>
          </p:cNvPicPr>
          <p:nvPr/>
        </p:nvPicPr>
        <p:blipFill>
          <a:blip r:embed="rId7"/>
          <a:stretch>
            <a:fillRect/>
          </a:stretch>
        </p:blipFill>
        <p:spPr>
          <a:xfrm>
            <a:off x="1064568" y="3214187"/>
            <a:ext cx="576064" cy="574853"/>
          </a:xfrm>
          <a:prstGeom prst="roundRect">
            <a:avLst>
              <a:gd name="adj" fmla="val 8594"/>
            </a:avLst>
          </a:prstGeom>
          <a:solidFill>
            <a:srgbClr val="FFFFFF">
              <a:shade val="85000"/>
            </a:srgbClr>
          </a:solidFill>
          <a:ln>
            <a:noFill/>
          </a:ln>
          <a:effectLst>
            <a:softEdge rad="31750"/>
          </a:effectLst>
        </p:spPr>
      </p:pic>
      <p:pic>
        <p:nvPicPr>
          <p:cNvPr id="17" name="図 16">
            <a:extLst>
              <a:ext uri="{FF2B5EF4-FFF2-40B4-BE49-F238E27FC236}">
                <a16:creationId xmlns:a16="http://schemas.microsoft.com/office/drawing/2014/main" id="{0C6052A2-3CF0-4AF7-9F61-5D81C9AD74C1}"/>
              </a:ext>
            </a:extLst>
          </p:cNvPr>
          <p:cNvPicPr>
            <a:picLocks noChangeAspect="1"/>
          </p:cNvPicPr>
          <p:nvPr/>
        </p:nvPicPr>
        <p:blipFill>
          <a:blip r:embed="rId8"/>
          <a:stretch>
            <a:fillRect/>
          </a:stretch>
        </p:blipFill>
        <p:spPr>
          <a:xfrm>
            <a:off x="1694422" y="3214187"/>
            <a:ext cx="593027" cy="574853"/>
          </a:xfrm>
          <a:prstGeom prst="roundRect">
            <a:avLst>
              <a:gd name="adj" fmla="val 8594"/>
            </a:avLst>
          </a:prstGeom>
          <a:solidFill>
            <a:srgbClr val="FFFFFF">
              <a:shade val="85000"/>
            </a:srgbClr>
          </a:solidFill>
          <a:ln>
            <a:noFill/>
          </a:ln>
          <a:effectLst>
            <a:softEdge rad="31750"/>
          </a:effectLst>
        </p:spPr>
      </p:pic>
      <p:pic>
        <p:nvPicPr>
          <p:cNvPr id="18" name="図 17">
            <a:extLst>
              <a:ext uri="{FF2B5EF4-FFF2-40B4-BE49-F238E27FC236}">
                <a16:creationId xmlns:a16="http://schemas.microsoft.com/office/drawing/2014/main" id="{D26F3DB2-04CD-4BF7-A1D8-36B34C4D3756}"/>
              </a:ext>
            </a:extLst>
          </p:cNvPr>
          <p:cNvPicPr>
            <a:picLocks noChangeAspect="1"/>
          </p:cNvPicPr>
          <p:nvPr/>
        </p:nvPicPr>
        <p:blipFill>
          <a:blip r:embed="rId9"/>
          <a:stretch>
            <a:fillRect/>
          </a:stretch>
        </p:blipFill>
        <p:spPr>
          <a:xfrm>
            <a:off x="2409055" y="3214187"/>
            <a:ext cx="607502" cy="574853"/>
          </a:xfrm>
          <a:prstGeom prst="roundRect">
            <a:avLst>
              <a:gd name="adj" fmla="val 8594"/>
            </a:avLst>
          </a:prstGeom>
          <a:solidFill>
            <a:srgbClr val="FFFFFF">
              <a:shade val="85000"/>
            </a:srgbClr>
          </a:solidFill>
          <a:ln>
            <a:noFill/>
          </a:ln>
          <a:effectLst>
            <a:softEdge rad="31750"/>
          </a:effectLst>
        </p:spPr>
      </p:pic>
      <p:pic>
        <p:nvPicPr>
          <p:cNvPr id="19" name="図 18">
            <a:extLst>
              <a:ext uri="{FF2B5EF4-FFF2-40B4-BE49-F238E27FC236}">
                <a16:creationId xmlns:a16="http://schemas.microsoft.com/office/drawing/2014/main" id="{B7E4AB61-B20F-4485-A68B-0AFD0DA39F9D}"/>
              </a:ext>
            </a:extLst>
          </p:cNvPr>
          <p:cNvPicPr>
            <a:picLocks noChangeAspect="1"/>
          </p:cNvPicPr>
          <p:nvPr/>
        </p:nvPicPr>
        <p:blipFill>
          <a:blip r:embed="rId10"/>
          <a:stretch>
            <a:fillRect/>
          </a:stretch>
        </p:blipFill>
        <p:spPr>
          <a:xfrm>
            <a:off x="3053741" y="3214186"/>
            <a:ext cx="587723" cy="574853"/>
          </a:xfrm>
          <a:prstGeom prst="roundRect">
            <a:avLst>
              <a:gd name="adj" fmla="val 8594"/>
            </a:avLst>
          </a:prstGeom>
          <a:solidFill>
            <a:srgbClr val="FFFFFF">
              <a:shade val="85000"/>
            </a:srgbClr>
          </a:solidFill>
          <a:ln>
            <a:noFill/>
          </a:ln>
          <a:effectLst>
            <a:softEdge rad="31750"/>
          </a:effectLst>
        </p:spPr>
      </p:pic>
      <p:pic>
        <p:nvPicPr>
          <p:cNvPr id="20" name="図 19">
            <a:extLst>
              <a:ext uri="{FF2B5EF4-FFF2-40B4-BE49-F238E27FC236}">
                <a16:creationId xmlns:a16="http://schemas.microsoft.com/office/drawing/2014/main" id="{F343577C-0235-4ADD-8063-81C19F39B97B}"/>
              </a:ext>
            </a:extLst>
          </p:cNvPr>
          <p:cNvPicPr>
            <a:picLocks noChangeAspect="1"/>
          </p:cNvPicPr>
          <p:nvPr/>
        </p:nvPicPr>
        <p:blipFill>
          <a:blip r:embed="rId11"/>
          <a:stretch>
            <a:fillRect/>
          </a:stretch>
        </p:blipFill>
        <p:spPr>
          <a:xfrm>
            <a:off x="3697853" y="3214186"/>
            <a:ext cx="582264" cy="574853"/>
          </a:xfrm>
          <a:prstGeom prst="roundRect">
            <a:avLst>
              <a:gd name="adj" fmla="val 8594"/>
            </a:avLst>
          </a:prstGeom>
          <a:solidFill>
            <a:srgbClr val="FFFFFF">
              <a:shade val="85000"/>
            </a:srgbClr>
          </a:solidFill>
          <a:ln>
            <a:noFill/>
          </a:ln>
          <a:effectLst>
            <a:softEdge rad="31750"/>
          </a:effectLst>
        </p:spPr>
      </p:pic>
      <p:pic>
        <p:nvPicPr>
          <p:cNvPr id="21" name="図 20">
            <a:extLst>
              <a:ext uri="{FF2B5EF4-FFF2-40B4-BE49-F238E27FC236}">
                <a16:creationId xmlns:a16="http://schemas.microsoft.com/office/drawing/2014/main" id="{4A5E5CB0-1A8F-4D6B-93E6-38AD62945095}"/>
              </a:ext>
            </a:extLst>
          </p:cNvPr>
          <p:cNvPicPr>
            <a:picLocks noChangeAspect="1"/>
          </p:cNvPicPr>
          <p:nvPr/>
        </p:nvPicPr>
        <p:blipFill>
          <a:blip r:embed="rId12"/>
          <a:stretch>
            <a:fillRect/>
          </a:stretch>
        </p:blipFill>
        <p:spPr>
          <a:xfrm>
            <a:off x="4401551" y="3214186"/>
            <a:ext cx="612004" cy="574853"/>
          </a:xfrm>
          <a:prstGeom prst="roundRect">
            <a:avLst>
              <a:gd name="adj" fmla="val 8594"/>
            </a:avLst>
          </a:prstGeom>
          <a:solidFill>
            <a:srgbClr val="FFFFFF">
              <a:shade val="85000"/>
            </a:srgbClr>
          </a:solidFill>
          <a:ln>
            <a:noFill/>
          </a:ln>
          <a:effectLst>
            <a:softEdge rad="31750"/>
          </a:effectLst>
        </p:spPr>
      </p:pic>
      <p:pic>
        <p:nvPicPr>
          <p:cNvPr id="22" name="図 21">
            <a:extLst>
              <a:ext uri="{FF2B5EF4-FFF2-40B4-BE49-F238E27FC236}">
                <a16:creationId xmlns:a16="http://schemas.microsoft.com/office/drawing/2014/main" id="{945A36B8-01D0-47F8-8328-4CC621374BDD}"/>
              </a:ext>
            </a:extLst>
          </p:cNvPr>
          <p:cNvPicPr>
            <a:picLocks noChangeAspect="1"/>
          </p:cNvPicPr>
          <p:nvPr/>
        </p:nvPicPr>
        <p:blipFill>
          <a:blip r:embed="rId13"/>
          <a:stretch>
            <a:fillRect/>
          </a:stretch>
        </p:blipFill>
        <p:spPr>
          <a:xfrm>
            <a:off x="5661176" y="3214186"/>
            <a:ext cx="636887" cy="574853"/>
          </a:xfrm>
          <a:prstGeom prst="roundRect">
            <a:avLst>
              <a:gd name="adj" fmla="val 8594"/>
            </a:avLst>
          </a:prstGeom>
          <a:solidFill>
            <a:srgbClr val="FFFFFF">
              <a:shade val="85000"/>
            </a:srgbClr>
          </a:solidFill>
          <a:ln>
            <a:noFill/>
          </a:ln>
          <a:effectLst>
            <a:softEdge rad="31750"/>
          </a:effectLst>
        </p:spPr>
      </p:pic>
      <p:pic>
        <p:nvPicPr>
          <p:cNvPr id="23" name="図 22">
            <a:extLst>
              <a:ext uri="{FF2B5EF4-FFF2-40B4-BE49-F238E27FC236}">
                <a16:creationId xmlns:a16="http://schemas.microsoft.com/office/drawing/2014/main" id="{864E9612-4BFD-4D6B-BB44-23871F221D2C}"/>
              </a:ext>
            </a:extLst>
          </p:cNvPr>
          <p:cNvPicPr>
            <a:picLocks noChangeAspect="1"/>
          </p:cNvPicPr>
          <p:nvPr/>
        </p:nvPicPr>
        <p:blipFill>
          <a:blip r:embed="rId14"/>
          <a:stretch>
            <a:fillRect/>
          </a:stretch>
        </p:blipFill>
        <p:spPr>
          <a:xfrm>
            <a:off x="5049863" y="3214186"/>
            <a:ext cx="618759" cy="574853"/>
          </a:xfrm>
          <a:prstGeom prst="roundRect">
            <a:avLst>
              <a:gd name="adj" fmla="val 8594"/>
            </a:avLst>
          </a:prstGeom>
          <a:solidFill>
            <a:srgbClr val="FFFFFF">
              <a:shade val="85000"/>
            </a:srgbClr>
          </a:solidFill>
          <a:ln>
            <a:noFill/>
          </a:ln>
          <a:effectLst>
            <a:softEdge rad="31750"/>
          </a:effectLst>
        </p:spPr>
      </p:pic>
      <p:pic>
        <p:nvPicPr>
          <p:cNvPr id="24" name="図 23">
            <a:extLst>
              <a:ext uri="{FF2B5EF4-FFF2-40B4-BE49-F238E27FC236}">
                <a16:creationId xmlns:a16="http://schemas.microsoft.com/office/drawing/2014/main" id="{05636118-9BE2-43BB-BFF9-E1EB03284172}"/>
              </a:ext>
            </a:extLst>
          </p:cNvPr>
          <p:cNvPicPr>
            <a:picLocks noChangeAspect="1"/>
          </p:cNvPicPr>
          <p:nvPr/>
        </p:nvPicPr>
        <p:blipFill>
          <a:blip r:embed="rId15"/>
          <a:stretch>
            <a:fillRect/>
          </a:stretch>
        </p:blipFill>
        <p:spPr>
          <a:xfrm>
            <a:off x="6367597" y="3214186"/>
            <a:ext cx="578094" cy="574853"/>
          </a:xfrm>
          <a:prstGeom prst="roundRect">
            <a:avLst>
              <a:gd name="adj" fmla="val 8594"/>
            </a:avLst>
          </a:prstGeom>
          <a:solidFill>
            <a:srgbClr val="FFFFFF">
              <a:shade val="85000"/>
            </a:srgbClr>
          </a:solidFill>
          <a:ln>
            <a:noFill/>
          </a:ln>
          <a:effectLst>
            <a:softEdge rad="31750"/>
          </a:effectLst>
        </p:spPr>
      </p:pic>
      <p:pic>
        <p:nvPicPr>
          <p:cNvPr id="25" name="図 24">
            <a:extLst>
              <a:ext uri="{FF2B5EF4-FFF2-40B4-BE49-F238E27FC236}">
                <a16:creationId xmlns:a16="http://schemas.microsoft.com/office/drawing/2014/main" id="{3A7879D8-1DBE-4853-ACD6-8BC3D90B4F5F}"/>
              </a:ext>
            </a:extLst>
          </p:cNvPr>
          <p:cNvPicPr>
            <a:picLocks noChangeAspect="1"/>
          </p:cNvPicPr>
          <p:nvPr/>
        </p:nvPicPr>
        <p:blipFill>
          <a:blip r:embed="rId16"/>
          <a:stretch>
            <a:fillRect/>
          </a:stretch>
        </p:blipFill>
        <p:spPr>
          <a:xfrm>
            <a:off x="6991972" y="3214186"/>
            <a:ext cx="611064" cy="574853"/>
          </a:xfrm>
          <a:prstGeom prst="roundRect">
            <a:avLst>
              <a:gd name="adj" fmla="val 8594"/>
            </a:avLst>
          </a:prstGeom>
          <a:solidFill>
            <a:srgbClr val="FFFFFF">
              <a:shade val="85000"/>
            </a:srgbClr>
          </a:solidFill>
          <a:ln>
            <a:noFill/>
          </a:ln>
          <a:effectLst>
            <a:softEdge rad="31750"/>
          </a:effectLst>
        </p:spPr>
      </p:pic>
      <p:pic>
        <p:nvPicPr>
          <p:cNvPr id="26" name="図 25">
            <a:extLst>
              <a:ext uri="{FF2B5EF4-FFF2-40B4-BE49-F238E27FC236}">
                <a16:creationId xmlns:a16="http://schemas.microsoft.com/office/drawing/2014/main" id="{ABE92F36-EF6B-4770-9F36-5612B2F379F5}"/>
              </a:ext>
            </a:extLst>
          </p:cNvPr>
          <p:cNvPicPr>
            <a:picLocks noChangeAspect="1"/>
          </p:cNvPicPr>
          <p:nvPr/>
        </p:nvPicPr>
        <p:blipFill>
          <a:blip r:embed="rId17"/>
          <a:stretch>
            <a:fillRect/>
          </a:stretch>
        </p:blipFill>
        <p:spPr>
          <a:xfrm>
            <a:off x="7613607" y="3212922"/>
            <a:ext cx="629313" cy="576117"/>
          </a:xfrm>
          <a:prstGeom prst="roundRect">
            <a:avLst>
              <a:gd name="adj" fmla="val 8594"/>
            </a:avLst>
          </a:prstGeom>
          <a:solidFill>
            <a:srgbClr val="FFFFFF">
              <a:shade val="85000"/>
            </a:srgbClr>
          </a:solidFill>
          <a:ln>
            <a:noFill/>
          </a:ln>
          <a:effectLst>
            <a:softEdge rad="31750"/>
          </a:effectLst>
        </p:spPr>
      </p:pic>
      <p:pic>
        <p:nvPicPr>
          <p:cNvPr id="27" name="図 26">
            <a:extLst>
              <a:ext uri="{FF2B5EF4-FFF2-40B4-BE49-F238E27FC236}">
                <a16:creationId xmlns:a16="http://schemas.microsoft.com/office/drawing/2014/main" id="{8080AE41-6254-432B-A144-C81954835575}"/>
              </a:ext>
            </a:extLst>
          </p:cNvPr>
          <p:cNvPicPr>
            <a:picLocks noChangeAspect="1"/>
          </p:cNvPicPr>
          <p:nvPr/>
        </p:nvPicPr>
        <p:blipFill>
          <a:blip r:embed="rId18"/>
          <a:stretch>
            <a:fillRect/>
          </a:stretch>
        </p:blipFill>
        <p:spPr>
          <a:xfrm>
            <a:off x="8374812" y="3212923"/>
            <a:ext cx="608873" cy="576117"/>
          </a:xfrm>
          <a:prstGeom prst="roundRect">
            <a:avLst>
              <a:gd name="adj" fmla="val 8594"/>
            </a:avLst>
          </a:prstGeom>
          <a:solidFill>
            <a:srgbClr val="FFFFFF">
              <a:shade val="85000"/>
            </a:srgbClr>
          </a:solidFill>
          <a:ln>
            <a:noFill/>
          </a:ln>
          <a:effectLst>
            <a:softEdge rad="31750"/>
          </a:effectLst>
        </p:spPr>
      </p:pic>
      <p:pic>
        <p:nvPicPr>
          <p:cNvPr id="28" name="図 27">
            <a:extLst>
              <a:ext uri="{FF2B5EF4-FFF2-40B4-BE49-F238E27FC236}">
                <a16:creationId xmlns:a16="http://schemas.microsoft.com/office/drawing/2014/main" id="{7E8CE3BA-0D1C-44C8-A3D1-C41D9B9E3443}"/>
              </a:ext>
            </a:extLst>
          </p:cNvPr>
          <p:cNvPicPr>
            <a:picLocks noChangeAspect="1"/>
          </p:cNvPicPr>
          <p:nvPr/>
        </p:nvPicPr>
        <p:blipFill>
          <a:blip r:embed="rId19"/>
          <a:stretch>
            <a:fillRect/>
          </a:stretch>
        </p:blipFill>
        <p:spPr>
          <a:xfrm>
            <a:off x="8979638" y="3212923"/>
            <a:ext cx="653882" cy="576117"/>
          </a:xfrm>
          <a:prstGeom prst="roundRect">
            <a:avLst>
              <a:gd name="adj" fmla="val 8594"/>
            </a:avLst>
          </a:prstGeom>
          <a:solidFill>
            <a:srgbClr val="FFFFFF">
              <a:shade val="85000"/>
            </a:srgbClr>
          </a:solidFill>
          <a:ln>
            <a:noFill/>
          </a:ln>
          <a:effectLst>
            <a:softEdge rad="31750"/>
          </a:effectLst>
        </p:spPr>
      </p:pic>
      <p:sp>
        <p:nvSpPr>
          <p:cNvPr id="29" name="Rectangle 3">
            <a:extLst>
              <a:ext uri="{FF2B5EF4-FFF2-40B4-BE49-F238E27FC236}">
                <a16:creationId xmlns:a16="http://schemas.microsoft.com/office/drawing/2014/main" id="{C28AA906-C300-47E2-A720-70EC05404C4D}"/>
              </a:ext>
            </a:extLst>
          </p:cNvPr>
          <p:cNvSpPr txBox="1">
            <a:spLocks noChangeArrowheads="1"/>
          </p:cNvSpPr>
          <p:nvPr/>
        </p:nvSpPr>
        <p:spPr bwMode="auto">
          <a:xfrm>
            <a:off x="-6587" y="5589240"/>
            <a:ext cx="9352074" cy="90499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None/>
            </a:pP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627063" indent="-355600">
              <a:spcBef>
                <a:spcPts val="0"/>
              </a:spcBef>
              <a:buClr>
                <a:srgbClr val="003366"/>
              </a:buClr>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１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要介助者を移乗させる際、パワーアシストを用いず、介助者の力を利用している場合は、第</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類の医療機器に該当する。</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627063" indent="-355600">
              <a:spcBef>
                <a:spcPts val="0"/>
              </a:spcBef>
              <a:buClr>
                <a:srgbClr val="003366"/>
              </a:buClr>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２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ただし、意識は明瞭だが、手を動かせない人の脳と製品を繋げ、その人の意識で機器を動かすような場合は、第</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類の医療機器に該当する。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627063" indent="-355600">
              <a:spcBef>
                <a:spcPts val="0"/>
              </a:spcBef>
              <a:buClr>
                <a:srgbClr val="003366"/>
              </a:buClr>
              <a:buNone/>
            </a:pP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　ただし、心拍数や呼吸数を検知する機器と接続する場合は、第</a:t>
            </a: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類の医療機器に該当する。</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170901023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025120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767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アメリカにおける医療機器の定義・分類</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764704"/>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医療機器は、連邦食品・医薬品・化粧品法（ＦＤ＆Ｃ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Act</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）第</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条（ｈ）に以下のとおり定義されている。</a:t>
            </a:r>
          </a:p>
        </p:txBody>
      </p:sp>
      <p:graphicFrame>
        <p:nvGraphicFramePr>
          <p:cNvPr id="7" name="表 6">
            <a:extLst>
              <a:ext uri="{FF2B5EF4-FFF2-40B4-BE49-F238E27FC236}">
                <a16:creationId xmlns:a16="http://schemas.microsoft.com/office/drawing/2014/main" id="{5353A566-21B8-4725-B8D5-B39EFADFCA08}"/>
              </a:ext>
            </a:extLst>
          </p:cNvPr>
          <p:cNvGraphicFramePr>
            <a:graphicFrameLocks noGrp="1"/>
          </p:cNvGraphicFramePr>
          <p:nvPr>
            <p:extLst>
              <p:ext uri="{D42A27DB-BD31-4B8C-83A1-F6EECF244321}">
                <p14:modId xmlns:p14="http://schemas.microsoft.com/office/powerpoint/2010/main" val="3490616039"/>
              </p:ext>
            </p:extLst>
          </p:nvPr>
        </p:nvGraphicFramePr>
        <p:xfrm>
          <a:off x="416497" y="3625506"/>
          <a:ext cx="9107842" cy="2827830"/>
        </p:xfrm>
        <a:graphic>
          <a:graphicData uri="http://schemas.openxmlformats.org/drawingml/2006/table">
            <a:tbl>
              <a:tblPr firstRow="1" bandRow="1">
                <a:tableStyleId>{5C22544A-7EE6-4342-B048-85BDC9FD1C3A}</a:tableStyleId>
              </a:tblPr>
              <a:tblGrid>
                <a:gridCol w="750687">
                  <a:extLst>
                    <a:ext uri="{9D8B030D-6E8A-4147-A177-3AD203B41FA5}">
                      <a16:colId xmlns:a16="http://schemas.microsoft.com/office/drawing/2014/main" val="20000"/>
                    </a:ext>
                  </a:extLst>
                </a:gridCol>
                <a:gridCol w="605955">
                  <a:extLst>
                    <a:ext uri="{9D8B030D-6E8A-4147-A177-3AD203B41FA5}">
                      <a16:colId xmlns:a16="http://schemas.microsoft.com/office/drawing/2014/main" val="20001"/>
                    </a:ext>
                  </a:extLst>
                </a:gridCol>
                <a:gridCol w="3886699">
                  <a:extLst>
                    <a:ext uri="{9D8B030D-6E8A-4147-A177-3AD203B41FA5}">
                      <a16:colId xmlns:a16="http://schemas.microsoft.com/office/drawing/2014/main" val="20002"/>
                    </a:ext>
                  </a:extLst>
                </a:gridCol>
                <a:gridCol w="1869873">
                  <a:extLst>
                    <a:ext uri="{9D8B030D-6E8A-4147-A177-3AD203B41FA5}">
                      <a16:colId xmlns:a16="http://schemas.microsoft.com/office/drawing/2014/main" val="20003"/>
                    </a:ext>
                  </a:extLst>
                </a:gridCol>
                <a:gridCol w="1994628">
                  <a:extLst>
                    <a:ext uri="{9D8B030D-6E8A-4147-A177-3AD203B41FA5}">
                      <a16:colId xmlns:a16="http://schemas.microsoft.com/office/drawing/2014/main" val="20004"/>
                    </a:ext>
                  </a:extLst>
                </a:gridCol>
              </a:tblGrid>
              <a:tr h="464883">
                <a:tc>
                  <a:txBody>
                    <a:bodyPr/>
                    <a:lstStyle/>
                    <a:p>
                      <a:pPr algn="ctr"/>
                      <a:r>
                        <a:rPr kumimoji="1" lang="ja-JP" altLang="en-US" sz="1100" b="0"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分類</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algn="ctr" defTabSz="914400" rtl="0" eaLnBrk="1" latinLnBrk="0" hangingPunct="1"/>
                      <a:r>
                        <a:rPr kumimoji="1" lang="ja-JP" altLang="en-US" sz="1100" b="0"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リスク</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該当する医療機器</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例示</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u="sng"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届出／登録申請</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noFill/>
                  </a:tcPr>
                </a:tc>
                <a:extLst>
                  <a:ext uri="{0D108BD9-81ED-4DB2-BD59-A6C34878D82A}">
                    <a16:rowId xmlns:a16="http://schemas.microsoft.com/office/drawing/2014/main" val="10000"/>
                  </a:ext>
                </a:extLst>
              </a:tr>
              <a:tr h="53564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endPar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すべての医療機器で要求される一般規制要件（粗悪品、商品違い、交換・返金対応等）を満たせば市販が可能となる機器</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・包帯</a:t>
                      </a:r>
                      <a:endParaRPr kumimoji="1"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・杖</a:t>
                      </a:r>
                      <a:endParaRPr kumimoji="1"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・歩行器</a:t>
                      </a:r>
                      <a:endParaRPr kumimoji="1"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・体温計</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82563"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製造業者、製品情報、輸入業者をＦＤＡに対して電子申請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53529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endPar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66CCFF"/>
                    </a:solidFill>
                  </a:tcPr>
                </a:tc>
                <a:tc>
                  <a:txBody>
                    <a:bodyPr/>
                    <a:lstStyle/>
                    <a:p>
                      <a:pPr algn="ctr"/>
                      <a:r>
                        <a:rPr kumimoji="1" lang="ja-JP" altLang="en-US"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66C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一般規制要件を満たすだけでは安全性・有効性が保証できない機器。一般規制要件に加え、特別規制要件を満たす必要がある。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・電動車椅子</a:t>
                      </a:r>
                      <a:endParaRPr kumimoji="1" lang="en-US" altLang="ja-JP" sz="1100" b="1"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・心臓モニター</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ＦＤＡに</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510</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k</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）又はデノボ申請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申請認可後、製造業者、製品情報、輸入業者をＦＤＡに対して電子申請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r h="82370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III</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人命の維持や健康機能低下の防止に用いられる機器、又は怪我や疾病等の潜在的かつ甚大なリスクを与える可能性があり、一般規制要件と特別規制要件だけでは安全性・有効性が保証できない機器。</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・ペースメーカー</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・体内埋込材</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182563"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ＦＤＡにＰＭＡ（市販前承認）提出</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2563"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認可後、製造業者、製品情報、輸入業者をＦＤＡに対して電子申請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3"/>
                  </a:ext>
                </a:extLst>
              </a:tr>
            </a:tbl>
          </a:graphicData>
        </a:graphic>
      </p:graphicFrame>
      <p:grpSp>
        <p:nvGrpSpPr>
          <p:cNvPr id="9" name="グループ化 8">
            <a:extLst>
              <a:ext uri="{FF2B5EF4-FFF2-40B4-BE49-F238E27FC236}">
                <a16:creationId xmlns:a16="http://schemas.microsoft.com/office/drawing/2014/main" id="{CB5B32F3-0DF9-49A3-BBAE-193009E5A75F}"/>
              </a:ext>
            </a:extLst>
          </p:cNvPr>
          <p:cNvGrpSpPr/>
          <p:nvPr/>
        </p:nvGrpSpPr>
        <p:grpSpPr>
          <a:xfrm>
            <a:off x="421987" y="3301314"/>
            <a:ext cx="3600000" cy="457200"/>
            <a:chOff x="488504" y="976671"/>
            <a:chExt cx="3600000" cy="457200"/>
          </a:xfrm>
        </p:grpSpPr>
        <p:sp>
          <p:nvSpPr>
            <p:cNvPr id="11" name="Rectangle 2">
              <a:extLst>
                <a:ext uri="{FF2B5EF4-FFF2-40B4-BE49-F238E27FC236}">
                  <a16:creationId xmlns:a16="http://schemas.microsoft.com/office/drawing/2014/main" id="{345FBECF-50CC-457C-AC68-7A511C5017AD}"/>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分類別の管理項目</a:t>
              </a:r>
            </a:p>
          </p:txBody>
        </p:sp>
        <p:cxnSp>
          <p:nvCxnSpPr>
            <p:cNvPr id="12" name="直線コネクタ 11">
              <a:extLst>
                <a:ext uri="{FF2B5EF4-FFF2-40B4-BE49-F238E27FC236}">
                  <a16:creationId xmlns:a16="http://schemas.microsoft.com/office/drawing/2014/main" id="{1B122426-5B43-462B-B0C9-DF1559636820}"/>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58C0CB5-CEDD-493F-9C66-D63BE47716CA}"/>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Rectangle 2">
            <a:extLst>
              <a:ext uri="{FF2B5EF4-FFF2-40B4-BE49-F238E27FC236}">
                <a16:creationId xmlns:a16="http://schemas.microsoft.com/office/drawing/2014/main" id="{41A38DA1-9A07-4AB9-8EA5-6E7B49D30213}"/>
              </a:ext>
            </a:extLst>
          </p:cNvPr>
          <p:cNvSpPr txBox="1">
            <a:spLocks noChangeArrowheads="1"/>
          </p:cNvSpPr>
          <p:nvPr/>
        </p:nvSpPr>
        <p:spPr>
          <a:xfrm>
            <a:off x="572320" y="1339095"/>
            <a:ext cx="3482345"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医療機器の定義</a:t>
            </a:r>
          </a:p>
        </p:txBody>
      </p:sp>
      <p:cxnSp>
        <p:nvCxnSpPr>
          <p:cNvPr id="16" name="直線コネクタ 15">
            <a:extLst>
              <a:ext uri="{FF2B5EF4-FFF2-40B4-BE49-F238E27FC236}">
                <a16:creationId xmlns:a16="http://schemas.microsoft.com/office/drawing/2014/main" id="{2B86F263-4EFD-4596-8718-1E5BB4175D9D}"/>
              </a:ext>
            </a:extLst>
          </p:cNvPr>
          <p:cNvCxnSpPr/>
          <p:nvPr/>
        </p:nvCxnSpPr>
        <p:spPr bwMode="auto">
          <a:xfrm>
            <a:off x="421987" y="1679652"/>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8D40654F-4FC5-4E75-B35E-01A40A3F03B1}"/>
              </a:ext>
            </a:extLst>
          </p:cNvPr>
          <p:cNvSpPr/>
          <p:nvPr/>
        </p:nvSpPr>
        <p:spPr bwMode="auto">
          <a:xfrm>
            <a:off x="421987" y="1348776"/>
            <a:ext cx="1116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8" name="正方形/長方形 17">
            <a:extLst>
              <a:ext uri="{FF2B5EF4-FFF2-40B4-BE49-F238E27FC236}">
                <a16:creationId xmlns:a16="http://schemas.microsoft.com/office/drawing/2014/main" id="{1458709E-7E6D-46F5-87BB-E66F0EE77442}"/>
              </a:ext>
            </a:extLst>
          </p:cNvPr>
          <p:cNvSpPr/>
          <p:nvPr/>
        </p:nvSpPr>
        <p:spPr>
          <a:xfrm>
            <a:off x="416496" y="1798801"/>
            <a:ext cx="9107842" cy="1246495"/>
          </a:xfrm>
          <a:prstGeom prst="rect">
            <a:avLst/>
          </a:prstGeom>
          <a:solidFill>
            <a:srgbClr val="CCECFF"/>
          </a:solidFill>
          <a:ln w="19050">
            <a:solidFill>
              <a:srgbClr val="0070C0"/>
            </a:solidFill>
          </a:ln>
        </p:spPr>
        <p:txBody>
          <a:bodyPr wrap="square">
            <a:spAutoFit/>
          </a:bodyPr>
          <a:lstStyle/>
          <a:p>
            <a:pPr indent="179388">
              <a:lnSpc>
                <a:spcPts val="1500"/>
              </a:lnSpc>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医療機器とは、</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器具</a:t>
            </a:r>
            <a:r>
              <a:rPr lang="en-US" altLang="ja-JP"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(instrument)</a:t>
            </a:r>
            <a:r>
              <a:rPr lang="ja-JP" altLang="en-US" sz="1100" dirty="0" err="1">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器械</a:t>
            </a:r>
            <a:r>
              <a:rPr lang="en-US" altLang="ja-JP"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(apparatus)</a:t>
            </a:r>
            <a:r>
              <a:rPr lang="ja-JP" altLang="en-US" sz="1100" dirty="0" err="1">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用具（</a:t>
            </a:r>
            <a:r>
              <a:rPr lang="en-US" altLang="ja-JP"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implement</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）、機械</a:t>
            </a:r>
            <a:r>
              <a:rPr lang="en-US" altLang="ja-JP"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(machine)</a:t>
            </a:r>
            <a:r>
              <a:rPr lang="ja-JP" altLang="en-US" sz="11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仕組み（</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contrivance</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）、インプラント（</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implant</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）、体外試薬（</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in vitro reagent</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）、あるいは他の類似・関連したもので、構成部品又は附属品を含み、以下のいずれかを指す。</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93663" indent="-93663">
              <a:lnSpc>
                <a:spcPts val="1500"/>
              </a:lnSpc>
              <a:buFont typeface="Arial" panose="020B0604020202020204" pitchFamily="34" charset="0"/>
              <a:buChar cha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米国国民医薬品集</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(The National Formulary)</a:t>
            </a:r>
            <a:r>
              <a:rPr lang="ja-JP" altLang="en-US" sz="11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米国薬局方</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(United States</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Pharmacopeia)</a:t>
            </a:r>
            <a:r>
              <a:rPr lang="ja-JP" altLang="en-US" sz="11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及びその付録で規定されるもの</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93663" indent="-93663">
              <a:lnSpc>
                <a:spcPts val="1500"/>
              </a:lnSpc>
              <a:buFont typeface="Arial" panose="020B0604020202020204" pitchFamily="34" charset="0"/>
              <a:buChar cha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ヒト又はその他の動物を対象とし、病気・諸症状の診断</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(Diagnosis)</a:t>
            </a:r>
            <a:r>
              <a:rPr lang="ja-JP" altLang="en-US" sz="11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治療</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(Cure)</a:t>
            </a:r>
            <a:r>
              <a:rPr lang="ja-JP" altLang="en-US" sz="11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緩和</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(Mitigation)</a:t>
            </a:r>
            <a:r>
              <a:rPr lang="ja-JP" altLang="en-US" sz="11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処置</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(Treatment)</a:t>
            </a:r>
            <a:r>
              <a:rPr lang="ja-JP" altLang="en-US" sz="11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病気予防</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に使用するもの</a:t>
            </a:r>
          </a:p>
          <a:p>
            <a:pPr marL="93663" indent="-93663">
              <a:lnSpc>
                <a:spcPts val="1500"/>
              </a:lnSpc>
              <a:buFont typeface="Arial" panose="020B0604020202020204" pitchFamily="34" charset="0"/>
              <a:buChar cha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ヒト又はその他の動物の身体構造又は機能に影響を与えることを目的とし、その主目的が体内での化学作用や新陳代謝に依らないもの</a:t>
            </a:r>
          </a:p>
        </p:txBody>
      </p:sp>
    </p:spTree>
    <p:extLst>
      <p:ext uri="{BB962C8B-B14F-4D97-AF65-F5344CB8AC3E}">
        <p14:creationId xmlns:p14="http://schemas.microsoft.com/office/powerpoint/2010/main" val="142260373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46062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869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アメリカにおけるロボット介護機器の該当予測（</a:t>
            </a:r>
            <a:r>
              <a:rPr lang="en-US" altLang="ja-JP" dirty="0"/>
              <a:t>1/5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日本の「ロボット技術の介護利用における重点分野（６分野</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13</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項目）」に定められた各機器（以下、「重点分野機器」という。）について、アメリカにおける医療機器への大まかな該当状況を整理すると、以下のとおりとなる。</a:t>
            </a:r>
          </a:p>
        </p:txBody>
      </p:sp>
      <p:graphicFrame>
        <p:nvGraphicFramePr>
          <p:cNvPr id="7" name="表 6">
            <a:extLst>
              <a:ext uri="{FF2B5EF4-FFF2-40B4-BE49-F238E27FC236}">
                <a16:creationId xmlns:a16="http://schemas.microsoft.com/office/drawing/2014/main" id="{46131BD4-E9D5-44B6-AF6E-519251819EFD}"/>
              </a:ext>
            </a:extLst>
          </p:cNvPr>
          <p:cNvGraphicFramePr>
            <a:graphicFrameLocks noGrp="1"/>
          </p:cNvGraphicFramePr>
          <p:nvPr>
            <p:extLst>
              <p:ext uri="{D42A27DB-BD31-4B8C-83A1-F6EECF244321}">
                <p14:modId xmlns:p14="http://schemas.microsoft.com/office/powerpoint/2010/main" val="1283477158"/>
              </p:ext>
            </p:extLst>
          </p:nvPr>
        </p:nvGraphicFramePr>
        <p:xfrm>
          <a:off x="469626" y="1412776"/>
          <a:ext cx="8910479" cy="5068011"/>
        </p:xfrm>
        <a:graphic>
          <a:graphicData uri="http://schemas.openxmlformats.org/drawingml/2006/table">
            <a:tbl>
              <a:tblPr firstRow="1" bandRow="1">
                <a:tableStyleId>{5C22544A-7EE6-4342-B048-85BDC9FD1C3A}</a:tableStyleId>
              </a:tblPr>
              <a:tblGrid>
                <a:gridCol w="846479">
                  <a:extLst>
                    <a:ext uri="{9D8B030D-6E8A-4147-A177-3AD203B41FA5}">
                      <a16:colId xmlns:a16="http://schemas.microsoft.com/office/drawing/2014/main" val="20000"/>
                    </a:ext>
                  </a:extLst>
                </a:gridCol>
                <a:gridCol w="1656000">
                  <a:extLst>
                    <a:ext uri="{9D8B030D-6E8A-4147-A177-3AD203B41FA5}">
                      <a16:colId xmlns:a16="http://schemas.microsoft.com/office/drawing/2014/main" val="20001"/>
                    </a:ext>
                  </a:extLst>
                </a:gridCol>
                <a:gridCol w="4104000">
                  <a:extLst>
                    <a:ext uri="{9D8B030D-6E8A-4147-A177-3AD203B41FA5}">
                      <a16:colId xmlns:a16="http://schemas.microsoft.com/office/drawing/2014/main" val="20002"/>
                    </a:ext>
                  </a:extLst>
                </a:gridCol>
                <a:gridCol w="1152000">
                  <a:extLst>
                    <a:ext uri="{9D8B030D-6E8A-4147-A177-3AD203B41FA5}">
                      <a16:colId xmlns:a16="http://schemas.microsoft.com/office/drawing/2014/main" val="20003"/>
                    </a:ext>
                  </a:extLst>
                </a:gridCol>
                <a:gridCol w="1152000">
                  <a:extLst>
                    <a:ext uri="{9D8B030D-6E8A-4147-A177-3AD203B41FA5}">
                      <a16:colId xmlns:a16="http://schemas.microsoft.com/office/drawing/2014/main" val="20004"/>
                    </a:ext>
                  </a:extLst>
                </a:gridCol>
              </a:tblGrid>
              <a:tr h="26332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医療機器への該当予測</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576005">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240976">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介助者のパワーアシストを行う装着型の機器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介助者が装着して用い、移乗介助の際の腰の負担を軽減する。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介助者が一人で着脱可能であること。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ベッド、車椅子、便器の間の移乗に用いることができる。</a:t>
                      </a: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628058">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介助者が着用する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ものであるため。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介助者が着用するものであるため。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293508">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介助者による抱え上げ動作のパワーアシストを行う非装着機器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移乗開始から終了まで、介助者が一人で使用することができる。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ベッドと車椅子の間の移乗に用いることができる。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要介助者を移乗させる際、介助者の力の全部又は一部のパワーアシストを行うこと。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機器据付けのための土台設置工事等の住宅等への据付け工事を伴わない。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775285">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手動の場合は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手動の場合は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endPar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273194">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高齢者等の外出をサポートし、荷物等を安全に運搬できる歩行支援機器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使用者が一人で用いる手押し車型（歩行者、シルバーカー等）の機器。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モーター等により、移動をアシストする。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４つ以上の車輪を有する。搭乗するものは対象としない。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介助者が持ち上げられる重量（</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30kg</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以下）である。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789977">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ＦＤＡのクラス分類で機械ウォーカ</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に分類されるため。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ＦＤＡのクラス分類で機械ウォーカ</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はクラスＩに分類されるため。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r h="35156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高齢者等の屋内移動や立ち座りをサポートする支援機器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marR="0" lvl="0" indent="-952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椅子からの立ち上がりやベッドからの立ち上がりを主に想定し、使用者が起座位・端座位から立ち上がる動作を支援することができる。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トイレの中での一連の動作（便座への立ち座り、ズボンの上げ下げ、清拭、トイレ内での方向転換）の際の転倒を防ぐことが可能である。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8"/>
                  </a:ext>
                </a:extLst>
              </a:tr>
              <a:tr h="856636">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ＦＤＡのクラス分類で機械ウォーカ</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に分類されるため。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ＦＤＡのクラス分類で機械ウォーカ</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はクラス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に分類されるため。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3E2A6CCC-03F9-4EBB-AE96-5B872CDF2787}"/>
              </a:ext>
            </a:extLst>
          </p:cNvPr>
          <p:cNvPicPr>
            <a:picLocks noChangeAspect="1"/>
          </p:cNvPicPr>
          <p:nvPr/>
        </p:nvPicPr>
        <p:blipFill>
          <a:blip r:embed="rId7"/>
          <a:stretch>
            <a:fillRect/>
          </a:stretch>
        </p:blipFill>
        <p:spPr>
          <a:xfrm>
            <a:off x="1985801" y="2291386"/>
            <a:ext cx="864096" cy="862280"/>
          </a:xfrm>
          <a:prstGeom prst="rect">
            <a:avLst/>
          </a:prstGeom>
        </p:spPr>
      </p:pic>
      <p:pic>
        <p:nvPicPr>
          <p:cNvPr id="11" name="図 10">
            <a:extLst>
              <a:ext uri="{FF2B5EF4-FFF2-40B4-BE49-F238E27FC236}">
                <a16:creationId xmlns:a16="http://schemas.microsoft.com/office/drawing/2014/main" id="{1FB88E1A-5F29-469A-A6BD-BB9B76174C4D}"/>
              </a:ext>
            </a:extLst>
          </p:cNvPr>
          <p:cNvPicPr>
            <a:picLocks noChangeAspect="1"/>
          </p:cNvPicPr>
          <p:nvPr/>
        </p:nvPicPr>
        <p:blipFill>
          <a:blip r:embed="rId8"/>
          <a:stretch>
            <a:fillRect/>
          </a:stretch>
        </p:blipFill>
        <p:spPr>
          <a:xfrm>
            <a:off x="2000018" y="3311464"/>
            <a:ext cx="864096" cy="837616"/>
          </a:xfrm>
          <a:prstGeom prst="rect">
            <a:avLst/>
          </a:prstGeom>
        </p:spPr>
      </p:pic>
      <p:pic>
        <p:nvPicPr>
          <p:cNvPr id="12" name="図 11">
            <a:extLst>
              <a:ext uri="{FF2B5EF4-FFF2-40B4-BE49-F238E27FC236}">
                <a16:creationId xmlns:a16="http://schemas.microsoft.com/office/drawing/2014/main" id="{99A5D4AA-60DA-4920-B1EC-07F37D228EB0}"/>
              </a:ext>
            </a:extLst>
          </p:cNvPr>
          <p:cNvPicPr>
            <a:picLocks noChangeAspect="1"/>
          </p:cNvPicPr>
          <p:nvPr/>
        </p:nvPicPr>
        <p:blipFill>
          <a:blip r:embed="rId9"/>
          <a:stretch>
            <a:fillRect/>
          </a:stretch>
        </p:blipFill>
        <p:spPr>
          <a:xfrm>
            <a:off x="1995647" y="4263391"/>
            <a:ext cx="868467" cy="821793"/>
          </a:xfrm>
          <a:prstGeom prst="rect">
            <a:avLst/>
          </a:prstGeom>
        </p:spPr>
      </p:pic>
      <p:pic>
        <p:nvPicPr>
          <p:cNvPr id="14" name="図 13">
            <a:extLst>
              <a:ext uri="{FF2B5EF4-FFF2-40B4-BE49-F238E27FC236}">
                <a16:creationId xmlns:a16="http://schemas.microsoft.com/office/drawing/2014/main" id="{20865B55-9890-4262-88CD-D9EE1194CCBA}"/>
              </a:ext>
            </a:extLst>
          </p:cNvPr>
          <p:cNvPicPr>
            <a:picLocks noChangeAspect="1"/>
          </p:cNvPicPr>
          <p:nvPr/>
        </p:nvPicPr>
        <p:blipFill>
          <a:blip r:embed="rId10"/>
          <a:stretch>
            <a:fillRect/>
          </a:stretch>
        </p:blipFill>
        <p:spPr>
          <a:xfrm>
            <a:off x="1995647" y="5410445"/>
            <a:ext cx="854250" cy="835544"/>
          </a:xfrm>
          <a:prstGeom prst="rect">
            <a:avLst/>
          </a:prstGeom>
        </p:spPr>
      </p:pic>
      <p:grpSp>
        <p:nvGrpSpPr>
          <p:cNvPr id="15" name="グループ化 14">
            <a:extLst>
              <a:ext uri="{FF2B5EF4-FFF2-40B4-BE49-F238E27FC236}">
                <a16:creationId xmlns:a16="http://schemas.microsoft.com/office/drawing/2014/main" id="{A27179BC-C8F1-4C7C-88DB-3676F7E7DC3A}"/>
              </a:ext>
            </a:extLst>
          </p:cNvPr>
          <p:cNvGrpSpPr/>
          <p:nvPr/>
        </p:nvGrpSpPr>
        <p:grpSpPr>
          <a:xfrm>
            <a:off x="523898" y="1531640"/>
            <a:ext cx="5555830" cy="457200"/>
            <a:chOff x="488504" y="976671"/>
            <a:chExt cx="3600000" cy="457200"/>
          </a:xfrm>
        </p:grpSpPr>
        <p:sp>
          <p:nvSpPr>
            <p:cNvPr id="16" name="Rectangle 2">
              <a:extLst>
                <a:ext uri="{FF2B5EF4-FFF2-40B4-BE49-F238E27FC236}">
                  <a16:creationId xmlns:a16="http://schemas.microsoft.com/office/drawing/2014/main" id="{BA5DE291-3D6D-477C-AEC2-5BD0512289CA}"/>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17" name="直線コネクタ 16">
              <a:extLst>
                <a:ext uri="{FF2B5EF4-FFF2-40B4-BE49-F238E27FC236}">
                  <a16:creationId xmlns:a16="http://schemas.microsoft.com/office/drawing/2014/main" id="{C298FDB8-C5DD-4A78-84E5-EED851CB99F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0806421E-79E4-479F-9F37-6B63B83E793B}"/>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94979952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6714676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971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アメリカにおけるロボット介護機器の該当予測（</a:t>
            </a:r>
            <a:r>
              <a:rPr lang="en-US" altLang="ja-JP" dirty="0"/>
              <a:t>2/5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71A2CD63-BDCF-4077-80B9-EDA4D66D1AEA}"/>
              </a:ext>
            </a:extLst>
          </p:cNvPr>
          <p:cNvGraphicFramePr>
            <a:graphicFrameLocks noGrp="1"/>
          </p:cNvGraphicFramePr>
          <p:nvPr>
            <p:extLst>
              <p:ext uri="{D42A27DB-BD31-4B8C-83A1-F6EECF244321}">
                <p14:modId xmlns:p14="http://schemas.microsoft.com/office/powerpoint/2010/main" val="2138340830"/>
              </p:ext>
            </p:extLst>
          </p:nvPr>
        </p:nvGraphicFramePr>
        <p:xfrm>
          <a:off x="469626" y="1196752"/>
          <a:ext cx="8910479" cy="5251971"/>
        </p:xfrm>
        <a:graphic>
          <a:graphicData uri="http://schemas.openxmlformats.org/drawingml/2006/table">
            <a:tbl>
              <a:tblPr firstRow="1" bandRow="1">
                <a:tableStyleId>{5C22544A-7EE6-4342-B048-85BDC9FD1C3A}</a:tableStyleId>
              </a:tblPr>
              <a:tblGrid>
                <a:gridCol w="846479">
                  <a:extLst>
                    <a:ext uri="{9D8B030D-6E8A-4147-A177-3AD203B41FA5}">
                      <a16:colId xmlns:a16="http://schemas.microsoft.com/office/drawing/2014/main" val="20000"/>
                    </a:ext>
                  </a:extLst>
                </a:gridCol>
                <a:gridCol w="1656000">
                  <a:extLst>
                    <a:ext uri="{9D8B030D-6E8A-4147-A177-3AD203B41FA5}">
                      <a16:colId xmlns:a16="http://schemas.microsoft.com/office/drawing/2014/main" val="20001"/>
                    </a:ext>
                  </a:extLst>
                </a:gridCol>
                <a:gridCol w="4104000">
                  <a:extLst>
                    <a:ext uri="{9D8B030D-6E8A-4147-A177-3AD203B41FA5}">
                      <a16:colId xmlns:a16="http://schemas.microsoft.com/office/drawing/2014/main" val="20002"/>
                    </a:ext>
                  </a:extLst>
                </a:gridCol>
                <a:gridCol w="1152000">
                  <a:extLst>
                    <a:ext uri="{9D8B030D-6E8A-4147-A177-3AD203B41FA5}">
                      <a16:colId xmlns:a16="http://schemas.microsoft.com/office/drawing/2014/main" val="20003"/>
                    </a:ext>
                  </a:extLst>
                </a:gridCol>
                <a:gridCol w="1152000">
                  <a:extLst>
                    <a:ext uri="{9D8B030D-6E8A-4147-A177-3AD203B41FA5}">
                      <a16:colId xmlns:a16="http://schemas.microsoft.com/office/drawing/2014/main" val="20004"/>
                    </a:ext>
                  </a:extLst>
                </a:gridCol>
              </a:tblGrid>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医療機器への該当予測</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27363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高齢者の外出等をサポートし、転倒予防や歩行等を補助する装着型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の移動支援機器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自立歩行できる使用者の転倒に繋がるような動作等を検知し、使用者に通知して、転倒を予防することができる。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826057">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6800" marR="4680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6800" marR="468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308719">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排泄処理にロボット技術を用いた設置位置の調整可能なトイレ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使用者が、居室で用いる便器。排泄物のにおいが室内に広がらないよう、排泄物を室外へ流す、又は、容器や袋に密閉して隔離する。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室内での設置位置を調整可能であること。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667530">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6800" marR="4680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6800" marR="468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296270">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排泄を予測し、的確なタイミングでトイレへ誘導する機器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使用者が装着する場合には、容易に着脱可能であること。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使用者の生体情報等に基づき排尿又は排便を予測することができる。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予測結果に基づき的確なタイミングで使用者をトイレに誘導することができる。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819784">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6800" marR="468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r h="137522">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8"/>
                  </a:ext>
                </a:extLst>
              </a:tr>
              <a:tr h="810572">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6800" marR="4680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6800" marR="468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2E699AAA-9E80-4901-983E-D0171CB53916}"/>
              </a:ext>
            </a:extLst>
          </p:cNvPr>
          <p:cNvPicPr>
            <a:picLocks noChangeAspect="1"/>
          </p:cNvPicPr>
          <p:nvPr/>
        </p:nvPicPr>
        <p:blipFill>
          <a:blip r:embed="rId7"/>
          <a:stretch>
            <a:fillRect/>
          </a:stretch>
        </p:blipFill>
        <p:spPr>
          <a:xfrm>
            <a:off x="1996031" y="2035986"/>
            <a:ext cx="864096" cy="853098"/>
          </a:xfrm>
          <a:prstGeom prst="rect">
            <a:avLst/>
          </a:prstGeom>
        </p:spPr>
      </p:pic>
      <p:pic>
        <p:nvPicPr>
          <p:cNvPr id="11" name="図 10">
            <a:extLst>
              <a:ext uri="{FF2B5EF4-FFF2-40B4-BE49-F238E27FC236}">
                <a16:creationId xmlns:a16="http://schemas.microsoft.com/office/drawing/2014/main" id="{7D11C30C-1DC9-4143-B700-A904B16D8E98}"/>
              </a:ext>
            </a:extLst>
          </p:cNvPr>
          <p:cNvPicPr>
            <a:picLocks noChangeAspect="1"/>
          </p:cNvPicPr>
          <p:nvPr/>
        </p:nvPicPr>
        <p:blipFill>
          <a:blip r:embed="rId8"/>
          <a:stretch>
            <a:fillRect/>
          </a:stretch>
        </p:blipFill>
        <p:spPr>
          <a:xfrm>
            <a:off x="2000672" y="3063330"/>
            <a:ext cx="868667" cy="815936"/>
          </a:xfrm>
          <a:prstGeom prst="rect">
            <a:avLst/>
          </a:prstGeom>
        </p:spPr>
      </p:pic>
      <p:pic>
        <p:nvPicPr>
          <p:cNvPr id="12" name="図 11">
            <a:extLst>
              <a:ext uri="{FF2B5EF4-FFF2-40B4-BE49-F238E27FC236}">
                <a16:creationId xmlns:a16="http://schemas.microsoft.com/office/drawing/2014/main" id="{75D70553-0F46-4CA1-A115-61ECE3B9AD1F}"/>
              </a:ext>
            </a:extLst>
          </p:cNvPr>
          <p:cNvPicPr>
            <a:picLocks noChangeAspect="1"/>
          </p:cNvPicPr>
          <p:nvPr/>
        </p:nvPicPr>
        <p:blipFill>
          <a:blip r:embed="rId9"/>
          <a:stretch>
            <a:fillRect/>
          </a:stretch>
        </p:blipFill>
        <p:spPr>
          <a:xfrm>
            <a:off x="2000672" y="5249380"/>
            <a:ext cx="859455" cy="775742"/>
          </a:xfrm>
          <a:prstGeom prst="rect">
            <a:avLst/>
          </a:prstGeom>
        </p:spPr>
      </p:pic>
      <p:pic>
        <p:nvPicPr>
          <p:cNvPr id="14" name="図 13">
            <a:extLst>
              <a:ext uri="{FF2B5EF4-FFF2-40B4-BE49-F238E27FC236}">
                <a16:creationId xmlns:a16="http://schemas.microsoft.com/office/drawing/2014/main" id="{31BCD0B7-E86B-42B8-8447-6A7C1C2C4028}"/>
              </a:ext>
            </a:extLst>
          </p:cNvPr>
          <p:cNvPicPr>
            <a:picLocks noChangeAspect="1"/>
          </p:cNvPicPr>
          <p:nvPr/>
        </p:nvPicPr>
        <p:blipFill>
          <a:blip r:embed="rId10"/>
          <a:stretch>
            <a:fillRect/>
          </a:stretch>
        </p:blipFill>
        <p:spPr>
          <a:xfrm>
            <a:off x="1991084" y="4126669"/>
            <a:ext cx="878255" cy="815936"/>
          </a:xfrm>
          <a:prstGeom prst="rect">
            <a:avLst/>
          </a:prstGeom>
        </p:spPr>
      </p:pic>
      <p:grpSp>
        <p:nvGrpSpPr>
          <p:cNvPr id="15" name="グループ化 14">
            <a:extLst>
              <a:ext uri="{FF2B5EF4-FFF2-40B4-BE49-F238E27FC236}">
                <a16:creationId xmlns:a16="http://schemas.microsoft.com/office/drawing/2014/main" id="{DD9679B7-1359-479A-9EF5-8AC38FF15493}"/>
              </a:ext>
            </a:extLst>
          </p:cNvPr>
          <p:cNvGrpSpPr/>
          <p:nvPr/>
        </p:nvGrpSpPr>
        <p:grpSpPr>
          <a:xfrm>
            <a:off x="523898" y="1315616"/>
            <a:ext cx="5555830" cy="457200"/>
            <a:chOff x="488504" y="976671"/>
            <a:chExt cx="3600000" cy="457200"/>
          </a:xfrm>
        </p:grpSpPr>
        <p:sp>
          <p:nvSpPr>
            <p:cNvPr id="16" name="Rectangle 2">
              <a:extLst>
                <a:ext uri="{FF2B5EF4-FFF2-40B4-BE49-F238E27FC236}">
                  <a16:creationId xmlns:a16="http://schemas.microsoft.com/office/drawing/2014/main" id="{B431FE8B-79DB-44B4-9E9D-2EE9A0379BA2}"/>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予測</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7" name="直線コネクタ 16">
              <a:extLst>
                <a:ext uri="{FF2B5EF4-FFF2-40B4-BE49-F238E27FC236}">
                  <a16:creationId xmlns:a16="http://schemas.microsoft.com/office/drawing/2014/main" id="{753FC908-E4A8-4AA2-9C43-00F520B3534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19903109-5A03-4615-86E0-2DD993EBCAC8}"/>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85261068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4997569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074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アメリカにおけるロボット介護機器の該当予測（</a:t>
            </a:r>
            <a:r>
              <a:rPr lang="en-US" altLang="ja-JP" dirty="0"/>
              <a:t>3/5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04AA19C0-D239-4481-ABB1-7436E8830FFD}"/>
              </a:ext>
            </a:extLst>
          </p:cNvPr>
          <p:cNvGraphicFramePr>
            <a:graphicFrameLocks noGrp="1"/>
          </p:cNvGraphicFramePr>
          <p:nvPr>
            <p:extLst>
              <p:ext uri="{D42A27DB-BD31-4B8C-83A1-F6EECF244321}">
                <p14:modId xmlns:p14="http://schemas.microsoft.com/office/powerpoint/2010/main" val="921927480"/>
              </p:ext>
            </p:extLst>
          </p:nvPr>
        </p:nvGraphicFramePr>
        <p:xfrm>
          <a:off x="469626" y="1412776"/>
          <a:ext cx="8910479" cy="4831186"/>
        </p:xfrm>
        <a:graphic>
          <a:graphicData uri="http://schemas.openxmlformats.org/drawingml/2006/table">
            <a:tbl>
              <a:tblPr firstRow="1" bandRow="1">
                <a:tableStyleId>{5C22544A-7EE6-4342-B048-85BDC9FD1C3A}</a:tableStyleId>
              </a:tblPr>
              <a:tblGrid>
                <a:gridCol w="846479">
                  <a:extLst>
                    <a:ext uri="{9D8B030D-6E8A-4147-A177-3AD203B41FA5}">
                      <a16:colId xmlns:a16="http://schemas.microsoft.com/office/drawing/2014/main" val="20000"/>
                    </a:ext>
                  </a:extLst>
                </a:gridCol>
                <a:gridCol w="1656000">
                  <a:extLst>
                    <a:ext uri="{9D8B030D-6E8A-4147-A177-3AD203B41FA5}">
                      <a16:colId xmlns:a16="http://schemas.microsoft.com/office/drawing/2014/main" val="20001"/>
                    </a:ext>
                  </a:extLst>
                </a:gridCol>
                <a:gridCol w="4104000">
                  <a:extLst>
                    <a:ext uri="{9D8B030D-6E8A-4147-A177-3AD203B41FA5}">
                      <a16:colId xmlns:a16="http://schemas.microsoft.com/office/drawing/2014/main" val="20002"/>
                    </a:ext>
                  </a:extLst>
                </a:gridCol>
                <a:gridCol w="1152000">
                  <a:extLst>
                    <a:ext uri="{9D8B030D-6E8A-4147-A177-3AD203B41FA5}">
                      <a16:colId xmlns:a16="http://schemas.microsoft.com/office/drawing/2014/main" val="20003"/>
                    </a:ext>
                  </a:extLst>
                </a:gridCol>
                <a:gridCol w="1152000">
                  <a:extLst>
                    <a:ext uri="{9D8B030D-6E8A-4147-A177-3AD203B41FA5}">
                      <a16:colId xmlns:a16="http://schemas.microsoft.com/office/drawing/2014/main" val="20004"/>
                    </a:ext>
                  </a:extLst>
                </a:gridCol>
              </a:tblGrid>
              <a:tr h="288034">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医療機器への該当予測</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1828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32221">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介護施設において使用するセンサーや外部通信機能を備えたプラットフォーム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77518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診断・治療に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診断・治療に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29100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在宅介護において使用する、転倒検知センサーや外部通信機能を備えたプ　</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複数の部屋を同時に見守ることが可能。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浴室での見守りが可能。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暗所でも使用できる。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認知症の方の見守りプラットフォームとして、機能の拡張又は他の機器・ソフトウェアと接続ができる。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361667">
                <a:tc vMerge="1">
                  <a:txBody>
                    <a:bodyPr/>
                    <a:lstStyle/>
                    <a:p>
                      <a:endParaRPr kumimoji="1" lang="ja-JP" altLang="en-US"/>
                    </a:p>
                  </a:txBody>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診断・治療に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診断・治療に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r h="283593">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6"/>
                  </a:ext>
                </a:extLst>
              </a:tr>
              <a:tr h="891045">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診断・治療に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診断・治療に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7"/>
                  </a:ext>
                </a:extLst>
              </a:tr>
            </a:tbl>
          </a:graphicData>
        </a:graphic>
      </p:graphicFrame>
      <p:grpSp>
        <p:nvGrpSpPr>
          <p:cNvPr id="9" name="グループ化 8">
            <a:extLst>
              <a:ext uri="{FF2B5EF4-FFF2-40B4-BE49-F238E27FC236}">
                <a16:creationId xmlns:a16="http://schemas.microsoft.com/office/drawing/2014/main" id="{22ADEF49-9354-465C-A229-2D3F43593B61}"/>
              </a:ext>
            </a:extLst>
          </p:cNvPr>
          <p:cNvGrpSpPr/>
          <p:nvPr/>
        </p:nvGrpSpPr>
        <p:grpSpPr>
          <a:xfrm>
            <a:off x="523898" y="1531640"/>
            <a:ext cx="5555830" cy="457200"/>
            <a:chOff x="488504" y="976671"/>
            <a:chExt cx="3600000" cy="457200"/>
          </a:xfrm>
        </p:grpSpPr>
        <p:sp>
          <p:nvSpPr>
            <p:cNvPr id="11" name="Rectangle 2">
              <a:extLst>
                <a:ext uri="{FF2B5EF4-FFF2-40B4-BE49-F238E27FC236}">
                  <a16:creationId xmlns:a16="http://schemas.microsoft.com/office/drawing/2014/main" id="{B8360BC8-BAF9-4D98-B48C-8739C1FBB963}"/>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予測</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2" name="直線コネクタ 11">
              <a:extLst>
                <a:ext uri="{FF2B5EF4-FFF2-40B4-BE49-F238E27FC236}">
                  <a16:creationId xmlns:a16="http://schemas.microsoft.com/office/drawing/2014/main" id="{6A29A925-0DDF-4ED9-96D3-42ACC29586A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A157DA6F-14D6-4FCD-A496-AAA416AAFE2A}"/>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5" name="図 14">
            <a:extLst>
              <a:ext uri="{FF2B5EF4-FFF2-40B4-BE49-F238E27FC236}">
                <a16:creationId xmlns:a16="http://schemas.microsoft.com/office/drawing/2014/main" id="{0C59F35D-CE2F-464F-8C8A-52A89126E06F}"/>
              </a:ext>
            </a:extLst>
          </p:cNvPr>
          <p:cNvPicPr>
            <a:picLocks noChangeAspect="1"/>
          </p:cNvPicPr>
          <p:nvPr/>
        </p:nvPicPr>
        <p:blipFill>
          <a:blip r:embed="rId7"/>
          <a:stretch>
            <a:fillRect/>
          </a:stretch>
        </p:blipFill>
        <p:spPr>
          <a:xfrm>
            <a:off x="2008919" y="2280201"/>
            <a:ext cx="856404" cy="851602"/>
          </a:xfrm>
          <a:prstGeom prst="rect">
            <a:avLst/>
          </a:prstGeom>
        </p:spPr>
      </p:pic>
      <p:pic>
        <p:nvPicPr>
          <p:cNvPr id="16" name="図 15">
            <a:extLst>
              <a:ext uri="{FF2B5EF4-FFF2-40B4-BE49-F238E27FC236}">
                <a16:creationId xmlns:a16="http://schemas.microsoft.com/office/drawing/2014/main" id="{189D5AF8-3478-4FE7-9F1A-B08D8C0377E5}"/>
              </a:ext>
            </a:extLst>
          </p:cNvPr>
          <p:cNvPicPr>
            <a:picLocks noChangeAspect="1"/>
          </p:cNvPicPr>
          <p:nvPr/>
        </p:nvPicPr>
        <p:blipFill>
          <a:blip r:embed="rId8"/>
          <a:stretch>
            <a:fillRect/>
          </a:stretch>
        </p:blipFill>
        <p:spPr>
          <a:xfrm>
            <a:off x="1987070" y="3694385"/>
            <a:ext cx="844886" cy="794819"/>
          </a:xfrm>
          <a:prstGeom prst="rect">
            <a:avLst/>
          </a:prstGeom>
        </p:spPr>
      </p:pic>
      <p:pic>
        <p:nvPicPr>
          <p:cNvPr id="17" name="図 16">
            <a:extLst>
              <a:ext uri="{FF2B5EF4-FFF2-40B4-BE49-F238E27FC236}">
                <a16:creationId xmlns:a16="http://schemas.microsoft.com/office/drawing/2014/main" id="{61C8853F-A7C7-4B20-93DB-82011D363362}"/>
              </a:ext>
            </a:extLst>
          </p:cNvPr>
          <p:cNvPicPr>
            <a:picLocks noChangeAspect="1"/>
          </p:cNvPicPr>
          <p:nvPr/>
        </p:nvPicPr>
        <p:blipFill>
          <a:blip r:embed="rId9"/>
          <a:stretch>
            <a:fillRect/>
          </a:stretch>
        </p:blipFill>
        <p:spPr>
          <a:xfrm>
            <a:off x="1965065" y="5063514"/>
            <a:ext cx="888896" cy="813758"/>
          </a:xfrm>
          <a:prstGeom prst="rect">
            <a:avLst/>
          </a:prstGeom>
        </p:spPr>
      </p:pic>
    </p:spTree>
    <p:extLst>
      <p:ext uri="{BB962C8B-B14F-4D97-AF65-F5344CB8AC3E}">
        <p14:creationId xmlns:p14="http://schemas.microsoft.com/office/powerpoint/2010/main" val="167403139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7256680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176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アメリカにおけるロボット介護機器の該当予測（</a:t>
            </a:r>
            <a:r>
              <a:rPr lang="en-US" altLang="ja-JP" dirty="0"/>
              <a:t>4/5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9" name="表 8">
            <a:extLst>
              <a:ext uri="{FF2B5EF4-FFF2-40B4-BE49-F238E27FC236}">
                <a16:creationId xmlns:a16="http://schemas.microsoft.com/office/drawing/2014/main" id="{0B308E40-F825-46DF-B4BB-347741D598AE}"/>
              </a:ext>
            </a:extLst>
          </p:cNvPr>
          <p:cNvGraphicFramePr>
            <a:graphicFrameLocks noGrp="1"/>
          </p:cNvGraphicFramePr>
          <p:nvPr>
            <p:extLst>
              <p:ext uri="{D42A27DB-BD31-4B8C-83A1-F6EECF244321}">
                <p14:modId xmlns:p14="http://schemas.microsoft.com/office/powerpoint/2010/main" val="307268265"/>
              </p:ext>
            </p:extLst>
          </p:nvPr>
        </p:nvGraphicFramePr>
        <p:xfrm>
          <a:off x="469626" y="1412776"/>
          <a:ext cx="8910479" cy="3671775"/>
        </p:xfrm>
        <a:graphic>
          <a:graphicData uri="http://schemas.openxmlformats.org/drawingml/2006/table">
            <a:tbl>
              <a:tblPr firstRow="1" bandRow="1">
                <a:tableStyleId>{5C22544A-7EE6-4342-B048-85BDC9FD1C3A}</a:tableStyleId>
              </a:tblPr>
              <a:tblGrid>
                <a:gridCol w="846479">
                  <a:extLst>
                    <a:ext uri="{9D8B030D-6E8A-4147-A177-3AD203B41FA5}">
                      <a16:colId xmlns:a16="http://schemas.microsoft.com/office/drawing/2014/main" val="20000"/>
                    </a:ext>
                  </a:extLst>
                </a:gridCol>
                <a:gridCol w="1656000">
                  <a:extLst>
                    <a:ext uri="{9D8B030D-6E8A-4147-A177-3AD203B41FA5}">
                      <a16:colId xmlns:a16="http://schemas.microsoft.com/office/drawing/2014/main" val="20001"/>
                    </a:ext>
                  </a:extLst>
                </a:gridCol>
                <a:gridCol w="4104000">
                  <a:extLst>
                    <a:ext uri="{9D8B030D-6E8A-4147-A177-3AD203B41FA5}">
                      <a16:colId xmlns:a16="http://schemas.microsoft.com/office/drawing/2014/main" val="20002"/>
                    </a:ext>
                  </a:extLst>
                </a:gridCol>
                <a:gridCol w="1152000">
                  <a:extLst>
                    <a:ext uri="{9D8B030D-6E8A-4147-A177-3AD203B41FA5}">
                      <a16:colId xmlns:a16="http://schemas.microsoft.com/office/drawing/2014/main" val="20003"/>
                    </a:ext>
                  </a:extLst>
                </a:gridCol>
                <a:gridCol w="1152000">
                  <a:extLst>
                    <a:ext uri="{9D8B030D-6E8A-4147-A177-3AD203B41FA5}">
                      <a16:colId xmlns:a16="http://schemas.microsoft.com/office/drawing/2014/main" val="20004"/>
                    </a:ext>
                  </a:extLst>
                </a:gridCol>
              </a:tblGrid>
              <a:tr h="289938">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医療機器への該当予測</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95190">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浴槽に出入りする際の一連の動作を支援する機器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要介護者の浴室から浴槽への出入り動作、浴槽をまたぎ湯船につかるまでの一連の動作を支援できる。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機器を使用しなくても少なくとも胸部まで湯に浸かることができる。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endPar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II</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948313">
                <a:tc vMerge="1">
                  <a:txBody>
                    <a:bodyPr/>
                    <a:lstStyle/>
                    <a:p>
                      <a:endParaRPr kumimoji="1" lang="ja-JP" altLang="en-US"/>
                    </a:p>
                  </a:txBody>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6800" marR="4680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一般規制要件のみ</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では安全性・有効性が保証できないため。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6800" marR="468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見守り、移動支援、排泄支援をはじめとする介護業務に伴う情報を収集・蓄積</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し、それを基に、高齢者等の必要な支援に活用することを可能とする機器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共有する情報は、ロボット介護機器により得られたものとする。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介護サービスの内容を共有することが可能であるとなお良い。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共有した情報を活用して、ロボット介護機器が適切な動作を行うことが可能であればなお良い。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共有した情報を介護記録システムやケアプラン作成システム等に連結することが可能であればなお良い。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208594">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診断・治療に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診断・治療に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踏み込まないため。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bl>
          </a:graphicData>
        </a:graphic>
      </p:graphicFrame>
      <p:pic>
        <p:nvPicPr>
          <p:cNvPr id="11" name="図 10">
            <a:extLst>
              <a:ext uri="{FF2B5EF4-FFF2-40B4-BE49-F238E27FC236}">
                <a16:creationId xmlns:a16="http://schemas.microsoft.com/office/drawing/2014/main" id="{623B1F66-36B7-46B2-8879-9BE4EFFBD9A8}"/>
              </a:ext>
            </a:extLst>
          </p:cNvPr>
          <p:cNvPicPr>
            <a:picLocks noChangeAspect="1"/>
          </p:cNvPicPr>
          <p:nvPr/>
        </p:nvPicPr>
        <p:blipFill>
          <a:blip r:embed="rId7"/>
          <a:stretch>
            <a:fillRect/>
          </a:stretch>
        </p:blipFill>
        <p:spPr>
          <a:xfrm>
            <a:off x="1990724" y="2363394"/>
            <a:ext cx="864096" cy="817610"/>
          </a:xfrm>
          <a:prstGeom prst="rect">
            <a:avLst/>
          </a:prstGeom>
        </p:spPr>
      </p:pic>
      <p:pic>
        <p:nvPicPr>
          <p:cNvPr id="12" name="図 11">
            <a:extLst>
              <a:ext uri="{FF2B5EF4-FFF2-40B4-BE49-F238E27FC236}">
                <a16:creationId xmlns:a16="http://schemas.microsoft.com/office/drawing/2014/main" id="{E16C5EFC-0FBC-48D1-A095-4E0C390F7825}"/>
              </a:ext>
            </a:extLst>
          </p:cNvPr>
          <p:cNvPicPr>
            <a:picLocks noChangeAspect="1"/>
          </p:cNvPicPr>
          <p:nvPr/>
        </p:nvPicPr>
        <p:blipFill>
          <a:blip r:embed="rId8"/>
          <a:stretch>
            <a:fillRect/>
          </a:stretch>
        </p:blipFill>
        <p:spPr>
          <a:xfrm>
            <a:off x="2003895" y="3784916"/>
            <a:ext cx="850925" cy="749726"/>
          </a:xfrm>
          <a:prstGeom prst="rect">
            <a:avLst/>
          </a:prstGeom>
        </p:spPr>
      </p:pic>
      <p:grpSp>
        <p:nvGrpSpPr>
          <p:cNvPr id="14" name="グループ化 13">
            <a:extLst>
              <a:ext uri="{FF2B5EF4-FFF2-40B4-BE49-F238E27FC236}">
                <a16:creationId xmlns:a16="http://schemas.microsoft.com/office/drawing/2014/main" id="{93CB88B0-D1A4-4C51-9A4B-A4BA7FF5089B}"/>
              </a:ext>
            </a:extLst>
          </p:cNvPr>
          <p:cNvGrpSpPr/>
          <p:nvPr/>
        </p:nvGrpSpPr>
        <p:grpSpPr>
          <a:xfrm>
            <a:off x="523898" y="1531640"/>
            <a:ext cx="5555830" cy="457200"/>
            <a:chOff x="488504" y="976671"/>
            <a:chExt cx="3600000" cy="457200"/>
          </a:xfrm>
        </p:grpSpPr>
        <p:sp>
          <p:nvSpPr>
            <p:cNvPr id="15" name="Rectangle 2">
              <a:extLst>
                <a:ext uri="{FF2B5EF4-FFF2-40B4-BE49-F238E27FC236}">
                  <a16:creationId xmlns:a16="http://schemas.microsoft.com/office/drawing/2014/main" id="{5A8F70C9-C1DE-4006-BB92-D209DCE69BFC}"/>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予測</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6" name="直線コネクタ 15">
              <a:extLst>
                <a:ext uri="{FF2B5EF4-FFF2-40B4-BE49-F238E27FC236}">
                  <a16:creationId xmlns:a16="http://schemas.microsoft.com/office/drawing/2014/main" id="{4D9628C4-ABB8-47AF-9E4B-E8F74B709BC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D5C77A6F-0029-4615-9C47-EEAB84AF4A6C}"/>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8" name="Rectangle 3">
            <a:extLst>
              <a:ext uri="{FF2B5EF4-FFF2-40B4-BE49-F238E27FC236}">
                <a16:creationId xmlns:a16="http://schemas.microsoft.com/office/drawing/2014/main" id="{660CAAB0-97A0-4873-83EF-5A7A809F260B}"/>
              </a:ext>
            </a:extLst>
          </p:cNvPr>
          <p:cNvSpPr txBox="1">
            <a:spLocks noChangeArrowheads="1"/>
          </p:cNvSpPr>
          <p:nvPr/>
        </p:nvSpPr>
        <p:spPr bwMode="auto">
          <a:xfrm>
            <a:off x="128464" y="5173664"/>
            <a:ext cx="9251641" cy="85566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indent="-87313">
              <a:lnSpc>
                <a:spcPts val="1500"/>
              </a:lnSpc>
              <a:spcBef>
                <a:spcPts val="0"/>
              </a:spcBef>
              <a:buClr>
                <a:srgbClr val="003366"/>
              </a:buClr>
              <a:buNone/>
            </a:pP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上記における「医療機器への該当予測」は、上記出典のとおり、ＦＤＡのＨＰ</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及び現地ヒアリング</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を参考に弊社が判断したものであるが、</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同じ</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でも</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用途・</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機能</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等によって変わりうるため、医療機器に該当するか及び該当する場合に適用されるリ</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スク分類</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米国での</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医療機器の監督官庁である</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ＦＤＡ</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に製品の説明書や仕様書を</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示し、</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判定してもらう</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59920623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1828566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279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アメリカにおけるロボット介護機器の該当予測（</a:t>
            </a:r>
            <a:r>
              <a:rPr lang="en-US" altLang="ja-JP" dirty="0"/>
              <a:t>5/5</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7ED82B89-7CB7-450C-9B98-1FB5FF8327EC}"/>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米国において医療機器に該当しない重点分野機器は、移乗介護（非装着型）、見守り・コミュニケーション、介護業務支援である。</a:t>
            </a:r>
          </a:p>
        </p:txBody>
      </p:sp>
      <p:sp>
        <p:nvSpPr>
          <p:cNvPr id="9" name="Rectangle 3">
            <a:extLst>
              <a:ext uri="{FF2B5EF4-FFF2-40B4-BE49-F238E27FC236}">
                <a16:creationId xmlns:a16="http://schemas.microsoft.com/office/drawing/2014/main" id="{D5427722-C8FF-409B-B7C4-D2CDC0F04863}"/>
              </a:ext>
            </a:extLst>
          </p:cNvPr>
          <p:cNvSpPr txBox="1">
            <a:spLocks noChangeArrowheads="1"/>
          </p:cNvSpPr>
          <p:nvPr/>
        </p:nvSpPr>
        <p:spPr bwMode="auto">
          <a:xfrm>
            <a:off x="165855" y="5841320"/>
            <a:ext cx="9251641" cy="4680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Font typeface="Wingdings" pitchFamily="2" charset="2"/>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１　ただし、電動の場合はクラスＩＩに該当する可能性がある。</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627063" indent="-355600">
              <a:spcBef>
                <a:spcPts val="0"/>
              </a:spcBef>
              <a:buClr>
                <a:srgbClr val="003366"/>
              </a:buClr>
              <a:buFont typeface="Wingdings" pitchFamily="2" charset="2"/>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２　ただし、バイタルサインの計測、病状の診断に踏み込むとクラスＩ以上の医療機器となる。</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11" name="グループ化 10">
            <a:extLst>
              <a:ext uri="{FF2B5EF4-FFF2-40B4-BE49-F238E27FC236}">
                <a16:creationId xmlns:a16="http://schemas.microsoft.com/office/drawing/2014/main" id="{E9584C99-E1EF-4AAA-91B2-5A184D7108E0}"/>
              </a:ext>
            </a:extLst>
          </p:cNvPr>
          <p:cNvGrpSpPr/>
          <p:nvPr/>
        </p:nvGrpSpPr>
        <p:grpSpPr>
          <a:xfrm>
            <a:off x="431733" y="1772816"/>
            <a:ext cx="6804317" cy="457200"/>
            <a:chOff x="776535" y="1362293"/>
            <a:chExt cx="8445381" cy="457200"/>
          </a:xfrm>
        </p:grpSpPr>
        <p:sp>
          <p:nvSpPr>
            <p:cNvPr id="12" name="Rectangle 2">
              <a:extLst>
                <a:ext uri="{FF2B5EF4-FFF2-40B4-BE49-F238E27FC236}">
                  <a16:creationId xmlns:a16="http://schemas.microsoft.com/office/drawing/2014/main" id="{1BAEA01D-77FF-4C7F-AC49-074F646F5C1F}"/>
                </a:ext>
              </a:extLst>
            </p:cNvPr>
            <p:cNvSpPr txBox="1">
              <a:spLocks noChangeArrowheads="1"/>
            </p:cNvSpPr>
            <p:nvPr/>
          </p:nvSpPr>
          <p:spPr>
            <a:xfrm>
              <a:off x="995779" y="1362293"/>
              <a:ext cx="8226137" cy="457200"/>
            </a:xfrm>
            <a:prstGeom prst="rect">
              <a:avLst/>
            </a:prstGeom>
          </p:spPr>
          <p:txBody>
            <a:bodyPr/>
            <a:lstStyle/>
            <a:p>
              <a:pPr defTabSz="957263" eaLnBrk="0" fontAlgn="ctr" hangingPunct="0">
                <a:defRPr/>
              </a:pPr>
              <a:r>
                <a:rPr lang="ja-JP" altLang="en-US"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重点分野機器についての医療機器への該当性のまとめ</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4" name="直線コネクタ 13">
              <a:extLst>
                <a:ext uri="{FF2B5EF4-FFF2-40B4-BE49-F238E27FC236}">
                  <a16:creationId xmlns:a16="http://schemas.microsoft.com/office/drawing/2014/main" id="{EAFC3E01-42F2-48F2-A23F-7632AA78D633}"/>
                </a:ext>
              </a:extLst>
            </p:cNvPr>
            <p:cNvCxnSpPr/>
            <p:nvPr/>
          </p:nvCxnSpPr>
          <p:spPr bwMode="auto">
            <a:xfrm>
              <a:off x="776535" y="1692968"/>
              <a:ext cx="7020001"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E98F7545-FEF7-4FC2-8FC3-C40013EE2006}"/>
                </a:ext>
              </a:extLst>
            </p:cNvPr>
            <p:cNvSpPr/>
            <p:nvPr/>
          </p:nvSpPr>
          <p:spPr bwMode="auto">
            <a:xfrm>
              <a:off x="776535" y="1362507"/>
              <a:ext cx="13851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6" name="表 15">
            <a:extLst>
              <a:ext uri="{FF2B5EF4-FFF2-40B4-BE49-F238E27FC236}">
                <a16:creationId xmlns:a16="http://schemas.microsoft.com/office/drawing/2014/main" id="{596789CE-18EE-48F4-9EA0-584DE66FAA09}"/>
              </a:ext>
            </a:extLst>
          </p:cNvPr>
          <p:cNvGraphicFramePr>
            <a:graphicFrameLocks noGrp="1"/>
          </p:cNvGraphicFramePr>
          <p:nvPr>
            <p:extLst>
              <p:ext uri="{D42A27DB-BD31-4B8C-83A1-F6EECF244321}">
                <p14:modId xmlns:p14="http://schemas.microsoft.com/office/powerpoint/2010/main" val="3111834300"/>
              </p:ext>
            </p:extLst>
          </p:nvPr>
        </p:nvGraphicFramePr>
        <p:xfrm>
          <a:off x="409857" y="2276871"/>
          <a:ext cx="8986432" cy="3412455"/>
        </p:xfrm>
        <a:graphic>
          <a:graphicData uri="http://schemas.openxmlformats.org/drawingml/2006/table">
            <a:tbl>
              <a:tblPr firstRow="1" bandRow="1">
                <a:tableStyleId>{5C22544A-7EE6-4342-B048-85BDC9FD1C3A}</a:tableStyleId>
              </a:tblPr>
              <a:tblGrid>
                <a:gridCol w="273465">
                  <a:extLst>
                    <a:ext uri="{9D8B030D-6E8A-4147-A177-3AD203B41FA5}">
                      <a16:colId xmlns:a16="http://schemas.microsoft.com/office/drawing/2014/main" val="20000"/>
                    </a:ext>
                  </a:extLst>
                </a:gridCol>
                <a:gridCol w="368423">
                  <a:extLst>
                    <a:ext uri="{9D8B030D-6E8A-4147-A177-3AD203B41FA5}">
                      <a16:colId xmlns:a16="http://schemas.microsoft.com/office/drawing/2014/main" val="20001"/>
                    </a:ext>
                  </a:extLst>
                </a:gridCol>
                <a:gridCol w="641888">
                  <a:extLst>
                    <a:ext uri="{9D8B030D-6E8A-4147-A177-3AD203B41FA5}">
                      <a16:colId xmlns:a16="http://schemas.microsoft.com/office/drawing/2014/main" val="20002"/>
                    </a:ext>
                  </a:extLst>
                </a:gridCol>
                <a:gridCol w="641888">
                  <a:extLst>
                    <a:ext uri="{9D8B030D-6E8A-4147-A177-3AD203B41FA5}">
                      <a16:colId xmlns:a16="http://schemas.microsoft.com/office/drawing/2014/main" val="20003"/>
                    </a:ext>
                  </a:extLst>
                </a:gridCol>
                <a:gridCol w="641888">
                  <a:extLst>
                    <a:ext uri="{9D8B030D-6E8A-4147-A177-3AD203B41FA5}">
                      <a16:colId xmlns:a16="http://schemas.microsoft.com/office/drawing/2014/main" val="20004"/>
                    </a:ext>
                  </a:extLst>
                </a:gridCol>
                <a:gridCol w="641888">
                  <a:extLst>
                    <a:ext uri="{9D8B030D-6E8A-4147-A177-3AD203B41FA5}">
                      <a16:colId xmlns:a16="http://schemas.microsoft.com/office/drawing/2014/main" val="20005"/>
                    </a:ext>
                  </a:extLst>
                </a:gridCol>
                <a:gridCol w="641888">
                  <a:extLst>
                    <a:ext uri="{9D8B030D-6E8A-4147-A177-3AD203B41FA5}">
                      <a16:colId xmlns:a16="http://schemas.microsoft.com/office/drawing/2014/main" val="20006"/>
                    </a:ext>
                  </a:extLst>
                </a:gridCol>
                <a:gridCol w="641888">
                  <a:extLst>
                    <a:ext uri="{9D8B030D-6E8A-4147-A177-3AD203B41FA5}">
                      <a16:colId xmlns:a16="http://schemas.microsoft.com/office/drawing/2014/main" val="20007"/>
                    </a:ext>
                  </a:extLst>
                </a:gridCol>
                <a:gridCol w="641888">
                  <a:extLst>
                    <a:ext uri="{9D8B030D-6E8A-4147-A177-3AD203B41FA5}">
                      <a16:colId xmlns:a16="http://schemas.microsoft.com/office/drawing/2014/main" val="20008"/>
                    </a:ext>
                  </a:extLst>
                </a:gridCol>
                <a:gridCol w="641888">
                  <a:extLst>
                    <a:ext uri="{9D8B030D-6E8A-4147-A177-3AD203B41FA5}">
                      <a16:colId xmlns:a16="http://schemas.microsoft.com/office/drawing/2014/main" val="20009"/>
                    </a:ext>
                  </a:extLst>
                </a:gridCol>
                <a:gridCol w="641888">
                  <a:extLst>
                    <a:ext uri="{9D8B030D-6E8A-4147-A177-3AD203B41FA5}">
                      <a16:colId xmlns:a16="http://schemas.microsoft.com/office/drawing/2014/main" val="20010"/>
                    </a:ext>
                  </a:extLst>
                </a:gridCol>
                <a:gridCol w="641888">
                  <a:extLst>
                    <a:ext uri="{9D8B030D-6E8A-4147-A177-3AD203B41FA5}">
                      <a16:colId xmlns:a16="http://schemas.microsoft.com/office/drawing/2014/main" val="20011"/>
                    </a:ext>
                  </a:extLst>
                </a:gridCol>
                <a:gridCol w="641888">
                  <a:extLst>
                    <a:ext uri="{9D8B030D-6E8A-4147-A177-3AD203B41FA5}">
                      <a16:colId xmlns:a16="http://schemas.microsoft.com/office/drawing/2014/main" val="20012"/>
                    </a:ext>
                  </a:extLst>
                </a:gridCol>
                <a:gridCol w="641888">
                  <a:extLst>
                    <a:ext uri="{9D8B030D-6E8A-4147-A177-3AD203B41FA5}">
                      <a16:colId xmlns:a16="http://schemas.microsoft.com/office/drawing/2014/main" val="20013"/>
                    </a:ext>
                  </a:extLst>
                </a:gridCol>
                <a:gridCol w="641888">
                  <a:extLst>
                    <a:ext uri="{9D8B030D-6E8A-4147-A177-3AD203B41FA5}">
                      <a16:colId xmlns:a16="http://schemas.microsoft.com/office/drawing/2014/main" val="20014"/>
                    </a:ext>
                  </a:extLst>
                </a:gridCol>
              </a:tblGrid>
              <a:tr h="477744">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solidFill>
                  </a:tcPr>
                </a:tc>
                <a:tc rowSpan="2" hMerge="1">
                  <a:txBody>
                    <a:bodyPr/>
                    <a:lstStyle/>
                    <a:p>
                      <a:endParaRPr kumimoji="1" lang="ja-JP" altLang="en-US"/>
                    </a:p>
                  </a:txBody>
                  <a:tcPr/>
                </a:tc>
                <a:tc grid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移乗介護</a:t>
                      </a:r>
                    </a:p>
                  </a:txBody>
                  <a:tcPr anchor="ctr">
                    <a:solidFill>
                      <a:srgbClr val="0070C0"/>
                    </a:solidFill>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移動支援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業務</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extLst>
                  <a:ext uri="{0D108BD9-81ED-4DB2-BD59-A6C34878D82A}">
                    <a16:rowId xmlns:a16="http://schemas.microsoft.com/office/drawing/2014/main" val="10000"/>
                  </a:ext>
                </a:extLst>
              </a:tr>
              <a:tr h="1330857">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ー</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ション</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vMerge="1">
                  <a:txBody>
                    <a:bodyPr/>
                    <a:lstStyle/>
                    <a:p>
                      <a:endParaRPr kumimoji="1" lang="ja-JP" altLang="en-US" sz="1100" b="0" dirty="0">
                        <a:solidFill>
                          <a:srgbClr val="002060"/>
                        </a:solidFill>
                      </a:endParaRPr>
                    </a:p>
                  </a:txBody>
                  <a:tcPr/>
                </a:tc>
                <a:tc vMerge="1">
                  <a:txBody>
                    <a:bodyPr/>
                    <a:lstStyle/>
                    <a:p>
                      <a:endParaRPr kumimoji="1" lang="ja-JP" altLang="en-US" sz="1100" b="0" dirty="0">
                        <a:solidFill>
                          <a:srgbClr val="002060"/>
                        </a:solidFill>
                      </a:endParaRPr>
                    </a:p>
                  </a:txBody>
                  <a:tcPr/>
                </a:tc>
                <a:extLst>
                  <a:ext uri="{0D108BD9-81ED-4DB2-BD59-A6C34878D82A}">
                    <a16:rowId xmlns:a16="http://schemas.microsoft.com/office/drawing/2014/main" val="10001"/>
                  </a:ext>
                </a:extLst>
              </a:tr>
              <a:tr h="750740">
                <a:tc rowSpan="2">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米国</a:t>
                      </a:r>
                    </a:p>
                  </a:txBody>
                  <a:tcPr vert="eaVert"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p>
                  </a:txBody>
                  <a:tcPr vert="eaVert" anchor="ctr">
                    <a:solidFill>
                      <a:schemeClr val="bg1">
                        <a:lumMod val="85000"/>
                      </a:schemeClr>
                    </a:solidFill>
                  </a:tcPr>
                </a:tc>
                <a:tc>
                  <a:txBody>
                    <a:bodyPr/>
                    <a:lstStyle/>
                    <a:p>
                      <a:pPr algn="l"/>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100" b="0" dirty="0">
                        <a:solidFill>
                          <a:srgbClr val="002060"/>
                        </a:solidFill>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chemeClr val="bg1">
                        <a:lumMod val="85000"/>
                      </a:schemeClr>
                    </a:solidFill>
                  </a:tcPr>
                </a:tc>
                <a:tc hMerge="1">
                  <a:txBody>
                    <a:bodyPr/>
                    <a:lstStyle/>
                    <a:p>
                      <a:pPr algn="ctr"/>
                      <a:endParaRPr kumimoji="1" lang="en-US" altLang="ja-JP" sz="1100" b="0" dirty="0">
                        <a:solidFill>
                          <a:srgbClr val="002060"/>
                        </a:solidFill>
                      </a:endParaRPr>
                    </a:p>
                  </a:txBody>
                  <a:tcPr marL="0" marR="0" marT="0" marB="0" anchor="ctr">
                    <a:solidFill>
                      <a:schemeClr val="bg1">
                        <a:lumMod val="85000"/>
                      </a:scheme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rgbClr val="FF9900"/>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chemeClr val="bg1">
                        <a:lumMod val="8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bg1">
                        <a:lumMod val="85000"/>
                      </a:schemeClr>
                    </a:solidFill>
                  </a:tcPr>
                </a:tc>
                <a:tc>
                  <a:txBody>
                    <a:bodyPr/>
                    <a:lstStyle/>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p>
                  </a:txBody>
                  <a:tcPr anchor="ctr">
                    <a:solidFill>
                      <a:srgbClr val="FF9900"/>
                    </a:solidFill>
                  </a:tcPr>
                </a:tc>
                <a:extLst>
                  <a:ext uri="{0D108BD9-81ED-4DB2-BD59-A6C34878D82A}">
                    <a16:rowId xmlns:a16="http://schemas.microsoft.com/office/drawing/2014/main" val="10002"/>
                  </a:ext>
                </a:extLst>
              </a:tr>
              <a:tr h="853114">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p>
                  </a:txBody>
                  <a:tcPr marL="0" marR="0" marT="0" marB="0" vert="eaVert"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chemeClr val="bg1">
                        <a:lumMod val="85000"/>
                      </a:schemeClr>
                    </a:solidFill>
                  </a:tcPr>
                </a:tc>
                <a:tc hMerge="1">
                  <a:txBody>
                    <a:bodyPr/>
                    <a:lstStyle/>
                    <a:p>
                      <a:pPr algn="ctr"/>
                      <a:endParaRPr kumimoji="1" lang="en-US" altLang="ja-JP" sz="1100" b="0" dirty="0">
                        <a:solidFill>
                          <a:srgbClr val="002060"/>
                        </a:solidFill>
                      </a:endParaRPr>
                    </a:p>
                  </a:txBody>
                  <a:tcPr marL="0" marR="0" marT="0" marB="0" anchor="ctr">
                    <a:solidFill>
                      <a:srgbClr val="FF9900"/>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rgbClr val="FF9900"/>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II</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solidFill>
                      <a:schemeClr val="bg1">
                        <a:lumMod val="85000"/>
                      </a:schemeClr>
                    </a:solidFill>
                  </a:tcPr>
                </a:tc>
                <a:tc>
                  <a:txBody>
                    <a:bodyPr/>
                    <a:lstStyle/>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p>
                  </a:txBody>
                  <a:tcPr anchor="ctr">
                    <a:solidFill>
                      <a:srgbClr val="FF9900"/>
                    </a:solidFill>
                  </a:tcPr>
                </a:tc>
                <a:extLst>
                  <a:ext uri="{0D108BD9-81ED-4DB2-BD59-A6C34878D82A}">
                    <a16:rowId xmlns:a16="http://schemas.microsoft.com/office/drawing/2014/main" val="10003"/>
                  </a:ext>
                </a:extLst>
              </a:tr>
            </a:tbl>
          </a:graphicData>
        </a:graphic>
      </p:graphicFrame>
      <p:pic>
        <p:nvPicPr>
          <p:cNvPr id="17" name="図 16">
            <a:extLst>
              <a:ext uri="{FF2B5EF4-FFF2-40B4-BE49-F238E27FC236}">
                <a16:creationId xmlns:a16="http://schemas.microsoft.com/office/drawing/2014/main" id="{7A69FC69-24A7-418C-9F2A-213CBC4916B1}"/>
              </a:ext>
            </a:extLst>
          </p:cNvPr>
          <p:cNvPicPr>
            <a:picLocks noChangeAspect="1"/>
          </p:cNvPicPr>
          <p:nvPr/>
        </p:nvPicPr>
        <p:blipFill>
          <a:blip r:embed="rId7"/>
          <a:stretch>
            <a:fillRect/>
          </a:stretch>
        </p:blipFill>
        <p:spPr>
          <a:xfrm>
            <a:off x="1088475" y="3430211"/>
            <a:ext cx="576064" cy="574853"/>
          </a:xfrm>
          <a:prstGeom prst="roundRect">
            <a:avLst>
              <a:gd name="adj" fmla="val 8594"/>
            </a:avLst>
          </a:prstGeom>
          <a:solidFill>
            <a:srgbClr val="FFFFFF">
              <a:shade val="85000"/>
            </a:srgbClr>
          </a:solidFill>
          <a:ln>
            <a:noFill/>
          </a:ln>
          <a:effectLst>
            <a:softEdge rad="31750"/>
          </a:effectLst>
        </p:spPr>
      </p:pic>
      <p:pic>
        <p:nvPicPr>
          <p:cNvPr id="18" name="図 17">
            <a:extLst>
              <a:ext uri="{FF2B5EF4-FFF2-40B4-BE49-F238E27FC236}">
                <a16:creationId xmlns:a16="http://schemas.microsoft.com/office/drawing/2014/main" id="{A9F44EF4-DBF4-41D0-8015-F759FF28A60B}"/>
              </a:ext>
            </a:extLst>
          </p:cNvPr>
          <p:cNvPicPr>
            <a:picLocks noChangeAspect="1"/>
          </p:cNvPicPr>
          <p:nvPr/>
        </p:nvPicPr>
        <p:blipFill>
          <a:blip r:embed="rId8"/>
          <a:stretch>
            <a:fillRect/>
          </a:stretch>
        </p:blipFill>
        <p:spPr>
          <a:xfrm>
            <a:off x="1718329" y="3430211"/>
            <a:ext cx="593027" cy="574853"/>
          </a:xfrm>
          <a:prstGeom prst="roundRect">
            <a:avLst>
              <a:gd name="adj" fmla="val 8594"/>
            </a:avLst>
          </a:prstGeom>
          <a:solidFill>
            <a:srgbClr val="FFFFFF">
              <a:shade val="85000"/>
            </a:srgbClr>
          </a:solidFill>
          <a:ln>
            <a:noFill/>
          </a:ln>
          <a:effectLst>
            <a:softEdge rad="31750"/>
          </a:effectLst>
        </p:spPr>
      </p:pic>
      <p:pic>
        <p:nvPicPr>
          <p:cNvPr id="19" name="図 18">
            <a:extLst>
              <a:ext uri="{FF2B5EF4-FFF2-40B4-BE49-F238E27FC236}">
                <a16:creationId xmlns:a16="http://schemas.microsoft.com/office/drawing/2014/main" id="{5D94F5D5-535E-480B-822E-2DB09D53D95D}"/>
              </a:ext>
            </a:extLst>
          </p:cNvPr>
          <p:cNvPicPr>
            <a:picLocks noChangeAspect="1"/>
          </p:cNvPicPr>
          <p:nvPr/>
        </p:nvPicPr>
        <p:blipFill>
          <a:blip r:embed="rId9"/>
          <a:stretch>
            <a:fillRect/>
          </a:stretch>
        </p:blipFill>
        <p:spPr>
          <a:xfrm>
            <a:off x="2356181" y="3430211"/>
            <a:ext cx="607502" cy="574853"/>
          </a:xfrm>
          <a:prstGeom prst="roundRect">
            <a:avLst>
              <a:gd name="adj" fmla="val 8594"/>
            </a:avLst>
          </a:prstGeom>
          <a:solidFill>
            <a:srgbClr val="FFFFFF">
              <a:shade val="85000"/>
            </a:srgbClr>
          </a:solidFill>
          <a:ln>
            <a:noFill/>
          </a:ln>
          <a:effectLst>
            <a:softEdge rad="31750"/>
          </a:effectLst>
        </p:spPr>
      </p:pic>
      <p:pic>
        <p:nvPicPr>
          <p:cNvPr id="20" name="図 19">
            <a:extLst>
              <a:ext uri="{FF2B5EF4-FFF2-40B4-BE49-F238E27FC236}">
                <a16:creationId xmlns:a16="http://schemas.microsoft.com/office/drawing/2014/main" id="{BD05D1CB-B66B-4C83-B615-62484ED0A413}"/>
              </a:ext>
            </a:extLst>
          </p:cNvPr>
          <p:cNvPicPr>
            <a:picLocks noChangeAspect="1"/>
          </p:cNvPicPr>
          <p:nvPr/>
        </p:nvPicPr>
        <p:blipFill>
          <a:blip r:embed="rId10"/>
          <a:stretch>
            <a:fillRect/>
          </a:stretch>
        </p:blipFill>
        <p:spPr>
          <a:xfrm>
            <a:off x="3000867" y="3430210"/>
            <a:ext cx="587723" cy="574853"/>
          </a:xfrm>
          <a:prstGeom prst="roundRect">
            <a:avLst>
              <a:gd name="adj" fmla="val 8594"/>
            </a:avLst>
          </a:prstGeom>
          <a:solidFill>
            <a:srgbClr val="FFFFFF">
              <a:shade val="85000"/>
            </a:srgbClr>
          </a:solidFill>
          <a:ln>
            <a:noFill/>
          </a:ln>
          <a:effectLst>
            <a:softEdge rad="31750"/>
          </a:effectLst>
        </p:spPr>
      </p:pic>
      <p:pic>
        <p:nvPicPr>
          <p:cNvPr id="21" name="図 20">
            <a:extLst>
              <a:ext uri="{FF2B5EF4-FFF2-40B4-BE49-F238E27FC236}">
                <a16:creationId xmlns:a16="http://schemas.microsoft.com/office/drawing/2014/main" id="{049E7A5B-F9CA-4A3C-BF6D-0BDB29D6E34F}"/>
              </a:ext>
            </a:extLst>
          </p:cNvPr>
          <p:cNvPicPr>
            <a:picLocks noChangeAspect="1"/>
          </p:cNvPicPr>
          <p:nvPr/>
        </p:nvPicPr>
        <p:blipFill>
          <a:blip r:embed="rId11"/>
          <a:stretch>
            <a:fillRect/>
          </a:stretch>
        </p:blipFill>
        <p:spPr>
          <a:xfrm>
            <a:off x="3644979" y="3430210"/>
            <a:ext cx="582264" cy="574853"/>
          </a:xfrm>
          <a:prstGeom prst="roundRect">
            <a:avLst>
              <a:gd name="adj" fmla="val 8594"/>
            </a:avLst>
          </a:prstGeom>
          <a:solidFill>
            <a:srgbClr val="FFFFFF">
              <a:shade val="85000"/>
            </a:srgbClr>
          </a:solidFill>
          <a:ln>
            <a:noFill/>
          </a:ln>
          <a:effectLst>
            <a:softEdge rad="31750"/>
          </a:effectLst>
        </p:spPr>
      </p:pic>
      <p:pic>
        <p:nvPicPr>
          <p:cNvPr id="22" name="図 21">
            <a:extLst>
              <a:ext uri="{FF2B5EF4-FFF2-40B4-BE49-F238E27FC236}">
                <a16:creationId xmlns:a16="http://schemas.microsoft.com/office/drawing/2014/main" id="{3FD30DDF-C3DB-42D9-B9AB-ECEA70DDD919}"/>
              </a:ext>
            </a:extLst>
          </p:cNvPr>
          <p:cNvPicPr>
            <a:picLocks noChangeAspect="1"/>
          </p:cNvPicPr>
          <p:nvPr/>
        </p:nvPicPr>
        <p:blipFill>
          <a:blip r:embed="rId12"/>
          <a:stretch>
            <a:fillRect/>
          </a:stretch>
        </p:blipFill>
        <p:spPr>
          <a:xfrm>
            <a:off x="4281442" y="3430210"/>
            <a:ext cx="612004" cy="574853"/>
          </a:xfrm>
          <a:prstGeom prst="roundRect">
            <a:avLst>
              <a:gd name="adj" fmla="val 8594"/>
            </a:avLst>
          </a:prstGeom>
          <a:solidFill>
            <a:srgbClr val="FFFFFF">
              <a:shade val="85000"/>
            </a:srgbClr>
          </a:solidFill>
          <a:ln>
            <a:noFill/>
          </a:ln>
          <a:effectLst>
            <a:softEdge rad="31750"/>
          </a:effectLst>
        </p:spPr>
      </p:pic>
      <p:pic>
        <p:nvPicPr>
          <p:cNvPr id="23" name="図 22">
            <a:extLst>
              <a:ext uri="{FF2B5EF4-FFF2-40B4-BE49-F238E27FC236}">
                <a16:creationId xmlns:a16="http://schemas.microsoft.com/office/drawing/2014/main" id="{98E658F4-8192-4C3D-96A9-9EF2E0901C1D}"/>
              </a:ext>
            </a:extLst>
          </p:cNvPr>
          <p:cNvPicPr>
            <a:picLocks noChangeAspect="1"/>
          </p:cNvPicPr>
          <p:nvPr/>
        </p:nvPicPr>
        <p:blipFill>
          <a:blip r:embed="rId13"/>
          <a:stretch>
            <a:fillRect/>
          </a:stretch>
        </p:blipFill>
        <p:spPr>
          <a:xfrm>
            <a:off x="5541067" y="3430210"/>
            <a:ext cx="636887" cy="574853"/>
          </a:xfrm>
          <a:prstGeom prst="roundRect">
            <a:avLst>
              <a:gd name="adj" fmla="val 8594"/>
            </a:avLst>
          </a:prstGeom>
          <a:solidFill>
            <a:srgbClr val="FFFFFF">
              <a:shade val="85000"/>
            </a:srgbClr>
          </a:solidFill>
          <a:ln>
            <a:noFill/>
          </a:ln>
          <a:effectLst>
            <a:softEdge rad="31750"/>
          </a:effectLst>
        </p:spPr>
      </p:pic>
      <p:pic>
        <p:nvPicPr>
          <p:cNvPr id="24" name="図 23">
            <a:extLst>
              <a:ext uri="{FF2B5EF4-FFF2-40B4-BE49-F238E27FC236}">
                <a16:creationId xmlns:a16="http://schemas.microsoft.com/office/drawing/2014/main" id="{F3F3754E-0520-4808-A73F-EC0B68EF1E87}"/>
              </a:ext>
            </a:extLst>
          </p:cNvPr>
          <p:cNvPicPr>
            <a:picLocks noChangeAspect="1"/>
          </p:cNvPicPr>
          <p:nvPr/>
        </p:nvPicPr>
        <p:blipFill>
          <a:blip r:embed="rId14"/>
          <a:stretch>
            <a:fillRect/>
          </a:stretch>
        </p:blipFill>
        <p:spPr>
          <a:xfrm>
            <a:off x="4929754" y="3430210"/>
            <a:ext cx="618759" cy="574853"/>
          </a:xfrm>
          <a:prstGeom prst="roundRect">
            <a:avLst>
              <a:gd name="adj" fmla="val 8594"/>
            </a:avLst>
          </a:prstGeom>
          <a:solidFill>
            <a:srgbClr val="FFFFFF">
              <a:shade val="85000"/>
            </a:srgbClr>
          </a:solidFill>
          <a:ln>
            <a:noFill/>
          </a:ln>
          <a:effectLst>
            <a:softEdge rad="31750"/>
          </a:effectLst>
        </p:spPr>
      </p:pic>
      <p:pic>
        <p:nvPicPr>
          <p:cNvPr id="25" name="図 24">
            <a:extLst>
              <a:ext uri="{FF2B5EF4-FFF2-40B4-BE49-F238E27FC236}">
                <a16:creationId xmlns:a16="http://schemas.microsoft.com/office/drawing/2014/main" id="{128BD8F6-137B-40BA-85E3-A88511341647}"/>
              </a:ext>
            </a:extLst>
          </p:cNvPr>
          <p:cNvPicPr>
            <a:picLocks noChangeAspect="1"/>
          </p:cNvPicPr>
          <p:nvPr/>
        </p:nvPicPr>
        <p:blipFill>
          <a:blip r:embed="rId15"/>
          <a:stretch>
            <a:fillRect/>
          </a:stretch>
        </p:blipFill>
        <p:spPr>
          <a:xfrm>
            <a:off x="6220594" y="3430210"/>
            <a:ext cx="578094" cy="574853"/>
          </a:xfrm>
          <a:prstGeom prst="roundRect">
            <a:avLst>
              <a:gd name="adj" fmla="val 8594"/>
            </a:avLst>
          </a:prstGeom>
          <a:solidFill>
            <a:srgbClr val="FFFFFF">
              <a:shade val="85000"/>
            </a:srgbClr>
          </a:solidFill>
          <a:ln>
            <a:noFill/>
          </a:ln>
          <a:effectLst>
            <a:softEdge rad="31750"/>
          </a:effectLst>
        </p:spPr>
      </p:pic>
      <p:pic>
        <p:nvPicPr>
          <p:cNvPr id="26" name="図 25">
            <a:extLst>
              <a:ext uri="{FF2B5EF4-FFF2-40B4-BE49-F238E27FC236}">
                <a16:creationId xmlns:a16="http://schemas.microsoft.com/office/drawing/2014/main" id="{CB49AE10-1A57-423C-B486-E01AC163CD0B}"/>
              </a:ext>
            </a:extLst>
          </p:cNvPr>
          <p:cNvPicPr>
            <a:picLocks noChangeAspect="1"/>
          </p:cNvPicPr>
          <p:nvPr/>
        </p:nvPicPr>
        <p:blipFill>
          <a:blip r:embed="rId16"/>
          <a:stretch>
            <a:fillRect/>
          </a:stretch>
        </p:blipFill>
        <p:spPr>
          <a:xfrm>
            <a:off x="6844969" y="3430210"/>
            <a:ext cx="611064" cy="574853"/>
          </a:xfrm>
          <a:prstGeom prst="roundRect">
            <a:avLst>
              <a:gd name="adj" fmla="val 8594"/>
            </a:avLst>
          </a:prstGeom>
          <a:solidFill>
            <a:srgbClr val="FFFFFF">
              <a:shade val="85000"/>
            </a:srgbClr>
          </a:solidFill>
          <a:ln>
            <a:noFill/>
          </a:ln>
          <a:effectLst>
            <a:softEdge rad="31750"/>
          </a:effectLst>
        </p:spPr>
      </p:pic>
      <p:pic>
        <p:nvPicPr>
          <p:cNvPr id="27" name="図 26">
            <a:extLst>
              <a:ext uri="{FF2B5EF4-FFF2-40B4-BE49-F238E27FC236}">
                <a16:creationId xmlns:a16="http://schemas.microsoft.com/office/drawing/2014/main" id="{ADA6D331-6F77-46BB-A578-D8A18DDFE044}"/>
              </a:ext>
            </a:extLst>
          </p:cNvPr>
          <p:cNvPicPr>
            <a:picLocks noChangeAspect="1"/>
          </p:cNvPicPr>
          <p:nvPr/>
        </p:nvPicPr>
        <p:blipFill>
          <a:blip r:embed="rId17"/>
          <a:stretch>
            <a:fillRect/>
          </a:stretch>
        </p:blipFill>
        <p:spPr>
          <a:xfrm>
            <a:off x="7466604" y="3428946"/>
            <a:ext cx="629313" cy="576117"/>
          </a:xfrm>
          <a:prstGeom prst="roundRect">
            <a:avLst>
              <a:gd name="adj" fmla="val 8594"/>
            </a:avLst>
          </a:prstGeom>
          <a:solidFill>
            <a:srgbClr val="FFFFFF">
              <a:shade val="85000"/>
            </a:srgbClr>
          </a:solidFill>
          <a:ln>
            <a:noFill/>
          </a:ln>
          <a:effectLst>
            <a:softEdge rad="31750"/>
          </a:effectLst>
        </p:spPr>
      </p:pic>
      <p:pic>
        <p:nvPicPr>
          <p:cNvPr id="28" name="図 27">
            <a:extLst>
              <a:ext uri="{FF2B5EF4-FFF2-40B4-BE49-F238E27FC236}">
                <a16:creationId xmlns:a16="http://schemas.microsoft.com/office/drawing/2014/main" id="{4F934819-E9AD-4695-87AE-FDC17D069984}"/>
              </a:ext>
            </a:extLst>
          </p:cNvPr>
          <p:cNvPicPr>
            <a:picLocks noChangeAspect="1"/>
          </p:cNvPicPr>
          <p:nvPr/>
        </p:nvPicPr>
        <p:blipFill>
          <a:blip r:embed="rId18"/>
          <a:stretch>
            <a:fillRect/>
          </a:stretch>
        </p:blipFill>
        <p:spPr>
          <a:xfrm>
            <a:off x="8138131" y="3428946"/>
            <a:ext cx="608873" cy="576117"/>
          </a:xfrm>
          <a:prstGeom prst="roundRect">
            <a:avLst>
              <a:gd name="adj" fmla="val 8594"/>
            </a:avLst>
          </a:prstGeom>
          <a:solidFill>
            <a:srgbClr val="FFFFFF">
              <a:shade val="85000"/>
            </a:srgbClr>
          </a:solidFill>
          <a:ln>
            <a:noFill/>
          </a:ln>
          <a:effectLst>
            <a:softEdge rad="31750"/>
          </a:effectLst>
        </p:spPr>
      </p:pic>
      <p:pic>
        <p:nvPicPr>
          <p:cNvPr id="29" name="図 28">
            <a:extLst>
              <a:ext uri="{FF2B5EF4-FFF2-40B4-BE49-F238E27FC236}">
                <a16:creationId xmlns:a16="http://schemas.microsoft.com/office/drawing/2014/main" id="{73D9F22A-9E2C-4198-8621-9AE21DB558E6}"/>
              </a:ext>
            </a:extLst>
          </p:cNvPr>
          <p:cNvPicPr>
            <a:picLocks noChangeAspect="1"/>
          </p:cNvPicPr>
          <p:nvPr/>
        </p:nvPicPr>
        <p:blipFill>
          <a:blip r:embed="rId19"/>
          <a:stretch>
            <a:fillRect/>
          </a:stretch>
        </p:blipFill>
        <p:spPr>
          <a:xfrm>
            <a:off x="8742957" y="3428946"/>
            <a:ext cx="653882" cy="576117"/>
          </a:xfrm>
          <a:prstGeom prst="roundRect">
            <a:avLst>
              <a:gd name="adj" fmla="val 8594"/>
            </a:avLst>
          </a:prstGeom>
          <a:solidFill>
            <a:srgbClr val="FFFFFF">
              <a:shade val="85000"/>
            </a:srgbClr>
          </a:solidFill>
          <a:ln>
            <a:noFill/>
          </a:ln>
          <a:effectLst>
            <a:softEdge rad="31750"/>
          </a:effectLst>
        </p:spPr>
      </p:pic>
    </p:spTree>
    <p:extLst>
      <p:ext uri="{BB962C8B-B14F-4D97-AF65-F5344CB8AC3E}">
        <p14:creationId xmlns:p14="http://schemas.microsoft.com/office/powerpoint/2010/main" val="246183514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607499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381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アメリカ現地で販売されているロボット介護機器（</a:t>
            </a:r>
            <a:r>
              <a:rPr lang="en-US" altLang="ja-JP" dirty="0"/>
              <a:t>1/6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2A42F5F0-F748-49A7-92ED-B64E69B680B5}"/>
              </a:ext>
            </a:extLst>
          </p:cNvPr>
          <p:cNvGraphicFramePr>
            <a:graphicFrameLocks noGrp="1"/>
          </p:cNvGraphicFramePr>
          <p:nvPr>
            <p:extLst>
              <p:ext uri="{D42A27DB-BD31-4B8C-83A1-F6EECF244321}">
                <p14:modId xmlns:p14="http://schemas.microsoft.com/office/powerpoint/2010/main" val="3614008866"/>
              </p:ext>
            </p:extLst>
          </p:nvPr>
        </p:nvGraphicFramePr>
        <p:xfrm>
          <a:off x="414914" y="1414927"/>
          <a:ext cx="5978246" cy="4608663"/>
        </p:xfrm>
        <a:graphic>
          <a:graphicData uri="http://schemas.openxmlformats.org/drawingml/2006/table">
            <a:tbl>
              <a:tblPr firstRow="1" bandRow="1">
                <a:tableStyleId>{5C22544A-7EE6-4342-B048-85BDC9FD1C3A}</a:tableStyleId>
              </a:tblPr>
              <a:tblGrid>
                <a:gridCol w="1111874">
                  <a:extLst>
                    <a:ext uri="{9D8B030D-6E8A-4147-A177-3AD203B41FA5}">
                      <a16:colId xmlns:a16="http://schemas.microsoft.com/office/drawing/2014/main" val="20000"/>
                    </a:ext>
                  </a:extLst>
                </a:gridCol>
                <a:gridCol w="2433186">
                  <a:extLst>
                    <a:ext uri="{9D8B030D-6E8A-4147-A177-3AD203B41FA5}">
                      <a16:colId xmlns:a16="http://schemas.microsoft.com/office/drawing/2014/main" val="20001"/>
                    </a:ext>
                  </a:extLst>
                </a:gridCol>
                <a:gridCol w="2433186">
                  <a:extLst>
                    <a:ext uri="{9D8B030D-6E8A-4147-A177-3AD203B41FA5}">
                      <a16:colId xmlns:a16="http://schemas.microsoft.com/office/drawing/2014/main" val="20002"/>
                    </a:ext>
                  </a:extLst>
                </a:gridCol>
              </a:tblGrid>
              <a:tr h="25851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GLAD Belt Professional</a:t>
                      </a:r>
                    </a:p>
                  </a:txBody>
                  <a:tcPr anchor="ct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BestLift</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PL182</a:t>
                      </a:r>
                    </a:p>
                  </a:txBody>
                  <a:tcPr anchor="ct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38705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Glad</a:t>
                      </a:r>
                      <a:r>
                        <a:rPr lang="en-US" altLang="ja-JP" sz="1100" b="0" i="0" u="none" strike="noStrike" baseline="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Belt </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Bestcare</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LLC</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493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移乗介護</a:t>
                      </a:r>
                      <a:endPar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移乗介護</a:t>
                      </a:r>
                      <a:endPar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50430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介護者向けに移乗をサポートするベルト。被介護者の胴体に装着する。ＧＬＡＤベルトのトレードマークである中央の水平グリップに加えて４つの垂直ハンドルがあり、歩行を支援し、高齢者の着用者の安全性を大幅に向上する。</a:t>
                      </a:r>
                    </a:p>
                  </a:txBody>
                  <a:tcP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182</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ｋｇまでの患者をベッドから車椅子に移乗することを可能とするリフト。</a:t>
                      </a:r>
                    </a:p>
                  </a:txBody>
                  <a:tcP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7525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a:t>
                      </a:r>
                    </a:p>
                  </a:txBody>
                  <a:tcPr anchor="ct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132,000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0934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50548">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https://gladbelt.com/</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https://www.bestcarellc.com/</a:t>
                      </a:r>
                    </a:p>
                    <a:p>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en-US" altLang="ja-JP" sz="1100" dirty="0">
                        <a:solidFill>
                          <a:srgbClr val="002060"/>
                        </a:solidFill>
                      </a:endParaRPr>
                    </a:p>
                  </a:txBody>
                  <a:tcP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11" name="グループ化 10">
            <a:extLst>
              <a:ext uri="{FF2B5EF4-FFF2-40B4-BE49-F238E27FC236}">
                <a16:creationId xmlns:a16="http://schemas.microsoft.com/office/drawing/2014/main" id="{2AD737FF-D27B-4666-9803-A21A2CAA0C38}"/>
              </a:ext>
            </a:extLst>
          </p:cNvPr>
          <p:cNvGrpSpPr/>
          <p:nvPr/>
        </p:nvGrpSpPr>
        <p:grpSpPr>
          <a:xfrm>
            <a:off x="441210" y="908720"/>
            <a:ext cx="3384376" cy="457200"/>
            <a:chOff x="488504" y="976671"/>
            <a:chExt cx="3384376" cy="457200"/>
          </a:xfrm>
        </p:grpSpPr>
        <p:sp>
          <p:nvSpPr>
            <p:cNvPr id="12" name="Rectangle 2">
              <a:extLst>
                <a:ext uri="{FF2B5EF4-FFF2-40B4-BE49-F238E27FC236}">
                  <a16:creationId xmlns:a16="http://schemas.microsoft.com/office/drawing/2014/main" id="{CD767524-4C4B-4B38-A342-8F5A99EDDC03}"/>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① 移乗介護</a:t>
              </a:r>
            </a:p>
          </p:txBody>
        </p:sp>
        <p:cxnSp>
          <p:nvCxnSpPr>
            <p:cNvPr id="14" name="直線コネクタ 13">
              <a:extLst>
                <a:ext uri="{FF2B5EF4-FFF2-40B4-BE49-F238E27FC236}">
                  <a16:creationId xmlns:a16="http://schemas.microsoft.com/office/drawing/2014/main" id="{81029974-1093-46A7-B0D8-1D281344DDE1}"/>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0C591248-902E-4004-9ADB-A0A78A38522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6" name="Rectangle 3">
            <a:extLst>
              <a:ext uri="{FF2B5EF4-FFF2-40B4-BE49-F238E27FC236}">
                <a16:creationId xmlns:a16="http://schemas.microsoft.com/office/drawing/2014/main" id="{E2B25A61-85FB-4478-975D-D71B61824B99}"/>
              </a:ext>
            </a:extLst>
          </p:cNvPr>
          <p:cNvSpPr txBox="1">
            <a:spLocks noChangeArrowheads="1"/>
          </p:cNvSpPr>
          <p:nvPr/>
        </p:nvSpPr>
        <p:spPr bwMode="auto">
          <a:xfrm>
            <a:off x="128464" y="6093296"/>
            <a:ext cx="8208912" cy="28261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特段の記載がある機器を除き、 いずれの機器も医療機器への該当有無は不明、介護保険の適用は無</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テキスト ボックス 16">
            <a:extLst>
              <a:ext uri="{FF2B5EF4-FFF2-40B4-BE49-F238E27FC236}">
                <a16:creationId xmlns:a16="http://schemas.microsoft.com/office/drawing/2014/main" id="{F59F392F-9A51-4C09-805D-081064BFD19B}"/>
              </a:ext>
            </a:extLst>
          </p:cNvPr>
          <p:cNvSpPr txBox="1"/>
          <p:nvPr/>
        </p:nvSpPr>
        <p:spPr>
          <a:xfrm>
            <a:off x="2072680"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8" name="テキスト ボックス 17">
            <a:extLst>
              <a:ext uri="{FF2B5EF4-FFF2-40B4-BE49-F238E27FC236}">
                <a16:creationId xmlns:a16="http://schemas.microsoft.com/office/drawing/2014/main" id="{D31030CB-3D71-44EE-B364-01C40AFA8E1C}"/>
              </a:ext>
            </a:extLst>
          </p:cNvPr>
          <p:cNvSpPr txBox="1"/>
          <p:nvPr/>
        </p:nvSpPr>
        <p:spPr>
          <a:xfrm>
            <a:off x="4193237"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887885512"/>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7268074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484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アメリカ現地で販売されているロボット介護機器（</a:t>
            </a:r>
            <a:r>
              <a:rPr lang="en-US" altLang="ja-JP" dirty="0"/>
              <a:t>2/6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19" name="表 18">
            <a:extLst>
              <a:ext uri="{FF2B5EF4-FFF2-40B4-BE49-F238E27FC236}">
                <a16:creationId xmlns:a16="http://schemas.microsoft.com/office/drawing/2014/main" id="{29CC517B-DDB9-4F48-BA0A-5FB14FB70B2F}"/>
              </a:ext>
            </a:extLst>
          </p:cNvPr>
          <p:cNvGraphicFramePr>
            <a:graphicFrameLocks noGrp="1"/>
          </p:cNvGraphicFramePr>
          <p:nvPr>
            <p:extLst>
              <p:ext uri="{D42A27DB-BD31-4B8C-83A1-F6EECF244321}">
                <p14:modId xmlns:p14="http://schemas.microsoft.com/office/powerpoint/2010/main" val="3076276611"/>
              </p:ext>
            </p:extLst>
          </p:nvPr>
        </p:nvGraphicFramePr>
        <p:xfrm>
          <a:off x="407592" y="1417765"/>
          <a:ext cx="9081911" cy="5051872"/>
        </p:xfrm>
        <a:graphic>
          <a:graphicData uri="http://schemas.openxmlformats.org/drawingml/2006/table">
            <a:tbl>
              <a:tblPr firstRow="1" bandRow="1">
                <a:tableStyleId>{5C22544A-7EE6-4342-B048-85BDC9FD1C3A}</a:tableStyleId>
              </a:tblPr>
              <a:tblGrid>
                <a:gridCol w="983059">
                  <a:extLst>
                    <a:ext uri="{9D8B030D-6E8A-4147-A177-3AD203B41FA5}">
                      <a16:colId xmlns:a16="http://schemas.microsoft.com/office/drawing/2014/main" val="20000"/>
                    </a:ext>
                  </a:extLst>
                </a:gridCol>
                <a:gridCol w="1982905">
                  <a:extLst>
                    <a:ext uri="{9D8B030D-6E8A-4147-A177-3AD203B41FA5}">
                      <a16:colId xmlns:a16="http://schemas.microsoft.com/office/drawing/2014/main" val="20001"/>
                    </a:ext>
                  </a:extLst>
                </a:gridCol>
                <a:gridCol w="2038649">
                  <a:extLst>
                    <a:ext uri="{9D8B030D-6E8A-4147-A177-3AD203B41FA5}">
                      <a16:colId xmlns:a16="http://schemas.microsoft.com/office/drawing/2014/main" val="20002"/>
                    </a:ext>
                  </a:extLst>
                </a:gridCol>
                <a:gridCol w="2038649">
                  <a:extLst>
                    <a:ext uri="{9D8B030D-6E8A-4147-A177-3AD203B41FA5}">
                      <a16:colId xmlns:a16="http://schemas.microsoft.com/office/drawing/2014/main" val="20003"/>
                    </a:ext>
                  </a:extLst>
                </a:gridCol>
                <a:gridCol w="2038649">
                  <a:extLst>
                    <a:ext uri="{9D8B030D-6E8A-4147-A177-3AD203B41FA5}">
                      <a16:colId xmlns:a16="http://schemas.microsoft.com/office/drawing/2014/main" val="20004"/>
                    </a:ext>
                  </a:extLst>
                </a:gridCol>
              </a:tblGrid>
              <a:tr h="47941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Bariatric Rollator</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The </a:t>
                      </a: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Luggie</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Chair </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Edge 3 Power Chair with </a:t>
                      </a: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iLevel</a:t>
                      </a:r>
                      <a:endPar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MPS Maxx Modular Power Standing System </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71407">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Invacare</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FREERIDER USA</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zh-TW"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QUANTUM REHAB</a:t>
                      </a:r>
                      <a:endPar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zh-TW"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MOTION CONCEPTS</a:t>
                      </a:r>
                      <a:endPar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30241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移動支援</a:t>
                      </a:r>
                      <a:endPar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移動支援</a:t>
                      </a:r>
                      <a:endPar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移動支援</a:t>
                      </a:r>
                      <a:endPar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移動支援</a:t>
                      </a:r>
                      <a:endPar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19536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マニュアル式の歩行器</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電子車椅子。特許取得済みの同軸技術を統合し、優れたトラクション制御管理が可能である。</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標準機能には、フロント及びリアのＬＥＤフェンダーライト、ＵＳＢ充電器、ドライブホイールカラーのアクセントがある。</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baseline="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ユーザーが直立のまま、安全性・独立性を維持しつつ、自由に移動することを可能とする。</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33270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19,800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57621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418258">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http://www.invacare.com/cgi-bin/imhqprd/default.jsp</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https://freeriderusa.com/</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quantumrehab.com</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motionconcepts.com</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20" name="グループ化 19">
            <a:extLst>
              <a:ext uri="{FF2B5EF4-FFF2-40B4-BE49-F238E27FC236}">
                <a16:creationId xmlns:a16="http://schemas.microsoft.com/office/drawing/2014/main" id="{BC0026AD-C5F9-4FD0-A4A2-21B155E234DF}"/>
              </a:ext>
            </a:extLst>
          </p:cNvPr>
          <p:cNvGrpSpPr/>
          <p:nvPr/>
        </p:nvGrpSpPr>
        <p:grpSpPr>
          <a:xfrm>
            <a:off x="441210" y="908720"/>
            <a:ext cx="3384376" cy="457200"/>
            <a:chOff x="488504" y="976671"/>
            <a:chExt cx="3384376" cy="457200"/>
          </a:xfrm>
        </p:grpSpPr>
        <p:sp>
          <p:nvSpPr>
            <p:cNvPr id="21" name="Rectangle 2">
              <a:extLst>
                <a:ext uri="{FF2B5EF4-FFF2-40B4-BE49-F238E27FC236}">
                  <a16:creationId xmlns:a16="http://schemas.microsoft.com/office/drawing/2014/main" id="{7C4116DE-4C04-4712-85BE-4752C956D7E7}"/>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② 移動支援</a:t>
              </a:r>
            </a:p>
          </p:txBody>
        </p:sp>
        <p:cxnSp>
          <p:nvCxnSpPr>
            <p:cNvPr id="22" name="直線コネクタ 21">
              <a:extLst>
                <a:ext uri="{FF2B5EF4-FFF2-40B4-BE49-F238E27FC236}">
                  <a16:creationId xmlns:a16="http://schemas.microsoft.com/office/drawing/2014/main" id="{CEE828B9-F472-46AB-968E-5E9318737EC7}"/>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3" name="正方形/長方形 22">
              <a:extLst>
                <a:ext uri="{FF2B5EF4-FFF2-40B4-BE49-F238E27FC236}">
                  <a16:creationId xmlns:a16="http://schemas.microsoft.com/office/drawing/2014/main" id="{DE5B4FE0-80B4-4D87-91DC-4B2A9F2D24A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4" name="テキスト ボックス 23">
            <a:extLst>
              <a:ext uri="{FF2B5EF4-FFF2-40B4-BE49-F238E27FC236}">
                <a16:creationId xmlns:a16="http://schemas.microsoft.com/office/drawing/2014/main" id="{8E89C045-89F3-486B-9647-2B4500A2AEA2}"/>
              </a:ext>
            </a:extLst>
          </p:cNvPr>
          <p:cNvSpPr txBox="1"/>
          <p:nvPr/>
        </p:nvSpPr>
        <p:spPr>
          <a:xfrm>
            <a:off x="2000672"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25" name="テキスト ボックス 24">
            <a:extLst>
              <a:ext uri="{FF2B5EF4-FFF2-40B4-BE49-F238E27FC236}">
                <a16:creationId xmlns:a16="http://schemas.microsoft.com/office/drawing/2014/main" id="{E09FC652-A862-4A89-8909-0E57A9F7CBAF}"/>
              </a:ext>
            </a:extLst>
          </p:cNvPr>
          <p:cNvSpPr txBox="1"/>
          <p:nvPr/>
        </p:nvSpPr>
        <p:spPr>
          <a:xfrm>
            <a:off x="3944888"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26" name="テキスト ボックス 25">
            <a:extLst>
              <a:ext uri="{FF2B5EF4-FFF2-40B4-BE49-F238E27FC236}">
                <a16:creationId xmlns:a16="http://schemas.microsoft.com/office/drawing/2014/main" id="{678C9386-1DF2-404D-8DEE-03AB89335A24}"/>
              </a:ext>
            </a:extLst>
          </p:cNvPr>
          <p:cNvSpPr txBox="1"/>
          <p:nvPr/>
        </p:nvSpPr>
        <p:spPr>
          <a:xfrm>
            <a:off x="5961112"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27" name="テキスト ボックス 26">
            <a:extLst>
              <a:ext uri="{FF2B5EF4-FFF2-40B4-BE49-F238E27FC236}">
                <a16:creationId xmlns:a16="http://schemas.microsoft.com/office/drawing/2014/main" id="{549FD909-44EC-4AFA-92B6-5FDFD7F4AF86}"/>
              </a:ext>
            </a:extLst>
          </p:cNvPr>
          <p:cNvSpPr txBox="1"/>
          <p:nvPr/>
        </p:nvSpPr>
        <p:spPr>
          <a:xfrm>
            <a:off x="7905328"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2822282286"/>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2623824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586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アメリカ現地で販売されているロボット介護機器（</a:t>
            </a:r>
            <a:r>
              <a:rPr lang="en-US" altLang="ja-JP" dirty="0"/>
              <a:t>3/6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5E128E8C-E6BB-498B-806C-ED1136450AEA}"/>
              </a:ext>
            </a:extLst>
          </p:cNvPr>
          <p:cNvGraphicFramePr>
            <a:graphicFrameLocks noGrp="1"/>
          </p:cNvGraphicFramePr>
          <p:nvPr>
            <p:extLst>
              <p:ext uri="{D42A27DB-BD31-4B8C-83A1-F6EECF244321}">
                <p14:modId xmlns:p14="http://schemas.microsoft.com/office/powerpoint/2010/main" val="4243734411"/>
              </p:ext>
            </p:extLst>
          </p:nvPr>
        </p:nvGraphicFramePr>
        <p:xfrm>
          <a:off x="414914" y="1408978"/>
          <a:ext cx="2864468" cy="4937622"/>
        </p:xfrm>
        <a:graphic>
          <a:graphicData uri="http://schemas.openxmlformats.org/drawingml/2006/table">
            <a:tbl>
              <a:tblPr firstRow="1" bandRow="1">
                <a:tableStyleId>{5C22544A-7EE6-4342-B048-85BDC9FD1C3A}</a:tableStyleId>
              </a:tblPr>
              <a:tblGrid>
                <a:gridCol w="812468">
                  <a:extLst>
                    <a:ext uri="{9D8B030D-6E8A-4147-A177-3AD203B41FA5}">
                      <a16:colId xmlns:a16="http://schemas.microsoft.com/office/drawing/2014/main" val="20000"/>
                    </a:ext>
                  </a:extLst>
                </a:gridCol>
                <a:gridCol w="2052000">
                  <a:extLst>
                    <a:ext uri="{9D8B030D-6E8A-4147-A177-3AD203B41FA5}">
                      <a16:colId xmlns:a16="http://schemas.microsoft.com/office/drawing/2014/main" val="20001"/>
                    </a:ext>
                  </a:extLst>
                </a:gridCol>
              </a:tblGrid>
              <a:tr h="28959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DryBuddyEZ</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Clip Sensor System</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2874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Enuresis Solutions, LLC</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6711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188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装着型・ワイヤー式の排泄予測機器。音声又は振動により排泄を知らせることができる。クラスは明記がないものの、ＦＤＡ認証済みかつＣＥマーク取得済み。</a:t>
                      </a: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8583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4,400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2915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9832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https://www.drybuddy.com/drybuddy-ez/drybuddy-ez-system.html</a:t>
                      </a:r>
                    </a:p>
                    <a:p>
                      <a:endParaRPr kumimoji="1" lang="ja-JP" altLang="en-US" sz="1100" dirty="0">
                        <a:solidFill>
                          <a:srgbClr val="002060"/>
                        </a:solidFill>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E75A7D18-4E99-4B8B-B2C4-F1D14F89135B}"/>
              </a:ext>
            </a:extLst>
          </p:cNvPr>
          <p:cNvGrpSpPr/>
          <p:nvPr/>
        </p:nvGrpSpPr>
        <p:grpSpPr>
          <a:xfrm>
            <a:off x="441210" y="908720"/>
            <a:ext cx="3384376" cy="457200"/>
            <a:chOff x="488504" y="976671"/>
            <a:chExt cx="3384376" cy="457200"/>
          </a:xfrm>
        </p:grpSpPr>
        <p:sp>
          <p:nvSpPr>
            <p:cNvPr id="9" name="Rectangle 2">
              <a:extLst>
                <a:ext uri="{FF2B5EF4-FFF2-40B4-BE49-F238E27FC236}">
                  <a16:creationId xmlns:a16="http://schemas.microsoft.com/office/drawing/2014/main" id="{0C7C3FD2-F653-410C-B79A-0CDAFFCFCCE9}"/>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③ 排泄支援</a:t>
              </a:r>
            </a:p>
          </p:txBody>
        </p:sp>
        <p:cxnSp>
          <p:nvCxnSpPr>
            <p:cNvPr id="11" name="直線コネクタ 10">
              <a:extLst>
                <a:ext uri="{FF2B5EF4-FFF2-40B4-BE49-F238E27FC236}">
                  <a16:creationId xmlns:a16="http://schemas.microsoft.com/office/drawing/2014/main" id="{FD667199-E983-4E22-BFFB-C6E72E921F79}"/>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117FA551-E730-4015-A1FD-04E502A4BBEA}"/>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3E553855-BD43-4C93-A46F-2592948F3CF2}"/>
              </a:ext>
            </a:extLst>
          </p:cNvPr>
          <p:cNvSpPr txBox="1"/>
          <p:nvPr/>
        </p:nvSpPr>
        <p:spPr>
          <a:xfrm>
            <a:off x="1928664"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29411422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7065558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688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アメリカ現地で販売されているロボット介護機器（</a:t>
            </a:r>
            <a:r>
              <a:rPr lang="en-US" altLang="ja-JP" dirty="0"/>
              <a:t>4/6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7E65EAA0-B22D-4CFB-8FA5-AA8BCB2F4BD4}"/>
              </a:ext>
            </a:extLst>
          </p:cNvPr>
          <p:cNvGraphicFramePr>
            <a:graphicFrameLocks noGrp="1"/>
          </p:cNvGraphicFramePr>
          <p:nvPr>
            <p:extLst>
              <p:ext uri="{D42A27DB-BD31-4B8C-83A1-F6EECF244321}">
                <p14:modId xmlns:p14="http://schemas.microsoft.com/office/powerpoint/2010/main" val="1729810967"/>
              </p:ext>
            </p:extLst>
          </p:nvPr>
        </p:nvGraphicFramePr>
        <p:xfrm>
          <a:off x="414913" y="1408912"/>
          <a:ext cx="8890853" cy="5067323"/>
        </p:xfrm>
        <a:graphic>
          <a:graphicData uri="http://schemas.openxmlformats.org/drawingml/2006/table">
            <a:tbl>
              <a:tblPr firstRow="1" bandRow="1">
                <a:tableStyleId>{5C22544A-7EE6-4342-B048-85BDC9FD1C3A}</a:tableStyleId>
              </a:tblPr>
              <a:tblGrid>
                <a:gridCol w="937687">
                  <a:extLst>
                    <a:ext uri="{9D8B030D-6E8A-4147-A177-3AD203B41FA5}">
                      <a16:colId xmlns:a16="http://schemas.microsoft.com/office/drawing/2014/main" val="20000"/>
                    </a:ext>
                  </a:extLst>
                </a:gridCol>
                <a:gridCol w="2809906">
                  <a:extLst>
                    <a:ext uri="{9D8B030D-6E8A-4147-A177-3AD203B41FA5}">
                      <a16:colId xmlns:a16="http://schemas.microsoft.com/office/drawing/2014/main" val="20001"/>
                    </a:ext>
                  </a:extLst>
                </a:gridCol>
                <a:gridCol w="2571630">
                  <a:extLst>
                    <a:ext uri="{9D8B030D-6E8A-4147-A177-3AD203B41FA5}">
                      <a16:colId xmlns:a16="http://schemas.microsoft.com/office/drawing/2014/main" val="20002"/>
                    </a:ext>
                  </a:extLst>
                </a:gridCol>
                <a:gridCol w="2571630">
                  <a:extLst>
                    <a:ext uri="{9D8B030D-6E8A-4147-A177-3AD203B41FA5}">
                      <a16:colId xmlns:a16="http://schemas.microsoft.com/office/drawing/2014/main" val="20003"/>
                    </a:ext>
                  </a:extLst>
                </a:gridCol>
              </a:tblGrid>
              <a:tr h="27808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Stack</a:t>
                      </a:r>
                      <a:r>
                        <a:rPr lang="en-US" sz="1100" b="0" i="0" u="none" strike="noStrike" baseline="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Care </a:t>
                      </a:r>
                      <a:endPar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Lively Mobile Plus</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Mabu</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3907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StackLabs</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GreatCall</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Catalia</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Health</a:t>
                      </a:r>
                      <a:r>
                        <a:rPr lang="en-US" sz="1100" b="0" i="0" u="none" strike="noStrike" baseline="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a:t>
                      </a:r>
                      <a:endPar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6823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見守り・コミュニケーション</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見守り・コミュニケーション</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見守り・コミュニケーション</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59462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既存の照明器具にセンサーを埋め込む形の見守り技術「</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Care</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」である。</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時間のサイクルに合わせた自然光に近い照明により起床や就寝時間の自覚を促したり、普段の行動パターンと異なることを検知した場合などに介護者に伝達メッセージを送ったりすることができる。施設用と自宅用の２タイプがあ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（非医療機器）</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転倒検知機能を備えたセンサー。高齢者が簡単に装着でき、アクティビティのアラート（薬のリマインダー等）や家族へのアラート機能が付いている。自宅周辺に設置するセンサーがピルボックス、冷蔵庫のドア、シャワードアの利用状況を介護者に通知し、デバイスが行動パターンを検出すると、異常を検出して介護者に連絡する。</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パーソナルヘルスケアコンパニオンロボット。薬のリマインダーも行う。ユーザーごとの性格、興味、治療の課題について、ＡＩが学習。これにより、患者一人一人に合わせた会話を作り出し、その個性や状況に共鳴することが可能となっている。これらの会話の構造は、行動の変化を促進するために心理学の実証済みの行動モデルに基づく。</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42523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ハードウェア</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16,500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＋月額</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3,300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4,400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29207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92289">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https://stack.care/</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https://www.greatcall.com/devices/lively-mobile-medical-alert-system</a:t>
                      </a:r>
                    </a:p>
                    <a:p>
                      <a:endParaRPr kumimoji="1" lang="ja-JP" altLang="en-US" sz="1100" dirty="0">
                        <a:solidFill>
                          <a:srgbClr val="002060"/>
                        </a:solidFill>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http://www.cataliahealth.com/</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A0F86246-C983-4C73-83A1-5A36594003B3}"/>
              </a:ext>
            </a:extLst>
          </p:cNvPr>
          <p:cNvGrpSpPr/>
          <p:nvPr/>
        </p:nvGrpSpPr>
        <p:grpSpPr>
          <a:xfrm>
            <a:off x="441210" y="908720"/>
            <a:ext cx="4007734" cy="457200"/>
            <a:chOff x="488504" y="976671"/>
            <a:chExt cx="4007734" cy="457200"/>
          </a:xfrm>
        </p:grpSpPr>
        <p:sp>
          <p:nvSpPr>
            <p:cNvPr id="9" name="Rectangle 2">
              <a:extLst>
                <a:ext uri="{FF2B5EF4-FFF2-40B4-BE49-F238E27FC236}">
                  <a16:creationId xmlns:a16="http://schemas.microsoft.com/office/drawing/2014/main" id="{BAF9C286-7298-4F13-885C-4AE8593525E2}"/>
                </a:ext>
              </a:extLst>
            </p:cNvPr>
            <p:cNvSpPr txBox="1">
              <a:spLocks noChangeArrowheads="1"/>
            </p:cNvSpPr>
            <p:nvPr/>
          </p:nvSpPr>
          <p:spPr>
            <a:xfrm>
              <a:off x="629930" y="976671"/>
              <a:ext cx="386630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④ 見守り・コミュニケーション</a:t>
              </a:r>
            </a:p>
          </p:txBody>
        </p:sp>
        <p:cxnSp>
          <p:nvCxnSpPr>
            <p:cNvPr id="11" name="直線コネクタ 10">
              <a:extLst>
                <a:ext uri="{FF2B5EF4-FFF2-40B4-BE49-F238E27FC236}">
                  <a16:creationId xmlns:a16="http://schemas.microsoft.com/office/drawing/2014/main" id="{87BA9EF4-A132-4648-8D49-57DFDC4D2096}"/>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72BABD37-D52D-4459-8B62-13CA93A9655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824D2BB4-577C-49E6-ADB7-0D7ED2A42E8E}"/>
              </a:ext>
            </a:extLst>
          </p:cNvPr>
          <p:cNvSpPr txBox="1"/>
          <p:nvPr/>
        </p:nvSpPr>
        <p:spPr>
          <a:xfrm>
            <a:off x="2432720"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63733963-C7C8-478D-BF49-990DBBCE7A57}"/>
              </a:ext>
            </a:extLst>
          </p:cNvPr>
          <p:cNvSpPr txBox="1"/>
          <p:nvPr/>
        </p:nvSpPr>
        <p:spPr>
          <a:xfrm>
            <a:off x="5097016"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6" name="テキスト ボックス 15">
            <a:extLst>
              <a:ext uri="{FF2B5EF4-FFF2-40B4-BE49-F238E27FC236}">
                <a16:creationId xmlns:a16="http://schemas.microsoft.com/office/drawing/2014/main" id="{F0A12ED8-5F45-4A4D-B34C-4BE53DF0E95C}"/>
              </a:ext>
            </a:extLst>
          </p:cNvPr>
          <p:cNvSpPr txBox="1"/>
          <p:nvPr/>
        </p:nvSpPr>
        <p:spPr>
          <a:xfrm>
            <a:off x="7761312"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176981965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0383822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685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中国の現地で販売されているロボット介護機器（</a:t>
            </a:r>
            <a:r>
              <a:rPr lang="en-US" altLang="ja-JP" dirty="0"/>
              <a:t>1/6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BA4B6C5B-ECD4-4CF2-BE10-C7DF77958848}"/>
              </a:ext>
            </a:extLst>
          </p:cNvPr>
          <p:cNvGraphicFramePr>
            <a:graphicFrameLocks noGrp="1"/>
          </p:cNvGraphicFramePr>
          <p:nvPr>
            <p:extLst>
              <p:ext uri="{D42A27DB-BD31-4B8C-83A1-F6EECF244321}">
                <p14:modId xmlns:p14="http://schemas.microsoft.com/office/powerpoint/2010/main" val="577308987"/>
              </p:ext>
            </p:extLst>
          </p:nvPr>
        </p:nvGraphicFramePr>
        <p:xfrm>
          <a:off x="414914" y="1412776"/>
          <a:ext cx="8641773" cy="4708712"/>
        </p:xfrm>
        <a:graphic>
          <a:graphicData uri="http://schemas.openxmlformats.org/drawingml/2006/table">
            <a:tbl>
              <a:tblPr firstRow="1" bandRow="1">
                <a:tableStyleId>{5C22544A-7EE6-4342-B048-85BDC9FD1C3A}</a:tableStyleId>
              </a:tblPr>
              <a:tblGrid>
                <a:gridCol w="1137774">
                  <a:extLst>
                    <a:ext uri="{9D8B030D-6E8A-4147-A177-3AD203B41FA5}">
                      <a16:colId xmlns:a16="http://schemas.microsoft.com/office/drawing/2014/main" val="20000"/>
                    </a:ext>
                  </a:extLst>
                </a:gridCol>
                <a:gridCol w="2501333">
                  <a:extLst>
                    <a:ext uri="{9D8B030D-6E8A-4147-A177-3AD203B41FA5}">
                      <a16:colId xmlns:a16="http://schemas.microsoft.com/office/drawing/2014/main" val="20001"/>
                    </a:ext>
                  </a:extLst>
                </a:gridCol>
                <a:gridCol w="2501333">
                  <a:extLst>
                    <a:ext uri="{9D8B030D-6E8A-4147-A177-3AD203B41FA5}">
                      <a16:colId xmlns:a16="http://schemas.microsoft.com/office/drawing/2014/main" val="20002"/>
                    </a:ext>
                  </a:extLst>
                </a:gridCol>
                <a:gridCol w="2501333">
                  <a:extLst>
                    <a:ext uri="{9D8B030D-6E8A-4147-A177-3AD203B41FA5}">
                      <a16:colId xmlns:a16="http://schemas.microsoft.com/office/drawing/2014/main" val="20003"/>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ROBEAR</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RONA</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移动辅助机器人 </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Hug T1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1670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理研</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住友理工（旧：東海ゴム）人間共存ロボット連携センター</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Hstar</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Technologies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株式会社ＦＵＪＩ</a:t>
                      </a:r>
                      <a:b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b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富社（上海）商貿有限公司</a:t>
                      </a:r>
                      <a:b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b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昆山之富士機械製造有限公司</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移乗介助（非装着）</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移乗介助（非装着）</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移乗支援（非装着）</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06397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端座位の姿勢がとれる被介護者の前面から抱き上げを行い、立位の状態から車椅子へ移乗させる動作を行う。</a:t>
                      </a: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移乗アシストの機能を持ち、ベッドから車椅子などへの移乗を行う。介護施設で使用される。</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ベッドから車椅子、車椅子からトイレへの移動や、脱衣場での立位保持をサポートする。介護施設やその他のケアの場所で使用される。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ja-JP" altLang="en-US" sz="1100" b="0" i="0" u="none" strike="noStrike" dirty="0">
                        <a:solidFill>
                          <a:srgbClr val="002060"/>
                        </a:solidFill>
                        <a:effectLst/>
                        <a:latin typeface="+mn-ea"/>
                        <a:ea typeface="+mn-ea"/>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125,000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元　（約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2,000,000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fontAlgn="ctr" latinLnBrk="0" hangingPunct="1"/>
                      <a:r>
                        <a:rPr kumimoji="1" lang="en-US" altLang="ja-JP"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http://rtc.nagoya.riken.jp/ROBEAR/#spec</a:t>
                      </a:r>
                      <a:endParaRPr kumimoji="1" lang="ja-JP" alt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algn="l" defTabSz="914400" rtl="0" eaLnBrk="1" fontAlgn="ctr" latinLnBrk="0" hangingPunct="1"/>
                      <a:r>
                        <a:rPr kumimoji="1" lang="en-US" altLang="ja-JP"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https://www.roboticstoday.com/robots/rona</a:t>
                      </a:r>
                      <a:endParaRPr kumimoji="1" lang="ja-JP" alt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algn="l" defTabSz="914400" rtl="0" eaLnBrk="1" fontAlgn="ctr" latinLnBrk="0" hangingPunct="1"/>
                      <a:r>
                        <a:rPr kumimoji="1" lang="en-US" altLang="ja-JP"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https://www.fuji.co.jp/cn/items/hug/hugt1</a:t>
                      </a:r>
                      <a:endParaRPr kumimoji="1" lang="ja-JP" alt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1" name="正方形/長方形 10">
            <a:extLst>
              <a:ext uri="{FF2B5EF4-FFF2-40B4-BE49-F238E27FC236}">
                <a16:creationId xmlns:a16="http://schemas.microsoft.com/office/drawing/2014/main" id="{6DC28D9E-ACE7-4513-91CE-A87203C564F6}"/>
              </a:ext>
            </a:extLst>
          </p:cNvPr>
          <p:cNvSpPr/>
          <p:nvPr/>
        </p:nvSpPr>
        <p:spPr>
          <a:xfrm>
            <a:off x="365875" y="6165304"/>
            <a:ext cx="2382175" cy="400110"/>
          </a:xfrm>
          <a:prstGeom prst="rect">
            <a:avLst/>
          </a:prstGeom>
        </p:spPr>
        <p:txBody>
          <a:bodyPr wrap="square">
            <a:spAutoFit/>
          </a:bodyPr>
          <a:lstStyle/>
          <a:p>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　１元＝</a:t>
            </a:r>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円として換算。以下同様。</a:t>
            </a:r>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 name="Rectangle 3">
            <a:extLst>
              <a:ext uri="{FF2B5EF4-FFF2-40B4-BE49-F238E27FC236}">
                <a16:creationId xmlns:a16="http://schemas.microsoft.com/office/drawing/2014/main" id="{08DE2F96-BB2F-4500-B0D0-55D382018F28}"/>
              </a:ext>
            </a:extLst>
          </p:cNvPr>
          <p:cNvSpPr txBox="1">
            <a:spLocks noChangeArrowheads="1"/>
          </p:cNvSpPr>
          <p:nvPr/>
        </p:nvSpPr>
        <p:spPr bwMode="auto">
          <a:xfrm>
            <a:off x="2476112" y="6169662"/>
            <a:ext cx="5069176" cy="28261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marL="627063" indent="-355600">
              <a:spcBef>
                <a:spcPts val="0"/>
              </a:spcBef>
              <a:buClr>
                <a:srgbClr val="003366"/>
              </a:buClr>
              <a:buNone/>
            </a:pP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２　いずれの機器も医療機器への該当有無、介護保険の適用有無は不明</a:t>
            </a:r>
            <a:endPar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14" name="グループ化 13">
            <a:extLst>
              <a:ext uri="{FF2B5EF4-FFF2-40B4-BE49-F238E27FC236}">
                <a16:creationId xmlns:a16="http://schemas.microsoft.com/office/drawing/2014/main" id="{C64D7759-6BB1-49AC-8A61-58507596F085}"/>
              </a:ext>
            </a:extLst>
          </p:cNvPr>
          <p:cNvGrpSpPr/>
          <p:nvPr/>
        </p:nvGrpSpPr>
        <p:grpSpPr>
          <a:xfrm>
            <a:off x="441896" y="908720"/>
            <a:ext cx="3384376" cy="457200"/>
            <a:chOff x="488504" y="976671"/>
            <a:chExt cx="3384376" cy="457200"/>
          </a:xfrm>
        </p:grpSpPr>
        <p:sp>
          <p:nvSpPr>
            <p:cNvPr id="15" name="Rectangle 2">
              <a:extLst>
                <a:ext uri="{FF2B5EF4-FFF2-40B4-BE49-F238E27FC236}">
                  <a16:creationId xmlns:a16="http://schemas.microsoft.com/office/drawing/2014/main" id="{6A08FF51-A23A-486D-B7CB-3A713B38D5B0}"/>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① 移乗介護</a:t>
              </a:r>
            </a:p>
          </p:txBody>
        </p:sp>
        <p:cxnSp>
          <p:nvCxnSpPr>
            <p:cNvPr id="16" name="直線コネクタ 15">
              <a:extLst>
                <a:ext uri="{FF2B5EF4-FFF2-40B4-BE49-F238E27FC236}">
                  <a16:creationId xmlns:a16="http://schemas.microsoft.com/office/drawing/2014/main" id="{31DA58C8-6EE8-47EE-842B-2BBB61E7A398}"/>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E57649B6-35DA-444A-9599-E0DF870AAA2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8" name="テキスト ボックス 17">
            <a:extLst>
              <a:ext uri="{FF2B5EF4-FFF2-40B4-BE49-F238E27FC236}">
                <a16:creationId xmlns:a16="http://schemas.microsoft.com/office/drawing/2014/main" id="{E1A04B35-A642-41C6-8808-5E775A4DBC60}"/>
              </a:ext>
            </a:extLst>
          </p:cNvPr>
          <p:cNvSpPr txBox="1"/>
          <p:nvPr/>
        </p:nvSpPr>
        <p:spPr>
          <a:xfrm>
            <a:off x="2506469" y="4941168"/>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9" name="テキスト ボックス 18">
            <a:extLst>
              <a:ext uri="{FF2B5EF4-FFF2-40B4-BE49-F238E27FC236}">
                <a16:creationId xmlns:a16="http://schemas.microsoft.com/office/drawing/2014/main" id="{A67BD8F7-2F6D-45D1-ACCD-4990D3158721}"/>
              </a:ext>
            </a:extLst>
          </p:cNvPr>
          <p:cNvSpPr txBox="1"/>
          <p:nvPr/>
        </p:nvSpPr>
        <p:spPr>
          <a:xfrm>
            <a:off x="4994424" y="4941168"/>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20" name="テキスト ボックス 19">
            <a:extLst>
              <a:ext uri="{FF2B5EF4-FFF2-40B4-BE49-F238E27FC236}">
                <a16:creationId xmlns:a16="http://schemas.microsoft.com/office/drawing/2014/main" id="{2DE1120B-9932-4A8C-A559-6C4671F5BA77}"/>
              </a:ext>
            </a:extLst>
          </p:cNvPr>
          <p:cNvSpPr txBox="1"/>
          <p:nvPr/>
        </p:nvSpPr>
        <p:spPr>
          <a:xfrm>
            <a:off x="7475021" y="4941168"/>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194661178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2375998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791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アメリカ現地で販売されているロボット介護機器（</a:t>
            </a:r>
            <a:r>
              <a:rPr lang="en-US" altLang="ja-JP" dirty="0"/>
              <a:t>5/6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254B982C-69AB-4181-AD2D-7E06258CE3C4}"/>
              </a:ext>
            </a:extLst>
          </p:cNvPr>
          <p:cNvGraphicFramePr>
            <a:graphicFrameLocks noGrp="1"/>
          </p:cNvGraphicFramePr>
          <p:nvPr>
            <p:extLst>
              <p:ext uri="{D42A27DB-BD31-4B8C-83A1-F6EECF244321}">
                <p14:modId xmlns:p14="http://schemas.microsoft.com/office/powerpoint/2010/main" val="1703965969"/>
              </p:ext>
            </p:extLst>
          </p:nvPr>
        </p:nvGraphicFramePr>
        <p:xfrm>
          <a:off x="414914" y="1408976"/>
          <a:ext cx="3431862" cy="5066828"/>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520000">
                  <a:extLst>
                    <a:ext uri="{9D8B030D-6E8A-4147-A177-3AD203B41FA5}">
                      <a16:colId xmlns:a16="http://schemas.microsoft.com/office/drawing/2014/main" val="20001"/>
                    </a:ext>
                  </a:extLst>
                </a:gridCol>
              </a:tblGrid>
              <a:tr h="29820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US" altLang="ja-JP"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Bellavita</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Auto Bath Lift</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2098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Drive Medical </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7505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58502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市場で最も軽い20.5ポンドのバスリフト</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であり、</a:t>
                      </a:r>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Bellavitaは2.3インチまで下が</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る</a:t>
                      </a:r>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背もたれは最低位置で50ºに傾斜</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する。セットアップに必要なツールはなく、</a:t>
                      </a:r>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インストールと操作が</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容易にできる。</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432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420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46,200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22668">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9902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https://www.drivemedical.com/us/en</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ja-JP" altLang="en-US" sz="1100" dirty="0">
                        <a:solidFill>
                          <a:srgbClr val="002060"/>
                        </a:solidFill>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0BFDBD0D-32F4-4466-BCF3-D730A93C7F00}"/>
              </a:ext>
            </a:extLst>
          </p:cNvPr>
          <p:cNvGrpSpPr/>
          <p:nvPr/>
        </p:nvGrpSpPr>
        <p:grpSpPr>
          <a:xfrm>
            <a:off x="441210" y="908720"/>
            <a:ext cx="3384376" cy="457200"/>
            <a:chOff x="488504" y="976671"/>
            <a:chExt cx="3384376" cy="457200"/>
          </a:xfrm>
        </p:grpSpPr>
        <p:sp>
          <p:nvSpPr>
            <p:cNvPr id="9" name="Rectangle 2">
              <a:extLst>
                <a:ext uri="{FF2B5EF4-FFF2-40B4-BE49-F238E27FC236}">
                  <a16:creationId xmlns:a16="http://schemas.microsoft.com/office/drawing/2014/main" id="{338B08A1-0154-4CBB-8FD4-7807D3226D4D}"/>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⑤ 入浴支援</a:t>
              </a:r>
            </a:p>
          </p:txBody>
        </p:sp>
        <p:cxnSp>
          <p:nvCxnSpPr>
            <p:cNvPr id="11" name="直線コネクタ 10">
              <a:extLst>
                <a:ext uri="{FF2B5EF4-FFF2-40B4-BE49-F238E27FC236}">
                  <a16:creationId xmlns:a16="http://schemas.microsoft.com/office/drawing/2014/main" id="{BBB09109-02B3-45BC-BA4B-DECF41573F76}"/>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789E7000-8A6B-4598-92EE-C52231DAC09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DDA73010-DF13-4CB2-A57F-E725EC1C62AA}"/>
              </a:ext>
            </a:extLst>
          </p:cNvPr>
          <p:cNvSpPr txBox="1"/>
          <p:nvPr/>
        </p:nvSpPr>
        <p:spPr>
          <a:xfrm>
            <a:off x="2288704"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1111882437"/>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5686085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893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アメリカ現地で販売されているロボット介護機器（</a:t>
            </a:r>
            <a:r>
              <a:rPr lang="en-US" altLang="ja-JP" dirty="0"/>
              <a:t>6/6</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E8FC9DC6-2313-424A-A2F5-8EF01B0123C5}"/>
              </a:ext>
            </a:extLst>
          </p:cNvPr>
          <p:cNvGraphicFramePr>
            <a:graphicFrameLocks noGrp="1"/>
          </p:cNvGraphicFramePr>
          <p:nvPr>
            <p:extLst>
              <p:ext uri="{D42A27DB-BD31-4B8C-83A1-F6EECF244321}">
                <p14:modId xmlns:p14="http://schemas.microsoft.com/office/powerpoint/2010/main" val="1719197840"/>
              </p:ext>
            </p:extLst>
          </p:nvPr>
        </p:nvGraphicFramePr>
        <p:xfrm>
          <a:off x="414914" y="1441118"/>
          <a:ext cx="5937526" cy="4895068"/>
        </p:xfrm>
        <a:graphic>
          <a:graphicData uri="http://schemas.openxmlformats.org/drawingml/2006/table">
            <a:tbl>
              <a:tblPr firstRow="1" bandRow="1">
                <a:tableStyleId>{5C22544A-7EE6-4342-B048-85BDC9FD1C3A}</a:tableStyleId>
              </a:tblPr>
              <a:tblGrid>
                <a:gridCol w="937686">
                  <a:extLst>
                    <a:ext uri="{9D8B030D-6E8A-4147-A177-3AD203B41FA5}">
                      <a16:colId xmlns:a16="http://schemas.microsoft.com/office/drawing/2014/main" val="20000"/>
                    </a:ext>
                  </a:extLst>
                </a:gridCol>
                <a:gridCol w="2479840">
                  <a:extLst>
                    <a:ext uri="{9D8B030D-6E8A-4147-A177-3AD203B41FA5}">
                      <a16:colId xmlns:a16="http://schemas.microsoft.com/office/drawing/2014/main" val="20001"/>
                    </a:ext>
                  </a:extLst>
                </a:gridCol>
                <a:gridCol w="2520000">
                  <a:extLst>
                    <a:ext uri="{9D8B030D-6E8A-4147-A177-3AD203B41FA5}">
                      <a16:colId xmlns:a16="http://schemas.microsoft.com/office/drawing/2014/main" val="20002"/>
                    </a:ext>
                  </a:extLst>
                </a:gridCol>
              </a:tblGrid>
              <a:tr h="25969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US" altLang="ja-JP" sz="11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Health</a:t>
                      </a:r>
                      <a:r>
                        <a:rPr kumimoji="1" lang="en-US" altLang="ja-JP" sz="1100" b="0" i="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Harmony </a:t>
                      </a:r>
                      <a:endParaRPr kumimoji="1" lang="ja-JP" altLang="en-US" sz="11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US" altLang="ja-JP" sz="11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 * Modal</a:t>
                      </a:r>
                      <a:endParaRPr kumimoji="1" lang="ja-JP" altLang="en-US" sz="1100" b="0" i="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63859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Care Innovation</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CDI (Clinical Documentation Information)</a:t>
                      </a:r>
                      <a:r>
                        <a:rPr kumimoji="1" lang="ja-JP" altLang="en-US"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Engage</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31244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介護業務支援</a:t>
                      </a:r>
                    </a:p>
                  </a:txBody>
                  <a:tcPr marL="100009" marR="100009" marT="50005" marB="50005" anchor="ct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介護業務支援　</a:t>
                      </a:r>
                    </a:p>
                  </a:txBody>
                  <a:tcPr marL="100009" marR="100009" marT="50005" marB="50005" anchor="ct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34374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介護者、高齢者の家族向けに遠隔介護管理を統括するオンラインプラットフォーム。</a:t>
                      </a:r>
                    </a:p>
                  </a:txBody>
                  <a:tcPr marL="100009" marR="100009" marT="50005" marB="50005">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医療従事者の電子カルテ記入・管理を効率化するためのＡＩによる自動書面管理機能を搭載した臨床文書効率化のソフトウェア。</a:t>
                      </a:r>
                    </a:p>
                  </a:txBody>
                  <a:tcPr marL="100009" marR="100009" marT="50005" marB="50005">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88032">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marL="100009" marR="100009" marT="50005" marB="50005" anchor="ctr">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marL="100009" marR="100009" marT="50005" marB="50005" anchor="ct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4016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45306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https://www.careinnovations.com/</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https://mmodal.com/hcc-solutions/#hcc-collaborate</a:t>
                      </a:r>
                    </a:p>
                    <a:p>
                      <a:endParaRPr kumimoji="1" lang="ja-JP" altLang="en-US" sz="1100" dirty="0">
                        <a:solidFill>
                          <a:srgbClr val="002060"/>
                        </a:solidFill>
                      </a:endParaRPr>
                    </a:p>
                  </a:txBody>
                  <a:tcPr marL="100009" marR="100009" marT="50005" marB="50005">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0592F1B5-2405-4B92-99BD-13A8BAE49953}"/>
              </a:ext>
            </a:extLst>
          </p:cNvPr>
          <p:cNvGrpSpPr/>
          <p:nvPr/>
        </p:nvGrpSpPr>
        <p:grpSpPr>
          <a:xfrm>
            <a:off x="441210" y="908720"/>
            <a:ext cx="3384376" cy="457200"/>
            <a:chOff x="488504" y="976671"/>
            <a:chExt cx="3384376" cy="457200"/>
          </a:xfrm>
        </p:grpSpPr>
        <p:sp>
          <p:nvSpPr>
            <p:cNvPr id="9" name="Rectangle 2">
              <a:extLst>
                <a:ext uri="{FF2B5EF4-FFF2-40B4-BE49-F238E27FC236}">
                  <a16:creationId xmlns:a16="http://schemas.microsoft.com/office/drawing/2014/main" id="{F6A9F85B-E1E7-436A-8C17-524AEB2D06E8}"/>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⑥ 介護業務支援</a:t>
              </a:r>
            </a:p>
          </p:txBody>
        </p:sp>
        <p:cxnSp>
          <p:nvCxnSpPr>
            <p:cNvPr id="11" name="直線コネクタ 10">
              <a:extLst>
                <a:ext uri="{FF2B5EF4-FFF2-40B4-BE49-F238E27FC236}">
                  <a16:creationId xmlns:a16="http://schemas.microsoft.com/office/drawing/2014/main" id="{6A4D154F-2BF7-4D9D-A59E-8793D79DAACC}"/>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F2C6BC57-7895-4F28-B8EF-A2410FC14E7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EC948F89-8EC1-4C7B-BD97-9AEBE28B6806}"/>
              </a:ext>
            </a:extLst>
          </p:cNvPr>
          <p:cNvSpPr txBox="1"/>
          <p:nvPr/>
        </p:nvSpPr>
        <p:spPr>
          <a:xfrm>
            <a:off x="4808984"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DAA1F9EA-E9D5-44A7-97C1-B6BD5FC44CBC}"/>
              </a:ext>
            </a:extLst>
          </p:cNvPr>
          <p:cNvSpPr txBox="1"/>
          <p:nvPr/>
        </p:nvSpPr>
        <p:spPr>
          <a:xfrm>
            <a:off x="2072680" y="4797152"/>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956346939"/>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1875012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7996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アメリカにおける医療機器の登録手続き（</a:t>
            </a:r>
            <a:r>
              <a:rPr lang="en-US" altLang="ja-JP" dirty="0"/>
              <a:t>1/4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139B04C0-73F3-473E-9571-D41F42AACBC6}"/>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米国では、介護機器は医療機器に含まれており、医療機器としての登録が必要である。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一般的に、介護機器の場合にはクラス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又はクラス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に該当し、クラス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では一般規制要件を満たせば市販可能、クラス</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510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（Ｋ）申請により、既に市販済みの製品と同等であることを証明する必要がある。先行品がない場合には、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De Novo</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申請が必要となる。</a:t>
            </a:r>
          </a:p>
        </p:txBody>
      </p:sp>
      <p:pic>
        <p:nvPicPr>
          <p:cNvPr id="7" name="図 6">
            <a:extLst>
              <a:ext uri="{FF2B5EF4-FFF2-40B4-BE49-F238E27FC236}">
                <a16:creationId xmlns:a16="http://schemas.microsoft.com/office/drawing/2014/main" id="{52D25B14-E0BA-462F-916F-2A6EEE861512}"/>
              </a:ext>
            </a:extLst>
          </p:cNvPr>
          <p:cNvPicPr/>
          <p:nvPr/>
        </p:nvPicPr>
        <p:blipFill rotWithShape="1">
          <a:blip r:embed="rId7"/>
          <a:srcRect t="14240" r="2515"/>
          <a:stretch/>
        </p:blipFill>
        <p:spPr>
          <a:xfrm>
            <a:off x="285850" y="2512422"/>
            <a:ext cx="4280567" cy="3724890"/>
          </a:xfrm>
          <a:prstGeom prst="rect">
            <a:avLst/>
          </a:prstGeom>
        </p:spPr>
      </p:pic>
      <p:grpSp>
        <p:nvGrpSpPr>
          <p:cNvPr id="9" name="グループ化 8">
            <a:extLst>
              <a:ext uri="{FF2B5EF4-FFF2-40B4-BE49-F238E27FC236}">
                <a16:creationId xmlns:a16="http://schemas.microsoft.com/office/drawing/2014/main" id="{B6A1C42A-B70B-44D1-9F7D-473B7E91005D}"/>
              </a:ext>
            </a:extLst>
          </p:cNvPr>
          <p:cNvGrpSpPr/>
          <p:nvPr/>
        </p:nvGrpSpPr>
        <p:grpSpPr>
          <a:xfrm>
            <a:off x="626134" y="2060575"/>
            <a:ext cx="3600000" cy="457200"/>
            <a:chOff x="488504" y="976671"/>
            <a:chExt cx="3600000" cy="457200"/>
          </a:xfrm>
        </p:grpSpPr>
        <p:sp>
          <p:nvSpPr>
            <p:cNvPr id="11" name="Rectangle 2">
              <a:extLst>
                <a:ext uri="{FF2B5EF4-FFF2-40B4-BE49-F238E27FC236}">
                  <a16:creationId xmlns:a16="http://schemas.microsoft.com/office/drawing/2014/main" id="{84147C88-9ADF-4AF4-8EBA-C2738BC23B1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医療機器の認証登録の流れ</a:t>
              </a:r>
            </a:p>
          </p:txBody>
        </p:sp>
        <p:cxnSp>
          <p:nvCxnSpPr>
            <p:cNvPr id="12" name="直線コネクタ 11">
              <a:extLst>
                <a:ext uri="{FF2B5EF4-FFF2-40B4-BE49-F238E27FC236}">
                  <a16:creationId xmlns:a16="http://schemas.microsoft.com/office/drawing/2014/main" id="{3A9A3998-7349-4BAD-AB24-28ED4FEFEE1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6DE69C4-2648-4263-8C85-F49E9F5DAD4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5" name="表 14">
            <a:extLst>
              <a:ext uri="{FF2B5EF4-FFF2-40B4-BE49-F238E27FC236}">
                <a16:creationId xmlns:a16="http://schemas.microsoft.com/office/drawing/2014/main" id="{6F3308FC-9C37-4859-B671-3C2983988BEB}"/>
              </a:ext>
            </a:extLst>
          </p:cNvPr>
          <p:cNvGraphicFramePr>
            <a:graphicFrameLocks noGrp="1"/>
          </p:cNvGraphicFramePr>
          <p:nvPr>
            <p:extLst>
              <p:ext uri="{D42A27DB-BD31-4B8C-83A1-F6EECF244321}">
                <p14:modId xmlns:p14="http://schemas.microsoft.com/office/powerpoint/2010/main" val="42369499"/>
              </p:ext>
            </p:extLst>
          </p:nvPr>
        </p:nvGraphicFramePr>
        <p:xfrm>
          <a:off x="4808984" y="1772816"/>
          <a:ext cx="4582107" cy="2806602"/>
        </p:xfrm>
        <a:graphic>
          <a:graphicData uri="http://schemas.openxmlformats.org/drawingml/2006/table">
            <a:tbl>
              <a:tblPr firstRow="1" bandCol="1">
                <a:tableStyleId>{91EBBBCC-DAD2-459C-BE2E-F6DE35CF9A28}</a:tableStyleId>
              </a:tblPr>
              <a:tblGrid>
                <a:gridCol w="1429308">
                  <a:extLst>
                    <a:ext uri="{9D8B030D-6E8A-4147-A177-3AD203B41FA5}">
                      <a16:colId xmlns:a16="http://schemas.microsoft.com/office/drawing/2014/main" val="20000"/>
                    </a:ext>
                  </a:extLst>
                </a:gridCol>
                <a:gridCol w="1050933">
                  <a:extLst>
                    <a:ext uri="{9D8B030D-6E8A-4147-A177-3AD203B41FA5}">
                      <a16:colId xmlns:a16="http://schemas.microsoft.com/office/drawing/2014/main" val="20001"/>
                    </a:ext>
                  </a:extLst>
                </a:gridCol>
                <a:gridCol w="1050933">
                  <a:extLst>
                    <a:ext uri="{9D8B030D-6E8A-4147-A177-3AD203B41FA5}">
                      <a16:colId xmlns:a16="http://schemas.microsoft.com/office/drawing/2014/main" val="20002"/>
                    </a:ext>
                  </a:extLst>
                </a:gridCol>
                <a:gridCol w="1050933">
                  <a:extLst>
                    <a:ext uri="{9D8B030D-6E8A-4147-A177-3AD203B41FA5}">
                      <a16:colId xmlns:a16="http://schemas.microsoft.com/office/drawing/2014/main" val="20003"/>
                    </a:ext>
                  </a:extLst>
                </a:gridCol>
              </a:tblGrid>
              <a:tr h="284528">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規制要件</a:t>
                      </a:r>
                    </a:p>
                  </a:txBody>
                  <a:tcP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Ⅰ</a:t>
                      </a:r>
                      <a:endPar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Ⅱ</a:t>
                      </a:r>
                      <a:endPar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Ⅲ</a:t>
                      </a:r>
                      <a:endPar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663899">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一般規制：</a:t>
                      </a:r>
                      <a:r>
                        <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510</a:t>
                      </a: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（Ｋ）とＧＭＰの適用除外あり</a:t>
                      </a:r>
                    </a:p>
                  </a:txBody>
                  <a:tcPr marR="7200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大部分</a:t>
                      </a:r>
                    </a:p>
                  </a:txBody>
                  <a:tcP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一部</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474214">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一般規制：適用除外なし</a:t>
                      </a:r>
                    </a:p>
                  </a:txBody>
                  <a:tcPr marR="3600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一部</a:t>
                      </a:r>
                    </a:p>
                  </a:txBody>
                  <a:tcP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大部分</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全部</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530376">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特別規制</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大部分</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853585">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ＰＭＡ</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（市販前承認）</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〇</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一部の機器は</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510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6" name="表 15">
            <a:extLst>
              <a:ext uri="{FF2B5EF4-FFF2-40B4-BE49-F238E27FC236}">
                <a16:creationId xmlns:a16="http://schemas.microsoft.com/office/drawing/2014/main" id="{C5E25013-AB0D-438E-89DE-B03CCB4D7F29}"/>
              </a:ext>
            </a:extLst>
          </p:cNvPr>
          <p:cNvGraphicFramePr>
            <a:graphicFrameLocks noGrp="1"/>
          </p:cNvGraphicFramePr>
          <p:nvPr>
            <p:extLst>
              <p:ext uri="{D42A27DB-BD31-4B8C-83A1-F6EECF244321}">
                <p14:modId xmlns:p14="http://schemas.microsoft.com/office/powerpoint/2010/main" val="3192990856"/>
              </p:ext>
            </p:extLst>
          </p:nvPr>
        </p:nvGraphicFramePr>
        <p:xfrm>
          <a:off x="4808984" y="4579418"/>
          <a:ext cx="4585594" cy="1828800"/>
        </p:xfrm>
        <a:graphic>
          <a:graphicData uri="http://schemas.openxmlformats.org/drawingml/2006/table">
            <a:tbl>
              <a:tblPr firstRow="1" bandCol="1">
                <a:tableStyleId>{91EBBBCC-DAD2-459C-BE2E-F6DE35CF9A28}</a:tableStyleId>
              </a:tblPr>
              <a:tblGrid>
                <a:gridCol w="1413536">
                  <a:extLst>
                    <a:ext uri="{9D8B030D-6E8A-4147-A177-3AD203B41FA5}">
                      <a16:colId xmlns:a16="http://schemas.microsoft.com/office/drawing/2014/main" val="20000"/>
                    </a:ext>
                  </a:extLst>
                </a:gridCol>
                <a:gridCol w="3172058">
                  <a:extLst>
                    <a:ext uri="{9D8B030D-6E8A-4147-A177-3AD203B41FA5}">
                      <a16:colId xmlns:a16="http://schemas.microsoft.com/office/drawing/2014/main" val="20001"/>
                    </a:ext>
                  </a:extLst>
                </a:gridCol>
              </a:tblGrid>
              <a:tr h="209131">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一般規制</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「施設と機器リストの登録」、「表示」、「報告」、「市販前届出（</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510</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（Ｋ）」の適用、「品質システム（ＱＳ</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ＧＭＰ規則に基づく機器の設計と生産」の要件を課される。</a:t>
                      </a:r>
                      <a:endPar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の大部分では</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510</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ＬとＧＭＰの適用が除外される。</a:t>
                      </a:r>
                    </a:p>
                  </a:txBody>
                  <a:tcP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292784">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特別規制</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「特別な表示要件」、「性能基準」、「患者登録」、「市販後調査」を要求される。</a:t>
                      </a:r>
                    </a:p>
                  </a:txBody>
                  <a:tcP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72101560"/>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1580759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507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アメリカにおける医療機器の登録手続き（</a:t>
            </a:r>
            <a:r>
              <a:rPr lang="en-US" altLang="ja-JP" dirty="0"/>
              <a:t>2/4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pSp>
        <p:nvGrpSpPr>
          <p:cNvPr id="7" name="グループ化 6">
            <a:extLst>
              <a:ext uri="{FF2B5EF4-FFF2-40B4-BE49-F238E27FC236}">
                <a16:creationId xmlns:a16="http://schemas.microsoft.com/office/drawing/2014/main" id="{5BAB848F-176F-4001-B654-5EC7FB0CE0E3}"/>
              </a:ext>
            </a:extLst>
          </p:cNvPr>
          <p:cNvGrpSpPr/>
          <p:nvPr/>
        </p:nvGrpSpPr>
        <p:grpSpPr>
          <a:xfrm>
            <a:off x="626134" y="980728"/>
            <a:ext cx="3600000" cy="457200"/>
            <a:chOff x="488504" y="976671"/>
            <a:chExt cx="3600000" cy="457200"/>
          </a:xfrm>
        </p:grpSpPr>
        <p:sp>
          <p:nvSpPr>
            <p:cNvPr id="9" name="Rectangle 2">
              <a:extLst>
                <a:ext uri="{FF2B5EF4-FFF2-40B4-BE49-F238E27FC236}">
                  <a16:creationId xmlns:a16="http://schemas.microsoft.com/office/drawing/2014/main" id="{35B8F2C6-9D83-4DC0-B58C-920C7A4527F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その他の留意事項</a:t>
              </a:r>
            </a:p>
          </p:txBody>
        </p:sp>
        <p:cxnSp>
          <p:nvCxnSpPr>
            <p:cNvPr id="11" name="直線コネクタ 10">
              <a:extLst>
                <a:ext uri="{FF2B5EF4-FFF2-40B4-BE49-F238E27FC236}">
                  <a16:creationId xmlns:a16="http://schemas.microsoft.com/office/drawing/2014/main" id="{9CE85DB1-3766-47FA-ADE1-5B13F4842FA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795EDB1F-16AA-4951-961D-9F9BFD9801D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表 13">
            <a:extLst>
              <a:ext uri="{FF2B5EF4-FFF2-40B4-BE49-F238E27FC236}">
                <a16:creationId xmlns:a16="http://schemas.microsoft.com/office/drawing/2014/main" id="{CD01370B-180B-4E0E-AB23-A7095743140A}"/>
              </a:ext>
            </a:extLst>
          </p:cNvPr>
          <p:cNvGraphicFramePr>
            <a:graphicFrameLocks noGrp="1"/>
          </p:cNvGraphicFramePr>
          <p:nvPr>
            <p:extLst>
              <p:ext uri="{D42A27DB-BD31-4B8C-83A1-F6EECF244321}">
                <p14:modId xmlns:p14="http://schemas.microsoft.com/office/powerpoint/2010/main" val="1871595213"/>
              </p:ext>
            </p:extLst>
          </p:nvPr>
        </p:nvGraphicFramePr>
        <p:xfrm>
          <a:off x="626135" y="1609317"/>
          <a:ext cx="8791362" cy="4675936"/>
        </p:xfrm>
        <a:graphic>
          <a:graphicData uri="http://schemas.openxmlformats.org/drawingml/2006/table">
            <a:tbl>
              <a:tblPr firstRow="1" bandCol="1">
                <a:tableStyleId>{91EBBBCC-DAD2-459C-BE2E-F6DE35CF9A28}</a:tableStyleId>
              </a:tblPr>
              <a:tblGrid>
                <a:gridCol w="1590561">
                  <a:extLst>
                    <a:ext uri="{9D8B030D-6E8A-4147-A177-3AD203B41FA5}">
                      <a16:colId xmlns:a16="http://schemas.microsoft.com/office/drawing/2014/main" val="20000"/>
                    </a:ext>
                  </a:extLst>
                </a:gridCol>
                <a:gridCol w="7200801">
                  <a:extLst>
                    <a:ext uri="{9D8B030D-6E8A-4147-A177-3AD203B41FA5}">
                      <a16:colId xmlns:a16="http://schemas.microsoft.com/office/drawing/2014/main" val="20001"/>
                    </a:ext>
                  </a:extLst>
                </a:gridCol>
              </a:tblGrid>
              <a:tr h="1531651">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品質システム</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（ＱＳ</a:t>
                      </a:r>
                      <a:r>
                        <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ＧＭＰ規則）</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及び一部のクラス</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に該当する機器を製造する業者は、ＱＳ／ＧＭＰ規則（医療機器の製造に関する基準）を遵守する必要性があり、ＦＤＡが工場査察を行う。</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設計管理は重要な要件の一つである。機器が意図する性能を発揮することを保証することが基本的な要件であり、設計及び開発活動を記述し、実行に対する責任を明確にする計画を確立、維持することが必要である。</a:t>
                      </a:r>
                      <a:endParaRPr kumimoji="1"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製造管理においては、製造・加工などに用いられる方法及び設備と管理を記述する必要がある。</a:t>
                      </a:r>
                      <a:endParaRPr kumimoji="1"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ＦＤＡは機器の設計、製造、加工に関する事業者の能力を判断するために、ＦＤＡ地区事務所（海外の場合は国際部門）に対して査察の指示をする。第三者認証機関も一部認められている。</a:t>
                      </a:r>
                      <a:endParaRPr kumimoji="1" lang="en-US" altLang="ja-JP" sz="12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37607">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表示</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表示は、ラベルだけでなく、広告やパンフレットにおいても要件を満たす必要がある。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物品又はその容器上もしくは包装紙上、又は附随するすべて（広告・パンフレットを含む。）のラベルが対象となる。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一般表示においては、「製造業者等の名前と事業場所の記載」、「意図する使用」、「適切な指示（一般の人が機器を安全に、そして意図する目的に対して仕様できる指示）」といった最低要件を満たす必要があ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ＯＴＣ機器（処方箋を必要としない一般に購入できる機器）に関する要件もある。</a:t>
                      </a:r>
                      <a:endParaRPr kumimoji="1" lang="ja-JP" altLang="en-US" sz="12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03026">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施設と機器の登録</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医療機器だけでなく、製造施設の登録も義務付けられる。また、製造業者はすべての機器のリストをＦＤＡに登録する必要があり、追加や変更があれば届け出ることが求められている。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米国内で医療機器の生産、流通に関する施設はＦＤＡに登録する必要がある。</a:t>
                      </a:r>
                      <a:endPar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施設には、「製造業者」、「一次輸入業者」、「外国使節（製造業者及び輸出業者）」が含まれる。</a:t>
                      </a:r>
                      <a:endPar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施設登録自体は機器に承認を与えるものではなく、ＦＤＡの承認を得る必要がある。</a:t>
                      </a:r>
                      <a:endPar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46830">
                <a:tc>
                  <a:txBody>
                    <a:bodyPr/>
                    <a:lstStyle/>
                    <a:p>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市販後調査、回収</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機器の不具合が健康被害を与える可能性がある製品などは市販後調査を命じられる可能性がある。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欠陥機器に関してはＦＤＡが回収及び是正を命じることができる。</a:t>
                      </a:r>
                      <a:endParaRPr kumimoji="1" lang="ja-JP" altLang="en-US" sz="120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66669011"/>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775417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610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アメリカにおける医療機器の登録手続き（</a:t>
            </a:r>
            <a:r>
              <a:rPr lang="en-US" altLang="ja-JP" dirty="0"/>
              <a:t>3/4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a:t>
            </a:r>
            <a:r>
              <a:rPr lang="en-US" altLang="ja-JP" dirty="0"/>
              <a:t>5.</a:t>
            </a:r>
            <a:r>
              <a:rPr lang="ja-JP" altLang="en-US" dirty="0"/>
              <a:t>キーパーソン・協力先</a:t>
            </a:r>
            <a:r>
              <a:rPr lang="en-US" altLang="ja-JP" dirty="0"/>
              <a:t>&gt;</a:t>
            </a:r>
            <a:r>
              <a:rPr lang="ja-JP" altLang="en-US" dirty="0"/>
              <a:t>その他のキーパーソン・協力先等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139B04C0-73F3-473E-9571-D41F42AACBC6}"/>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ＦＤＡ及び下部組織であるＣＤＲＨが医療機器登録を管轄している。</a:t>
            </a:r>
          </a:p>
        </p:txBody>
      </p:sp>
      <p:graphicFrame>
        <p:nvGraphicFramePr>
          <p:cNvPr id="7" name="Table 204">
            <a:extLst>
              <a:ext uri="{FF2B5EF4-FFF2-40B4-BE49-F238E27FC236}">
                <a16:creationId xmlns:a16="http://schemas.microsoft.com/office/drawing/2014/main" id="{617744A5-2C0C-4E9E-AFCF-ED0934448495}"/>
              </a:ext>
            </a:extLst>
          </p:cNvPr>
          <p:cNvGraphicFramePr>
            <a:graphicFrameLocks noGrp="1"/>
          </p:cNvGraphicFramePr>
          <p:nvPr>
            <p:extLst>
              <p:ext uri="{D42A27DB-BD31-4B8C-83A1-F6EECF244321}">
                <p14:modId xmlns:p14="http://schemas.microsoft.com/office/powerpoint/2010/main" val="3583574074"/>
              </p:ext>
            </p:extLst>
          </p:nvPr>
        </p:nvGraphicFramePr>
        <p:xfrm>
          <a:off x="488504" y="1847172"/>
          <a:ext cx="8928992" cy="2639190"/>
        </p:xfrm>
        <a:graphic>
          <a:graphicData uri="http://schemas.openxmlformats.org/drawingml/2006/table">
            <a:tbl>
              <a:tblPr firstRow="1" bandRow="1" bandCol="1">
                <a:tableStyleId>{5C22544A-7EE6-4342-B048-85BDC9FD1C3A}</a:tableStyleId>
              </a:tblPr>
              <a:tblGrid>
                <a:gridCol w="1800200">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tblGrid>
              <a:tr h="357561">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機関の概要</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298624">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米国食品医薬品局</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（ＦＤＡ）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米国保険福祉省（ＤＨＨＳ）傘下の連邦政府機関。</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食品や医薬品、さらに化粧品、医療機器、動物薬、たばこ、玩具など、</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消</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費者が通常の生活を行う際に接する機会がある様々な製品</a:t>
                      </a: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の認可や違反取締を行う</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ワシントンＤＣの本部では、製品審査や薬事政策に重点を当てているのに対し、地方事務所は査察、市販後監視などに重点を置いている。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983005">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医療機器・放射線</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保健センター</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（ＣＤＲＨ）</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ＦＤＡの下部組織であり、福祉用具を含む医療機器を管轄する。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grpSp>
        <p:nvGrpSpPr>
          <p:cNvPr id="9" name="グループ化 8">
            <a:extLst>
              <a:ext uri="{FF2B5EF4-FFF2-40B4-BE49-F238E27FC236}">
                <a16:creationId xmlns:a16="http://schemas.microsoft.com/office/drawing/2014/main" id="{B26D3044-1FB0-4FCD-B76A-84F4B05CA9A4}"/>
              </a:ext>
            </a:extLst>
          </p:cNvPr>
          <p:cNvGrpSpPr/>
          <p:nvPr/>
        </p:nvGrpSpPr>
        <p:grpSpPr>
          <a:xfrm>
            <a:off x="488504" y="1340768"/>
            <a:ext cx="4104456" cy="457200"/>
            <a:chOff x="488504" y="976671"/>
            <a:chExt cx="3608467" cy="457200"/>
          </a:xfrm>
        </p:grpSpPr>
        <p:sp>
          <p:nvSpPr>
            <p:cNvPr id="11" name="Rectangle 2">
              <a:extLst>
                <a:ext uri="{FF2B5EF4-FFF2-40B4-BE49-F238E27FC236}">
                  <a16:creationId xmlns:a16="http://schemas.microsoft.com/office/drawing/2014/main" id="{C81D6778-D470-4C4B-9132-C16491C22918}"/>
                </a:ext>
              </a:extLst>
            </p:cNvPr>
            <p:cNvSpPr txBox="1">
              <a:spLocks noChangeArrowheads="1"/>
            </p:cNvSpPr>
            <p:nvPr/>
          </p:nvSpPr>
          <p:spPr>
            <a:xfrm>
              <a:off x="638397"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医療機器等に関する主な関係機関</a:t>
              </a:r>
            </a:p>
          </p:txBody>
        </p:sp>
        <p:cxnSp>
          <p:nvCxnSpPr>
            <p:cNvPr id="12" name="直線コネクタ 11">
              <a:extLst>
                <a:ext uri="{FF2B5EF4-FFF2-40B4-BE49-F238E27FC236}">
                  <a16:creationId xmlns:a16="http://schemas.microsoft.com/office/drawing/2014/main" id="{6A244EAB-47AC-4095-A2FB-5B7322F113B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A053906-9B91-44AE-BE36-9116640F5EB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686650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502052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712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アメリカにおける医療機器の登録手続き（</a:t>
            </a:r>
            <a:r>
              <a:rPr lang="en-US" altLang="ja-JP" dirty="0"/>
              <a:t>4/4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139B04C0-73F3-473E-9571-D41F42AACBC6}"/>
              </a:ext>
            </a:extLst>
          </p:cNvPr>
          <p:cNvSpPr/>
          <p:nvPr/>
        </p:nvSpPr>
        <p:spPr>
          <a:xfrm>
            <a:off x="200025" y="692696"/>
            <a:ext cx="9505950" cy="2004395"/>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違反製品を市場から回収する際、回収（リコール）と是正という仕組みがある。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回収（リコール）は、製造業者が自主的に行うものであるが、何らかの理由で行われない場合は連邦規制</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21 </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ＣＦＲ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810 </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のもと、ＦＤＡが回収権限を有することになる。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流通している製品が規制に違反するとＦＤＡが判断した場合、訴訟に持ち込まれる。和解金はケースごとに異なるが、過去には医薬品の販売規則違反で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13</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億ドル（１ドル＝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110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円の日本円換算で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1,430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億円）、ＦＤＡ認可外の用途向け販売の和解金が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億ドル（１ドル＝</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110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円の日本円換算で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1,100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億円）規模になったケースもある。</a:t>
            </a:r>
          </a:p>
        </p:txBody>
      </p:sp>
      <p:grpSp>
        <p:nvGrpSpPr>
          <p:cNvPr id="7" name="グループ化 6">
            <a:extLst>
              <a:ext uri="{FF2B5EF4-FFF2-40B4-BE49-F238E27FC236}">
                <a16:creationId xmlns:a16="http://schemas.microsoft.com/office/drawing/2014/main" id="{E1E4EAB6-BB8A-42F5-8D06-78A5D58142A2}"/>
              </a:ext>
            </a:extLst>
          </p:cNvPr>
          <p:cNvGrpSpPr/>
          <p:nvPr/>
        </p:nvGrpSpPr>
        <p:grpSpPr>
          <a:xfrm>
            <a:off x="497371" y="2643855"/>
            <a:ext cx="3600000" cy="457200"/>
            <a:chOff x="488504" y="976671"/>
            <a:chExt cx="3600000" cy="457200"/>
          </a:xfrm>
        </p:grpSpPr>
        <p:sp>
          <p:nvSpPr>
            <p:cNvPr id="9" name="Rectangle 2">
              <a:extLst>
                <a:ext uri="{FF2B5EF4-FFF2-40B4-BE49-F238E27FC236}">
                  <a16:creationId xmlns:a16="http://schemas.microsoft.com/office/drawing/2014/main" id="{EE3289E6-16AE-4ED9-BF48-E023D98A69FE}"/>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罰則規定</a:t>
              </a:r>
            </a:p>
          </p:txBody>
        </p:sp>
        <p:cxnSp>
          <p:nvCxnSpPr>
            <p:cNvPr id="11" name="直線コネクタ 10">
              <a:extLst>
                <a:ext uri="{FF2B5EF4-FFF2-40B4-BE49-F238E27FC236}">
                  <a16:creationId xmlns:a16="http://schemas.microsoft.com/office/drawing/2014/main" id="{CC336769-FDE7-4139-AE40-CBDE91D54D0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582D2968-0FE2-4913-8A1E-49E1623E979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15088F11-B9B3-41C9-B472-5D98ECDD43BB}"/>
              </a:ext>
            </a:extLst>
          </p:cNvPr>
          <p:cNvGraphicFramePr>
            <a:graphicFrameLocks noGrp="1"/>
          </p:cNvGraphicFramePr>
          <p:nvPr>
            <p:extLst>
              <p:ext uri="{D42A27DB-BD31-4B8C-83A1-F6EECF244321}">
                <p14:modId xmlns:p14="http://schemas.microsoft.com/office/powerpoint/2010/main" val="3790374966"/>
              </p:ext>
            </p:extLst>
          </p:nvPr>
        </p:nvGraphicFramePr>
        <p:xfrm>
          <a:off x="488504" y="3165135"/>
          <a:ext cx="8928992" cy="2496113"/>
        </p:xfrm>
        <a:graphic>
          <a:graphicData uri="http://schemas.openxmlformats.org/drawingml/2006/table">
            <a:tbl>
              <a:tblPr firstRow="1" bandRow="1" bandCol="1">
                <a:tableStyleId>{5C22544A-7EE6-4342-B048-85BDC9FD1C3A}</a:tableStyleId>
              </a:tblPr>
              <a:tblGrid>
                <a:gridCol w="1949584">
                  <a:extLst>
                    <a:ext uri="{9D8B030D-6E8A-4147-A177-3AD203B41FA5}">
                      <a16:colId xmlns:a16="http://schemas.microsoft.com/office/drawing/2014/main" val="20000"/>
                    </a:ext>
                  </a:extLst>
                </a:gridCol>
                <a:gridCol w="6979408">
                  <a:extLst>
                    <a:ext uri="{9D8B030D-6E8A-4147-A177-3AD203B41FA5}">
                      <a16:colId xmlns:a16="http://schemas.microsoft.com/office/drawing/2014/main" val="20001"/>
                    </a:ext>
                  </a:extLst>
                </a:gridCol>
              </a:tblGrid>
              <a:tr h="780509">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連邦規制　</a:t>
                      </a:r>
                      <a:r>
                        <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 </a:t>
                      </a: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ＣＦＲ</a:t>
                      </a:r>
                      <a:r>
                        <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7 </a:t>
                      </a:r>
                    </a:p>
                  </a:txBody>
                  <a:tcPr marL="36000" marR="0" marT="0" marB="0" anchor="ctr">
                    <a:lnL w="12700" cmpd="sng">
                      <a:noFill/>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製品が利用者に障害を与える危険や明らかな詐欺・欠陥を有しＦＤＡ規制に反する場合、製造業者・流通業者は製品を自主回収することが求められ、このリコールのガイダンスを示している。</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818026">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連邦規制　</a:t>
                      </a:r>
                      <a:r>
                        <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 </a:t>
                      </a: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ＣＦＲ</a:t>
                      </a:r>
                      <a:r>
                        <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810 </a:t>
                      </a:r>
                    </a:p>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（医療器回収権限）</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リコールは、</a:t>
                      </a:r>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211 CFR 7</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のとおり製造業者によって自主的に行われるが、仮に自主回収がなされない場合は</a:t>
                      </a:r>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 </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ＣＦＲ</a:t>
                      </a:r>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810</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に則り、ＦＤＡが回収権限を得ることが可能であり、その過程が記載されている。</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97578">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連邦規制　</a:t>
                      </a:r>
                      <a:r>
                        <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21 </a:t>
                      </a: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ＣＦＲ</a:t>
                      </a:r>
                      <a:r>
                        <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806</a:t>
                      </a:r>
                    </a:p>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（医療機器の是正と除去）</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製造業者・輸入業者が、製品が影響を与える健康への危険を低減するために製品を是正・市場から撤去する場合、ＦＤＡに報告する義務があることを定めている。</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48315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4953562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815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アメリカにおける医療機器を輸出する場合の留意事項（</a:t>
            </a:r>
            <a:r>
              <a:rPr lang="en-US" altLang="ja-JP" dirty="0"/>
              <a:t>1/2</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1.</a:t>
            </a:r>
            <a:r>
              <a:rPr lang="ja-JP" altLang="en-US" dirty="0"/>
              <a:t>法人設立関連規制（医療法人含む）</a:t>
            </a:r>
            <a:r>
              <a:rPr lang="en-US" altLang="ja-JP" dirty="0"/>
              <a:t>&gt;</a:t>
            </a:r>
            <a:r>
              <a:rPr lang="ja-JP" altLang="en-US" dirty="0"/>
              <a:t>外資規制・法人設立の手続き／</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139B04C0-73F3-473E-9571-D41F42AACBC6}"/>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米国に輸出する医療機器は、他国による認証に関係なく、ＦＤＡの規制を受ける。また、外国の製造業者はＦＤＡの査察を受けることになっており、その頻度は２年に一度と言われる。</a:t>
            </a:r>
          </a:p>
        </p:txBody>
      </p:sp>
      <p:grpSp>
        <p:nvGrpSpPr>
          <p:cNvPr id="7" name="グループ化 6">
            <a:extLst>
              <a:ext uri="{FF2B5EF4-FFF2-40B4-BE49-F238E27FC236}">
                <a16:creationId xmlns:a16="http://schemas.microsoft.com/office/drawing/2014/main" id="{94308019-945D-4ABD-A1E5-F8EF3067CFD9}"/>
              </a:ext>
            </a:extLst>
          </p:cNvPr>
          <p:cNvGrpSpPr/>
          <p:nvPr/>
        </p:nvGrpSpPr>
        <p:grpSpPr>
          <a:xfrm>
            <a:off x="416896" y="1484784"/>
            <a:ext cx="3600000" cy="457200"/>
            <a:chOff x="488504" y="976671"/>
            <a:chExt cx="3600000" cy="457200"/>
          </a:xfrm>
        </p:grpSpPr>
        <p:sp>
          <p:nvSpPr>
            <p:cNvPr id="9" name="Rectangle 2">
              <a:extLst>
                <a:ext uri="{FF2B5EF4-FFF2-40B4-BE49-F238E27FC236}">
                  <a16:creationId xmlns:a16="http://schemas.microsoft.com/office/drawing/2014/main" id="{27E84947-E5F5-48FF-934C-FB5CF4E0EB0F}"/>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米国における輸出入関連法規</a:t>
              </a:r>
            </a:p>
          </p:txBody>
        </p:sp>
        <p:cxnSp>
          <p:nvCxnSpPr>
            <p:cNvPr id="11" name="直線コネクタ 10">
              <a:extLst>
                <a:ext uri="{FF2B5EF4-FFF2-40B4-BE49-F238E27FC236}">
                  <a16:creationId xmlns:a16="http://schemas.microsoft.com/office/drawing/2014/main" id="{58141593-CD6C-4F43-B900-8CE034326D8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2251DF29-3DC4-474B-8E01-FE9B5B0EC76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A916F7AB-D229-412D-914B-D0341B7409CF}"/>
              </a:ext>
            </a:extLst>
          </p:cNvPr>
          <p:cNvGraphicFramePr>
            <a:graphicFrameLocks noGrp="1"/>
          </p:cNvGraphicFramePr>
          <p:nvPr>
            <p:extLst>
              <p:ext uri="{D42A27DB-BD31-4B8C-83A1-F6EECF244321}">
                <p14:modId xmlns:p14="http://schemas.microsoft.com/office/powerpoint/2010/main" val="2319672044"/>
              </p:ext>
            </p:extLst>
          </p:nvPr>
        </p:nvGraphicFramePr>
        <p:xfrm>
          <a:off x="406780" y="2026553"/>
          <a:ext cx="8902195" cy="3921455"/>
        </p:xfrm>
        <a:graphic>
          <a:graphicData uri="http://schemas.openxmlformats.org/drawingml/2006/table">
            <a:tbl>
              <a:tblPr firstRow="1" bandRow="1" bandCol="1">
                <a:tableStyleId>{5C22544A-7EE6-4342-B048-85BDC9FD1C3A}</a:tableStyleId>
              </a:tblPr>
              <a:tblGrid>
                <a:gridCol w="1583814">
                  <a:extLst>
                    <a:ext uri="{9D8B030D-6E8A-4147-A177-3AD203B41FA5}">
                      <a16:colId xmlns:a16="http://schemas.microsoft.com/office/drawing/2014/main" val="20000"/>
                    </a:ext>
                  </a:extLst>
                </a:gridCol>
                <a:gridCol w="7318381">
                  <a:extLst>
                    <a:ext uri="{9D8B030D-6E8A-4147-A177-3AD203B41FA5}">
                      <a16:colId xmlns:a16="http://schemas.microsoft.com/office/drawing/2014/main" val="20001"/>
                    </a:ext>
                  </a:extLst>
                </a:gridCol>
              </a:tblGrid>
              <a:tr h="1305272">
                <a:tc>
                  <a:txBody>
                    <a:bodyPr/>
                    <a:lstStyle/>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代理人の任命</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医療機器を米国に輸出する場合は、代理人を１名任命することが義務付けられている。代理人は米国在住者又は事業所の設置者である必要があり、留守番電話は無効である。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代理人の責務は、以下のとおりである。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（１）</a:t>
                      </a:r>
                      <a:r>
                        <a:rPr kumimoji="1" lang="en-US" altLang="ja-JP"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ＦＤＡと製造業者との仲介</a:t>
                      </a:r>
                      <a:endParaRPr kumimoji="1" lang="en-US" altLang="ja-JP"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（２）</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製造業者の米国向け機器に対するＦＤＡからの質問への回答</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（３）</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ＦＤＡが製造業者を検査する際のスケジュール調整</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48911">
                <a:tc>
                  <a:txBody>
                    <a:bodyPr/>
                    <a:lstStyle/>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医療機器の認証</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ＦＤＡが定める医療機器の定義に基づき、認証を受ける必要がある。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1305272">
                <a:tc>
                  <a:txBody>
                    <a:bodyPr/>
                    <a:lstStyle/>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表示</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医療機器のラベル表示のみならず、機器に付属する説明文書や広告、パンフレットへの表示も要求される。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医療機器に関する一般的なラベリング要件は、一般表示要求事項（</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21 </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ＣＦＲ</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Part 801</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）で、以下のとおり最低要件が定められている。特定機器に関する表示要件は別途存在する。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（１） 名称及び事業所住所</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（２）</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使用目的</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（３）</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適切な指示</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619255">
                <a:tc>
                  <a:txBody>
                    <a:bodyPr/>
                    <a:lstStyle/>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施設登録</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毎年、製品の製造、輸入、流通のすべてに携わる施設を、ＦＤＡのＨＰ上でオンライン登録することが義務付けられている。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登録に関しては、施設ごとに登録費用をＦＤＡに対して支払う必要があり、登録費用はＦＤＡによって毎年定められる。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160436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6564883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8917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アメリカにおける医療機器を輸出する場合の留意事項（</a:t>
            </a:r>
            <a:r>
              <a:rPr lang="en-US" altLang="ja-JP" dirty="0"/>
              <a:t>2/2</a:t>
            </a:r>
            <a:r>
              <a:rPr lang="ja-JP" altLang="en-US" dirty="0"/>
              <a:t>）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1.</a:t>
            </a:r>
            <a:r>
              <a:rPr lang="ja-JP" altLang="en-US" dirty="0"/>
              <a:t>法人設立関連規制（医療法人含む）</a:t>
            </a:r>
            <a:r>
              <a:rPr lang="en-US" altLang="ja-JP" dirty="0"/>
              <a:t>&gt;</a:t>
            </a:r>
            <a:r>
              <a:rPr lang="ja-JP" altLang="en-US" dirty="0"/>
              <a:t>外資規制・法人設立の手続き／</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139B04C0-73F3-473E-9571-D41F42AACBC6}"/>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米国市場で医療機器を流通させるためには、その製造場所が米国内外に関わらず、ＦＤＡによる規制を受け、同一の対応が必要となる。</a:t>
            </a:r>
          </a:p>
        </p:txBody>
      </p:sp>
      <p:graphicFrame>
        <p:nvGraphicFramePr>
          <p:cNvPr id="7" name="Table 204">
            <a:extLst>
              <a:ext uri="{FF2B5EF4-FFF2-40B4-BE49-F238E27FC236}">
                <a16:creationId xmlns:a16="http://schemas.microsoft.com/office/drawing/2014/main" id="{019507D3-78B6-4DEF-AEC7-0489ECED18A0}"/>
              </a:ext>
            </a:extLst>
          </p:cNvPr>
          <p:cNvGraphicFramePr>
            <a:graphicFrameLocks noGrp="1"/>
          </p:cNvGraphicFramePr>
          <p:nvPr>
            <p:extLst>
              <p:ext uri="{D42A27DB-BD31-4B8C-83A1-F6EECF244321}">
                <p14:modId xmlns:p14="http://schemas.microsoft.com/office/powerpoint/2010/main" val="3377420733"/>
              </p:ext>
            </p:extLst>
          </p:nvPr>
        </p:nvGraphicFramePr>
        <p:xfrm>
          <a:off x="416496" y="1778696"/>
          <a:ext cx="9001000" cy="4512202"/>
        </p:xfrm>
        <a:graphic>
          <a:graphicData uri="http://schemas.openxmlformats.org/drawingml/2006/table">
            <a:tbl>
              <a:tblPr firstRow="1" bandRow="1" bandCol="1">
                <a:tableStyleId>{5C22544A-7EE6-4342-B048-85BDC9FD1C3A}</a:tableStyleId>
              </a:tblPr>
              <a:tblGrid>
                <a:gridCol w="1080120">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gridCol w="3960440">
                  <a:extLst>
                    <a:ext uri="{9D8B030D-6E8A-4147-A177-3AD203B41FA5}">
                      <a16:colId xmlns:a16="http://schemas.microsoft.com/office/drawing/2014/main" val="20002"/>
                    </a:ext>
                  </a:extLst>
                </a:gridCol>
              </a:tblGrid>
              <a:tr h="290722">
                <a:tc>
                  <a:txBody>
                    <a:bodyPr/>
                    <a:lstStyle/>
                    <a:p>
                      <a:pPr algn="ctr"/>
                      <a:endParaRPr 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国産製品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輸入製品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429360">
                <a:tc>
                  <a:txBody>
                    <a:bodyPr/>
                    <a:lstStyle/>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認証登録の</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申請者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製品の製造者（ＦＤＡコンサルタントを使用することも可能）</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no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左記と同様</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2060"/>
                        </a:solidFill>
                        <a:latin typeface="+mn-ea"/>
                        <a:ea typeface="+mn-ea"/>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55416">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医療機器認</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証登録の</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提出書類</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医療機器のクラス分類毎に異なる。</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（１） クラスＩ</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69875"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事業所登録、医療機器リスト登録、製造所基準への準拠、</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69875"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ラベル規則の順守</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（２） クラスＩ</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I</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6213" marR="0" lvl="0" indent="93663"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多くの場合は</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510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K</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）申請が必要である。申請フォーマットには、以下の項目が含まれる。</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69875"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カバーレター、使用用途、</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510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（Ｋ）サマリー（製品概要）、機器の記述（性能仕様書・機器設計の簡易記述を含む。）、本質的同等の考察、ラベル表示案等</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（３） クラス</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III</a:t>
                      </a:r>
                    </a:p>
                    <a:p>
                      <a:pPr marL="269875"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ＰＭＡ（市販前承認）の認証申請が必要。多くの場合臨床試験データの提出が必要。</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2000" marR="36000">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左記と同様</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0646">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認証登録</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の審査</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ct val="100000"/>
                        </a:lnSpc>
                        <a:spcBef>
                          <a:spcPts val="0"/>
                        </a:spcBef>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医療機器のクラスによって審査期間は異なる。</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510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（Ｋ）のＦＤＡ審査期間は</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90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日、ＰＭＡ</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（市販前承認）</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のＦＤＡ審査期間は</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日である。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左記と同様</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6695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税関手続きの</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必要性</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右記の手続きは不要である。</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税関手続きを通す必要がある。税関・国境警備局（ＣＢＰ</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がＦＤＡサンプル検査の要否を決定し、不要の場合は通常の通関手続きとなる。必要となった場合は現地検査が行われ適法性について判断が行われる。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pSp>
        <p:nvGrpSpPr>
          <p:cNvPr id="9" name="グループ化 8">
            <a:extLst>
              <a:ext uri="{FF2B5EF4-FFF2-40B4-BE49-F238E27FC236}">
                <a16:creationId xmlns:a16="http://schemas.microsoft.com/office/drawing/2014/main" id="{62750BF3-3016-41DF-A2F1-C21A668B082B}"/>
              </a:ext>
            </a:extLst>
          </p:cNvPr>
          <p:cNvGrpSpPr/>
          <p:nvPr/>
        </p:nvGrpSpPr>
        <p:grpSpPr>
          <a:xfrm>
            <a:off x="488504" y="1340768"/>
            <a:ext cx="3600000" cy="457200"/>
            <a:chOff x="488504" y="976671"/>
            <a:chExt cx="3600000" cy="457200"/>
          </a:xfrm>
        </p:grpSpPr>
        <p:sp>
          <p:nvSpPr>
            <p:cNvPr id="11" name="Rectangle 2">
              <a:extLst>
                <a:ext uri="{FF2B5EF4-FFF2-40B4-BE49-F238E27FC236}">
                  <a16:creationId xmlns:a16="http://schemas.microsoft.com/office/drawing/2014/main" id="{D2DB937B-218A-421A-8D26-033FCB294E83}"/>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国産製品と輸入製品の違い</a:t>
              </a:r>
            </a:p>
          </p:txBody>
        </p:sp>
        <p:cxnSp>
          <p:nvCxnSpPr>
            <p:cNvPr id="12" name="直線コネクタ 11">
              <a:extLst>
                <a:ext uri="{FF2B5EF4-FFF2-40B4-BE49-F238E27FC236}">
                  <a16:creationId xmlns:a16="http://schemas.microsoft.com/office/drawing/2014/main" id="{A4A36040-18B3-4723-9951-7448D16EC4B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3980F504-1E2A-4BE4-83F7-E25471A17D6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988463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865688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019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アメリカにおける医療機器がユーザーに届くまでの流通ルート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139B04C0-73F3-473E-9571-D41F42AACBC6}"/>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流通ルートは、個人向けか、それとも介護サービス提供者向けかによって大きく分かれる。</a:t>
            </a:r>
          </a:p>
        </p:txBody>
      </p:sp>
      <p:grpSp>
        <p:nvGrpSpPr>
          <p:cNvPr id="7" name="グループ化 6">
            <a:extLst>
              <a:ext uri="{FF2B5EF4-FFF2-40B4-BE49-F238E27FC236}">
                <a16:creationId xmlns:a16="http://schemas.microsoft.com/office/drawing/2014/main" id="{3B0CF64E-9B7B-45E3-BADF-DB2B0827DC3E}"/>
              </a:ext>
            </a:extLst>
          </p:cNvPr>
          <p:cNvGrpSpPr/>
          <p:nvPr/>
        </p:nvGrpSpPr>
        <p:grpSpPr>
          <a:xfrm>
            <a:off x="560912" y="1459632"/>
            <a:ext cx="3600000" cy="457200"/>
            <a:chOff x="488504" y="976671"/>
            <a:chExt cx="3600000" cy="457200"/>
          </a:xfrm>
        </p:grpSpPr>
        <p:sp>
          <p:nvSpPr>
            <p:cNvPr id="9" name="Rectangle 2">
              <a:extLst>
                <a:ext uri="{FF2B5EF4-FFF2-40B4-BE49-F238E27FC236}">
                  <a16:creationId xmlns:a16="http://schemas.microsoft.com/office/drawing/2014/main" id="{CC628AEB-991A-49C0-A2FA-EA74A50B4A88}"/>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主な流通ルート</a:t>
              </a:r>
            </a:p>
          </p:txBody>
        </p:sp>
        <p:cxnSp>
          <p:nvCxnSpPr>
            <p:cNvPr id="11" name="直線コネクタ 10">
              <a:extLst>
                <a:ext uri="{FF2B5EF4-FFF2-40B4-BE49-F238E27FC236}">
                  <a16:creationId xmlns:a16="http://schemas.microsoft.com/office/drawing/2014/main" id="{E3C84A03-E886-4398-AC05-64849D8B923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E12BBD91-D14D-45A8-AC0D-20845AE845F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 name="図 1">
            <a:extLst>
              <a:ext uri="{FF2B5EF4-FFF2-40B4-BE49-F238E27FC236}">
                <a16:creationId xmlns:a16="http://schemas.microsoft.com/office/drawing/2014/main" id="{FE6A4B95-FD98-49B7-BB44-F3D4AA8E9E7A}"/>
              </a:ext>
            </a:extLst>
          </p:cNvPr>
          <p:cNvPicPr>
            <a:picLocks noChangeAspect="1"/>
          </p:cNvPicPr>
          <p:nvPr/>
        </p:nvPicPr>
        <p:blipFill>
          <a:blip r:embed="rId7"/>
          <a:stretch>
            <a:fillRect/>
          </a:stretch>
        </p:blipFill>
        <p:spPr>
          <a:xfrm>
            <a:off x="488504" y="1916832"/>
            <a:ext cx="8969134" cy="4304473"/>
          </a:xfrm>
          <a:prstGeom prst="rect">
            <a:avLst/>
          </a:prstGeom>
        </p:spPr>
      </p:pic>
    </p:spTree>
    <p:extLst>
      <p:ext uri="{BB962C8B-B14F-4D97-AF65-F5344CB8AC3E}">
        <p14:creationId xmlns:p14="http://schemas.microsoft.com/office/powerpoint/2010/main" val="2885581469"/>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9258395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122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アメリカにおけるロボット介護機器の今後の展望　</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3.</a:t>
            </a:r>
            <a:r>
              <a:rPr lang="ja-JP" altLang="en-US" dirty="0"/>
              <a:t>政策・制度</a:t>
            </a:r>
            <a:r>
              <a:rPr lang="en-US" altLang="ja-JP" dirty="0"/>
              <a:t>&gt;</a:t>
            </a:r>
            <a:r>
              <a:rPr lang="ja-JP" altLang="en-US" dirty="0"/>
              <a:t>その他の制度・規制／</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065A7116-209B-4AB8-9BDA-45524E2E0E5B}"/>
              </a:ext>
            </a:extLst>
          </p:cNvPr>
          <p:cNvGraphicFramePr>
            <a:graphicFrameLocks noGrp="1"/>
          </p:cNvGraphicFramePr>
          <p:nvPr>
            <p:extLst>
              <p:ext uri="{D42A27DB-BD31-4B8C-83A1-F6EECF244321}">
                <p14:modId xmlns:p14="http://schemas.microsoft.com/office/powerpoint/2010/main" val="1147480908"/>
              </p:ext>
            </p:extLst>
          </p:nvPr>
        </p:nvGraphicFramePr>
        <p:xfrm>
          <a:off x="201975" y="865847"/>
          <a:ext cx="9504000" cy="5402926"/>
        </p:xfrm>
        <a:graphic>
          <a:graphicData uri="http://schemas.openxmlformats.org/drawingml/2006/table">
            <a:tbl>
              <a:tblPr firstCol="1" bandRow="1"/>
              <a:tblGrid>
                <a:gridCol w="407693">
                  <a:extLst>
                    <a:ext uri="{9D8B030D-6E8A-4147-A177-3AD203B41FA5}">
                      <a16:colId xmlns:a16="http://schemas.microsoft.com/office/drawing/2014/main" val="20000"/>
                    </a:ext>
                  </a:extLst>
                </a:gridCol>
                <a:gridCol w="1855528">
                  <a:extLst>
                    <a:ext uri="{9D8B030D-6E8A-4147-A177-3AD203B41FA5}">
                      <a16:colId xmlns:a16="http://schemas.microsoft.com/office/drawing/2014/main" val="20001"/>
                    </a:ext>
                  </a:extLst>
                </a:gridCol>
                <a:gridCol w="7240779">
                  <a:extLst>
                    <a:ext uri="{9D8B030D-6E8A-4147-A177-3AD203B41FA5}">
                      <a16:colId xmlns:a16="http://schemas.microsoft.com/office/drawing/2014/main" val="20002"/>
                    </a:ext>
                  </a:extLst>
                </a:gridCol>
              </a:tblGrid>
              <a:tr h="813272">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介護市場の現状</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高齢者を取り巻く環境</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ベビーブーマー世代（</a:t>
                      </a:r>
                      <a:r>
                        <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1946</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64</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年生まれ）の高齢化を背景に、</a:t>
                      </a:r>
                      <a:r>
                        <a:rPr kumimoji="1" lang="en-US" altLang="ja-JP"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2030</a:t>
                      </a: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年にかけて急激に高齢化率が上昇</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する見込みである。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米国では人口の</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％が</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歳以上に達するのは</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2060</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年とまだ先であり、</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現時点では高齢化社会は緊急の社会課題とはなっていない。</a:t>
                      </a:r>
                      <a:endParaRPr kumimoji="1" lang="en-US" altLang="ja-JP"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51818">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公的な介護保険制度はなく、メディケア</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（高齢者向け、連邦政府が主体）</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やメディケイド</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（低所得者向け、州が主体）</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が一部介護保険機能をカバーしている。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33917">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介護サービスの提供</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6213" marR="0" lvl="0" indent="-176213"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一般的に、高齢者は在宅 → ＩＬ（インデペンデントリビング、自立していて介護の必要性がない高齢者向け） → ＡＬ（アシステッドリビング、日常行為の介助が必要な軽度要介護者向け） → ＮＨ（ナーシングホーム、医療サービスが必要な重度</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要介護者向け</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）へと移行する。</a:t>
                      </a: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5666">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l">
                        <a:lnSpc>
                          <a:spcPts val="600"/>
                        </a:lnSpc>
                        <a:spcBef>
                          <a:spcPts val="0"/>
                        </a:spcBef>
                      </a:pPr>
                      <a:endParaRPr kumimoji="1" lang="ja-JP" altLang="en-US" sz="600" b="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451818">
                <a:tc rowSpan="6">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ロボット介護機器を巡る動向</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ロボット介護機器関連の施策</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ロボット介護機器の活用にかかる政策は見当たらないが、（医療・介護分野に特定したものではないものの、）国立衛生研究所による研究開発支援やスタートアップ向けの支援策が存在している。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32544">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医療機器の定義・分類とロボット介護機器の</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移乗介護（非装着型）、見守り・コミュニケーション、介護業務支援</a:t>
                      </a: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は非医療機器、</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それ以外はクラス</a:t>
                      </a:r>
                      <a:r>
                        <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又は</a:t>
                      </a:r>
                      <a:r>
                        <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に該当すると予測される。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9000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632544">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kern="120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現地で販売されている</a:t>
                      </a:r>
                      <a:endParaRPr kumimoji="1" lang="en-US" altLang="ja-JP" sz="1200" kern="120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kern="120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ロボット介護機器</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受動型のモニタリング、ウェアラブル機器、サービスロボットが増えている。</a:t>
                      </a:r>
                      <a:endPar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スマートホームの需要は高く、</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アップル、グーグルが参入し、</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アレクサやアップルウォッチなどが生活にかなり入り込みつつある。</a:t>
                      </a:r>
                      <a:endParaRPr lang="en-US" altLang="ja-JP"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770189">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医療機器の登録手続き</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6213" indent="-176213">
                        <a:buClr>
                          <a:srgbClr val="002060"/>
                        </a:buClr>
                        <a:buFont typeface="Wingdings" panose="05000000000000000000" pitchFamily="2" charset="2"/>
                        <a:buChar char="ü"/>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では一般規制要件を満たせば市販可能、クラス</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では</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510</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（Ｋ）申請により、既に市販済みの製品と同等であることを証明する必要</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がある。先行品がない場合には、</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De</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Novo</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申請が必要となる。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6213" indent="-176213">
                        <a:buClr>
                          <a:srgbClr val="002060"/>
                        </a:buClr>
                        <a:buFont typeface="Wingdings" panose="05000000000000000000" pitchFamily="2" charset="2"/>
                        <a:buChar char="ü"/>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申請には時間・費用・労力がかかることから、開発・販売・規制の戦略を組合わせて考える必要がある。</a:t>
                      </a:r>
                      <a:endParaRPr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71091">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輸出する場合の留意点</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米国に輸出する医療機器は、他国による認証に関係なく、ＦＤＡの規制を受ける。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76596">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ユーザーに届くまでの</a:t>
                      </a:r>
                      <a:endParaRPr kumimoji="1" lang="en-US" altLang="ja-JP" sz="120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流通ルート</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非医療機器の場合は</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、販売資格なく、実店舗又はネットショップ等で自由に</a:t>
                      </a:r>
                      <a:r>
                        <a:rPr lang="ja-JP"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販売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ができる</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31735569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2421175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402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中国の現地で販売されているロボット介護機器（</a:t>
            </a:r>
            <a:r>
              <a:rPr lang="en-US" altLang="ja-JP" dirty="0"/>
              <a:t>2/6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3ADA697A-B5E2-4A75-9EF1-8DC0C74B09F3}"/>
              </a:ext>
            </a:extLst>
          </p:cNvPr>
          <p:cNvGraphicFramePr>
            <a:graphicFrameLocks noGrp="1"/>
          </p:cNvGraphicFramePr>
          <p:nvPr>
            <p:extLst>
              <p:ext uri="{D42A27DB-BD31-4B8C-83A1-F6EECF244321}">
                <p14:modId xmlns:p14="http://schemas.microsoft.com/office/powerpoint/2010/main" val="56098446"/>
              </p:ext>
            </p:extLst>
          </p:nvPr>
        </p:nvGraphicFramePr>
        <p:xfrm>
          <a:off x="414914" y="1412776"/>
          <a:ext cx="5906238" cy="4740522"/>
        </p:xfrm>
        <a:graphic>
          <a:graphicData uri="http://schemas.openxmlformats.org/drawingml/2006/table">
            <a:tbl>
              <a:tblPr firstRow="1" bandRow="1">
                <a:tableStyleId>{5C22544A-7EE6-4342-B048-85BDC9FD1C3A}</a:tableStyleId>
              </a:tblPr>
              <a:tblGrid>
                <a:gridCol w="1094378">
                  <a:extLst>
                    <a:ext uri="{9D8B030D-6E8A-4147-A177-3AD203B41FA5}">
                      <a16:colId xmlns:a16="http://schemas.microsoft.com/office/drawing/2014/main" val="20000"/>
                    </a:ext>
                  </a:extLst>
                </a:gridCol>
                <a:gridCol w="2405930">
                  <a:extLst>
                    <a:ext uri="{9D8B030D-6E8A-4147-A177-3AD203B41FA5}">
                      <a16:colId xmlns:a16="http://schemas.microsoft.com/office/drawing/2014/main" val="20001"/>
                    </a:ext>
                  </a:extLst>
                </a:gridCol>
                <a:gridCol w="2405930">
                  <a:extLst>
                    <a:ext uri="{9D8B030D-6E8A-4147-A177-3AD203B41FA5}">
                      <a16:colId xmlns:a16="http://schemas.microsoft.com/office/drawing/2014/main" val="20002"/>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看护机器人　轮椅　</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DOFORCARE</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移动辅助机器人 </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Hug T1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86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上海多扶智能科技有限公司</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株式会社ＦＵＪＩ</a:t>
                      </a:r>
                      <a:b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b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富社（上海）商貿有限公司</a:t>
                      </a:r>
                      <a:b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b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昆山之富士機械製造有限公司</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移動支援</a:t>
                      </a:r>
                      <a:r>
                        <a:rPr lang="ja-JP" alt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移乗支援</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46437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電動車椅子と下肢支援ロボットの機能を有し、トイレへのアクセス、アシスト付きの入浴、座位から立位への変更、立った状態での移動を可能にする。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ja-JP" altLang="en-US" sz="1100" b="0" i="0" u="none" strike="noStrike" dirty="0">
                        <a:solidFill>
                          <a:srgbClr val="002060"/>
                        </a:solidFill>
                        <a:effectLst/>
                        <a:latin typeface="+mn-ea"/>
                        <a:ea typeface="+mn-ea"/>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ベッドから車椅子、車椅子からトイレへの移動や、脱衣場での立位保持をサポートする。介護施設やその他のケアの場所で使用される。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ja-JP" altLang="en-US" sz="1100" b="0" i="0" u="none" strike="noStrike" dirty="0">
                        <a:solidFill>
                          <a:srgbClr val="002060"/>
                        </a:solidFill>
                        <a:effectLst/>
                        <a:latin typeface="+mn-ea"/>
                        <a:ea typeface="+mn-ea"/>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125,000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元　（約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2,000,000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http://www.tocpad.com/product/product-detail?sku=2243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https://www.fuji.co.jp/cn/items/hug/hugt1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11" name="グループ化 10">
            <a:extLst>
              <a:ext uri="{FF2B5EF4-FFF2-40B4-BE49-F238E27FC236}">
                <a16:creationId xmlns:a16="http://schemas.microsoft.com/office/drawing/2014/main" id="{517E50CC-F4B9-4142-A380-F3BD8BFECC40}"/>
              </a:ext>
            </a:extLst>
          </p:cNvPr>
          <p:cNvGrpSpPr/>
          <p:nvPr/>
        </p:nvGrpSpPr>
        <p:grpSpPr>
          <a:xfrm>
            <a:off x="441896" y="908720"/>
            <a:ext cx="3384376" cy="457200"/>
            <a:chOff x="488504" y="976671"/>
            <a:chExt cx="3384376" cy="457200"/>
          </a:xfrm>
        </p:grpSpPr>
        <p:sp>
          <p:nvSpPr>
            <p:cNvPr id="12" name="Rectangle 2">
              <a:extLst>
                <a:ext uri="{FF2B5EF4-FFF2-40B4-BE49-F238E27FC236}">
                  <a16:creationId xmlns:a16="http://schemas.microsoft.com/office/drawing/2014/main" id="{06514C44-9E0A-40F3-9F8A-1B5231D084D6}"/>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② 移動支援</a:t>
              </a:r>
            </a:p>
          </p:txBody>
        </p:sp>
        <p:cxnSp>
          <p:nvCxnSpPr>
            <p:cNvPr id="14" name="直線コネクタ 13">
              <a:extLst>
                <a:ext uri="{FF2B5EF4-FFF2-40B4-BE49-F238E27FC236}">
                  <a16:creationId xmlns:a16="http://schemas.microsoft.com/office/drawing/2014/main" id="{2E1D3EDD-0B49-48EA-B381-86C6B967C8F3}"/>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F96EBF2D-20B0-4DE6-A265-8AE2AEC9D314}"/>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6" name="テキスト ボックス 15">
            <a:extLst>
              <a:ext uri="{FF2B5EF4-FFF2-40B4-BE49-F238E27FC236}">
                <a16:creationId xmlns:a16="http://schemas.microsoft.com/office/drawing/2014/main" id="{05227868-9C75-4224-99C4-8CB0856C9477}"/>
              </a:ext>
            </a:extLst>
          </p:cNvPr>
          <p:cNvSpPr txBox="1"/>
          <p:nvPr/>
        </p:nvSpPr>
        <p:spPr>
          <a:xfrm>
            <a:off x="2362453" y="4869160"/>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7" name="テキスト ボックス 16">
            <a:extLst>
              <a:ext uri="{FF2B5EF4-FFF2-40B4-BE49-F238E27FC236}">
                <a16:creationId xmlns:a16="http://schemas.microsoft.com/office/drawing/2014/main" id="{8B317D4B-062A-4582-872E-E486975A32AA}"/>
              </a:ext>
            </a:extLst>
          </p:cNvPr>
          <p:cNvSpPr txBox="1"/>
          <p:nvPr/>
        </p:nvSpPr>
        <p:spPr>
          <a:xfrm>
            <a:off x="4666709" y="4869160"/>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710019284"/>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855996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224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アメリカにおけるロボット介護機器の将来の市場予測</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市場規模／その他の市場・投資環境情報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9" name="表 8">
            <a:extLst>
              <a:ext uri="{FF2B5EF4-FFF2-40B4-BE49-F238E27FC236}">
                <a16:creationId xmlns:a16="http://schemas.microsoft.com/office/drawing/2014/main" id="{56E1B51D-F607-42DE-B7F0-EC853BE6E2E4}"/>
              </a:ext>
            </a:extLst>
          </p:cNvPr>
          <p:cNvGraphicFramePr>
            <a:graphicFrameLocks noGrp="1"/>
          </p:cNvGraphicFramePr>
          <p:nvPr>
            <p:extLst>
              <p:ext uri="{D42A27DB-BD31-4B8C-83A1-F6EECF244321}">
                <p14:modId xmlns:p14="http://schemas.microsoft.com/office/powerpoint/2010/main" val="30264280"/>
              </p:ext>
            </p:extLst>
          </p:nvPr>
        </p:nvGraphicFramePr>
        <p:xfrm>
          <a:off x="201975" y="980725"/>
          <a:ext cx="9504000" cy="5400603"/>
        </p:xfrm>
        <a:graphic>
          <a:graphicData uri="http://schemas.openxmlformats.org/drawingml/2006/table">
            <a:tbl>
              <a:tblPr firstCol="1" bandRow="1"/>
              <a:tblGrid>
                <a:gridCol w="339427">
                  <a:extLst>
                    <a:ext uri="{9D8B030D-6E8A-4147-A177-3AD203B41FA5}">
                      <a16:colId xmlns:a16="http://schemas.microsoft.com/office/drawing/2014/main" val="20000"/>
                    </a:ext>
                  </a:extLst>
                </a:gridCol>
                <a:gridCol w="442419">
                  <a:extLst>
                    <a:ext uri="{9D8B030D-6E8A-4147-A177-3AD203B41FA5}">
                      <a16:colId xmlns:a16="http://schemas.microsoft.com/office/drawing/2014/main" val="20001"/>
                    </a:ext>
                  </a:extLst>
                </a:gridCol>
                <a:gridCol w="1779206">
                  <a:extLst>
                    <a:ext uri="{9D8B030D-6E8A-4147-A177-3AD203B41FA5}">
                      <a16:colId xmlns:a16="http://schemas.microsoft.com/office/drawing/2014/main" val="20002"/>
                    </a:ext>
                  </a:extLst>
                </a:gridCol>
                <a:gridCol w="6942948">
                  <a:extLst>
                    <a:ext uri="{9D8B030D-6E8A-4147-A177-3AD203B41FA5}">
                      <a16:colId xmlns:a16="http://schemas.microsoft.com/office/drawing/2014/main" val="20003"/>
                    </a:ext>
                  </a:extLst>
                </a:gridCol>
              </a:tblGrid>
              <a:tr h="530741">
                <a:tc rowSpan="2">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①</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移乗介助</a:t>
                      </a:r>
                    </a:p>
                  </a:txBody>
                  <a:tcPr vert="eaVert"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負荷軽減にはなるものの、コスト削減に繋がらず、ニーズが低い。ただし、人手不足及び人件費高騰、導入コストの低減、使いやすさが向上すれば普及する可能性がある。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17953">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移乗介助（非装着型）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18445">
                <a:tc rowSpan="3">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②</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移動支援（屋外移動）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自立を維持できるモビリティとしてニーズが高い。</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18445">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移動支援（屋内移動）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同上</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18445">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18445">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③</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排泄支援（トイレ）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臭いの封じ込めなどに関心があれば、普及の可能性はある。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530741">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おむつ交換のチェックには多くの人手を要しており、人件費を削減できる効果があるため、</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ニーズは高い。</a:t>
                      </a: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18445">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排泄支援（動作支援）</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人件費削減に繋げられれば、</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将来的にはニーズが高まる可能性がある。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59748">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④</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将来的にもニーズは高いが、既に導入が進んでおり、競合が多い。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530741">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1219215"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将来的にもニーズは高いが、個人消費者向けは安価な製品が普及する可能性が高く、競合が激しい。</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530741">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indent="-171450" algn="l" defTabSz="914400" rtl="0" eaLnBrk="1" latinLnBrk="0" hangingPunct="1">
                        <a:buFont typeface="Wingdings" panose="05000000000000000000" pitchFamily="2" charset="2"/>
                        <a:buChar char="ü"/>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コンパニオンロボットは一部にニーズがあり、</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低価格であれば普及する可能性がある。ただし、個人消費者向けは安価な製品が普及する可能性が高く、競合が激しい。</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3184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⑤</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ニーズ自体は存在するが、優先順位は高くない。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48926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⑥</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介護業務支援</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ニーズが高いが、既に</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遠隔医療の導入が進みつつある中、これに関与する先行企業が介護にも手を広げると想定され、競合が多い。</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164169594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42920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327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アメリカにおけるロボット介護機器の今後の有望進出領域（</a:t>
            </a:r>
            <a:r>
              <a:rPr lang="en-US" altLang="ja-JP" dirty="0"/>
              <a:t>1/4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57096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8CF8DAD3-64CA-4E96-AFCC-BBB98700D18B}"/>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アメリカでは介護市場が大きく拡大していく</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年に向けて、「医療機器の非該当性」と「現状のニーズ」を基に、さらに「将来の市場予測（需要、競合状況）」を加味し、今後の有望進出領域を整理すれば、以下のとおりである。</a:t>
            </a:r>
          </a:p>
        </p:txBody>
      </p:sp>
      <p:sp>
        <p:nvSpPr>
          <p:cNvPr id="7" name="テキスト ボックス 6">
            <a:extLst>
              <a:ext uri="{FF2B5EF4-FFF2-40B4-BE49-F238E27FC236}">
                <a16:creationId xmlns:a16="http://schemas.microsoft.com/office/drawing/2014/main" id="{37272146-9478-465D-8D77-04F02D93CAF0}"/>
              </a:ext>
            </a:extLst>
          </p:cNvPr>
          <p:cNvSpPr txBox="1"/>
          <p:nvPr/>
        </p:nvSpPr>
        <p:spPr>
          <a:xfrm>
            <a:off x="6609184" y="1630347"/>
            <a:ext cx="336550" cy="107722"/>
          </a:xfrm>
          <a:prstGeom prst="rect">
            <a:avLst/>
          </a:prstGeom>
          <a:solidFill>
            <a:srgbClr val="70AD47">
              <a:lumMod val="40000"/>
              <a:lumOff val="60000"/>
            </a:srgbClr>
          </a:solidFill>
        </p:spPr>
        <p:txBody>
          <a:bodyPr wrap="square" lIns="0" tIns="0" rIns="0" bIns="0" rtlCol="0">
            <a:spAutoFit/>
          </a:bodyPr>
          <a:lstStyle/>
          <a:p>
            <a:pPr marL="0" marR="0" lvl="0" indent="0" defTabSz="1075334" eaLnBrk="1" fontAlgn="auto" latinLnBrk="0" hangingPunct="1">
              <a:lnSpc>
                <a:spcPct val="100000"/>
              </a:lnSpc>
              <a:spcBef>
                <a:spcPts val="0"/>
              </a:spcBef>
              <a:spcAft>
                <a:spcPts val="0"/>
              </a:spcAft>
              <a:buClrTx/>
              <a:buSzTx/>
              <a:buFontTx/>
              <a:buNone/>
              <a:tabLst/>
              <a:defRPr/>
            </a:pPr>
            <a:endPar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 name="テキスト ボックス 8">
            <a:extLst>
              <a:ext uri="{FF2B5EF4-FFF2-40B4-BE49-F238E27FC236}">
                <a16:creationId xmlns:a16="http://schemas.microsoft.com/office/drawing/2014/main" id="{2870E523-F5BB-4656-8605-2AE5485ACF5F}"/>
              </a:ext>
            </a:extLst>
          </p:cNvPr>
          <p:cNvSpPr txBox="1"/>
          <p:nvPr/>
        </p:nvSpPr>
        <p:spPr>
          <a:xfrm>
            <a:off x="6609184" y="1461900"/>
            <a:ext cx="336550" cy="107722"/>
          </a:xfrm>
          <a:prstGeom prst="rect">
            <a:avLst/>
          </a:prstGeom>
          <a:solidFill>
            <a:srgbClr val="CCECFF"/>
          </a:solidFill>
        </p:spPr>
        <p:txBody>
          <a:bodyPr wrap="square" lIns="0" tIns="0" rIns="0" bIns="0" rtlCol="0">
            <a:spAutoFit/>
          </a:bodyPr>
          <a:lstStyle/>
          <a:p>
            <a:pPr defTabSz="1075334" fontAlgn="auto">
              <a:spcBef>
                <a:spcPts val="0"/>
              </a:spcBef>
              <a:spcAft>
                <a:spcPts val="0"/>
              </a:spcAft>
            </a:pPr>
            <a:endParaRPr lang="ja-JP" altLang="en-US" sz="700" b="0"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1" name="表 10">
            <a:extLst>
              <a:ext uri="{FF2B5EF4-FFF2-40B4-BE49-F238E27FC236}">
                <a16:creationId xmlns:a16="http://schemas.microsoft.com/office/drawing/2014/main" id="{13CAC750-3DE6-40F2-9A97-DF2D5018D27C}"/>
              </a:ext>
            </a:extLst>
          </p:cNvPr>
          <p:cNvGraphicFramePr>
            <a:graphicFrameLocks noGrp="1"/>
          </p:cNvGraphicFramePr>
          <p:nvPr>
            <p:extLst>
              <p:ext uri="{D42A27DB-BD31-4B8C-83A1-F6EECF244321}">
                <p14:modId xmlns:p14="http://schemas.microsoft.com/office/powerpoint/2010/main" val="2936384761"/>
              </p:ext>
            </p:extLst>
          </p:nvPr>
        </p:nvGraphicFramePr>
        <p:xfrm>
          <a:off x="201975" y="1860827"/>
          <a:ext cx="9504000" cy="4754880"/>
        </p:xfrm>
        <a:graphic>
          <a:graphicData uri="http://schemas.openxmlformats.org/drawingml/2006/table">
            <a:tbl>
              <a:tblPr firstRow="1" bandRow="1"/>
              <a:tblGrid>
                <a:gridCol w="866865">
                  <a:extLst>
                    <a:ext uri="{9D8B030D-6E8A-4147-A177-3AD203B41FA5}">
                      <a16:colId xmlns:a16="http://schemas.microsoft.com/office/drawing/2014/main" val="20000"/>
                    </a:ext>
                  </a:extLst>
                </a:gridCol>
                <a:gridCol w="1598817">
                  <a:extLst>
                    <a:ext uri="{9D8B030D-6E8A-4147-A177-3AD203B41FA5}">
                      <a16:colId xmlns:a16="http://schemas.microsoft.com/office/drawing/2014/main" val="20001"/>
                    </a:ext>
                  </a:extLst>
                </a:gridCol>
                <a:gridCol w="871743">
                  <a:extLst>
                    <a:ext uri="{9D8B030D-6E8A-4147-A177-3AD203B41FA5}">
                      <a16:colId xmlns:a16="http://schemas.microsoft.com/office/drawing/2014/main" val="20002"/>
                    </a:ext>
                  </a:extLst>
                </a:gridCol>
                <a:gridCol w="921316">
                  <a:extLst>
                    <a:ext uri="{9D8B030D-6E8A-4147-A177-3AD203B41FA5}">
                      <a16:colId xmlns:a16="http://schemas.microsoft.com/office/drawing/2014/main" val="20003"/>
                    </a:ext>
                  </a:extLst>
                </a:gridCol>
                <a:gridCol w="2622630">
                  <a:extLst>
                    <a:ext uri="{9D8B030D-6E8A-4147-A177-3AD203B41FA5}">
                      <a16:colId xmlns:a16="http://schemas.microsoft.com/office/drawing/2014/main" val="20004"/>
                    </a:ext>
                  </a:extLst>
                </a:gridCol>
                <a:gridCol w="2622629">
                  <a:extLst>
                    <a:ext uri="{9D8B030D-6E8A-4147-A177-3AD203B41FA5}">
                      <a16:colId xmlns:a16="http://schemas.microsoft.com/office/drawing/2014/main" val="20005"/>
                    </a:ext>
                  </a:extLst>
                </a:gridCol>
              </a:tblGrid>
              <a:tr h="231927">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endPar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527107">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253012">
                <a:tc rowSpan="4">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Text" lastClr="000000">
                          <a:lumMod val="50000"/>
                          <a:lumOff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Text" lastClr="000000">
                          <a:lumMod val="50000"/>
                          <a:lumOff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716866">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marL="90000" marR="90000" marT="46800" marB="0">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高価であり、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人件費削減に繋がらない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テクノロジーへのニーズは低い。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Text" lastClr="000000">
                          <a:lumMod val="50000"/>
                          <a:lumOff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負荷軽減にはなるものの、人件費削減に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繋がらないため、ニーズが低い。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ただし、人手不足及び人件費高騰、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導入コストの低減、使いやすさが向上すれば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普及する可能性がある。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50000"/>
                          <a:lumOff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253012">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0" marR="0" marT="0" marB="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716866">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高価であり、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人件費削減に繋がらない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テクノロジーへのニーズは低い。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負荷軽減にはなるものの、人件費削減に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繋がらないため、ニーズが低い。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ただし、人手不足及び人件費高騰、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導入コストの低減、使いやすさが向上すれば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普及する可能性がある。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r h="253012">
                <a:tc rowSpan="4">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1219215" rtl="0" eaLnBrk="1" latinLnBrk="0" hangingPunct="1"/>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6"/>
                  </a:ext>
                </a:extLst>
              </a:tr>
              <a:tr h="590360">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高齢者の自立が可能になるため、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手動のウォーカ</a:t>
                      </a:r>
                      <a:r>
                        <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は既に多く使われている。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ただし、高齢者の使いやすさ、</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心理的抵抗にはまだ課題がある。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既に自立を維持できるモビリティとして、</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認識されており</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今後も引き続きニーズがあると予測される。</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7"/>
                  </a:ext>
                </a:extLst>
              </a:tr>
              <a:tr h="253012">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1219215" rtl="0" eaLnBrk="1" latinLnBrk="0" hangingPunct="1"/>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8"/>
                  </a:ext>
                </a:extLst>
              </a:tr>
              <a:tr h="590360">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高齢者の自立が可能になるため、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手動で簡易なものは既に多く使われている。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高齢者の使いやすさ、</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心理的抵抗にはまだ課題がある。</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自立を維持できるモビリティとして、</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引き続きニーズは高い。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ただし、屋外向けの方がニーズは高い。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9"/>
                  </a:ext>
                </a:extLst>
              </a:tr>
            </a:tbl>
          </a:graphicData>
        </a:graphic>
      </p:graphicFrame>
      <p:grpSp>
        <p:nvGrpSpPr>
          <p:cNvPr id="12" name="グループ化 11">
            <a:extLst>
              <a:ext uri="{FF2B5EF4-FFF2-40B4-BE49-F238E27FC236}">
                <a16:creationId xmlns:a16="http://schemas.microsoft.com/office/drawing/2014/main" id="{5033B11E-A5DF-44F3-A784-8A20ABAC36B3}"/>
              </a:ext>
            </a:extLst>
          </p:cNvPr>
          <p:cNvGrpSpPr/>
          <p:nvPr/>
        </p:nvGrpSpPr>
        <p:grpSpPr>
          <a:xfrm>
            <a:off x="549298" y="1459632"/>
            <a:ext cx="3251574" cy="457200"/>
            <a:chOff x="488504" y="976671"/>
            <a:chExt cx="3600000" cy="457200"/>
          </a:xfrm>
        </p:grpSpPr>
        <p:sp>
          <p:nvSpPr>
            <p:cNvPr id="14" name="Rectangle 2">
              <a:extLst>
                <a:ext uri="{FF2B5EF4-FFF2-40B4-BE49-F238E27FC236}">
                  <a16:creationId xmlns:a16="http://schemas.microsoft.com/office/drawing/2014/main" id="{4E99882E-CA82-4622-BA71-900BE2941F45}"/>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5" name="直線コネクタ 14">
              <a:extLst>
                <a:ext uri="{FF2B5EF4-FFF2-40B4-BE49-F238E27FC236}">
                  <a16:creationId xmlns:a16="http://schemas.microsoft.com/office/drawing/2014/main" id="{097051BC-A017-4C67-BDB1-02BD18808D5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6" name="正方形/長方形 15">
              <a:extLst>
                <a:ext uri="{FF2B5EF4-FFF2-40B4-BE49-F238E27FC236}">
                  <a16:creationId xmlns:a16="http://schemas.microsoft.com/office/drawing/2014/main" id="{4428B5C7-AFE0-43E1-AFF9-65CC8976A4F0}"/>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7" name="テキスト ボックス 16">
            <a:extLst>
              <a:ext uri="{FF2B5EF4-FFF2-40B4-BE49-F238E27FC236}">
                <a16:creationId xmlns:a16="http://schemas.microsoft.com/office/drawing/2014/main" id="{109F7A0E-2A12-41A6-A720-F3EBBFEDE503}"/>
              </a:ext>
            </a:extLst>
          </p:cNvPr>
          <p:cNvSpPr txBox="1"/>
          <p:nvPr/>
        </p:nvSpPr>
        <p:spPr>
          <a:xfrm>
            <a:off x="6945734" y="1401782"/>
            <a:ext cx="2482850" cy="492443"/>
          </a:xfrm>
          <a:prstGeom prst="rect">
            <a:avLst/>
          </a:prstGeom>
          <a:noFill/>
        </p:spPr>
        <p:txBody>
          <a:bodyPr wrap="square" rtlCol="0">
            <a:spAutoFit/>
          </a:bodyPr>
          <a:lstStyle/>
          <a:p>
            <a:r>
              <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医療機器承認を取る必要がなく、市場に展開が可能な機器</a:t>
            </a:r>
            <a:endParaRPr kumimoji="1" lang="en-US" altLang="ja-JP"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spcBef>
                <a:spcPts val="600"/>
              </a:spcBef>
            </a:pPr>
            <a:r>
              <a:rPr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市場に展開するには医療機器承認を得る必要がある機器</a:t>
            </a:r>
            <a:endPar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18" name="図 17">
            <a:extLst>
              <a:ext uri="{FF2B5EF4-FFF2-40B4-BE49-F238E27FC236}">
                <a16:creationId xmlns:a16="http://schemas.microsoft.com/office/drawing/2014/main" id="{7AAB231C-C323-46B7-95BE-6117E79909BD}"/>
              </a:ext>
            </a:extLst>
          </p:cNvPr>
          <p:cNvPicPr>
            <a:picLocks noChangeAspect="1"/>
          </p:cNvPicPr>
          <p:nvPr/>
        </p:nvPicPr>
        <p:blipFill rotWithShape="1">
          <a:blip r:embed="rId7"/>
          <a:srcRect t="5522" b="1"/>
          <a:stretch/>
        </p:blipFill>
        <p:spPr>
          <a:xfrm>
            <a:off x="1862669" y="2860631"/>
            <a:ext cx="720080" cy="678886"/>
          </a:xfrm>
          <a:prstGeom prst="rect">
            <a:avLst/>
          </a:prstGeom>
        </p:spPr>
      </p:pic>
      <p:pic>
        <p:nvPicPr>
          <p:cNvPr id="19" name="図 18">
            <a:extLst>
              <a:ext uri="{FF2B5EF4-FFF2-40B4-BE49-F238E27FC236}">
                <a16:creationId xmlns:a16="http://schemas.microsoft.com/office/drawing/2014/main" id="{D6ACBF3D-1DE5-414C-B194-830656BDD155}"/>
              </a:ext>
            </a:extLst>
          </p:cNvPr>
          <p:cNvPicPr>
            <a:picLocks noChangeAspect="1"/>
          </p:cNvPicPr>
          <p:nvPr/>
        </p:nvPicPr>
        <p:blipFill>
          <a:blip r:embed="rId8"/>
          <a:stretch>
            <a:fillRect/>
          </a:stretch>
        </p:blipFill>
        <p:spPr>
          <a:xfrm>
            <a:off x="1862669" y="3927622"/>
            <a:ext cx="720080" cy="698013"/>
          </a:xfrm>
          <a:prstGeom prst="rect">
            <a:avLst/>
          </a:prstGeom>
        </p:spPr>
      </p:pic>
      <p:pic>
        <p:nvPicPr>
          <p:cNvPr id="20" name="図 19">
            <a:extLst>
              <a:ext uri="{FF2B5EF4-FFF2-40B4-BE49-F238E27FC236}">
                <a16:creationId xmlns:a16="http://schemas.microsoft.com/office/drawing/2014/main" id="{158D8D6C-B55D-4886-8270-260D392C4D06}"/>
              </a:ext>
            </a:extLst>
          </p:cNvPr>
          <p:cNvPicPr>
            <a:picLocks noChangeAspect="1"/>
          </p:cNvPicPr>
          <p:nvPr/>
        </p:nvPicPr>
        <p:blipFill>
          <a:blip r:embed="rId9"/>
          <a:stretch>
            <a:fillRect/>
          </a:stretch>
        </p:blipFill>
        <p:spPr>
          <a:xfrm>
            <a:off x="1859026" y="4904412"/>
            <a:ext cx="723723" cy="684828"/>
          </a:xfrm>
          <a:prstGeom prst="rect">
            <a:avLst/>
          </a:prstGeom>
        </p:spPr>
      </p:pic>
      <p:pic>
        <p:nvPicPr>
          <p:cNvPr id="21" name="図 20">
            <a:extLst>
              <a:ext uri="{FF2B5EF4-FFF2-40B4-BE49-F238E27FC236}">
                <a16:creationId xmlns:a16="http://schemas.microsoft.com/office/drawing/2014/main" id="{75C0EA6A-4925-4DCA-BB79-135A60107B5D}"/>
              </a:ext>
            </a:extLst>
          </p:cNvPr>
          <p:cNvPicPr>
            <a:picLocks noChangeAspect="1"/>
          </p:cNvPicPr>
          <p:nvPr/>
        </p:nvPicPr>
        <p:blipFill>
          <a:blip r:embed="rId10"/>
          <a:stretch>
            <a:fillRect/>
          </a:stretch>
        </p:blipFill>
        <p:spPr>
          <a:xfrm>
            <a:off x="1856656" y="5877063"/>
            <a:ext cx="711875" cy="696287"/>
          </a:xfrm>
          <a:prstGeom prst="rect">
            <a:avLst/>
          </a:prstGeom>
        </p:spPr>
      </p:pic>
    </p:spTree>
    <p:extLst>
      <p:ext uri="{BB962C8B-B14F-4D97-AF65-F5344CB8AC3E}">
        <p14:creationId xmlns:p14="http://schemas.microsoft.com/office/powerpoint/2010/main" val="539101775"/>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5783440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429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アメリカにおけるロボット介護機器の今後の有望進出領域（</a:t>
            </a:r>
            <a:r>
              <a:rPr lang="en-US" altLang="ja-JP" dirty="0"/>
              <a:t>2/4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22" name="表 21">
            <a:extLst>
              <a:ext uri="{FF2B5EF4-FFF2-40B4-BE49-F238E27FC236}">
                <a16:creationId xmlns:a16="http://schemas.microsoft.com/office/drawing/2014/main" id="{50A1E9E2-E28D-4729-A6E3-8D7D8DEB049B}"/>
              </a:ext>
            </a:extLst>
          </p:cNvPr>
          <p:cNvGraphicFramePr>
            <a:graphicFrameLocks noGrp="1"/>
          </p:cNvGraphicFramePr>
          <p:nvPr>
            <p:extLst>
              <p:ext uri="{D42A27DB-BD31-4B8C-83A1-F6EECF244321}">
                <p14:modId xmlns:p14="http://schemas.microsoft.com/office/powerpoint/2010/main" val="635312179"/>
              </p:ext>
            </p:extLst>
          </p:nvPr>
        </p:nvGraphicFramePr>
        <p:xfrm>
          <a:off x="460204" y="1988840"/>
          <a:ext cx="9018292" cy="4480560"/>
        </p:xfrm>
        <a:graphic>
          <a:graphicData uri="http://schemas.openxmlformats.org/drawingml/2006/table">
            <a:tbl>
              <a:tblPr firstRow="1" bandRow="1"/>
              <a:tblGrid>
                <a:gridCol w="822563">
                  <a:extLst>
                    <a:ext uri="{9D8B030D-6E8A-4147-A177-3AD203B41FA5}">
                      <a16:colId xmlns:a16="http://schemas.microsoft.com/office/drawing/2014/main" val="20000"/>
                    </a:ext>
                  </a:extLst>
                </a:gridCol>
                <a:gridCol w="1517109">
                  <a:extLst>
                    <a:ext uri="{9D8B030D-6E8A-4147-A177-3AD203B41FA5}">
                      <a16:colId xmlns:a16="http://schemas.microsoft.com/office/drawing/2014/main" val="20001"/>
                    </a:ext>
                  </a:extLst>
                </a:gridCol>
                <a:gridCol w="827192">
                  <a:extLst>
                    <a:ext uri="{9D8B030D-6E8A-4147-A177-3AD203B41FA5}">
                      <a16:colId xmlns:a16="http://schemas.microsoft.com/office/drawing/2014/main" val="20002"/>
                    </a:ext>
                  </a:extLst>
                </a:gridCol>
                <a:gridCol w="874231">
                  <a:extLst>
                    <a:ext uri="{9D8B030D-6E8A-4147-A177-3AD203B41FA5}">
                      <a16:colId xmlns:a16="http://schemas.microsoft.com/office/drawing/2014/main" val="20003"/>
                    </a:ext>
                  </a:extLst>
                </a:gridCol>
                <a:gridCol w="2488599">
                  <a:extLst>
                    <a:ext uri="{9D8B030D-6E8A-4147-A177-3AD203B41FA5}">
                      <a16:colId xmlns:a16="http://schemas.microsoft.com/office/drawing/2014/main" val="20004"/>
                    </a:ext>
                  </a:extLst>
                </a:gridCol>
                <a:gridCol w="2488598">
                  <a:extLst>
                    <a:ext uri="{9D8B030D-6E8A-4147-A177-3AD203B41FA5}">
                      <a16:colId xmlns:a16="http://schemas.microsoft.com/office/drawing/2014/main" val="20005"/>
                    </a:ext>
                  </a:extLst>
                </a:gridCol>
              </a:tblGrid>
              <a:tr h="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endPar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1219215" rtl="0" eaLnBrk="1" latinLnBrk="0" hangingPunct="1"/>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268849">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潜在的なニーズはあるが、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高価なため普及していない。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自立を維持できるモビリティとしての</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認識が広まり、コストが下がれば</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普及する可能性はある。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0">
                <a:tc rowSpan="6">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134425">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簡易なものが既に安価に普及しているため、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ニーズは低い。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臭いの封じ込めなどに関心があれば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普及の可能性はあるが、確定的ではない。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r h="134425">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1219215" rtl="0" eaLnBrk="1" latinLnBrk="0" hangingPunct="1"/>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200" b="0"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extLst>
                  <a:ext uri="{0D108BD9-81ED-4DB2-BD59-A6C34878D82A}">
                    <a16:rowId xmlns:a16="http://schemas.microsoft.com/office/drawing/2014/main" val="10006"/>
                  </a:ext>
                </a:extLst>
              </a:tr>
              <a:tr h="134425">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おむつ交換を予期することができれば、</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おむつ交換のチェックに割く人件費を</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削減でき、ニーズは高い。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人件費を削減できる効果があるため、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ニーズは高い。</a:t>
                      </a: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extLst>
                  <a:ext uri="{0D108BD9-81ED-4DB2-BD59-A6C34878D82A}">
                    <a16:rowId xmlns:a16="http://schemas.microsoft.com/office/drawing/2014/main" val="10007"/>
                  </a:ext>
                </a:extLst>
              </a:tr>
              <a:tr h="13442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1219215" rtl="0" eaLnBrk="1" latinLnBrk="0" hangingPunct="1"/>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8"/>
                  </a:ext>
                </a:extLst>
              </a:tr>
              <a:tr h="134425">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簡易なものが既に安価に普及しているため、ニーズは低い。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人件費削減に繋げられれば、</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将来的なニーズは高まる可能性があるが、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確定的ではない。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9"/>
                  </a:ext>
                </a:extLst>
              </a:tr>
            </a:tbl>
          </a:graphicData>
        </a:graphic>
      </p:graphicFrame>
      <p:grpSp>
        <p:nvGrpSpPr>
          <p:cNvPr id="23" name="グループ化 22">
            <a:extLst>
              <a:ext uri="{FF2B5EF4-FFF2-40B4-BE49-F238E27FC236}">
                <a16:creationId xmlns:a16="http://schemas.microsoft.com/office/drawing/2014/main" id="{A0F20350-0663-4C05-9F9F-0DE22AF53C33}"/>
              </a:ext>
            </a:extLst>
          </p:cNvPr>
          <p:cNvGrpSpPr/>
          <p:nvPr/>
        </p:nvGrpSpPr>
        <p:grpSpPr>
          <a:xfrm>
            <a:off x="477290" y="1531640"/>
            <a:ext cx="3251574" cy="457200"/>
            <a:chOff x="488504" y="976671"/>
            <a:chExt cx="3600000" cy="457200"/>
          </a:xfrm>
        </p:grpSpPr>
        <p:sp>
          <p:nvSpPr>
            <p:cNvPr id="24" name="Rectangle 2">
              <a:extLst>
                <a:ext uri="{FF2B5EF4-FFF2-40B4-BE49-F238E27FC236}">
                  <a16:creationId xmlns:a16="http://schemas.microsoft.com/office/drawing/2014/main" id="{39189129-E61A-491B-A799-2B9C8D3797CE}"/>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25" name="直線コネクタ 24">
              <a:extLst>
                <a:ext uri="{FF2B5EF4-FFF2-40B4-BE49-F238E27FC236}">
                  <a16:creationId xmlns:a16="http://schemas.microsoft.com/office/drawing/2014/main" id="{37573A6E-6853-4AB0-B0EE-00068DCF71E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6" name="正方形/長方形 25">
              <a:extLst>
                <a:ext uri="{FF2B5EF4-FFF2-40B4-BE49-F238E27FC236}">
                  <a16:creationId xmlns:a16="http://schemas.microsoft.com/office/drawing/2014/main" id="{4D43B1BE-EBBA-448D-AA64-482352A72FC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7" name="図 26">
            <a:extLst>
              <a:ext uri="{FF2B5EF4-FFF2-40B4-BE49-F238E27FC236}">
                <a16:creationId xmlns:a16="http://schemas.microsoft.com/office/drawing/2014/main" id="{883907D1-5C92-444F-92B2-FAC8B2ADC0BE}"/>
              </a:ext>
            </a:extLst>
          </p:cNvPr>
          <p:cNvPicPr>
            <a:picLocks noChangeAspect="1"/>
          </p:cNvPicPr>
          <p:nvPr/>
        </p:nvPicPr>
        <p:blipFill>
          <a:blip r:embed="rId7"/>
          <a:stretch>
            <a:fillRect/>
          </a:stretch>
        </p:blipFill>
        <p:spPr>
          <a:xfrm>
            <a:off x="2000672" y="2962256"/>
            <a:ext cx="714329" cy="705237"/>
          </a:xfrm>
          <a:prstGeom prst="rect">
            <a:avLst/>
          </a:prstGeom>
        </p:spPr>
      </p:pic>
      <p:pic>
        <p:nvPicPr>
          <p:cNvPr id="28" name="図 27">
            <a:extLst>
              <a:ext uri="{FF2B5EF4-FFF2-40B4-BE49-F238E27FC236}">
                <a16:creationId xmlns:a16="http://schemas.microsoft.com/office/drawing/2014/main" id="{D509F8A3-A67C-41A0-9894-A80CCDAE7E6D}"/>
              </a:ext>
            </a:extLst>
          </p:cNvPr>
          <p:cNvPicPr>
            <a:picLocks noChangeAspect="1"/>
          </p:cNvPicPr>
          <p:nvPr/>
        </p:nvPicPr>
        <p:blipFill>
          <a:blip r:embed="rId8"/>
          <a:stretch>
            <a:fillRect/>
          </a:stretch>
        </p:blipFill>
        <p:spPr>
          <a:xfrm>
            <a:off x="2005313" y="3774319"/>
            <a:ext cx="718107" cy="674515"/>
          </a:xfrm>
          <a:prstGeom prst="rect">
            <a:avLst/>
          </a:prstGeom>
        </p:spPr>
      </p:pic>
      <p:pic>
        <p:nvPicPr>
          <p:cNvPr id="29" name="図 28">
            <a:extLst>
              <a:ext uri="{FF2B5EF4-FFF2-40B4-BE49-F238E27FC236}">
                <a16:creationId xmlns:a16="http://schemas.microsoft.com/office/drawing/2014/main" id="{2ECB3B99-7720-42A4-9632-9A1CFCE13A2D}"/>
              </a:ext>
            </a:extLst>
          </p:cNvPr>
          <p:cNvPicPr>
            <a:picLocks noChangeAspect="1"/>
          </p:cNvPicPr>
          <p:nvPr/>
        </p:nvPicPr>
        <p:blipFill>
          <a:blip r:embed="rId9"/>
          <a:stretch>
            <a:fillRect/>
          </a:stretch>
        </p:blipFill>
        <p:spPr>
          <a:xfrm>
            <a:off x="2005314" y="5668032"/>
            <a:ext cx="710492" cy="641288"/>
          </a:xfrm>
          <a:prstGeom prst="rect">
            <a:avLst/>
          </a:prstGeom>
        </p:spPr>
      </p:pic>
      <p:pic>
        <p:nvPicPr>
          <p:cNvPr id="30" name="図 29">
            <a:extLst>
              <a:ext uri="{FF2B5EF4-FFF2-40B4-BE49-F238E27FC236}">
                <a16:creationId xmlns:a16="http://schemas.microsoft.com/office/drawing/2014/main" id="{AF705473-F2FA-498A-896F-2C9FD4BF874D}"/>
              </a:ext>
            </a:extLst>
          </p:cNvPr>
          <p:cNvPicPr>
            <a:picLocks noChangeAspect="1"/>
          </p:cNvPicPr>
          <p:nvPr/>
        </p:nvPicPr>
        <p:blipFill>
          <a:blip r:embed="rId10"/>
          <a:stretch>
            <a:fillRect/>
          </a:stretch>
        </p:blipFill>
        <p:spPr>
          <a:xfrm>
            <a:off x="1995726" y="4626692"/>
            <a:ext cx="726034" cy="674516"/>
          </a:xfrm>
          <a:prstGeom prst="rect">
            <a:avLst/>
          </a:prstGeom>
        </p:spPr>
      </p:pic>
    </p:spTree>
    <p:extLst>
      <p:ext uri="{BB962C8B-B14F-4D97-AF65-F5344CB8AC3E}">
        <p14:creationId xmlns:p14="http://schemas.microsoft.com/office/powerpoint/2010/main" val="425525181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9276377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531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アメリカにおけるロボット介護機器の今後の有望進出領域（</a:t>
            </a:r>
            <a:r>
              <a:rPr lang="en-US" altLang="ja-JP" dirty="0"/>
              <a:t>3/4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4CB3049E-059E-4A9D-8843-D804F0F436DB}"/>
              </a:ext>
            </a:extLst>
          </p:cNvPr>
          <p:cNvGraphicFramePr>
            <a:graphicFrameLocks noGrp="1"/>
          </p:cNvGraphicFramePr>
          <p:nvPr>
            <p:extLst>
              <p:ext uri="{D42A27DB-BD31-4B8C-83A1-F6EECF244321}">
                <p14:modId xmlns:p14="http://schemas.microsoft.com/office/powerpoint/2010/main" val="416184927"/>
              </p:ext>
            </p:extLst>
          </p:nvPr>
        </p:nvGraphicFramePr>
        <p:xfrm>
          <a:off x="460204" y="1997091"/>
          <a:ext cx="9018292" cy="4114800"/>
        </p:xfrm>
        <a:graphic>
          <a:graphicData uri="http://schemas.openxmlformats.org/drawingml/2006/table">
            <a:tbl>
              <a:tblPr firstRow="1" bandRow="1"/>
              <a:tblGrid>
                <a:gridCol w="822563">
                  <a:extLst>
                    <a:ext uri="{9D8B030D-6E8A-4147-A177-3AD203B41FA5}">
                      <a16:colId xmlns:a16="http://schemas.microsoft.com/office/drawing/2014/main" val="20000"/>
                    </a:ext>
                  </a:extLst>
                </a:gridCol>
                <a:gridCol w="1517109">
                  <a:extLst>
                    <a:ext uri="{9D8B030D-6E8A-4147-A177-3AD203B41FA5}">
                      <a16:colId xmlns:a16="http://schemas.microsoft.com/office/drawing/2014/main" val="20001"/>
                    </a:ext>
                  </a:extLst>
                </a:gridCol>
                <a:gridCol w="827192">
                  <a:extLst>
                    <a:ext uri="{9D8B030D-6E8A-4147-A177-3AD203B41FA5}">
                      <a16:colId xmlns:a16="http://schemas.microsoft.com/office/drawing/2014/main" val="20002"/>
                    </a:ext>
                  </a:extLst>
                </a:gridCol>
                <a:gridCol w="874231">
                  <a:extLst>
                    <a:ext uri="{9D8B030D-6E8A-4147-A177-3AD203B41FA5}">
                      <a16:colId xmlns:a16="http://schemas.microsoft.com/office/drawing/2014/main" val="20003"/>
                    </a:ext>
                  </a:extLst>
                </a:gridCol>
                <a:gridCol w="2488599">
                  <a:extLst>
                    <a:ext uri="{9D8B030D-6E8A-4147-A177-3AD203B41FA5}">
                      <a16:colId xmlns:a16="http://schemas.microsoft.com/office/drawing/2014/main" val="20004"/>
                    </a:ext>
                  </a:extLst>
                </a:gridCol>
                <a:gridCol w="2488598">
                  <a:extLst>
                    <a:ext uri="{9D8B030D-6E8A-4147-A177-3AD203B41FA5}">
                      <a16:colId xmlns:a16="http://schemas.microsoft.com/office/drawing/2014/main" val="20005"/>
                    </a:ext>
                  </a:extLst>
                </a:gridCol>
              </a:tblGrid>
              <a:tr h="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endPar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34425">
                <a:tc rowSpan="6">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0">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ニーズは高いが、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高齢者はカメラやマイクに対する抵抗がある。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また、ウェアラブルデバイスもつけたがらない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傾向にある。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将来的にもニーズは高いが、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既に導入が進んでおり、競合が多い。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ＡＩ活用が進んでおり、データ収集の観点から</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劣勢になる可能性が高い。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latin typeface="+mn-ea"/>
                        <a:ea typeface="+mn-ea"/>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0">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0">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家族からのニーズが特に高い。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再入院を防止したい病院側のニーズもある。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ただし、介護施設向け同様、</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抵抗感には配慮する必要性がある。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rgbClr val="002060"/>
                        </a:solidFill>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将来的にもニーズは高いが、</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個人消費者向けは安価な製品が</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普及する可能性が高く、競合が激しい。</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endParaRPr kumimoji="1" lang="en-US" altLang="ja-JP" sz="900" kern="1200" dirty="0">
                        <a:solidFill>
                          <a:srgbClr val="002060"/>
                        </a:solidFill>
                        <a:latin typeface="+mn-lt"/>
                        <a:ea typeface="+mn-ea"/>
                        <a:cs typeface="+mn-cs"/>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r h="0">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6"/>
                  </a:ext>
                </a:extLst>
              </a:tr>
              <a:tr h="0">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家族とのコミュニケーションに</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使用可能なものは非常にニーズが高い。</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コンパニオンロボットは内向的な人向けなど</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一部でニーズがある。</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コンパニオンロボットは一部にニーズがあり、</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低価格であれば普及する可能性がある。</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ただし、個人消費者向けは安価な製品が</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普及する可能性が高く、競合が激しい。</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en-US" altLang="ja-JP" sz="900" b="0" kern="1200" dirty="0">
                        <a:solidFill>
                          <a:srgbClr val="002060"/>
                        </a:solidFill>
                        <a:latin typeface="+mn-ea"/>
                        <a:ea typeface="+mn-ea"/>
                        <a:cs typeface="+mn-cs"/>
                      </a:endParaRPr>
                    </a:p>
                  </a:txBody>
                  <a:tcPr marL="0" marR="0">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7"/>
                  </a:ext>
                </a:extLst>
              </a:tr>
            </a:tbl>
          </a:graphicData>
        </a:graphic>
      </p:graphicFrame>
      <p:grpSp>
        <p:nvGrpSpPr>
          <p:cNvPr id="7" name="グループ化 6">
            <a:extLst>
              <a:ext uri="{FF2B5EF4-FFF2-40B4-BE49-F238E27FC236}">
                <a16:creationId xmlns:a16="http://schemas.microsoft.com/office/drawing/2014/main" id="{6116238F-E6F3-456B-A0B5-65B2165054A5}"/>
              </a:ext>
            </a:extLst>
          </p:cNvPr>
          <p:cNvGrpSpPr/>
          <p:nvPr/>
        </p:nvGrpSpPr>
        <p:grpSpPr>
          <a:xfrm>
            <a:off x="477290" y="1531640"/>
            <a:ext cx="3251574" cy="457200"/>
            <a:chOff x="488504" y="976671"/>
            <a:chExt cx="3600000" cy="457200"/>
          </a:xfrm>
        </p:grpSpPr>
        <p:sp>
          <p:nvSpPr>
            <p:cNvPr id="9" name="Rectangle 2">
              <a:extLst>
                <a:ext uri="{FF2B5EF4-FFF2-40B4-BE49-F238E27FC236}">
                  <a16:creationId xmlns:a16="http://schemas.microsoft.com/office/drawing/2014/main" id="{56F7120C-DBEA-4D5F-8799-8B147A3095A2}"/>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1" name="直線コネクタ 10">
              <a:extLst>
                <a:ext uri="{FF2B5EF4-FFF2-40B4-BE49-F238E27FC236}">
                  <a16:creationId xmlns:a16="http://schemas.microsoft.com/office/drawing/2014/main" id="{BE88CF52-0B7B-45EA-83E3-DADF2D1435A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E2CCF53E-A939-416D-941D-855B6E7F21C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4" name="図 13">
            <a:extLst>
              <a:ext uri="{FF2B5EF4-FFF2-40B4-BE49-F238E27FC236}">
                <a16:creationId xmlns:a16="http://schemas.microsoft.com/office/drawing/2014/main" id="{42F62BD4-1DBF-458F-A367-34076D70D4D0}"/>
              </a:ext>
            </a:extLst>
          </p:cNvPr>
          <p:cNvPicPr>
            <a:picLocks noChangeAspect="1"/>
          </p:cNvPicPr>
          <p:nvPr/>
        </p:nvPicPr>
        <p:blipFill>
          <a:blip r:embed="rId7"/>
          <a:stretch>
            <a:fillRect/>
          </a:stretch>
        </p:blipFill>
        <p:spPr>
          <a:xfrm>
            <a:off x="1960473" y="3081421"/>
            <a:ext cx="739979" cy="735830"/>
          </a:xfrm>
          <a:prstGeom prst="rect">
            <a:avLst/>
          </a:prstGeom>
        </p:spPr>
      </p:pic>
      <p:pic>
        <p:nvPicPr>
          <p:cNvPr id="15" name="図 14">
            <a:extLst>
              <a:ext uri="{FF2B5EF4-FFF2-40B4-BE49-F238E27FC236}">
                <a16:creationId xmlns:a16="http://schemas.microsoft.com/office/drawing/2014/main" id="{2A209014-C646-4EEA-91F3-F82916F2488F}"/>
              </a:ext>
            </a:extLst>
          </p:cNvPr>
          <p:cNvPicPr>
            <a:picLocks noChangeAspect="1"/>
          </p:cNvPicPr>
          <p:nvPr/>
        </p:nvPicPr>
        <p:blipFill>
          <a:blip r:embed="rId8"/>
          <a:stretch>
            <a:fillRect/>
          </a:stretch>
        </p:blipFill>
        <p:spPr>
          <a:xfrm>
            <a:off x="1954064" y="4128689"/>
            <a:ext cx="745287" cy="701122"/>
          </a:xfrm>
          <a:prstGeom prst="rect">
            <a:avLst/>
          </a:prstGeom>
        </p:spPr>
      </p:pic>
      <p:pic>
        <p:nvPicPr>
          <p:cNvPr id="16" name="図 15">
            <a:extLst>
              <a:ext uri="{FF2B5EF4-FFF2-40B4-BE49-F238E27FC236}">
                <a16:creationId xmlns:a16="http://schemas.microsoft.com/office/drawing/2014/main" id="{07FB9B9C-58B3-4A2F-A26B-F73B5D9BCC73}"/>
              </a:ext>
            </a:extLst>
          </p:cNvPr>
          <p:cNvPicPr>
            <a:picLocks noChangeAspect="1"/>
          </p:cNvPicPr>
          <p:nvPr/>
        </p:nvPicPr>
        <p:blipFill>
          <a:blip r:embed="rId9"/>
          <a:stretch>
            <a:fillRect/>
          </a:stretch>
        </p:blipFill>
        <p:spPr>
          <a:xfrm>
            <a:off x="1964958" y="5203244"/>
            <a:ext cx="736264" cy="674028"/>
          </a:xfrm>
          <a:prstGeom prst="rect">
            <a:avLst/>
          </a:prstGeom>
        </p:spPr>
      </p:pic>
    </p:spTree>
    <p:extLst>
      <p:ext uri="{BB962C8B-B14F-4D97-AF65-F5344CB8AC3E}">
        <p14:creationId xmlns:p14="http://schemas.microsoft.com/office/powerpoint/2010/main" val="74913285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78581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634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アメリカにおけるロボット介護機器の今後の有望進出領域（</a:t>
            </a:r>
            <a:r>
              <a:rPr lang="en-US" altLang="ja-JP" dirty="0"/>
              <a:t>4/4</a:t>
            </a:r>
            <a:r>
              <a:rPr lang="ja-JP" altLang="en-US" dirty="0"/>
              <a:t>）</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8A0549DB-3D35-4BB1-8107-44B26DD4FA2F}"/>
              </a:ext>
            </a:extLst>
          </p:cNvPr>
          <p:cNvGraphicFramePr>
            <a:graphicFrameLocks noGrp="1"/>
          </p:cNvGraphicFramePr>
          <p:nvPr>
            <p:extLst>
              <p:ext uri="{D42A27DB-BD31-4B8C-83A1-F6EECF244321}">
                <p14:modId xmlns:p14="http://schemas.microsoft.com/office/powerpoint/2010/main" val="1518387916"/>
              </p:ext>
            </p:extLst>
          </p:nvPr>
        </p:nvGraphicFramePr>
        <p:xfrm>
          <a:off x="471212" y="2000563"/>
          <a:ext cx="9018292" cy="2788920"/>
        </p:xfrm>
        <a:graphic>
          <a:graphicData uri="http://schemas.openxmlformats.org/drawingml/2006/table">
            <a:tbl>
              <a:tblPr firstRow="1" bandRow="1"/>
              <a:tblGrid>
                <a:gridCol w="822563">
                  <a:extLst>
                    <a:ext uri="{9D8B030D-6E8A-4147-A177-3AD203B41FA5}">
                      <a16:colId xmlns:a16="http://schemas.microsoft.com/office/drawing/2014/main" val="20000"/>
                    </a:ext>
                  </a:extLst>
                </a:gridCol>
                <a:gridCol w="1517109">
                  <a:extLst>
                    <a:ext uri="{9D8B030D-6E8A-4147-A177-3AD203B41FA5}">
                      <a16:colId xmlns:a16="http://schemas.microsoft.com/office/drawing/2014/main" val="20001"/>
                    </a:ext>
                  </a:extLst>
                </a:gridCol>
                <a:gridCol w="827192">
                  <a:extLst>
                    <a:ext uri="{9D8B030D-6E8A-4147-A177-3AD203B41FA5}">
                      <a16:colId xmlns:a16="http://schemas.microsoft.com/office/drawing/2014/main" val="20002"/>
                    </a:ext>
                  </a:extLst>
                </a:gridCol>
                <a:gridCol w="874231">
                  <a:extLst>
                    <a:ext uri="{9D8B030D-6E8A-4147-A177-3AD203B41FA5}">
                      <a16:colId xmlns:a16="http://schemas.microsoft.com/office/drawing/2014/main" val="20003"/>
                    </a:ext>
                  </a:extLst>
                </a:gridCol>
                <a:gridCol w="2488599">
                  <a:extLst>
                    <a:ext uri="{9D8B030D-6E8A-4147-A177-3AD203B41FA5}">
                      <a16:colId xmlns:a16="http://schemas.microsoft.com/office/drawing/2014/main" val="20004"/>
                    </a:ext>
                  </a:extLst>
                </a:gridCol>
                <a:gridCol w="2488598">
                  <a:extLst>
                    <a:ext uri="{9D8B030D-6E8A-4147-A177-3AD203B41FA5}">
                      <a16:colId xmlns:a16="http://schemas.microsoft.com/office/drawing/2014/main" val="20005"/>
                    </a:ext>
                  </a:extLst>
                </a:gridCol>
              </a:tblGrid>
              <a:tr h="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endPar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4384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5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1219215" rtl="0" eaLnBrk="1" latinLnBrk="0" hangingPunct="1"/>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0">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1219215" rtl="0" eaLnBrk="1" latinLnBrk="0" hangingPunct="1"/>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a:t>
                      </a: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自体は存在するが、</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優先順位は高くない。</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endParaRPr kumimoji="1" lang="ja-JP" altLang="en-US" sz="900" kern="1200" dirty="0">
                        <a:solidFill>
                          <a:srgbClr val="002060"/>
                        </a:solidFill>
                        <a:latin typeface="+mn-lt"/>
                        <a:ea typeface="+mn-ea"/>
                        <a:cs typeface="+mn-cs"/>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1219215" rtl="0" eaLnBrk="1" latinLnBrk="0" hangingPunct="1"/>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ニーズ自</a:t>
                      </a:r>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体は存在するが、</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1219215" rtl="0" eaLnBrk="1" latinLnBrk="0" hangingPunct="1"/>
                      <a:r>
                        <a:rPr kumimoji="1" lang="ja-JP" altLang="en-US"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優先順位は高くない。</a:t>
                      </a:r>
                      <a:endParaRPr kumimoji="1" lang="en-US" altLang="ja-JP" sz="9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0">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0">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遠隔医療を中心に、</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医療・介護のシステムに対するニーズが高い。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ニーズが高いが、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遠隔医療の導入が進みつつある中、</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これに関与する先行企業が介護にも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手を広げると想定され、競合が多い。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9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bl>
          </a:graphicData>
        </a:graphic>
      </p:graphicFrame>
      <p:grpSp>
        <p:nvGrpSpPr>
          <p:cNvPr id="7" name="グループ化 6">
            <a:extLst>
              <a:ext uri="{FF2B5EF4-FFF2-40B4-BE49-F238E27FC236}">
                <a16:creationId xmlns:a16="http://schemas.microsoft.com/office/drawing/2014/main" id="{0B0798E6-C3B4-4E3F-9DBE-D887AFF55BCC}"/>
              </a:ext>
            </a:extLst>
          </p:cNvPr>
          <p:cNvGrpSpPr/>
          <p:nvPr/>
        </p:nvGrpSpPr>
        <p:grpSpPr>
          <a:xfrm>
            <a:off x="477290" y="1531640"/>
            <a:ext cx="3251574" cy="457200"/>
            <a:chOff x="488504" y="976671"/>
            <a:chExt cx="3600000" cy="457200"/>
          </a:xfrm>
        </p:grpSpPr>
        <p:sp>
          <p:nvSpPr>
            <p:cNvPr id="9" name="Rectangle 2">
              <a:extLst>
                <a:ext uri="{FF2B5EF4-FFF2-40B4-BE49-F238E27FC236}">
                  <a16:creationId xmlns:a16="http://schemas.microsoft.com/office/drawing/2014/main" id="{37D61AD9-2227-4851-9702-8B2B568B43BB}"/>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1" name="直線コネクタ 10">
              <a:extLst>
                <a:ext uri="{FF2B5EF4-FFF2-40B4-BE49-F238E27FC236}">
                  <a16:creationId xmlns:a16="http://schemas.microsoft.com/office/drawing/2014/main" id="{3B3E02A8-C31E-4C31-9D4B-2C389EB320BB}"/>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4B108331-826D-4EE8-A8D0-603FB7F2A37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4" name="図 13">
            <a:extLst>
              <a:ext uri="{FF2B5EF4-FFF2-40B4-BE49-F238E27FC236}">
                <a16:creationId xmlns:a16="http://schemas.microsoft.com/office/drawing/2014/main" id="{A480E538-D418-4B3F-8AEF-4C16241B9957}"/>
              </a:ext>
            </a:extLst>
          </p:cNvPr>
          <p:cNvPicPr>
            <a:picLocks noChangeAspect="1"/>
          </p:cNvPicPr>
          <p:nvPr/>
        </p:nvPicPr>
        <p:blipFill>
          <a:blip r:embed="rId7"/>
          <a:stretch>
            <a:fillRect/>
          </a:stretch>
        </p:blipFill>
        <p:spPr>
          <a:xfrm>
            <a:off x="1928664" y="2876382"/>
            <a:ext cx="790973" cy="748421"/>
          </a:xfrm>
          <a:prstGeom prst="rect">
            <a:avLst/>
          </a:prstGeom>
        </p:spPr>
      </p:pic>
      <p:pic>
        <p:nvPicPr>
          <p:cNvPr id="15" name="図 14">
            <a:extLst>
              <a:ext uri="{FF2B5EF4-FFF2-40B4-BE49-F238E27FC236}">
                <a16:creationId xmlns:a16="http://schemas.microsoft.com/office/drawing/2014/main" id="{34536431-61B4-43B0-A200-86227F1D9A7D}"/>
              </a:ext>
            </a:extLst>
          </p:cNvPr>
          <p:cNvPicPr>
            <a:picLocks noChangeAspect="1"/>
          </p:cNvPicPr>
          <p:nvPr/>
        </p:nvPicPr>
        <p:blipFill>
          <a:blip r:embed="rId8"/>
          <a:stretch>
            <a:fillRect/>
          </a:stretch>
        </p:blipFill>
        <p:spPr>
          <a:xfrm>
            <a:off x="1941835" y="3894846"/>
            <a:ext cx="778917" cy="686282"/>
          </a:xfrm>
          <a:prstGeom prst="rect">
            <a:avLst/>
          </a:prstGeom>
        </p:spPr>
      </p:pic>
    </p:spTree>
    <p:extLst>
      <p:ext uri="{BB962C8B-B14F-4D97-AF65-F5344CB8AC3E}">
        <p14:creationId xmlns:p14="http://schemas.microsoft.com/office/powerpoint/2010/main" val="267021938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124278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736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アメリカにおけるロボット介護機器のビジネスの方向性</a:t>
            </a:r>
            <a:endParaRPr lang="en-US" altLang="ja-JP" dirty="0"/>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E252DC19-1CD2-4217-9BE1-8ABFC226EBDA}"/>
              </a:ext>
            </a:extLst>
          </p:cNvPr>
          <p:cNvGraphicFramePr>
            <a:graphicFrameLocks noGrp="1"/>
          </p:cNvGraphicFramePr>
          <p:nvPr>
            <p:extLst>
              <p:ext uri="{D42A27DB-BD31-4B8C-83A1-F6EECF244321}">
                <p14:modId xmlns:p14="http://schemas.microsoft.com/office/powerpoint/2010/main" val="3154325409"/>
              </p:ext>
            </p:extLst>
          </p:nvPr>
        </p:nvGraphicFramePr>
        <p:xfrm>
          <a:off x="416496" y="1052737"/>
          <a:ext cx="9001000" cy="5348216"/>
        </p:xfrm>
        <a:graphic>
          <a:graphicData uri="http://schemas.openxmlformats.org/drawingml/2006/table">
            <a:tbl>
              <a:tblPr firstRow="1" bandRow="1">
                <a:tableStyleId>{5C22544A-7EE6-4342-B048-85BDC9FD1C3A}</a:tableStyleId>
              </a:tblPr>
              <a:tblGrid>
                <a:gridCol w="2448272">
                  <a:extLst>
                    <a:ext uri="{9D8B030D-6E8A-4147-A177-3AD203B41FA5}">
                      <a16:colId xmlns:a16="http://schemas.microsoft.com/office/drawing/2014/main" val="20000"/>
                    </a:ext>
                  </a:extLst>
                </a:gridCol>
                <a:gridCol w="144016">
                  <a:extLst>
                    <a:ext uri="{9D8B030D-6E8A-4147-A177-3AD203B41FA5}">
                      <a16:colId xmlns:a16="http://schemas.microsoft.com/office/drawing/2014/main" val="20001"/>
                    </a:ext>
                  </a:extLst>
                </a:gridCol>
                <a:gridCol w="6408712">
                  <a:extLst>
                    <a:ext uri="{9D8B030D-6E8A-4147-A177-3AD203B41FA5}">
                      <a16:colId xmlns:a16="http://schemas.microsoft.com/office/drawing/2014/main" val="20002"/>
                    </a:ext>
                  </a:extLst>
                </a:gridCol>
              </a:tblGrid>
              <a:tr h="2702213">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800" b="0" dirty="0">
                          <a:solidFill>
                            <a:srgbClr val="0070C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有望進出領域</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800" b="0" dirty="0">
                        <a:solidFill>
                          <a:srgbClr val="002060"/>
                        </a:solidFill>
                        <a:latin typeface="+mn-ea"/>
                        <a:ea typeface="+mn-ea"/>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94240">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666962">
                <a:tc>
                  <a:txBody>
                    <a:bodyPr/>
                    <a:lstStyle/>
                    <a:p>
                      <a:pPr algn="l"/>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対象顧客</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indent="-285750" algn="l">
                        <a:buClr>
                          <a:srgbClr val="002060"/>
                        </a:buClr>
                        <a:buFont typeface="Wingdings" panose="05000000000000000000" pitchFamily="2" charset="2"/>
                        <a:buChar char="l"/>
                      </a:pPr>
                      <a:r>
                        <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介護人件費の削減を目指す「介護施設」</a:t>
                      </a:r>
                      <a:endParaRPr kumimoji="1"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94240">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790561">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進出形態</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販路拡大と製品のローカライズのため、現地パートナーとの</a:t>
                      </a:r>
                      <a:endParaRPr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協業体制を構築する。</a:t>
                      </a:r>
                      <a:endParaRPr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indent="-285750">
                        <a:buClr>
                          <a:srgbClr val="002060"/>
                        </a:buClr>
                        <a:buFont typeface="Wingdings" panose="05000000000000000000" pitchFamily="2" charset="2"/>
                        <a:buChar char="l"/>
                      </a:pPr>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フィンランドでの開発・実証実験を経て、機器の完成度を高めてから、</a:t>
                      </a:r>
                      <a:r>
                        <a:rPr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競争が激しい米国市場に進出することも考えられる。</a:t>
                      </a:r>
                      <a:endParaRPr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pic>
        <p:nvPicPr>
          <p:cNvPr id="7" name="図 6">
            <a:extLst>
              <a:ext uri="{FF2B5EF4-FFF2-40B4-BE49-F238E27FC236}">
                <a16:creationId xmlns:a16="http://schemas.microsoft.com/office/drawing/2014/main" id="{9276C360-87DE-45B9-8841-A9B8FE95790F}"/>
              </a:ext>
            </a:extLst>
          </p:cNvPr>
          <p:cNvPicPr>
            <a:picLocks noChangeAspect="1"/>
          </p:cNvPicPr>
          <p:nvPr/>
        </p:nvPicPr>
        <p:blipFill>
          <a:blip r:embed="rId7"/>
          <a:stretch>
            <a:fillRect/>
          </a:stretch>
        </p:blipFill>
        <p:spPr>
          <a:xfrm>
            <a:off x="4804837" y="1900257"/>
            <a:ext cx="724227" cy="685305"/>
          </a:xfrm>
          <a:prstGeom prst="roundRect">
            <a:avLst>
              <a:gd name="adj" fmla="val 8594"/>
            </a:avLst>
          </a:prstGeom>
          <a:solidFill>
            <a:srgbClr val="FFFFFF">
              <a:shade val="85000"/>
            </a:srgbClr>
          </a:solidFill>
          <a:ln>
            <a:noFill/>
          </a:ln>
          <a:effectLst>
            <a:softEdge rad="31750"/>
          </a:effectLst>
        </p:spPr>
      </p:pic>
      <p:pic>
        <p:nvPicPr>
          <p:cNvPr id="9" name="図 8">
            <a:extLst>
              <a:ext uri="{FF2B5EF4-FFF2-40B4-BE49-F238E27FC236}">
                <a16:creationId xmlns:a16="http://schemas.microsoft.com/office/drawing/2014/main" id="{B4ECD13B-6838-4929-ADF6-73D72C8262D7}"/>
              </a:ext>
            </a:extLst>
          </p:cNvPr>
          <p:cNvPicPr>
            <a:picLocks noChangeAspect="1"/>
          </p:cNvPicPr>
          <p:nvPr/>
        </p:nvPicPr>
        <p:blipFill>
          <a:blip r:embed="rId8"/>
          <a:stretch>
            <a:fillRect/>
          </a:stretch>
        </p:blipFill>
        <p:spPr>
          <a:xfrm>
            <a:off x="5745088" y="1916577"/>
            <a:ext cx="720080" cy="668985"/>
          </a:xfrm>
          <a:prstGeom prst="rect">
            <a:avLst/>
          </a:prstGeom>
        </p:spPr>
      </p:pic>
      <p:graphicFrame>
        <p:nvGraphicFramePr>
          <p:cNvPr id="11" name="表 10">
            <a:extLst>
              <a:ext uri="{FF2B5EF4-FFF2-40B4-BE49-F238E27FC236}">
                <a16:creationId xmlns:a16="http://schemas.microsoft.com/office/drawing/2014/main" id="{04F421F1-3DA9-4DB4-81AB-37B706D48936}"/>
              </a:ext>
            </a:extLst>
          </p:cNvPr>
          <p:cNvGraphicFramePr>
            <a:graphicFrameLocks noGrp="1"/>
          </p:cNvGraphicFramePr>
          <p:nvPr>
            <p:extLst>
              <p:ext uri="{D42A27DB-BD31-4B8C-83A1-F6EECF244321}">
                <p14:modId xmlns:p14="http://schemas.microsoft.com/office/powerpoint/2010/main" val="2402222932"/>
              </p:ext>
            </p:extLst>
          </p:nvPr>
        </p:nvGraphicFramePr>
        <p:xfrm>
          <a:off x="4448944" y="1129517"/>
          <a:ext cx="2952328" cy="2592160"/>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gridCol w="756084">
                  <a:extLst>
                    <a:ext uri="{9D8B030D-6E8A-4147-A177-3AD203B41FA5}">
                      <a16:colId xmlns:a16="http://schemas.microsoft.com/office/drawing/2014/main" val="20001"/>
                    </a:ext>
                  </a:extLst>
                </a:gridCol>
                <a:gridCol w="1476164">
                  <a:extLst>
                    <a:ext uri="{9D8B030D-6E8A-4147-A177-3AD203B41FA5}">
                      <a16:colId xmlns:a16="http://schemas.microsoft.com/office/drawing/2014/main" val="20002"/>
                    </a:ext>
                  </a:extLst>
                </a:gridCol>
              </a:tblGrid>
              <a:tr h="144016">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R w="12700" cap="flat" cmpd="sng" algn="ctr">
                      <a:solidFill>
                        <a:srgbClr val="0070C0"/>
                      </a:solidFill>
                      <a:prstDash val="solid"/>
                      <a:round/>
                      <a:headEnd type="none" w="med" len="med"/>
                      <a:tailEnd type="none" w="med" len="med"/>
                    </a:lnR>
                    <a:lnB w="19050" cap="flat" cmpd="sng" algn="ctr">
                      <a:solidFill>
                        <a:schemeClr val="bg1"/>
                      </a:solidFill>
                      <a:prstDash val="solid"/>
                      <a:round/>
                      <a:headEnd type="none" w="med" len="med"/>
                      <a:tailEnd type="none" w="med" len="med"/>
                    </a:lnB>
                    <a:solidFill>
                      <a:schemeClr val="bg1"/>
                    </a:solidFill>
                  </a:tcPr>
                </a:tc>
                <a:tc rowSpan="2" hMerge="1">
                  <a:txBody>
                    <a:bodyPr/>
                    <a:lstStyle/>
                    <a:p>
                      <a:endParaRPr kumimoji="1" lang="ja-JP" altLang="en-US"/>
                    </a:p>
                  </a:txBody>
                  <a:tcPr/>
                </a:tc>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1181080">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（動作予測）</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1" dirty="0">
                        <a:solidFill>
                          <a:srgbClr val="002060"/>
                        </a:solidFill>
                        <a:latin typeface="+mn-ea"/>
                        <a:ea typeface="+mn-ea"/>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76000">
                <a:tc rowSpan="2">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医療機器への</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p>
                  </a:txBody>
                  <a:tcPr anchor="ctr">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該当（クラス</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576000">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該当（クラス</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10003"/>
                  </a:ext>
                </a:extLst>
              </a:tr>
            </a:tbl>
          </a:graphicData>
        </a:graphic>
      </p:graphicFrame>
      <p:pic>
        <p:nvPicPr>
          <p:cNvPr id="12" name="図 11">
            <a:extLst>
              <a:ext uri="{FF2B5EF4-FFF2-40B4-BE49-F238E27FC236}">
                <a16:creationId xmlns:a16="http://schemas.microsoft.com/office/drawing/2014/main" id="{3C434AE6-7498-4DFC-93D5-8250249A5424}"/>
              </a:ext>
            </a:extLst>
          </p:cNvPr>
          <p:cNvPicPr>
            <a:picLocks noChangeAspect="1"/>
          </p:cNvPicPr>
          <p:nvPr/>
        </p:nvPicPr>
        <p:blipFill>
          <a:blip r:embed="rId8"/>
          <a:stretch>
            <a:fillRect/>
          </a:stretch>
        </p:blipFill>
        <p:spPr>
          <a:xfrm>
            <a:off x="6362188" y="1850808"/>
            <a:ext cx="618759" cy="574853"/>
          </a:xfrm>
          <a:prstGeom prst="roundRect">
            <a:avLst>
              <a:gd name="adj" fmla="val 8594"/>
            </a:avLst>
          </a:prstGeom>
          <a:solidFill>
            <a:srgbClr val="FFFFFF">
              <a:shade val="85000"/>
            </a:srgbClr>
          </a:solidFill>
          <a:ln>
            <a:noFill/>
          </a:ln>
          <a:effectLst>
            <a:softEdge rad="31750"/>
          </a:effectLst>
        </p:spPr>
      </p:pic>
    </p:spTree>
    <p:extLst>
      <p:ext uri="{BB962C8B-B14F-4D97-AF65-F5344CB8AC3E}">
        <p14:creationId xmlns:p14="http://schemas.microsoft.com/office/powerpoint/2010/main" val="88981827"/>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9115514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839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海外での介護保険外での普及事例（フィンランドの事例）</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ビジネスモデル／その他の市場・投資環境情報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E0AF4C03-D02A-4550-BC38-AA06576CA87E}"/>
              </a:ext>
            </a:extLst>
          </p:cNvPr>
          <p:cNvSpPr/>
          <p:nvPr/>
        </p:nvSpPr>
        <p:spPr>
          <a:xfrm>
            <a:off x="200025" y="692696"/>
            <a:ext cx="9505950" cy="2004395"/>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「健康及び社会データの二次利用に関する法律」（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年）の策定以降、フィンランドでは、研究活動、統計、イノベーション促進、教育等の目的のためであれば、医療福祉データの二次使用が認められている。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具体的には、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Data Permit Authority</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が一元管理する</a:t>
            </a:r>
            <a:r>
              <a:rPr lang="en-US" altLang="ja-JP" sz="1400" b="1" u="sng" dirty="0">
                <a:solidFill>
                  <a:srgbClr val="FF0000"/>
                </a:solidFill>
                <a:latin typeface="メイリオ" panose="020B0604030504040204" pitchFamily="50" charset="-128"/>
                <a:ea typeface="メイリオ" panose="020B0604030504040204" pitchFamily="50" charset="-128"/>
                <a:sym typeface="メイリオ" panose="020B0604030504040204" pitchFamily="50" charset="-128"/>
              </a:rPr>
              <a:t>FINDATA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（＝既にデータ蓄積が進んでいる国の医療データプラットフォーム（</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Kanta</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に、その他の個別に存在している医療・福祉サービスに関連するデータを統合したデータベース）</a:t>
            </a:r>
            <a:r>
              <a:rPr lang="ja-JP" altLang="en-US" sz="1400" b="1" u="sng" dirty="0">
                <a:solidFill>
                  <a:srgbClr val="FF0000"/>
                </a:solidFill>
                <a:latin typeface="メイリオ" panose="020B0604030504040204" pitchFamily="50" charset="-128"/>
                <a:ea typeface="メイリオ" panose="020B0604030504040204" pitchFamily="50" charset="-128"/>
                <a:sym typeface="メイリオ" panose="020B0604030504040204" pitchFamily="50" charset="-128"/>
              </a:rPr>
              <a:t>を企業が活用したい場合は、データの許可申請を行い、認められれば、これらのデータにアクセスし、新薬・ヘルスケアテクノロジー機器の開発に活用することができる</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ようになっている。</a:t>
            </a:r>
          </a:p>
        </p:txBody>
      </p:sp>
      <p:grpSp>
        <p:nvGrpSpPr>
          <p:cNvPr id="11" name="グループ化 10">
            <a:extLst>
              <a:ext uri="{FF2B5EF4-FFF2-40B4-BE49-F238E27FC236}">
                <a16:creationId xmlns:a16="http://schemas.microsoft.com/office/drawing/2014/main" id="{F62B29B6-6686-4A52-8A36-A076B038BA53}"/>
              </a:ext>
            </a:extLst>
          </p:cNvPr>
          <p:cNvGrpSpPr/>
          <p:nvPr/>
        </p:nvGrpSpPr>
        <p:grpSpPr>
          <a:xfrm>
            <a:off x="488504" y="2755776"/>
            <a:ext cx="6624736" cy="457200"/>
            <a:chOff x="488504" y="976671"/>
            <a:chExt cx="4664789" cy="457200"/>
          </a:xfrm>
        </p:grpSpPr>
        <p:sp>
          <p:nvSpPr>
            <p:cNvPr id="12" name="Rectangle 2">
              <a:extLst>
                <a:ext uri="{FF2B5EF4-FFF2-40B4-BE49-F238E27FC236}">
                  <a16:creationId xmlns:a16="http://schemas.microsoft.com/office/drawing/2014/main" id="{B7BCA7E8-22AE-4D30-AD29-7AE80B4C8687}"/>
                </a:ext>
              </a:extLst>
            </p:cNvPr>
            <p:cNvSpPr txBox="1">
              <a:spLocks noChangeArrowheads="1"/>
            </p:cNvSpPr>
            <p:nvPr/>
          </p:nvSpPr>
          <p:spPr>
            <a:xfrm>
              <a:off x="629930" y="976671"/>
              <a:ext cx="452336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フィンランドの事例（</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FINDATA</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プラットフォーム）</a:t>
              </a:r>
            </a:p>
          </p:txBody>
        </p:sp>
        <p:cxnSp>
          <p:nvCxnSpPr>
            <p:cNvPr id="14" name="直線コネクタ 13">
              <a:extLst>
                <a:ext uri="{FF2B5EF4-FFF2-40B4-BE49-F238E27FC236}">
                  <a16:creationId xmlns:a16="http://schemas.microsoft.com/office/drawing/2014/main" id="{7657F6D6-750A-468E-9AF9-D5ED44EADD3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D2E75861-9CB3-4911-93C5-90B4FD8C8296}"/>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 name="図 1">
            <a:extLst>
              <a:ext uri="{FF2B5EF4-FFF2-40B4-BE49-F238E27FC236}">
                <a16:creationId xmlns:a16="http://schemas.microsoft.com/office/drawing/2014/main" id="{111862D5-33B7-43F4-A6C6-75AFE1751FFB}"/>
              </a:ext>
            </a:extLst>
          </p:cNvPr>
          <p:cNvPicPr>
            <a:picLocks noChangeAspect="1"/>
          </p:cNvPicPr>
          <p:nvPr/>
        </p:nvPicPr>
        <p:blipFill>
          <a:blip r:embed="rId7"/>
          <a:stretch>
            <a:fillRect/>
          </a:stretch>
        </p:blipFill>
        <p:spPr>
          <a:xfrm>
            <a:off x="628600" y="3123055"/>
            <a:ext cx="8716888" cy="3295407"/>
          </a:xfrm>
          <a:prstGeom prst="rect">
            <a:avLst/>
          </a:prstGeom>
        </p:spPr>
      </p:pic>
    </p:spTree>
    <p:extLst>
      <p:ext uri="{BB962C8B-B14F-4D97-AF65-F5344CB8AC3E}">
        <p14:creationId xmlns:p14="http://schemas.microsoft.com/office/powerpoint/2010/main" val="255076310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987486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0043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海外での介護保険外での普及事例（オランダの事例）</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オランダ／介護／</a:t>
            </a:r>
            <a:r>
              <a:rPr lang="en-US" altLang="ja-JP" dirty="0"/>
              <a:t>4.</a:t>
            </a:r>
            <a:r>
              <a:rPr lang="ja-JP" altLang="en-US" dirty="0"/>
              <a:t>特定製品・サービスの市場・投資環境</a:t>
            </a:r>
            <a:r>
              <a:rPr lang="en-US" altLang="ja-JP" dirty="0"/>
              <a:t>&gt;</a:t>
            </a:r>
            <a:r>
              <a:rPr lang="ja-JP" altLang="en-US" dirty="0"/>
              <a:t>ビジネスモデル／その他の市場・投資環境情報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95156A12-8F35-4880-9CB6-ABCE455EFE92}"/>
              </a:ext>
            </a:extLst>
          </p:cNvPr>
          <p:cNvSpPr/>
          <p:nvPr/>
        </p:nvSpPr>
        <p:spPr>
          <a:xfrm>
            <a:off x="200025" y="692696"/>
            <a:ext cx="9505950" cy="2004395"/>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現在、ヘルスケアＮＰＯである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Philadelphia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が実証実験中で、今後拡大を予定しているのが、</a:t>
            </a:r>
            <a:r>
              <a:rPr lang="ja-JP" altLang="en-US" sz="1400" b="1" u="sng" dirty="0">
                <a:solidFill>
                  <a:srgbClr val="FF0000"/>
                </a:solidFill>
                <a:latin typeface="メイリオ" panose="020B0604030504040204" pitchFamily="50" charset="-128"/>
                <a:ea typeface="メイリオ" panose="020B0604030504040204" pitchFamily="50" charset="-128"/>
                <a:sym typeface="メイリオ" panose="020B0604030504040204" pitchFamily="50" charset="-128"/>
              </a:rPr>
              <a:t>中間組織を活用したロボット介護機器のレンタル</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額なロボットは介護組織にとっても個人にとっても、購入のハードルが高い。そのため、施設、在宅のいずれのユーザーもロボットを利用できるように、利用者数に応じた利用料を長期介護保険から支払うスキーム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レンタルであれば購入に比べて一時期に発生する額は少なくて済むため、介護保険外での普及にも参考になりうると考えられる。</a:t>
            </a:r>
          </a:p>
        </p:txBody>
      </p:sp>
      <p:grpSp>
        <p:nvGrpSpPr>
          <p:cNvPr id="7" name="グループ化 6">
            <a:extLst>
              <a:ext uri="{FF2B5EF4-FFF2-40B4-BE49-F238E27FC236}">
                <a16:creationId xmlns:a16="http://schemas.microsoft.com/office/drawing/2014/main" id="{659CC324-4461-4C81-BC59-61DAA491A3FF}"/>
              </a:ext>
            </a:extLst>
          </p:cNvPr>
          <p:cNvGrpSpPr/>
          <p:nvPr/>
        </p:nvGrpSpPr>
        <p:grpSpPr>
          <a:xfrm>
            <a:off x="480037" y="2600201"/>
            <a:ext cx="4608512" cy="457200"/>
            <a:chOff x="488504" y="976671"/>
            <a:chExt cx="3600000" cy="457200"/>
          </a:xfrm>
        </p:grpSpPr>
        <p:sp>
          <p:nvSpPr>
            <p:cNvPr id="9" name="Rectangle 2">
              <a:extLst>
                <a:ext uri="{FF2B5EF4-FFF2-40B4-BE49-F238E27FC236}">
                  <a16:creationId xmlns:a16="http://schemas.microsoft.com/office/drawing/2014/main" id="{5B642B08-30B2-409A-886A-FC624E91F592}"/>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オランダの事例（ロボットのレンタル）</a:t>
              </a:r>
            </a:p>
          </p:txBody>
        </p:sp>
        <p:cxnSp>
          <p:nvCxnSpPr>
            <p:cNvPr id="11" name="直線コネクタ 10">
              <a:extLst>
                <a:ext uri="{FF2B5EF4-FFF2-40B4-BE49-F238E27FC236}">
                  <a16:creationId xmlns:a16="http://schemas.microsoft.com/office/drawing/2014/main" id="{498E1376-E339-423C-8C1B-FE693C5390A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75F1012E-49CD-4C52-8B77-370B2366E95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表 13">
            <a:extLst>
              <a:ext uri="{FF2B5EF4-FFF2-40B4-BE49-F238E27FC236}">
                <a16:creationId xmlns:a16="http://schemas.microsoft.com/office/drawing/2014/main" id="{FBCD3702-4944-41B4-965B-FFA6DD91A13A}"/>
              </a:ext>
            </a:extLst>
          </p:cNvPr>
          <p:cNvGraphicFramePr>
            <a:graphicFrameLocks noGrp="1"/>
          </p:cNvGraphicFramePr>
          <p:nvPr>
            <p:extLst>
              <p:ext uri="{D42A27DB-BD31-4B8C-83A1-F6EECF244321}">
                <p14:modId xmlns:p14="http://schemas.microsoft.com/office/powerpoint/2010/main" val="4143706964"/>
              </p:ext>
            </p:extLst>
          </p:nvPr>
        </p:nvGraphicFramePr>
        <p:xfrm>
          <a:off x="5406182" y="3030334"/>
          <a:ext cx="4155330" cy="3495010"/>
        </p:xfrm>
        <a:graphic>
          <a:graphicData uri="http://schemas.openxmlformats.org/drawingml/2006/table">
            <a:tbl>
              <a:tblPr firstRow="1" bandRow="1">
                <a:tableStyleId>{5C22544A-7EE6-4342-B048-85BDC9FD1C3A}</a:tableStyleId>
              </a:tblPr>
              <a:tblGrid>
                <a:gridCol w="4155330">
                  <a:extLst>
                    <a:ext uri="{9D8B030D-6E8A-4147-A177-3AD203B41FA5}">
                      <a16:colId xmlns:a16="http://schemas.microsoft.com/office/drawing/2014/main" val="20000"/>
                    </a:ext>
                  </a:extLst>
                </a:gridCol>
              </a:tblGrid>
              <a:tr h="0">
                <a:tc>
                  <a:txBody>
                    <a:bodyPr/>
                    <a:lstStyle/>
                    <a:p>
                      <a:pPr algn="ctr"/>
                      <a:r>
                        <a:rPr kumimoji="1" lang="ja-JP" altLang="en-US" sz="12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事業概要</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3220690">
                <a:tc>
                  <a:txBody>
                    <a:bodyPr/>
                    <a:lstStyle/>
                    <a:p>
                      <a:pPr marL="171450" lvl="0" indent="-171450">
                        <a:buFont typeface="Arial" panose="020B0604020202020204" pitchFamily="34" charset="0"/>
                        <a:buChar char="•"/>
                      </a:pPr>
                      <a:r>
                        <a:rPr kumimoji="1"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オランダ国内の介護のロボット需要は２万機程度と想定される。そのため、</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中間組織は投資資金を用いてメーカーからロボットを一括購入する</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lvl="0" indent="0">
                        <a:buFont typeface="Arial" panose="020B0604020202020204" pitchFamily="34" charset="0"/>
                        <a:buNone/>
                      </a:pPr>
                      <a:endPar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buFont typeface="Arial" panose="020B0604020202020204" pitchFamily="34" charset="0"/>
                        <a:buChar char="•"/>
                      </a:pP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中間組織は、</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組織の需要に応じてロボットを提供し、</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lvl="0" indent="0">
                        <a:buFont typeface="Arial" panose="020B0604020202020204" pitchFamily="34" charset="0"/>
                        <a:buNone/>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組織は使用実績に応じた利用料を中間組織に支払う。</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buFont typeface="Arial" panose="020B0604020202020204" pitchFamily="34" charset="0"/>
                        <a:buChar char="•"/>
                      </a:pPr>
                      <a:endPar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buFont typeface="Arial" panose="020B0604020202020204" pitchFamily="34" charset="0"/>
                        <a:buChar cha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組織は、利用者</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ロボットを</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レンタル</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する。</a:t>
                      </a:r>
                    </a:p>
                    <a:p>
                      <a:pPr marL="171450" lvl="0" indent="-171450">
                        <a:buFont typeface="Arial" panose="020B0604020202020204" pitchFamily="34" charset="0"/>
                        <a:buChar char="•"/>
                      </a:pP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lvl="0" indent="-171450">
                        <a:buFont typeface="Arial" panose="020B0604020202020204" pitchFamily="34" charset="0"/>
                        <a:buChar cha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組織は、ケアオフィスに</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対し</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利用者</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数に応じた利用料</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を請求し、</a:t>
                      </a:r>
                      <a:r>
                        <a:rPr lang="en-US" altLang="ja-JP" sz="10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ケアオフィスは</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当該利用料を介護</a:t>
                      </a:r>
                      <a:r>
                        <a:rPr lang="ja-JP"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組織に支払う。（※）</a:t>
                      </a:r>
                    </a:p>
                    <a:p>
                      <a:pPr marL="171450" indent="-171450">
                        <a:buFont typeface="Arial" panose="020B0604020202020204" pitchFamily="34" charset="0"/>
                        <a:buChar char="•"/>
                      </a:pP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88900"/>
                      <a:r>
                        <a:rPr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ケアオフィスが支払う</a:t>
                      </a:r>
                      <a:r>
                        <a:rPr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利用料</a:t>
                      </a:r>
                      <a:r>
                        <a:rPr lang="ja-JP"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a:t>
                      </a:r>
                      <a:r>
                        <a:rPr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本来であれば利用者に支払われるべきものであるが、ケア組織が代理で償還することが可能。</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cxnSp>
        <p:nvCxnSpPr>
          <p:cNvPr id="15" name="直線矢印コネクタ 14">
            <a:extLst>
              <a:ext uri="{FF2B5EF4-FFF2-40B4-BE49-F238E27FC236}">
                <a16:creationId xmlns:a16="http://schemas.microsoft.com/office/drawing/2014/main" id="{A0C7F2A8-C4DB-49D2-9B95-BADED9716710}"/>
              </a:ext>
            </a:extLst>
          </p:cNvPr>
          <p:cNvCxnSpPr/>
          <p:nvPr/>
        </p:nvCxnSpPr>
        <p:spPr>
          <a:xfrm>
            <a:off x="4108679" y="3430639"/>
            <a:ext cx="0" cy="792000"/>
          </a:xfrm>
          <a:prstGeom prst="straightConnector1">
            <a:avLst/>
          </a:prstGeom>
          <a:noFill/>
          <a:ln w="15875" cap="flat" cmpd="sng" algn="ctr">
            <a:solidFill>
              <a:schemeClr val="bg1">
                <a:lumMod val="50000"/>
              </a:schemeClr>
            </a:solidFill>
            <a:prstDash val="solid"/>
            <a:miter lim="800000"/>
            <a:tailEnd type="triangle" w="med" len="med"/>
          </a:ln>
          <a:effectLst/>
        </p:spPr>
      </p:cxnSp>
      <p:sp>
        <p:nvSpPr>
          <p:cNvPr id="16" name="テキスト ボックス 15">
            <a:extLst>
              <a:ext uri="{FF2B5EF4-FFF2-40B4-BE49-F238E27FC236}">
                <a16:creationId xmlns:a16="http://schemas.microsoft.com/office/drawing/2014/main" id="{BF576D00-23BA-48BA-BB1E-6BDBB181783C}"/>
              </a:ext>
            </a:extLst>
          </p:cNvPr>
          <p:cNvSpPr txBox="1"/>
          <p:nvPr/>
        </p:nvSpPr>
        <p:spPr>
          <a:xfrm>
            <a:off x="4288237" y="3655241"/>
            <a:ext cx="1011812"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×20,000</a:t>
            </a: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機</a:t>
            </a:r>
          </a:p>
        </p:txBody>
      </p:sp>
      <p:cxnSp>
        <p:nvCxnSpPr>
          <p:cNvPr id="17" name="直線矢印コネクタ 16">
            <a:extLst>
              <a:ext uri="{FF2B5EF4-FFF2-40B4-BE49-F238E27FC236}">
                <a16:creationId xmlns:a16="http://schemas.microsoft.com/office/drawing/2014/main" id="{5E6B370D-5915-4201-BCD1-7D52A45BA193}"/>
              </a:ext>
            </a:extLst>
          </p:cNvPr>
          <p:cNvCxnSpPr/>
          <p:nvPr/>
        </p:nvCxnSpPr>
        <p:spPr>
          <a:xfrm flipH="1" flipV="1">
            <a:off x="2944032" y="3430551"/>
            <a:ext cx="0" cy="792000"/>
          </a:xfrm>
          <a:prstGeom prst="straightConnector1">
            <a:avLst/>
          </a:prstGeom>
          <a:noFill/>
          <a:ln w="15875" cap="flat" cmpd="sng" algn="ctr">
            <a:solidFill>
              <a:schemeClr val="bg1">
                <a:lumMod val="50000"/>
              </a:schemeClr>
            </a:solidFill>
            <a:prstDash val="sysDash"/>
            <a:miter lim="800000"/>
            <a:tailEnd type="triangle" w="med" len="med"/>
          </a:ln>
          <a:effectLst/>
        </p:spPr>
      </p:cxnSp>
      <p:sp>
        <p:nvSpPr>
          <p:cNvPr id="18" name="テキスト ボックス 17">
            <a:extLst>
              <a:ext uri="{FF2B5EF4-FFF2-40B4-BE49-F238E27FC236}">
                <a16:creationId xmlns:a16="http://schemas.microsoft.com/office/drawing/2014/main" id="{EF656E2C-3471-40B4-8644-24A325CE7D60}"/>
              </a:ext>
            </a:extLst>
          </p:cNvPr>
          <p:cNvSpPr txBox="1"/>
          <p:nvPr/>
        </p:nvSpPr>
        <p:spPr>
          <a:xfrm>
            <a:off x="2351482" y="3709376"/>
            <a:ext cx="1153449" cy="276999"/>
          </a:xfrm>
          <a:prstGeom prst="rect">
            <a:avLst/>
          </a:prstGeom>
          <a:solidFill>
            <a:schemeClr val="bg1"/>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一括購入</a:t>
            </a:r>
          </a:p>
        </p:txBody>
      </p:sp>
      <p:sp>
        <p:nvSpPr>
          <p:cNvPr id="19" name="テキスト ボックス 18">
            <a:extLst>
              <a:ext uri="{FF2B5EF4-FFF2-40B4-BE49-F238E27FC236}">
                <a16:creationId xmlns:a16="http://schemas.microsoft.com/office/drawing/2014/main" id="{C98AC4D3-8032-4D4F-8AFB-8EE03AF1E994}"/>
              </a:ext>
            </a:extLst>
          </p:cNvPr>
          <p:cNvSpPr txBox="1"/>
          <p:nvPr/>
        </p:nvSpPr>
        <p:spPr>
          <a:xfrm>
            <a:off x="485764" y="4205439"/>
            <a:ext cx="1281334" cy="276999"/>
          </a:xfrm>
          <a:prstGeom prst="rect">
            <a:avLst/>
          </a:prstGeom>
          <a:solidFill>
            <a:schemeClr val="bg1"/>
          </a:solidFill>
          <a:ln>
            <a:solidFill>
              <a:srgbClr val="002060"/>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投資ビークル</a:t>
            </a:r>
            <a:endPar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20" name="直線矢印コネクタ 19">
            <a:extLst>
              <a:ext uri="{FF2B5EF4-FFF2-40B4-BE49-F238E27FC236}">
                <a16:creationId xmlns:a16="http://schemas.microsoft.com/office/drawing/2014/main" id="{55A482C5-30AB-4DDD-8922-A6E6D38D1E60}"/>
              </a:ext>
            </a:extLst>
          </p:cNvPr>
          <p:cNvCxnSpPr/>
          <p:nvPr/>
        </p:nvCxnSpPr>
        <p:spPr>
          <a:xfrm flipV="1">
            <a:off x="1785461" y="4351458"/>
            <a:ext cx="756000" cy="0"/>
          </a:xfrm>
          <a:prstGeom prst="straightConnector1">
            <a:avLst/>
          </a:prstGeom>
          <a:noFill/>
          <a:ln w="38100" cap="flat" cmpd="sng" algn="ctr">
            <a:solidFill>
              <a:sysClr val="windowText" lastClr="000000">
                <a:lumMod val="50000"/>
                <a:lumOff val="50000"/>
              </a:sysClr>
            </a:solidFill>
            <a:prstDash val="sysDash"/>
            <a:miter lim="800000"/>
            <a:tailEnd type="triangle" w="med" len="med"/>
          </a:ln>
          <a:effectLst/>
        </p:spPr>
      </p:cxnSp>
      <p:cxnSp>
        <p:nvCxnSpPr>
          <p:cNvPr id="21" name="直線矢印コネクタ 20">
            <a:extLst>
              <a:ext uri="{FF2B5EF4-FFF2-40B4-BE49-F238E27FC236}">
                <a16:creationId xmlns:a16="http://schemas.microsoft.com/office/drawing/2014/main" id="{85635F88-F02D-4F5D-BB0C-9DFD22AE2ECC}"/>
              </a:ext>
            </a:extLst>
          </p:cNvPr>
          <p:cNvCxnSpPr/>
          <p:nvPr/>
        </p:nvCxnSpPr>
        <p:spPr>
          <a:xfrm flipH="1">
            <a:off x="1119459" y="3417441"/>
            <a:ext cx="0" cy="792000"/>
          </a:xfrm>
          <a:prstGeom prst="straightConnector1">
            <a:avLst/>
          </a:prstGeom>
          <a:noFill/>
          <a:ln w="15875" cap="flat" cmpd="sng" algn="ctr">
            <a:solidFill>
              <a:schemeClr val="bg1">
                <a:lumMod val="50000"/>
              </a:schemeClr>
            </a:solidFill>
            <a:prstDash val="sysDash"/>
            <a:miter lim="800000"/>
            <a:tailEnd type="triangle" w="med" len="med"/>
          </a:ln>
          <a:effectLst/>
        </p:spPr>
      </p:cxnSp>
      <p:sp>
        <p:nvSpPr>
          <p:cNvPr id="22" name="テキスト ボックス 21">
            <a:extLst>
              <a:ext uri="{FF2B5EF4-FFF2-40B4-BE49-F238E27FC236}">
                <a16:creationId xmlns:a16="http://schemas.microsoft.com/office/drawing/2014/main" id="{03DC5209-C2E5-4F5A-B5F3-801E0D8EEDCB}"/>
              </a:ext>
            </a:extLst>
          </p:cNvPr>
          <p:cNvSpPr txBox="1"/>
          <p:nvPr/>
        </p:nvSpPr>
        <p:spPr>
          <a:xfrm>
            <a:off x="1596620" y="4358420"/>
            <a:ext cx="1076233" cy="276999"/>
          </a:xfrm>
          <a:prstGeom prst="rect">
            <a:avLst/>
          </a:prstGeom>
          <a:noFill/>
          <a:ln w="28575">
            <a:no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購入資金</a:t>
            </a:r>
          </a:p>
        </p:txBody>
      </p:sp>
      <p:cxnSp>
        <p:nvCxnSpPr>
          <p:cNvPr id="23" name="直線矢印コネクタ 22">
            <a:extLst>
              <a:ext uri="{FF2B5EF4-FFF2-40B4-BE49-F238E27FC236}">
                <a16:creationId xmlns:a16="http://schemas.microsoft.com/office/drawing/2014/main" id="{37969271-A3C3-415B-9562-23854F0F68DC}"/>
              </a:ext>
            </a:extLst>
          </p:cNvPr>
          <p:cNvCxnSpPr/>
          <p:nvPr/>
        </p:nvCxnSpPr>
        <p:spPr>
          <a:xfrm>
            <a:off x="4111201" y="4509917"/>
            <a:ext cx="0" cy="792000"/>
          </a:xfrm>
          <a:prstGeom prst="straightConnector1">
            <a:avLst/>
          </a:prstGeom>
          <a:noFill/>
          <a:ln w="15875" cap="flat" cmpd="sng" algn="ctr">
            <a:solidFill>
              <a:schemeClr val="bg1">
                <a:lumMod val="50000"/>
              </a:schemeClr>
            </a:solidFill>
            <a:prstDash val="solid"/>
            <a:miter lim="800000"/>
            <a:tailEnd type="triangle" w="med" len="med"/>
          </a:ln>
          <a:effectLst/>
        </p:spPr>
      </p:cxnSp>
      <p:cxnSp>
        <p:nvCxnSpPr>
          <p:cNvPr id="24" name="直線矢印コネクタ 23">
            <a:extLst>
              <a:ext uri="{FF2B5EF4-FFF2-40B4-BE49-F238E27FC236}">
                <a16:creationId xmlns:a16="http://schemas.microsoft.com/office/drawing/2014/main" id="{7C629646-7255-456F-BCCC-AF0B42EC87BD}"/>
              </a:ext>
            </a:extLst>
          </p:cNvPr>
          <p:cNvCxnSpPr/>
          <p:nvPr/>
        </p:nvCxnSpPr>
        <p:spPr>
          <a:xfrm flipH="1" flipV="1">
            <a:off x="2946554" y="4509829"/>
            <a:ext cx="0" cy="792000"/>
          </a:xfrm>
          <a:prstGeom prst="straightConnector1">
            <a:avLst/>
          </a:prstGeom>
          <a:noFill/>
          <a:ln w="15875" cap="flat" cmpd="sng" algn="ctr">
            <a:solidFill>
              <a:schemeClr val="bg1">
                <a:lumMod val="50000"/>
              </a:schemeClr>
            </a:solidFill>
            <a:prstDash val="sysDash"/>
            <a:miter lim="800000"/>
            <a:tailEnd type="triangle" w="med" len="med"/>
          </a:ln>
          <a:effectLst/>
        </p:spPr>
      </p:cxnSp>
      <p:pic>
        <p:nvPicPr>
          <p:cNvPr id="25" name="図 24">
            <a:extLst>
              <a:ext uri="{FF2B5EF4-FFF2-40B4-BE49-F238E27FC236}">
                <a16:creationId xmlns:a16="http://schemas.microsoft.com/office/drawing/2014/main" id="{80260AAF-66D2-41F8-8259-151D7C17623A}"/>
              </a:ext>
            </a:extLst>
          </p:cNvPr>
          <p:cNvPicPr>
            <a:picLocks noChangeAspect="1"/>
          </p:cNvPicPr>
          <p:nvPr/>
        </p:nvPicPr>
        <p:blipFill>
          <a:blip r:embed="rId7"/>
          <a:stretch>
            <a:fillRect/>
          </a:stretch>
        </p:blipFill>
        <p:spPr>
          <a:xfrm>
            <a:off x="3969550" y="4781503"/>
            <a:ext cx="297066" cy="282262"/>
          </a:xfrm>
          <a:prstGeom prst="rect">
            <a:avLst/>
          </a:prstGeom>
        </p:spPr>
      </p:pic>
      <p:sp>
        <p:nvSpPr>
          <p:cNvPr id="26" name="テキスト ボックス 25">
            <a:extLst>
              <a:ext uri="{FF2B5EF4-FFF2-40B4-BE49-F238E27FC236}">
                <a16:creationId xmlns:a16="http://schemas.microsoft.com/office/drawing/2014/main" id="{BB428413-3645-4426-8D76-9DCAEBA492EF}"/>
              </a:ext>
            </a:extLst>
          </p:cNvPr>
          <p:cNvSpPr txBox="1"/>
          <p:nvPr/>
        </p:nvSpPr>
        <p:spPr>
          <a:xfrm>
            <a:off x="2249981" y="4819056"/>
            <a:ext cx="1387441" cy="276999"/>
          </a:xfrm>
          <a:prstGeom prst="rect">
            <a:avLst/>
          </a:prstGeom>
          <a:solidFill>
            <a:schemeClr val="bg1"/>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ロボット利用料</a:t>
            </a:r>
          </a:p>
        </p:txBody>
      </p:sp>
      <p:cxnSp>
        <p:nvCxnSpPr>
          <p:cNvPr id="27" name="直線矢印コネクタ 26">
            <a:extLst>
              <a:ext uri="{FF2B5EF4-FFF2-40B4-BE49-F238E27FC236}">
                <a16:creationId xmlns:a16="http://schemas.microsoft.com/office/drawing/2014/main" id="{E86BDCF8-9908-4CB7-90BB-7CB2B70B64B2}"/>
              </a:ext>
            </a:extLst>
          </p:cNvPr>
          <p:cNvCxnSpPr/>
          <p:nvPr/>
        </p:nvCxnSpPr>
        <p:spPr>
          <a:xfrm flipH="1">
            <a:off x="2334670" y="5520633"/>
            <a:ext cx="433443" cy="720000"/>
          </a:xfrm>
          <a:prstGeom prst="straightConnector1">
            <a:avLst/>
          </a:prstGeom>
          <a:noFill/>
          <a:ln w="15875" cap="flat" cmpd="sng" algn="ctr">
            <a:solidFill>
              <a:schemeClr val="bg1">
                <a:lumMod val="50000"/>
              </a:schemeClr>
            </a:solidFill>
            <a:prstDash val="solid"/>
            <a:miter lim="800000"/>
            <a:tailEnd type="triangle" w="med" len="med"/>
          </a:ln>
          <a:effectLst/>
        </p:spPr>
      </p:cxnSp>
      <p:sp>
        <p:nvSpPr>
          <p:cNvPr id="28" name="テキスト ボックス 27">
            <a:extLst>
              <a:ext uri="{FF2B5EF4-FFF2-40B4-BE49-F238E27FC236}">
                <a16:creationId xmlns:a16="http://schemas.microsoft.com/office/drawing/2014/main" id="{5EFE7324-B228-4D77-8D27-40F29E40051C}"/>
              </a:ext>
            </a:extLst>
          </p:cNvPr>
          <p:cNvSpPr txBox="1"/>
          <p:nvPr/>
        </p:nvSpPr>
        <p:spPr>
          <a:xfrm>
            <a:off x="1767531" y="6231129"/>
            <a:ext cx="803638" cy="276999"/>
          </a:xfrm>
          <a:prstGeom prst="rect">
            <a:avLst/>
          </a:prstGeom>
          <a:solidFill>
            <a:schemeClr val="bg1"/>
          </a:solidFill>
          <a:ln>
            <a:solidFill>
              <a:srgbClr val="002060"/>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利用者</a:t>
            </a:r>
            <a:endPar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9" name="テキスト ボックス 28">
            <a:extLst>
              <a:ext uri="{FF2B5EF4-FFF2-40B4-BE49-F238E27FC236}">
                <a16:creationId xmlns:a16="http://schemas.microsoft.com/office/drawing/2014/main" id="{1A8239BF-227E-413D-9B12-34D78605748E}"/>
              </a:ext>
            </a:extLst>
          </p:cNvPr>
          <p:cNvSpPr txBox="1"/>
          <p:nvPr/>
        </p:nvSpPr>
        <p:spPr>
          <a:xfrm>
            <a:off x="2673876" y="6236786"/>
            <a:ext cx="803638" cy="276999"/>
          </a:xfrm>
          <a:prstGeom prst="rect">
            <a:avLst/>
          </a:prstGeom>
          <a:solidFill>
            <a:schemeClr val="bg1"/>
          </a:solidFill>
          <a:ln>
            <a:solidFill>
              <a:srgbClr val="002060"/>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利用者</a:t>
            </a:r>
            <a:endPar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テキスト ボックス 29">
            <a:extLst>
              <a:ext uri="{FF2B5EF4-FFF2-40B4-BE49-F238E27FC236}">
                <a16:creationId xmlns:a16="http://schemas.microsoft.com/office/drawing/2014/main" id="{9BA3D55B-D9AE-4017-9B56-118ABC99090C}"/>
              </a:ext>
            </a:extLst>
          </p:cNvPr>
          <p:cNvSpPr txBox="1"/>
          <p:nvPr/>
        </p:nvSpPr>
        <p:spPr>
          <a:xfrm>
            <a:off x="3576696" y="6236786"/>
            <a:ext cx="803638" cy="276999"/>
          </a:xfrm>
          <a:prstGeom prst="rect">
            <a:avLst/>
          </a:prstGeom>
          <a:solidFill>
            <a:schemeClr val="bg1"/>
          </a:solidFill>
          <a:ln>
            <a:solidFill>
              <a:srgbClr val="002060"/>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利用者</a:t>
            </a:r>
            <a:endPar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1" name="テキスト ボックス 30">
            <a:extLst>
              <a:ext uri="{FF2B5EF4-FFF2-40B4-BE49-F238E27FC236}">
                <a16:creationId xmlns:a16="http://schemas.microsoft.com/office/drawing/2014/main" id="{755075B0-1BA6-457F-99D4-A9EAD054165B}"/>
              </a:ext>
            </a:extLst>
          </p:cNvPr>
          <p:cNvSpPr txBox="1"/>
          <p:nvPr/>
        </p:nvSpPr>
        <p:spPr>
          <a:xfrm>
            <a:off x="4496411" y="6236786"/>
            <a:ext cx="803638" cy="276999"/>
          </a:xfrm>
          <a:prstGeom prst="rect">
            <a:avLst/>
          </a:prstGeom>
          <a:solidFill>
            <a:schemeClr val="bg1"/>
          </a:solidFill>
          <a:ln>
            <a:solidFill>
              <a:srgbClr val="002060"/>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利用者</a:t>
            </a:r>
            <a:endPar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32" name="直線矢印コネクタ 31">
            <a:extLst>
              <a:ext uri="{FF2B5EF4-FFF2-40B4-BE49-F238E27FC236}">
                <a16:creationId xmlns:a16="http://schemas.microsoft.com/office/drawing/2014/main" id="{47F9B7FB-011B-4EE0-8EDD-716420875993}"/>
              </a:ext>
            </a:extLst>
          </p:cNvPr>
          <p:cNvCxnSpPr/>
          <p:nvPr/>
        </p:nvCxnSpPr>
        <p:spPr>
          <a:xfrm>
            <a:off x="4332014" y="5522333"/>
            <a:ext cx="433443" cy="720000"/>
          </a:xfrm>
          <a:prstGeom prst="straightConnector1">
            <a:avLst/>
          </a:prstGeom>
          <a:noFill/>
          <a:ln w="15875" cap="flat" cmpd="sng" algn="ctr">
            <a:solidFill>
              <a:schemeClr val="bg1">
                <a:lumMod val="50000"/>
              </a:schemeClr>
            </a:solidFill>
            <a:prstDash val="solid"/>
            <a:miter lim="800000"/>
            <a:tailEnd type="triangle" w="med" len="med"/>
          </a:ln>
          <a:effectLst/>
        </p:spPr>
      </p:cxnSp>
      <p:cxnSp>
        <p:nvCxnSpPr>
          <p:cNvPr id="33" name="直線矢印コネクタ 32">
            <a:extLst>
              <a:ext uri="{FF2B5EF4-FFF2-40B4-BE49-F238E27FC236}">
                <a16:creationId xmlns:a16="http://schemas.microsoft.com/office/drawing/2014/main" id="{B3F7F24D-8DEC-4706-ABC4-9BD7D71EA19E}"/>
              </a:ext>
            </a:extLst>
          </p:cNvPr>
          <p:cNvCxnSpPr/>
          <p:nvPr/>
        </p:nvCxnSpPr>
        <p:spPr>
          <a:xfrm flipH="1">
            <a:off x="3075695" y="5564626"/>
            <a:ext cx="0" cy="682775"/>
          </a:xfrm>
          <a:prstGeom prst="straightConnector1">
            <a:avLst/>
          </a:prstGeom>
          <a:noFill/>
          <a:ln w="15875" cap="flat" cmpd="sng" algn="ctr">
            <a:solidFill>
              <a:schemeClr val="bg1">
                <a:lumMod val="50000"/>
              </a:schemeClr>
            </a:solidFill>
            <a:prstDash val="solid"/>
            <a:miter lim="800000"/>
            <a:tailEnd type="triangle" w="med" len="med"/>
          </a:ln>
          <a:effectLst/>
        </p:spPr>
      </p:cxnSp>
      <p:cxnSp>
        <p:nvCxnSpPr>
          <p:cNvPr id="34" name="直線矢印コネクタ 33">
            <a:extLst>
              <a:ext uri="{FF2B5EF4-FFF2-40B4-BE49-F238E27FC236}">
                <a16:creationId xmlns:a16="http://schemas.microsoft.com/office/drawing/2014/main" id="{D4063038-34D7-4735-824D-28A74EEAC8F7}"/>
              </a:ext>
            </a:extLst>
          </p:cNvPr>
          <p:cNvCxnSpPr/>
          <p:nvPr/>
        </p:nvCxnSpPr>
        <p:spPr>
          <a:xfrm flipH="1">
            <a:off x="3978515" y="5564216"/>
            <a:ext cx="0" cy="682775"/>
          </a:xfrm>
          <a:prstGeom prst="straightConnector1">
            <a:avLst/>
          </a:prstGeom>
          <a:noFill/>
          <a:ln w="15875" cap="flat" cmpd="sng" algn="ctr">
            <a:solidFill>
              <a:schemeClr val="bg1">
                <a:lumMod val="50000"/>
              </a:schemeClr>
            </a:solidFill>
            <a:prstDash val="solid"/>
            <a:miter lim="800000"/>
            <a:tailEnd type="triangle" w="med" len="med"/>
          </a:ln>
          <a:effectLst/>
        </p:spPr>
      </p:cxnSp>
      <p:sp>
        <p:nvSpPr>
          <p:cNvPr id="35" name="テキスト ボックス 34">
            <a:extLst>
              <a:ext uri="{FF2B5EF4-FFF2-40B4-BE49-F238E27FC236}">
                <a16:creationId xmlns:a16="http://schemas.microsoft.com/office/drawing/2014/main" id="{1F232006-79A0-4C73-A6A3-FF39B8E3F11F}"/>
              </a:ext>
            </a:extLst>
          </p:cNvPr>
          <p:cNvSpPr txBox="1"/>
          <p:nvPr/>
        </p:nvSpPr>
        <p:spPr>
          <a:xfrm>
            <a:off x="2523067" y="4219730"/>
            <a:ext cx="2007663" cy="276999"/>
          </a:xfrm>
          <a:prstGeom prst="rect">
            <a:avLst/>
          </a:prstGeom>
          <a:solidFill>
            <a:schemeClr val="bg1"/>
          </a:solidFill>
          <a:ln>
            <a:solidFill>
              <a:srgbClr val="002060"/>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中間組織</a:t>
            </a:r>
            <a:endPar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36" name="図 35">
            <a:extLst>
              <a:ext uri="{FF2B5EF4-FFF2-40B4-BE49-F238E27FC236}">
                <a16:creationId xmlns:a16="http://schemas.microsoft.com/office/drawing/2014/main" id="{CB9D6B33-EA8E-49D4-B956-B6F206B87326}"/>
              </a:ext>
            </a:extLst>
          </p:cNvPr>
          <p:cNvPicPr>
            <a:picLocks noChangeAspect="1"/>
          </p:cNvPicPr>
          <p:nvPr/>
        </p:nvPicPr>
        <p:blipFill>
          <a:blip r:embed="rId7"/>
          <a:stretch>
            <a:fillRect/>
          </a:stretch>
        </p:blipFill>
        <p:spPr>
          <a:xfrm>
            <a:off x="3969881" y="3647305"/>
            <a:ext cx="297066" cy="282262"/>
          </a:xfrm>
          <a:prstGeom prst="rect">
            <a:avLst/>
          </a:prstGeom>
        </p:spPr>
      </p:pic>
      <p:pic>
        <p:nvPicPr>
          <p:cNvPr id="37" name="図 36">
            <a:extLst>
              <a:ext uri="{FF2B5EF4-FFF2-40B4-BE49-F238E27FC236}">
                <a16:creationId xmlns:a16="http://schemas.microsoft.com/office/drawing/2014/main" id="{793FF0B7-D875-418E-A60B-01FF0EE9910A}"/>
              </a:ext>
            </a:extLst>
          </p:cNvPr>
          <p:cNvPicPr>
            <a:picLocks noChangeAspect="1"/>
          </p:cNvPicPr>
          <p:nvPr/>
        </p:nvPicPr>
        <p:blipFill>
          <a:blip r:embed="rId7"/>
          <a:stretch>
            <a:fillRect/>
          </a:stretch>
        </p:blipFill>
        <p:spPr>
          <a:xfrm>
            <a:off x="3838019" y="5750560"/>
            <a:ext cx="297066" cy="282262"/>
          </a:xfrm>
          <a:prstGeom prst="rect">
            <a:avLst/>
          </a:prstGeom>
        </p:spPr>
      </p:pic>
      <p:pic>
        <p:nvPicPr>
          <p:cNvPr id="38" name="図 37">
            <a:extLst>
              <a:ext uri="{FF2B5EF4-FFF2-40B4-BE49-F238E27FC236}">
                <a16:creationId xmlns:a16="http://schemas.microsoft.com/office/drawing/2014/main" id="{C47D5261-8FBF-4674-A5AE-49D6FFE57FA3}"/>
              </a:ext>
            </a:extLst>
          </p:cNvPr>
          <p:cNvPicPr>
            <a:picLocks noChangeAspect="1"/>
          </p:cNvPicPr>
          <p:nvPr/>
        </p:nvPicPr>
        <p:blipFill>
          <a:blip r:embed="rId7"/>
          <a:stretch>
            <a:fillRect/>
          </a:stretch>
        </p:blipFill>
        <p:spPr>
          <a:xfrm>
            <a:off x="2935199" y="5748486"/>
            <a:ext cx="297066" cy="282262"/>
          </a:xfrm>
          <a:prstGeom prst="rect">
            <a:avLst/>
          </a:prstGeom>
        </p:spPr>
      </p:pic>
      <p:pic>
        <p:nvPicPr>
          <p:cNvPr id="39" name="図 38">
            <a:extLst>
              <a:ext uri="{FF2B5EF4-FFF2-40B4-BE49-F238E27FC236}">
                <a16:creationId xmlns:a16="http://schemas.microsoft.com/office/drawing/2014/main" id="{7AFB6FC7-864A-4BF2-AA9C-DA31CAE108B7}"/>
              </a:ext>
            </a:extLst>
          </p:cNvPr>
          <p:cNvPicPr>
            <a:picLocks noChangeAspect="1"/>
          </p:cNvPicPr>
          <p:nvPr/>
        </p:nvPicPr>
        <p:blipFill>
          <a:blip r:embed="rId7"/>
          <a:stretch>
            <a:fillRect/>
          </a:stretch>
        </p:blipFill>
        <p:spPr>
          <a:xfrm>
            <a:off x="4429611" y="5746569"/>
            <a:ext cx="297066" cy="282262"/>
          </a:xfrm>
          <a:prstGeom prst="rect">
            <a:avLst/>
          </a:prstGeom>
        </p:spPr>
      </p:pic>
      <p:pic>
        <p:nvPicPr>
          <p:cNvPr id="40" name="図 39">
            <a:extLst>
              <a:ext uri="{FF2B5EF4-FFF2-40B4-BE49-F238E27FC236}">
                <a16:creationId xmlns:a16="http://schemas.microsoft.com/office/drawing/2014/main" id="{F96D4A62-D831-4D4E-9776-BE14BEA6FE68}"/>
              </a:ext>
            </a:extLst>
          </p:cNvPr>
          <p:cNvPicPr>
            <a:picLocks noChangeAspect="1"/>
          </p:cNvPicPr>
          <p:nvPr/>
        </p:nvPicPr>
        <p:blipFill>
          <a:blip r:embed="rId7"/>
          <a:stretch>
            <a:fillRect/>
          </a:stretch>
        </p:blipFill>
        <p:spPr>
          <a:xfrm>
            <a:off x="2401422" y="5747760"/>
            <a:ext cx="297066" cy="282262"/>
          </a:xfrm>
          <a:prstGeom prst="rect">
            <a:avLst/>
          </a:prstGeom>
        </p:spPr>
      </p:pic>
      <p:sp>
        <p:nvSpPr>
          <p:cNvPr id="41" name="テキスト ボックス 40">
            <a:extLst>
              <a:ext uri="{FF2B5EF4-FFF2-40B4-BE49-F238E27FC236}">
                <a16:creationId xmlns:a16="http://schemas.microsoft.com/office/drawing/2014/main" id="{A534273A-4215-4092-BD45-9B08F9FC27B7}"/>
              </a:ext>
            </a:extLst>
          </p:cNvPr>
          <p:cNvSpPr txBox="1"/>
          <p:nvPr/>
        </p:nvSpPr>
        <p:spPr>
          <a:xfrm>
            <a:off x="2549785" y="5285767"/>
            <a:ext cx="2007663" cy="276999"/>
          </a:xfrm>
          <a:prstGeom prst="rect">
            <a:avLst/>
          </a:prstGeom>
          <a:solidFill>
            <a:schemeClr val="bg1"/>
          </a:solidFill>
          <a:ln>
            <a:solidFill>
              <a:srgbClr val="002060"/>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ケア組織</a:t>
            </a:r>
            <a:endPar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2" name="テキスト ボックス 41">
            <a:extLst>
              <a:ext uri="{FF2B5EF4-FFF2-40B4-BE49-F238E27FC236}">
                <a16:creationId xmlns:a16="http://schemas.microsoft.com/office/drawing/2014/main" id="{E3145699-FB4E-419A-88AA-C924A979C315}"/>
              </a:ext>
            </a:extLst>
          </p:cNvPr>
          <p:cNvSpPr txBox="1"/>
          <p:nvPr/>
        </p:nvSpPr>
        <p:spPr>
          <a:xfrm>
            <a:off x="2523066" y="3161467"/>
            <a:ext cx="2007663" cy="461665"/>
          </a:xfrm>
          <a:prstGeom prst="rect">
            <a:avLst/>
          </a:prstGeom>
          <a:solidFill>
            <a:schemeClr val="bg1"/>
          </a:solidFill>
          <a:ln>
            <a:solidFill>
              <a:srgbClr val="002060"/>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ロボットのメーカー／代理店</a:t>
            </a:r>
          </a:p>
        </p:txBody>
      </p:sp>
      <p:sp>
        <p:nvSpPr>
          <p:cNvPr id="43" name="テキスト ボックス 42">
            <a:extLst>
              <a:ext uri="{FF2B5EF4-FFF2-40B4-BE49-F238E27FC236}">
                <a16:creationId xmlns:a16="http://schemas.microsoft.com/office/drawing/2014/main" id="{D880AE02-DAF6-4148-B6C1-231B945A56FA}"/>
              </a:ext>
            </a:extLst>
          </p:cNvPr>
          <p:cNvSpPr txBox="1"/>
          <p:nvPr/>
        </p:nvSpPr>
        <p:spPr>
          <a:xfrm>
            <a:off x="487169" y="5157192"/>
            <a:ext cx="929736" cy="553998"/>
          </a:xfrm>
          <a:prstGeom prst="rect">
            <a:avLst/>
          </a:prstGeom>
          <a:noFill/>
          <a:ln>
            <a:solidFill>
              <a:srgbClr val="002060"/>
            </a:solidFill>
          </a:ln>
        </p:spPr>
        <p:txBody>
          <a:bodyPr wrap="square" lIns="0" rIns="0" rtlCol="0">
            <a:spAutoFit/>
          </a:bodyPr>
          <a:lstStyle/>
          <a:p>
            <a:pPr algn="ct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健康保険会社</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（ケアオフィス）</a:t>
            </a:r>
          </a:p>
        </p:txBody>
      </p:sp>
      <p:cxnSp>
        <p:nvCxnSpPr>
          <p:cNvPr id="44" name="直線矢印コネクタ 43">
            <a:extLst>
              <a:ext uri="{FF2B5EF4-FFF2-40B4-BE49-F238E27FC236}">
                <a16:creationId xmlns:a16="http://schemas.microsoft.com/office/drawing/2014/main" id="{23128916-9957-4912-B3BC-BBCC4BE327EA}"/>
              </a:ext>
            </a:extLst>
          </p:cNvPr>
          <p:cNvCxnSpPr>
            <a:cxnSpLocks/>
            <a:stCxn id="43" idx="3"/>
            <a:endCxn id="41" idx="1"/>
          </p:cNvCxnSpPr>
          <p:nvPr/>
        </p:nvCxnSpPr>
        <p:spPr>
          <a:xfrm flipV="1">
            <a:off x="1416905" y="5424267"/>
            <a:ext cx="1132880" cy="9924"/>
          </a:xfrm>
          <a:prstGeom prst="straightConnector1">
            <a:avLst/>
          </a:prstGeom>
          <a:ln w="15875">
            <a:solidFill>
              <a:schemeClr val="bg1">
                <a:lumMod val="50000"/>
              </a:schemeClr>
            </a:solidFill>
            <a:tailEnd type="triangle" w="lg" len="lg"/>
          </a:ln>
        </p:spPr>
        <p:style>
          <a:lnRef idx="3">
            <a:schemeClr val="dk1"/>
          </a:lnRef>
          <a:fillRef idx="0">
            <a:schemeClr val="dk1"/>
          </a:fillRef>
          <a:effectRef idx="2">
            <a:schemeClr val="dk1"/>
          </a:effectRef>
          <a:fontRef idx="minor">
            <a:schemeClr val="tx1"/>
          </a:fontRef>
        </p:style>
      </p:cxnSp>
      <p:sp>
        <p:nvSpPr>
          <p:cNvPr id="45" name="テキスト ボックス 44">
            <a:extLst>
              <a:ext uri="{FF2B5EF4-FFF2-40B4-BE49-F238E27FC236}">
                <a16:creationId xmlns:a16="http://schemas.microsoft.com/office/drawing/2014/main" id="{366692E9-763C-40CE-A982-A33BB493E6B3}"/>
              </a:ext>
            </a:extLst>
          </p:cNvPr>
          <p:cNvSpPr txBox="1"/>
          <p:nvPr/>
        </p:nvSpPr>
        <p:spPr>
          <a:xfrm>
            <a:off x="1380877" y="5470320"/>
            <a:ext cx="1114764"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長期介護保険</a:t>
            </a:r>
            <a:endPar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からの支払い</a:t>
            </a:r>
          </a:p>
        </p:txBody>
      </p:sp>
      <p:sp>
        <p:nvSpPr>
          <p:cNvPr id="46" name="テキスト ボックス 45">
            <a:extLst>
              <a:ext uri="{FF2B5EF4-FFF2-40B4-BE49-F238E27FC236}">
                <a16:creationId xmlns:a16="http://schemas.microsoft.com/office/drawing/2014/main" id="{130BE72E-44A8-47C6-B3D3-CAF738D87757}"/>
              </a:ext>
            </a:extLst>
          </p:cNvPr>
          <p:cNvSpPr txBox="1"/>
          <p:nvPr/>
        </p:nvSpPr>
        <p:spPr>
          <a:xfrm>
            <a:off x="485764" y="3163116"/>
            <a:ext cx="1277527" cy="276999"/>
          </a:xfrm>
          <a:prstGeom prst="rect">
            <a:avLst/>
          </a:prstGeom>
          <a:solidFill>
            <a:schemeClr val="bg1"/>
          </a:solidFill>
          <a:ln>
            <a:solidFill>
              <a:srgbClr val="002060"/>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投資家</a:t>
            </a:r>
            <a:endParaRPr kumimoji="0" lang="en-US" altLang="ja-JP" sz="12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811867386"/>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23817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9941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海外での介護保険外での普及事例（アメリカの事例）</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アメリカ／介護／</a:t>
            </a:r>
            <a:r>
              <a:rPr lang="en-US" altLang="ja-JP" dirty="0"/>
              <a:t>4.</a:t>
            </a:r>
            <a:r>
              <a:rPr lang="ja-JP" altLang="en-US" dirty="0"/>
              <a:t>特定製品・サービスの市場・投資環境</a:t>
            </a:r>
            <a:r>
              <a:rPr lang="en-US" altLang="ja-JP" dirty="0"/>
              <a:t>&gt;</a:t>
            </a:r>
            <a:r>
              <a:rPr lang="ja-JP" altLang="en-US" dirty="0"/>
              <a:t>ビジネスモデル／その他の市場・投資環境情報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453970"/>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endParaRPr lang="en-US" altLang="ja-JP" sz="1000" dirty="0">
              <a:latin typeface="メイリオ" panose="020B0604030504040204" pitchFamily="50" charset="-128"/>
              <a:ea typeface="メイリオ" panose="020B0604030504040204" pitchFamily="50" charset="-128"/>
              <a:sym typeface="メイリオ" panose="020B0604030504040204" pitchFamily="50" charset="-128"/>
            </a:endParaRPr>
          </a:p>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95156A12-8F35-4880-9CB6-ABCE455EFE92}"/>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400" b="1" u="sng" dirty="0">
                <a:solidFill>
                  <a:srgbClr val="FF0000"/>
                </a:solidFill>
                <a:latin typeface="メイリオ" panose="020B0604030504040204" pitchFamily="50" charset="-128"/>
                <a:ea typeface="メイリオ" panose="020B0604030504040204" pitchFamily="50" charset="-128"/>
                <a:sym typeface="メイリオ" panose="020B0604030504040204" pitchFamily="50" charset="-128"/>
              </a:rPr>
              <a:t>ハードの販売と見守りサービス提供によるサブスクリプションの組み合わせモデル</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単純な見守りサービスではなく、個々人のパターンを踏まえたデータ解析により、問題の早期発見を可能にする。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介護施設に入所しなくてもよくなる可能性があることから、複数の州ではメディケイドによる保険償還を検討している。</a:t>
            </a:r>
          </a:p>
        </p:txBody>
      </p:sp>
      <p:grpSp>
        <p:nvGrpSpPr>
          <p:cNvPr id="11" name="グループ化 10">
            <a:extLst>
              <a:ext uri="{FF2B5EF4-FFF2-40B4-BE49-F238E27FC236}">
                <a16:creationId xmlns:a16="http://schemas.microsoft.com/office/drawing/2014/main" id="{63828FF3-3ECB-4ADA-9026-963469A44CE1}"/>
              </a:ext>
            </a:extLst>
          </p:cNvPr>
          <p:cNvGrpSpPr/>
          <p:nvPr/>
        </p:nvGrpSpPr>
        <p:grpSpPr>
          <a:xfrm>
            <a:off x="920952" y="1747664"/>
            <a:ext cx="3600000" cy="457200"/>
            <a:chOff x="488504" y="976671"/>
            <a:chExt cx="3600000" cy="457200"/>
          </a:xfrm>
        </p:grpSpPr>
        <p:sp>
          <p:nvSpPr>
            <p:cNvPr id="12" name="Rectangle 2">
              <a:extLst>
                <a:ext uri="{FF2B5EF4-FFF2-40B4-BE49-F238E27FC236}">
                  <a16:creationId xmlns:a16="http://schemas.microsoft.com/office/drawing/2014/main" id="{66139B3D-9418-4092-80DF-FEEAFCDAF79B}"/>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米国の事例（</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Stack</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 </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Care</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社）</a:t>
              </a:r>
            </a:p>
          </p:txBody>
        </p:sp>
        <p:cxnSp>
          <p:nvCxnSpPr>
            <p:cNvPr id="14" name="直線コネクタ 13">
              <a:extLst>
                <a:ext uri="{FF2B5EF4-FFF2-40B4-BE49-F238E27FC236}">
                  <a16:creationId xmlns:a16="http://schemas.microsoft.com/office/drawing/2014/main" id="{C276C85B-DF77-4567-9DF7-348A5E9D121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AF720B8E-A0CD-4BA5-83E7-365ACB19183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6" name="Table 204">
            <a:extLst>
              <a:ext uri="{FF2B5EF4-FFF2-40B4-BE49-F238E27FC236}">
                <a16:creationId xmlns:a16="http://schemas.microsoft.com/office/drawing/2014/main" id="{774F00BC-E51E-4E0D-9A53-3489E3640856}"/>
              </a:ext>
            </a:extLst>
          </p:cNvPr>
          <p:cNvGraphicFramePr>
            <a:graphicFrameLocks noGrp="1"/>
          </p:cNvGraphicFramePr>
          <p:nvPr>
            <p:extLst>
              <p:ext uri="{D42A27DB-BD31-4B8C-83A1-F6EECF244321}">
                <p14:modId xmlns:p14="http://schemas.microsoft.com/office/powerpoint/2010/main" val="521464466"/>
              </p:ext>
            </p:extLst>
          </p:nvPr>
        </p:nvGraphicFramePr>
        <p:xfrm>
          <a:off x="548039" y="2113372"/>
          <a:ext cx="4116929" cy="4373880"/>
        </p:xfrm>
        <a:graphic>
          <a:graphicData uri="http://schemas.openxmlformats.org/drawingml/2006/table">
            <a:tbl>
              <a:tblPr firstRow="1" bandRow="1" bandCol="1">
                <a:tableStyleId>{5C22544A-7EE6-4342-B048-85BDC9FD1C3A}</a:tableStyleId>
              </a:tblPr>
              <a:tblGrid>
                <a:gridCol w="706978">
                  <a:extLst>
                    <a:ext uri="{9D8B030D-6E8A-4147-A177-3AD203B41FA5}">
                      <a16:colId xmlns:a16="http://schemas.microsoft.com/office/drawing/2014/main" val="20000"/>
                    </a:ext>
                  </a:extLst>
                </a:gridCol>
                <a:gridCol w="3409951">
                  <a:extLst>
                    <a:ext uri="{9D8B030D-6E8A-4147-A177-3AD203B41FA5}">
                      <a16:colId xmlns:a16="http://schemas.microsoft.com/office/drawing/2014/main" val="20001"/>
                    </a:ext>
                  </a:extLst>
                </a:gridCol>
              </a:tblGrid>
              <a:tr h="661185">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介護施設・一般消費者向けに見守り機器・サービスを提供</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赤外線センサーで高齢者の行動をモニターし、行動パターンの変化から異常を察知、アラームを鳴らす</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09036">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事業の</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ポイント</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9525" cap="flat" cmpd="sng" algn="ctr">
                      <a:no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高齢者に抵抗があるカメラ・マイクは不要</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（ノーカメラ・ノーマイク）</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非装着型であることから高齢者が勝手に外してしまう心配がない（ノンウェアラブル）</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ハードの販売（</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＄）と見守りサービス提供によるサブスクリプション（月額</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＄）の組み合わせ</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症状の診断までは踏み込まず、問題の指摘にとどめることで非医療機器扱い</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データ分析に強みがあり、既に十分なデータ量を蓄積しているため、少数のデータサイエンティストで運営可能</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データの有効性は国や人種によって変わらないため、海外展開が容易（販売はローカルに任せる）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ハードウェアは外注</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設置とメンテナンスが容易（バッテリー交換は２年に一度）</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49" name="テキスト ボックス 48">
            <a:extLst>
              <a:ext uri="{FF2B5EF4-FFF2-40B4-BE49-F238E27FC236}">
                <a16:creationId xmlns:a16="http://schemas.microsoft.com/office/drawing/2014/main" id="{1B682F34-536C-4493-8D2E-DD15B08631E1}"/>
              </a:ext>
            </a:extLst>
          </p:cNvPr>
          <p:cNvSpPr txBox="1"/>
          <p:nvPr/>
        </p:nvSpPr>
        <p:spPr>
          <a:xfrm>
            <a:off x="4904250" y="6481944"/>
            <a:ext cx="4977669" cy="261610"/>
          </a:xfrm>
          <a:prstGeom prst="rect">
            <a:avLst/>
          </a:prstGeom>
          <a:noFill/>
        </p:spPr>
        <p:txBody>
          <a:bodyPr vert="horz" wrap="square" rtlCol="0" anchor="ctr">
            <a:spAutoFit/>
          </a:bodyPr>
          <a:lstStyle/>
          <a:p>
            <a:pPr algn="ctr"/>
            <a:r>
              <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）一般消費者向けは設置サービスは行わないが、５分程度で取付可能。</a:t>
            </a:r>
          </a:p>
        </p:txBody>
      </p:sp>
      <p:pic>
        <p:nvPicPr>
          <p:cNvPr id="2" name="図 1">
            <a:extLst>
              <a:ext uri="{FF2B5EF4-FFF2-40B4-BE49-F238E27FC236}">
                <a16:creationId xmlns:a16="http://schemas.microsoft.com/office/drawing/2014/main" id="{1E8BE4D6-8DB7-43FB-A366-02F0A0417C32}"/>
              </a:ext>
            </a:extLst>
          </p:cNvPr>
          <p:cNvPicPr>
            <a:picLocks noChangeAspect="1"/>
          </p:cNvPicPr>
          <p:nvPr/>
        </p:nvPicPr>
        <p:blipFill>
          <a:blip r:embed="rId7"/>
          <a:stretch>
            <a:fillRect/>
          </a:stretch>
        </p:blipFill>
        <p:spPr>
          <a:xfrm>
            <a:off x="4960095" y="2132856"/>
            <a:ext cx="4745879" cy="4303822"/>
          </a:xfrm>
          <a:prstGeom prst="rect">
            <a:avLst/>
          </a:prstGeom>
        </p:spPr>
      </p:pic>
    </p:spTree>
    <p:extLst>
      <p:ext uri="{BB962C8B-B14F-4D97-AF65-F5344CB8AC3E}">
        <p14:creationId xmlns:p14="http://schemas.microsoft.com/office/powerpoint/2010/main" val="66108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6673282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504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中国の現地で販売されているロボット介護機器（</a:t>
            </a:r>
            <a:r>
              <a:rPr lang="en-US" altLang="ja-JP" dirty="0"/>
              <a:t>3/6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4B7F817D-1472-44A4-89D8-16B9E82CAFF9}"/>
              </a:ext>
            </a:extLst>
          </p:cNvPr>
          <p:cNvGraphicFramePr>
            <a:graphicFrameLocks noGrp="1"/>
          </p:cNvGraphicFramePr>
          <p:nvPr>
            <p:extLst>
              <p:ext uri="{D42A27DB-BD31-4B8C-83A1-F6EECF244321}">
                <p14:modId xmlns:p14="http://schemas.microsoft.com/office/powerpoint/2010/main" val="1025927857"/>
              </p:ext>
            </p:extLst>
          </p:nvPr>
        </p:nvGraphicFramePr>
        <p:xfrm>
          <a:off x="414914" y="1412776"/>
          <a:ext cx="7346399" cy="5054109"/>
        </p:xfrm>
        <a:graphic>
          <a:graphicData uri="http://schemas.openxmlformats.org/drawingml/2006/table">
            <a:tbl>
              <a:tblPr firstRow="1" bandRow="1">
                <a:tableStyleId>{5C22544A-7EE6-4342-B048-85BDC9FD1C3A}</a:tableStyleId>
              </a:tblPr>
              <a:tblGrid>
                <a:gridCol w="967226">
                  <a:extLst>
                    <a:ext uri="{9D8B030D-6E8A-4147-A177-3AD203B41FA5}">
                      <a16:colId xmlns:a16="http://schemas.microsoft.com/office/drawing/2014/main" val="20000"/>
                    </a:ext>
                  </a:extLst>
                </a:gridCol>
                <a:gridCol w="2126391">
                  <a:extLst>
                    <a:ext uri="{9D8B030D-6E8A-4147-A177-3AD203B41FA5}">
                      <a16:colId xmlns:a16="http://schemas.microsoft.com/office/drawing/2014/main" val="20001"/>
                    </a:ext>
                  </a:extLst>
                </a:gridCol>
                <a:gridCol w="2126391">
                  <a:extLst>
                    <a:ext uri="{9D8B030D-6E8A-4147-A177-3AD203B41FA5}">
                      <a16:colId xmlns:a16="http://schemas.microsoft.com/office/drawing/2014/main" val="20002"/>
                    </a:ext>
                  </a:extLst>
                </a:gridCol>
                <a:gridCol w="2126391">
                  <a:extLst>
                    <a:ext uri="{9D8B030D-6E8A-4147-A177-3AD203B41FA5}">
                      <a16:colId xmlns:a16="http://schemas.microsoft.com/office/drawing/2014/main" val="20003"/>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伊利诺护理机器人</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铱鸣大小便智能护理机器人</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看护机器人　轮椅　</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DOFORCARE</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86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苏州伊利诺护理机器人有限公司</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版权所有 欢泰健康管理有限公司</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上海多扶智能科技有限公司</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移動支援</a:t>
                      </a:r>
                      <a:r>
                        <a:rPr lang="ja-JP" alt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06397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高度なマイクロコンピューター制御技術とインテリジェント検出技術を採用して、患者の尿及び尿排泄を自動的に感知。真空水蒸気分離技術により、マルチレベルシステム処理、尿と尿の</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時間自動クリーニングと乾燥を行う。</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時間装着可能な全自動トイレ。通気性と防漏性の両方を備えており、長期間の着用に適している。便器の洗浄機能付き。</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ja-JP" altLang="en-US" sz="1100" b="0" i="0" u="none" strike="noStrike" dirty="0">
                        <a:solidFill>
                          <a:srgbClr val="002060"/>
                        </a:solidFill>
                        <a:effectLst/>
                        <a:latin typeface="+mn-ea"/>
                        <a:ea typeface="+mn-ea"/>
                      </a:endParaRPr>
                    </a:p>
                  </a:txBody>
                  <a:tcPr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電動車椅子と下肢支援ロボットの機能を有し、トイレへのアクセス、アシスト付きの入浴、座位から立位への変更、立った状態での移動を可能にする。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ja-JP" altLang="en-US" sz="1100" b="0" i="0" u="none" strike="noStrike" dirty="0">
                        <a:solidFill>
                          <a:srgbClr val="002060"/>
                        </a:solidFill>
                        <a:effectLst/>
                        <a:latin typeface="+mn-ea"/>
                        <a:ea typeface="+mn-ea"/>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26,800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元　（約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160,000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5892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http://www.ylinuo.com/</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http://www.hthealth.net/userProduct_findByPid2.action?pid=67</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http://www.tocpad.com/product/product-detail?sku=2243</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11" name="グループ化 10">
            <a:extLst>
              <a:ext uri="{FF2B5EF4-FFF2-40B4-BE49-F238E27FC236}">
                <a16:creationId xmlns:a16="http://schemas.microsoft.com/office/drawing/2014/main" id="{23DEBF92-A566-4176-90D1-1A073368C7CD}"/>
              </a:ext>
            </a:extLst>
          </p:cNvPr>
          <p:cNvGrpSpPr/>
          <p:nvPr/>
        </p:nvGrpSpPr>
        <p:grpSpPr>
          <a:xfrm>
            <a:off x="441896" y="908720"/>
            <a:ext cx="3384376" cy="457200"/>
            <a:chOff x="488504" y="976671"/>
            <a:chExt cx="3384376" cy="457200"/>
          </a:xfrm>
        </p:grpSpPr>
        <p:sp>
          <p:nvSpPr>
            <p:cNvPr id="12" name="Rectangle 2">
              <a:extLst>
                <a:ext uri="{FF2B5EF4-FFF2-40B4-BE49-F238E27FC236}">
                  <a16:creationId xmlns:a16="http://schemas.microsoft.com/office/drawing/2014/main" id="{1351AC02-3F83-4613-BD84-B0691D4FE404}"/>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③ 排泄支援</a:t>
              </a:r>
            </a:p>
          </p:txBody>
        </p:sp>
        <p:cxnSp>
          <p:nvCxnSpPr>
            <p:cNvPr id="14" name="直線コネクタ 13">
              <a:extLst>
                <a:ext uri="{FF2B5EF4-FFF2-40B4-BE49-F238E27FC236}">
                  <a16:creationId xmlns:a16="http://schemas.microsoft.com/office/drawing/2014/main" id="{02667B9E-4B1D-4994-88B4-6A55BC01E295}"/>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CC2721E7-9B0B-4837-BD80-720E1E5CFDC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6" name="テキスト ボックス 15">
            <a:extLst>
              <a:ext uri="{FF2B5EF4-FFF2-40B4-BE49-F238E27FC236}">
                <a16:creationId xmlns:a16="http://schemas.microsoft.com/office/drawing/2014/main" id="{1AE71094-E0C3-4A9A-9429-FF46D69314B9}"/>
              </a:ext>
            </a:extLst>
          </p:cNvPr>
          <p:cNvSpPr txBox="1"/>
          <p:nvPr/>
        </p:nvSpPr>
        <p:spPr>
          <a:xfrm>
            <a:off x="2000672"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7" name="テキスト ボックス 16">
            <a:extLst>
              <a:ext uri="{FF2B5EF4-FFF2-40B4-BE49-F238E27FC236}">
                <a16:creationId xmlns:a16="http://schemas.microsoft.com/office/drawing/2014/main" id="{F108532E-429B-4A09-A813-32790EF6242F}"/>
              </a:ext>
            </a:extLst>
          </p:cNvPr>
          <p:cNvSpPr txBox="1"/>
          <p:nvPr/>
        </p:nvSpPr>
        <p:spPr>
          <a:xfrm>
            <a:off x="4202336"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8" name="テキスト ボックス 17">
            <a:extLst>
              <a:ext uri="{FF2B5EF4-FFF2-40B4-BE49-F238E27FC236}">
                <a16:creationId xmlns:a16="http://schemas.microsoft.com/office/drawing/2014/main" id="{E2A50BEF-7338-4257-88C7-BA537444571A}"/>
              </a:ext>
            </a:extLst>
          </p:cNvPr>
          <p:cNvSpPr txBox="1"/>
          <p:nvPr/>
        </p:nvSpPr>
        <p:spPr>
          <a:xfrm>
            <a:off x="6250885"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60778044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250272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607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中国の現地で販売されているロボット介護機器（</a:t>
            </a:r>
            <a:r>
              <a:rPr lang="en-US" altLang="ja-JP" dirty="0"/>
              <a:t>4/6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D83AA959-5D04-4155-B80E-AB83282138E7}"/>
              </a:ext>
            </a:extLst>
          </p:cNvPr>
          <p:cNvGraphicFramePr>
            <a:graphicFrameLocks noGrp="1"/>
          </p:cNvGraphicFramePr>
          <p:nvPr>
            <p:extLst>
              <p:ext uri="{D42A27DB-BD31-4B8C-83A1-F6EECF244321}">
                <p14:modId xmlns:p14="http://schemas.microsoft.com/office/powerpoint/2010/main" val="3316638734"/>
              </p:ext>
            </p:extLst>
          </p:nvPr>
        </p:nvGraphicFramePr>
        <p:xfrm>
          <a:off x="414914" y="1412776"/>
          <a:ext cx="9289031" cy="5105033"/>
        </p:xfrm>
        <a:graphic>
          <a:graphicData uri="http://schemas.openxmlformats.org/drawingml/2006/table">
            <a:tbl>
              <a:tblPr firstRow="1" bandRow="1">
                <a:tableStyleId>{5C22544A-7EE6-4342-B048-85BDC9FD1C3A}</a:tableStyleId>
              </a:tblPr>
              <a:tblGrid>
                <a:gridCol w="948463">
                  <a:extLst>
                    <a:ext uri="{9D8B030D-6E8A-4147-A177-3AD203B41FA5}">
                      <a16:colId xmlns:a16="http://schemas.microsoft.com/office/drawing/2014/main" val="20000"/>
                    </a:ext>
                  </a:extLst>
                </a:gridCol>
                <a:gridCol w="2085142">
                  <a:extLst>
                    <a:ext uri="{9D8B030D-6E8A-4147-A177-3AD203B41FA5}">
                      <a16:colId xmlns:a16="http://schemas.microsoft.com/office/drawing/2014/main" val="20001"/>
                    </a:ext>
                  </a:extLst>
                </a:gridCol>
                <a:gridCol w="2085142">
                  <a:extLst>
                    <a:ext uri="{9D8B030D-6E8A-4147-A177-3AD203B41FA5}">
                      <a16:colId xmlns:a16="http://schemas.microsoft.com/office/drawing/2014/main" val="20002"/>
                    </a:ext>
                  </a:extLst>
                </a:gridCol>
                <a:gridCol w="2085142">
                  <a:extLst>
                    <a:ext uri="{9D8B030D-6E8A-4147-A177-3AD203B41FA5}">
                      <a16:colId xmlns:a16="http://schemas.microsoft.com/office/drawing/2014/main" val="20003"/>
                    </a:ext>
                  </a:extLst>
                </a:gridCol>
                <a:gridCol w="2085142">
                  <a:extLst>
                    <a:ext uri="{9D8B030D-6E8A-4147-A177-3AD203B41FA5}">
                      <a16:colId xmlns:a16="http://schemas.microsoft.com/office/drawing/2014/main" val="20004"/>
                    </a:ext>
                  </a:extLst>
                </a:gridCol>
              </a:tblGrid>
              <a:tr h="27140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Aeolus Robot</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阿鉄</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Mozi</a:t>
                      </a:r>
                      <a:endPar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居家养老解决方案</a:t>
                      </a: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721098">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Aeolus Robotics</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浙江梧斯源通信科技股份有限公司</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杭州亿智智能科技有限公司</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LEGRAND ALL rights reserved</a:t>
                      </a:r>
                    </a:p>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zh-CN" altLang="en-US" sz="11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北京罗格朗（北京）电气有限公司</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t>
                      </a:r>
                      <a:endPar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472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生活支援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見守り・コミュニケーション</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見守り</a:t>
                      </a: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51430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介護施設において、タオルや洗面用具の準備、洗濯物の集配、配膳や食器・給仕トレーの運搬、下膳、片付け、排泄や廃棄物の処理などを支援する。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mn-ea"/>
                        <a:ea typeface="+mn-ea"/>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マルチメディア、モバイルインターネット通信、エンターテインメントインタラクションを統合する高齢者向けの多機能インテリジェントドライバーであり、在宅ケアおよび医療機関に包括的なソリューションを提供す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ja-JP" altLang="en-US" sz="1100" b="0" i="0" u="none" strike="noStrike" dirty="0">
                        <a:solidFill>
                          <a:srgbClr val="002060"/>
                        </a:solidFill>
                        <a:effectLst/>
                        <a:latin typeface="+mn-ea"/>
                        <a:ea typeface="+mn-ea"/>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ユーザー操作に８インチのタッチスクリーンを採用し、組み込みの人工知能音声対話システム、外部人体検知デバイスを採用、ユーザーと対話が可能である。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mn-ea"/>
                        <a:ea typeface="+mn-ea"/>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居宅介護者の見守りシステム。アプリやタブレット、オペレーターとの連携システムで高齢者の生活を支援する。</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mn-ea"/>
                        <a:ea typeface="+mn-ea"/>
                      </a:endParaRP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8024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2765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56245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https://aeolusbot.com/our-robots/</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http://www.woosiyuan.com/Products/ShowProducts.asp?id=1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http://www.ysaedesign.com/case_detail/id/196.html</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https://www.legrand.com.cn/assisted-living</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7955217A-8A55-4298-9F26-983E99F95825}"/>
              </a:ext>
            </a:extLst>
          </p:cNvPr>
          <p:cNvGrpSpPr/>
          <p:nvPr/>
        </p:nvGrpSpPr>
        <p:grpSpPr>
          <a:xfrm>
            <a:off x="441896" y="908720"/>
            <a:ext cx="3791024" cy="457200"/>
            <a:chOff x="488504" y="976671"/>
            <a:chExt cx="3791024" cy="457200"/>
          </a:xfrm>
        </p:grpSpPr>
        <p:sp>
          <p:nvSpPr>
            <p:cNvPr id="9" name="Rectangle 2">
              <a:extLst>
                <a:ext uri="{FF2B5EF4-FFF2-40B4-BE49-F238E27FC236}">
                  <a16:creationId xmlns:a16="http://schemas.microsoft.com/office/drawing/2014/main" id="{FA5F1AFF-EED5-4F9E-8285-CC93FC80DD22}"/>
                </a:ext>
              </a:extLst>
            </p:cNvPr>
            <p:cNvSpPr txBox="1">
              <a:spLocks noChangeArrowheads="1"/>
            </p:cNvSpPr>
            <p:nvPr/>
          </p:nvSpPr>
          <p:spPr>
            <a:xfrm>
              <a:off x="629930" y="976671"/>
              <a:ext cx="364959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④ 見守り・コミュニケーション</a:t>
              </a:r>
            </a:p>
          </p:txBody>
        </p:sp>
        <p:cxnSp>
          <p:nvCxnSpPr>
            <p:cNvPr id="11" name="直線コネクタ 10">
              <a:extLst>
                <a:ext uri="{FF2B5EF4-FFF2-40B4-BE49-F238E27FC236}">
                  <a16:creationId xmlns:a16="http://schemas.microsoft.com/office/drawing/2014/main" id="{42816FAF-5347-44AC-907C-EC0ED11837CC}"/>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6CE3CCC7-A5D7-4ABF-9867-A96B66FE26B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D7370206-56CF-4156-8896-66D5710748E0}"/>
              </a:ext>
            </a:extLst>
          </p:cNvPr>
          <p:cNvSpPr txBox="1"/>
          <p:nvPr/>
        </p:nvSpPr>
        <p:spPr>
          <a:xfrm>
            <a:off x="2000672"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C01609D8-97D6-4C3A-8377-5D22297C12A2}"/>
              </a:ext>
            </a:extLst>
          </p:cNvPr>
          <p:cNvSpPr txBox="1"/>
          <p:nvPr/>
        </p:nvSpPr>
        <p:spPr>
          <a:xfrm>
            <a:off x="4202336" y="4869160"/>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6" name="テキスト ボックス 15">
            <a:extLst>
              <a:ext uri="{FF2B5EF4-FFF2-40B4-BE49-F238E27FC236}">
                <a16:creationId xmlns:a16="http://schemas.microsoft.com/office/drawing/2014/main" id="{CA09837C-34A9-4935-97B9-8DD0DF658DE3}"/>
              </a:ext>
            </a:extLst>
          </p:cNvPr>
          <p:cNvSpPr txBox="1"/>
          <p:nvPr/>
        </p:nvSpPr>
        <p:spPr>
          <a:xfrm>
            <a:off x="6218560"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7" name="テキスト ボックス 16">
            <a:extLst>
              <a:ext uri="{FF2B5EF4-FFF2-40B4-BE49-F238E27FC236}">
                <a16:creationId xmlns:a16="http://schemas.microsoft.com/office/drawing/2014/main" id="{47AD2A1E-593A-4573-82AB-9AFB23BF2B30}"/>
              </a:ext>
            </a:extLst>
          </p:cNvPr>
          <p:cNvSpPr txBox="1"/>
          <p:nvPr/>
        </p:nvSpPr>
        <p:spPr>
          <a:xfrm>
            <a:off x="8267109" y="4873125"/>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58705547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624756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709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中国の現地で販売されているロボット介護機器（</a:t>
            </a:r>
            <a:r>
              <a:rPr lang="en-US" altLang="ja-JP" dirty="0"/>
              <a:t>5/6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27F287A3-483D-420D-B53A-3C03E111254C}"/>
              </a:ext>
            </a:extLst>
          </p:cNvPr>
          <p:cNvGraphicFramePr>
            <a:graphicFrameLocks noGrp="1"/>
          </p:cNvGraphicFramePr>
          <p:nvPr>
            <p:extLst>
              <p:ext uri="{D42A27DB-BD31-4B8C-83A1-F6EECF244321}">
                <p14:modId xmlns:p14="http://schemas.microsoft.com/office/powerpoint/2010/main" val="3099196662"/>
              </p:ext>
            </p:extLst>
          </p:nvPr>
        </p:nvGraphicFramePr>
        <p:xfrm>
          <a:off x="414914" y="1412776"/>
          <a:ext cx="3081600" cy="5009847"/>
        </p:xfrm>
        <a:graphic>
          <a:graphicData uri="http://schemas.openxmlformats.org/drawingml/2006/table">
            <a:tbl>
              <a:tblPr firstRow="1" bandRow="1">
                <a:tableStyleId>{5C22544A-7EE6-4342-B048-85BDC9FD1C3A}</a:tableStyleId>
              </a:tblPr>
              <a:tblGrid>
                <a:gridCol w="963468">
                  <a:extLst>
                    <a:ext uri="{9D8B030D-6E8A-4147-A177-3AD203B41FA5}">
                      <a16:colId xmlns:a16="http://schemas.microsoft.com/office/drawing/2014/main" val="20000"/>
                    </a:ext>
                  </a:extLst>
                </a:gridCol>
                <a:gridCol w="2118132">
                  <a:extLst>
                    <a:ext uri="{9D8B030D-6E8A-4147-A177-3AD203B41FA5}">
                      <a16:colId xmlns:a16="http://schemas.microsoft.com/office/drawing/2014/main" val="20001"/>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zh-TW"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銀髮族走入式開門浴缸</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86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zh-TW"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康齡樂活實業有限公司</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67173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シャワーとリハビリテーションの両方に適した、人間工学に基づいた座位設計。入浴時の水位は心臓に近いため、心臓がお湯に浸ることを防ぎ、心機能等の保持が可能である。</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100" dirty="0">
                        <a:solidFill>
                          <a:srgbClr val="002060"/>
                        </a:solidFill>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115,600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元　（約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1,850,000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http://www.kllife.com.tw/sanspa.htm</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B37C9665-AFF0-4AC4-91AA-12F57EF61AF7}"/>
              </a:ext>
            </a:extLst>
          </p:cNvPr>
          <p:cNvGrpSpPr/>
          <p:nvPr/>
        </p:nvGrpSpPr>
        <p:grpSpPr>
          <a:xfrm>
            <a:off x="441896" y="908720"/>
            <a:ext cx="3384376" cy="457200"/>
            <a:chOff x="488504" y="976671"/>
            <a:chExt cx="3384376" cy="457200"/>
          </a:xfrm>
        </p:grpSpPr>
        <p:sp>
          <p:nvSpPr>
            <p:cNvPr id="9" name="Rectangle 2">
              <a:extLst>
                <a:ext uri="{FF2B5EF4-FFF2-40B4-BE49-F238E27FC236}">
                  <a16:creationId xmlns:a16="http://schemas.microsoft.com/office/drawing/2014/main" id="{79C6A3A2-C747-4055-B520-E20DC54AB3A8}"/>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⑤ 入浴支援</a:t>
              </a:r>
            </a:p>
          </p:txBody>
        </p:sp>
        <p:cxnSp>
          <p:nvCxnSpPr>
            <p:cNvPr id="11" name="直線コネクタ 10">
              <a:extLst>
                <a:ext uri="{FF2B5EF4-FFF2-40B4-BE49-F238E27FC236}">
                  <a16:creationId xmlns:a16="http://schemas.microsoft.com/office/drawing/2014/main" id="{09131E9E-14C8-42FE-8BFA-1177265AF89F}"/>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42B8457C-67CC-42BE-BDF9-CB92744B2D6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19600AD1-D444-4122-8C6D-C04D02546CBA}"/>
              </a:ext>
            </a:extLst>
          </p:cNvPr>
          <p:cNvSpPr txBox="1"/>
          <p:nvPr/>
        </p:nvSpPr>
        <p:spPr>
          <a:xfrm>
            <a:off x="2000672" y="4941168"/>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26261234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91302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5535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中国の介護市場の現状（</a:t>
            </a:r>
            <a:r>
              <a:rPr lang="en-US" altLang="ja-JP" dirty="0"/>
              <a:t>2/7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高齢者人口（</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歳以上）は、高齢化率が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％に到達する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年には３億人を超える人口となると予測されている。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一方、年少・労働者の人口は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年をピークに減少に転じ、その後、減少の一途を辿る見込みである。</a:t>
            </a:r>
          </a:p>
        </p:txBody>
      </p:sp>
      <p:graphicFrame>
        <p:nvGraphicFramePr>
          <p:cNvPr id="7" name="グラフ 6">
            <a:extLst>
              <a:ext uri="{FF2B5EF4-FFF2-40B4-BE49-F238E27FC236}">
                <a16:creationId xmlns:a16="http://schemas.microsoft.com/office/drawing/2014/main" id="{9FA21CBB-85C9-4C8D-9526-E5460A8209BC}"/>
              </a:ext>
            </a:extLst>
          </p:cNvPr>
          <p:cNvGraphicFramePr/>
          <p:nvPr>
            <p:extLst>
              <p:ext uri="{D42A27DB-BD31-4B8C-83A1-F6EECF244321}">
                <p14:modId xmlns:p14="http://schemas.microsoft.com/office/powerpoint/2010/main" val="2025165505"/>
              </p:ext>
            </p:extLst>
          </p:nvPr>
        </p:nvGraphicFramePr>
        <p:xfrm>
          <a:off x="142269" y="1963998"/>
          <a:ext cx="4680000" cy="4329524"/>
        </p:xfrm>
        <a:graphic>
          <a:graphicData uri="http://schemas.openxmlformats.org/drawingml/2006/chart">
            <c:chart xmlns:c="http://schemas.openxmlformats.org/drawingml/2006/chart" xmlns:r="http://schemas.openxmlformats.org/officeDocument/2006/relationships" r:id="rId7"/>
          </a:graphicData>
        </a:graphic>
      </p:graphicFrame>
      <p:sp>
        <p:nvSpPr>
          <p:cNvPr id="11" name="テキスト ボックス 1">
            <a:extLst>
              <a:ext uri="{FF2B5EF4-FFF2-40B4-BE49-F238E27FC236}">
                <a16:creationId xmlns:a16="http://schemas.microsoft.com/office/drawing/2014/main" id="{09D525FA-A81F-490B-A4D3-8FD0963A1C4E}"/>
              </a:ext>
            </a:extLst>
          </p:cNvPr>
          <p:cNvSpPr txBox="1"/>
          <p:nvPr/>
        </p:nvSpPr>
        <p:spPr>
          <a:xfrm>
            <a:off x="4326606" y="5647802"/>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12" name="テキスト ボックス 1">
            <a:extLst>
              <a:ext uri="{FF2B5EF4-FFF2-40B4-BE49-F238E27FC236}">
                <a16:creationId xmlns:a16="http://schemas.microsoft.com/office/drawing/2014/main" id="{3369B358-E90E-49E7-8FB3-79480F862D16}"/>
              </a:ext>
            </a:extLst>
          </p:cNvPr>
          <p:cNvSpPr txBox="1"/>
          <p:nvPr/>
        </p:nvSpPr>
        <p:spPr>
          <a:xfrm>
            <a:off x="9035043" y="5715038"/>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（年）</a:t>
            </a:r>
          </a:p>
        </p:txBody>
      </p:sp>
      <p:grpSp>
        <p:nvGrpSpPr>
          <p:cNvPr id="14" name="グループ化 13">
            <a:extLst>
              <a:ext uri="{FF2B5EF4-FFF2-40B4-BE49-F238E27FC236}">
                <a16:creationId xmlns:a16="http://schemas.microsoft.com/office/drawing/2014/main" id="{73E8F272-54C8-4ACF-9920-B9F4BF16BBCB}"/>
              </a:ext>
            </a:extLst>
          </p:cNvPr>
          <p:cNvGrpSpPr/>
          <p:nvPr/>
        </p:nvGrpSpPr>
        <p:grpSpPr>
          <a:xfrm>
            <a:off x="560512" y="1484784"/>
            <a:ext cx="3600000" cy="457200"/>
            <a:chOff x="488504" y="976671"/>
            <a:chExt cx="3600000" cy="457200"/>
          </a:xfrm>
        </p:grpSpPr>
        <p:sp>
          <p:nvSpPr>
            <p:cNvPr id="15" name="Rectangle 2">
              <a:extLst>
                <a:ext uri="{FF2B5EF4-FFF2-40B4-BE49-F238E27FC236}">
                  <a16:creationId xmlns:a16="http://schemas.microsoft.com/office/drawing/2014/main" id="{52007FD0-F83B-4A11-B1BC-E0F7D3B29C48}"/>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高齢者人口（</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p>
          </p:txBody>
        </p:sp>
        <p:cxnSp>
          <p:nvCxnSpPr>
            <p:cNvPr id="16" name="直線コネクタ 15">
              <a:extLst>
                <a:ext uri="{FF2B5EF4-FFF2-40B4-BE49-F238E27FC236}">
                  <a16:creationId xmlns:a16="http://schemas.microsoft.com/office/drawing/2014/main" id="{EACC9345-76B6-49DF-AAD6-E739F75E953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296C82FE-4EEA-4FC2-BE06-E8E2D7E88F0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8" name="右矢印 21">
            <a:extLst>
              <a:ext uri="{FF2B5EF4-FFF2-40B4-BE49-F238E27FC236}">
                <a16:creationId xmlns:a16="http://schemas.microsoft.com/office/drawing/2014/main" id="{EB6B4A8F-F850-419C-9AEA-324F8A5D7599}"/>
              </a:ext>
            </a:extLst>
          </p:cNvPr>
          <p:cNvSpPr/>
          <p:nvPr/>
        </p:nvSpPr>
        <p:spPr>
          <a:xfrm>
            <a:off x="2948347" y="2316856"/>
            <a:ext cx="190500" cy="181374"/>
          </a:xfrm>
          <a:prstGeom prst="rightArrow">
            <a:avLst/>
          </a:prstGeom>
          <a:solidFill>
            <a:srgbClr val="70AD47">
              <a:lumMod val="40000"/>
              <a:lumOff val="60000"/>
            </a:srgbClr>
          </a:solidFill>
          <a:ln w="12700" cap="flat" cmpd="sng" algn="ctr">
            <a:solidFill>
              <a:srgbClr val="70AD47">
                <a:lumMod val="50000"/>
              </a:srgbClr>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dirty="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テキスト ボックス 4">
            <a:extLst>
              <a:ext uri="{FF2B5EF4-FFF2-40B4-BE49-F238E27FC236}">
                <a16:creationId xmlns:a16="http://schemas.microsoft.com/office/drawing/2014/main" id="{79162151-41DE-4EE3-9929-9714AF76627F}"/>
              </a:ext>
            </a:extLst>
          </p:cNvPr>
          <p:cNvSpPr txBox="1"/>
          <p:nvPr/>
        </p:nvSpPr>
        <p:spPr>
          <a:xfrm>
            <a:off x="3138847" y="2280526"/>
            <a:ext cx="825867" cy="246221"/>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graphicFrame>
        <p:nvGraphicFramePr>
          <p:cNvPr id="20" name="グラフ 19">
            <a:extLst>
              <a:ext uri="{FF2B5EF4-FFF2-40B4-BE49-F238E27FC236}">
                <a16:creationId xmlns:a16="http://schemas.microsoft.com/office/drawing/2014/main" id="{62907AD1-289F-4547-991F-29E570C5CEA6}"/>
              </a:ext>
            </a:extLst>
          </p:cNvPr>
          <p:cNvGraphicFramePr/>
          <p:nvPr>
            <p:extLst>
              <p:ext uri="{D42A27DB-BD31-4B8C-83A1-F6EECF244321}">
                <p14:modId xmlns:p14="http://schemas.microsoft.com/office/powerpoint/2010/main" val="449624520"/>
              </p:ext>
            </p:extLst>
          </p:nvPr>
        </p:nvGraphicFramePr>
        <p:xfrm>
          <a:off x="4812256" y="1901400"/>
          <a:ext cx="4680000" cy="4329522"/>
        </p:xfrm>
        <a:graphic>
          <a:graphicData uri="http://schemas.openxmlformats.org/drawingml/2006/chart">
            <c:chart xmlns:c="http://schemas.openxmlformats.org/drawingml/2006/chart" xmlns:r="http://schemas.openxmlformats.org/officeDocument/2006/relationships" r:id="rId8"/>
          </a:graphicData>
        </a:graphic>
      </p:graphicFrame>
      <p:sp>
        <p:nvSpPr>
          <p:cNvPr id="21" name="テキスト ボックス 1">
            <a:extLst>
              <a:ext uri="{FF2B5EF4-FFF2-40B4-BE49-F238E27FC236}">
                <a16:creationId xmlns:a16="http://schemas.microsoft.com/office/drawing/2014/main" id="{51C4B6E3-E0BC-4489-B2F6-3066C2E5C4AF}"/>
              </a:ext>
            </a:extLst>
          </p:cNvPr>
          <p:cNvSpPr txBox="1"/>
          <p:nvPr/>
        </p:nvSpPr>
        <p:spPr>
          <a:xfrm>
            <a:off x="9060399" y="5658187"/>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22" name="右矢印 31">
            <a:extLst>
              <a:ext uri="{FF2B5EF4-FFF2-40B4-BE49-F238E27FC236}">
                <a16:creationId xmlns:a16="http://schemas.microsoft.com/office/drawing/2014/main" id="{C88996A7-292F-464E-9FB0-AD8E9EFDF334}"/>
              </a:ext>
            </a:extLst>
          </p:cNvPr>
          <p:cNvSpPr/>
          <p:nvPr/>
        </p:nvSpPr>
        <p:spPr>
          <a:xfrm>
            <a:off x="7570812" y="2066768"/>
            <a:ext cx="190500" cy="181374"/>
          </a:xfrm>
          <a:prstGeom prst="rightArrow">
            <a:avLst/>
          </a:prstGeom>
          <a:solidFill>
            <a:srgbClr val="70AD47">
              <a:lumMod val="40000"/>
              <a:lumOff val="60000"/>
            </a:srgbClr>
          </a:solidFill>
          <a:ln w="12700" cap="flat" cmpd="sng" algn="ctr">
            <a:solidFill>
              <a:srgbClr val="70AD47">
                <a:lumMod val="50000"/>
              </a:srgbClr>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dirty="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テキスト ボックス 4">
            <a:extLst>
              <a:ext uri="{FF2B5EF4-FFF2-40B4-BE49-F238E27FC236}">
                <a16:creationId xmlns:a16="http://schemas.microsoft.com/office/drawing/2014/main" id="{5BE0F5E2-BFAD-4E76-B12E-DC22C6168D81}"/>
              </a:ext>
            </a:extLst>
          </p:cNvPr>
          <p:cNvSpPr txBox="1"/>
          <p:nvPr/>
        </p:nvSpPr>
        <p:spPr>
          <a:xfrm>
            <a:off x="7761312" y="2030438"/>
            <a:ext cx="825867" cy="246221"/>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grpSp>
        <p:nvGrpSpPr>
          <p:cNvPr id="24" name="グループ化 23">
            <a:extLst>
              <a:ext uri="{FF2B5EF4-FFF2-40B4-BE49-F238E27FC236}">
                <a16:creationId xmlns:a16="http://schemas.microsoft.com/office/drawing/2014/main" id="{6D2E7E15-F0BA-4569-B5D0-AE4B6AA28D35}"/>
              </a:ext>
            </a:extLst>
          </p:cNvPr>
          <p:cNvGrpSpPr/>
          <p:nvPr/>
        </p:nvGrpSpPr>
        <p:grpSpPr>
          <a:xfrm>
            <a:off x="5185468" y="1485902"/>
            <a:ext cx="5146926" cy="457200"/>
            <a:chOff x="488504" y="976671"/>
            <a:chExt cx="3249334" cy="457200"/>
          </a:xfrm>
        </p:grpSpPr>
        <p:sp>
          <p:nvSpPr>
            <p:cNvPr id="25" name="Rectangle 2">
              <a:extLst>
                <a:ext uri="{FF2B5EF4-FFF2-40B4-BE49-F238E27FC236}">
                  <a16:creationId xmlns:a16="http://schemas.microsoft.com/office/drawing/2014/main" id="{A9739C7B-755F-4879-9AF1-2C0FA99C9A23}"/>
                </a:ext>
              </a:extLst>
            </p:cNvPr>
            <p:cNvSpPr txBox="1">
              <a:spLocks noChangeArrowheads="1"/>
            </p:cNvSpPr>
            <p:nvPr/>
          </p:nvSpPr>
          <p:spPr>
            <a:xfrm>
              <a:off x="560804" y="976671"/>
              <a:ext cx="31770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年少・生産年齢人口</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歳未満、</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26" name="直線コネクタ 25">
              <a:extLst>
                <a:ext uri="{FF2B5EF4-FFF2-40B4-BE49-F238E27FC236}">
                  <a16:creationId xmlns:a16="http://schemas.microsoft.com/office/drawing/2014/main" id="{62EA8227-5968-4E0B-9CBA-3DC49F441EC5}"/>
                </a:ext>
              </a:extLst>
            </p:cNvPr>
            <p:cNvCxnSpPr/>
            <p:nvPr/>
          </p:nvCxnSpPr>
          <p:spPr bwMode="auto">
            <a:xfrm>
              <a:off x="492325" y="1318138"/>
              <a:ext cx="2727283"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7" name="正方形/長方形 26">
              <a:extLst>
                <a:ext uri="{FF2B5EF4-FFF2-40B4-BE49-F238E27FC236}">
                  <a16:creationId xmlns:a16="http://schemas.microsoft.com/office/drawing/2014/main" id="{E801EE13-C7E8-4BD4-89E3-469EC4636D40}"/>
                </a:ext>
              </a:extLst>
            </p:cNvPr>
            <p:cNvSpPr/>
            <p:nvPr/>
          </p:nvSpPr>
          <p:spPr bwMode="auto">
            <a:xfrm>
              <a:off x="488504" y="986352"/>
              <a:ext cx="70455"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77977888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5516337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811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中国の現地で販売されているロボット介護機器（</a:t>
            </a:r>
            <a:r>
              <a:rPr lang="en-US" altLang="ja-JP" dirty="0"/>
              <a:t>6/6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C15D0120-2BF3-4AC3-AE41-98CE0636F221}"/>
              </a:ext>
            </a:extLst>
          </p:cNvPr>
          <p:cNvGraphicFramePr>
            <a:graphicFrameLocks noGrp="1"/>
          </p:cNvGraphicFramePr>
          <p:nvPr>
            <p:extLst>
              <p:ext uri="{D42A27DB-BD31-4B8C-83A1-F6EECF244321}">
                <p14:modId xmlns:p14="http://schemas.microsoft.com/office/powerpoint/2010/main" val="71702001"/>
              </p:ext>
            </p:extLst>
          </p:nvPr>
        </p:nvGraphicFramePr>
        <p:xfrm>
          <a:off x="414913" y="1412776"/>
          <a:ext cx="3313951" cy="4975373"/>
        </p:xfrm>
        <a:graphic>
          <a:graphicData uri="http://schemas.openxmlformats.org/drawingml/2006/table">
            <a:tbl>
              <a:tblPr firstRow="1" bandRow="1">
                <a:tableStyleId>{5C22544A-7EE6-4342-B048-85BDC9FD1C3A}</a:tableStyleId>
              </a:tblPr>
              <a:tblGrid>
                <a:gridCol w="912181">
                  <a:extLst>
                    <a:ext uri="{9D8B030D-6E8A-4147-A177-3AD203B41FA5}">
                      <a16:colId xmlns:a16="http://schemas.microsoft.com/office/drawing/2014/main" val="20000"/>
                    </a:ext>
                  </a:extLst>
                </a:gridCol>
                <a:gridCol w="2401770">
                  <a:extLst>
                    <a:ext uri="{9D8B030D-6E8A-4147-A177-3AD203B41FA5}">
                      <a16:colId xmlns:a16="http://schemas.microsoft.com/office/drawing/2014/main" val="20001"/>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非接触型智能</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86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US" altLang="ja-JP" sz="110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BlueAmber</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zh-TW"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介護業務支援</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67173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非接触のモニタリングシステムで心拍数、呼吸、睡眠時無呼吸、体の動き、分離をリアルタイムで監視可能。 ベッドアラーム及びその他のデータ、中央監視システムは数百のベッドを同時に監視できる。監視システムのセットアップは簡単で、完全に自動監視でき、ユーザーのバイタルサインが異常な場合はアラームで知らせる。</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marL="100009" marR="100009" marT="50005" marB="50005"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http://www.vitalscloud.com/project_page.php</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0009" marR="100009" marT="50005" marB="50005">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DABEE5A9-1397-42AB-BDD1-B7D355ED0284}"/>
              </a:ext>
            </a:extLst>
          </p:cNvPr>
          <p:cNvGrpSpPr/>
          <p:nvPr/>
        </p:nvGrpSpPr>
        <p:grpSpPr>
          <a:xfrm>
            <a:off x="441896" y="908720"/>
            <a:ext cx="3384376" cy="457200"/>
            <a:chOff x="488504" y="976671"/>
            <a:chExt cx="3384376" cy="457200"/>
          </a:xfrm>
        </p:grpSpPr>
        <p:sp>
          <p:nvSpPr>
            <p:cNvPr id="9" name="Rectangle 2">
              <a:extLst>
                <a:ext uri="{FF2B5EF4-FFF2-40B4-BE49-F238E27FC236}">
                  <a16:creationId xmlns:a16="http://schemas.microsoft.com/office/drawing/2014/main" id="{AEB00C8C-E763-4856-A33E-88E7CA5A1D07}"/>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⑥ 介護業務支援</a:t>
              </a:r>
            </a:p>
          </p:txBody>
        </p:sp>
        <p:cxnSp>
          <p:nvCxnSpPr>
            <p:cNvPr id="11" name="直線コネクタ 10">
              <a:extLst>
                <a:ext uri="{FF2B5EF4-FFF2-40B4-BE49-F238E27FC236}">
                  <a16:creationId xmlns:a16="http://schemas.microsoft.com/office/drawing/2014/main" id="{5A08E302-B35A-4F73-BD83-86A24DDC96C7}"/>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C3C78600-14CE-467D-82F8-2A3E1716059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8CA06715-00DF-4235-98E2-5D131585CFCC}"/>
              </a:ext>
            </a:extLst>
          </p:cNvPr>
          <p:cNvSpPr txBox="1"/>
          <p:nvPr/>
        </p:nvSpPr>
        <p:spPr>
          <a:xfrm>
            <a:off x="2144688" y="4941168"/>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8834433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4434011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914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中国の医療機器の登録手続き（</a:t>
            </a:r>
            <a:r>
              <a:rPr lang="en-US" altLang="ja-JP" dirty="0"/>
              <a:t>1/3</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3E25C2FA-02E4-46BD-B09F-4B0787B8A3A6}"/>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該当する医療機器のリスク分類、輸入製品か国産製品かによって、医療機器の認証登録の流れは異なる。</a:t>
            </a:r>
          </a:p>
        </p:txBody>
      </p:sp>
      <p:sp>
        <p:nvSpPr>
          <p:cNvPr id="7" name="正方形/長方形 6">
            <a:extLst>
              <a:ext uri="{FF2B5EF4-FFF2-40B4-BE49-F238E27FC236}">
                <a16:creationId xmlns:a16="http://schemas.microsoft.com/office/drawing/2014/main" id="{98E1A344-EE43-4420-9DEA-82D0B0EAEB47}"/>
              </a:ext>
            </a:extLst>
          </p:cNvPr>
          <p:cNvSpPr/>
          <p:nvPr/>
        </p:nvSpPr>
        <p:spPr>
          <a:xfrm>
            <a:off x="1298234" y="1943363"/>
            <a:ext cx="2559551" cy="332305"/>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第</a:t>
            </a:r>
            <a:r>
              <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類医療機器</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（日本の一般医療機器に相当）</a:t>
            </a:r>
          </a:p>
        </p:txBody>
      </p:sp>
      <p:sp>
        <p:nvSpPr>
          <p:cNvPr id="9" name="正方形/長方形 8">
            <a:extLst>
              <a:ext uri="{FF2B5EF4-FFF2-40B4-BE49-F238E27FC236}">
                <a16:creationId xmlns:a16="http://schemas.microsoft.com/office/drawing/2014/main" id="{FEA9FE28-CD93-41EE-81E1-F4A39E8CDAD0}"/>
              </a:ext>
            </a:extLst>
          </p:cNvPr>
          <p:cNvSpPr/>
          <p:nvPr/>
        </p:nvSpPr>
        <p:spPr>
          <a:xfrm>
            <a:off x="3945414" y="1946258"/>
            <a:ext cx="3503515" cy="329410"/>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第</a:t>
            </a:r>
            <a:r>
              <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類、第</a:t>
            </a:r>
            <a:r>
              <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Ⅲ</a:t>
            </a: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類医療機器</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（日本の管理医療機器・高度管理医療機器に相当）</a:t>
            </a:r>
          </a:p>
        </p:txBody>
      </p:sp>
      <p:sp>
        <p:nvSpPr>
          <p:cNvPr id="11" name="下矢印 83">
            <a:extLst>
              <a:ext uri="{FF2B5EF4-FFF2-40B4-BE49-F238E27FC236}">
                <a16:creationId xmlns:a16="http://schemas.microsoft.com/office/drawing/2014/main" id="{1DBC32F2-5494-4FCF-AB6D-19C9A6D38CDD}"/>
              </a:ext>
            </a:extLst>
          </p:cNvPr>
          <p:cNvSpPr/>
          <p:nvPr/>
        </p:nvSpPr>
        <p:spPr>
          <a:xfrm>
            <a:off x="2333241" y="2343242"/>
            <a:ext cx="511175" cy="258763"/>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 name="正方形/長方形 11">
            <a:extLst>
              <a:ext uri="{FF2B5EF4-FFF2-40B4-BE49-F238E27FC236}">
                <a16:creationId xmlns:a16="http://schemas.microsoft.com/office/drawing/2014/main" id="{5D7E6F23-D15D-475F-B36F-5A15841A4DD1}"/>
              </a:ext>
            </a:extLst>
          </p:cNvPr>
          <p:cNvSpPr/>
          <p:nvPr/>
        </p:nvSpPr>
        <p:spPr>
          <a:xfrm>
            <a:off x="1298234" y="2653926"/>
            <a:ext cx="6150695" cy="296862"/>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事前準備（輸入製品の場合には現地代理人の選定、申請手順、書類の確認）</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4" name="下矢印 85">
            <a:extLst>
              <a:ext uri="{FF2B5EF4-FFF2-40B4-BE49-F238E27FC236}">
                <a16:creationId xmlns:a16="http://schemas.microsoft.com/office/drawing/2014/main" id="{3C00971F-905D-4322-85C0-0B237101707E}"/>
              </a:ext>
            </a:extLst>
          </p:cNvPr>
          <p:cNvSpPr/>
          <p:nvPr/>
        </p:nvSpPr>
        <p:spPr>
          <a:xfrm>
            <a:off x="2333241" y="3006603"/>
            <a:ext cx="511176" cy="2509425"/>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5" name="テキスト ボックス 8">
            <a:extLst>
              <a:ext uri="{FF2B5EF4-FFF2-40B4-BE49-F238E27FC236}">
                <a16:creationId xmlns:a16="http://schemas.microsoft.com/office/drawing/2014/main" id="{99092D89-6028-4AA1-B799-E987896D7095}"/>
              </a:ext>
            </a:extLst>
          </p:cNvPr>
          <p:cNvSpPr txBox="1"/>
          <p:nvPr/>
        </p:nvSpPr>
        <p:spPr>
          <a:xfrm>
            <a:off x="2400793" y="3931852"/>
            <a:ext cx="367217" cy="391517"/>
          </a:xfrm>
          <a:prstGeom prst="rect">
            <a:avLst/>
          </a:prstGeom>
          <a:noFill/>
          <a:ln>
            <a:noFill/>
          </a:ln>
          <a:effectLst/>
        </p:spPr>
        <p:txBody>
          <a:bodyPr vert="wordArtVertRtl"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届出</a:t>
            </a:r>
          </a:p>
        </p:txBody>
      </p:sp>
      <p:sp>
        <p:nvSpPr>
          <p:cNvPr id="16" name="正方形/長方形 15">
            <a:extLst>
              <a:ext uri="{FF2B5EF4-FFF2-40B4-BE49-F238E27FC236}">
                <a16:creationId xmlns:a16="http://schemas.microsoft.com/office/drawing/2014/main" id="{3867761D-1CCA-40AA-8AEE-DB8C4F36CA5B}"/>
              </a:ext>
            </a:extLst>
          </p:cNvPr>
          <p:cNvSpPr/>
          <p:nvPr/>
        </p:nvSpPr>
        <p:spPr>
          <a:xfrm>
            <a:off x="3945414" y="3328893"/>
            <a:ext cx="3509566" cy="333492"/>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現地検査センターでのサンプル試験</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（現地検査センターへのサンプル製品の送付）</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17" name="グループ化 16">
            <a:extLst>
              <a:ext uri="{FF2B5EF4-FFF2-40B4-BE49-F238E27FC236}">
                <a16:creationId xmlns:a16="http://schemas.microsoft.com/office/drawing/2014/main" id="{E06E1010-64EC-43E7-8A12-38FF73C89DD5}"/>
              </a:ext>
            </a:extLst>
          </p:cNvPr>
          <p:cNvGrpSpPr/>
          <p:nvPr/>
        </p:nvGrpSpPr>
        <p:grpSpPr>
          <a:xfrm>
            <a:off x="4129947" y="3742156"/>
            <a:ext cx="1080325" cy="905308"/>
            <a:chOff x="2192337" y="2055812"/>
            <a:chExt cx="1314451" cy="628650"/>
          </a:xfrm>
          <a:solidFill>
            <a:srgbClr val="FFC000">
              <a:lumMod val="40000"/>
              <a:lumOff val="60000"/>
            </a:srgbClr>
          </a:solidFill>
        </p:grpSpPr>
        <p:sp>
          <p:nvSpPr>
            <p:cNvPr id="18" name="下矢印 99">
              <a:extLst>
                <a:ext uri="{FF2B5EF4-FFF2-40B4-BE49-F238E27FC236}">
                  <a16:creationId xmlns:a16="http://schemas.microsoft.com/office/drawing/2014/main" id="{D7D339B1-F687-4DCB-ACC0-C337080D09BF}"/>
                </a:ext>
              </a:extLst>
            </p:cNvPr>
            <p:cNvSpPr/>
            <p:nvPr/>
          </p:nvSpPr>
          <p:spPr>
            <a:xfrm>
              <a:off x="2192337" y="2055812"/>
              <a:ext cx="1314451" cy="628650"/>
            </a:xfrm>
            <a:prstGeom prst="downArrow">
              <a:avLst>
                <a:gd name="adj1" fmla="val 63880"/>
                <a:gd name="adj2" fmla="val 37879"/>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テキスト ボックス 12">
              <a:extLst>
                <a:ext uri="{FF2B5EF4-FFF2-40B4-BE49-F238E27FC236}">
                  <a16:creationId xmlns:a16="http://schemas.microsoft.com/office/drawing/2014/main" id="{D7F9E2EE-6492-4197-A8A6-D08FB1351B36}"/>
                </a:ext>
              </a:extLst>
            </p:cNvPr>
            <p:cNvSpPr txBox="1"/>
            <p:nvPr/>
          </p:nvSpPr>
          <p:spPr>
            <a:xfrm>
              <a:off x="2443896" y="2196883"/>
              <a:ext cx="1005874" cy="170977"/>
            </a:xfrm>
            <a:prstGeom prst="rect">
              <a:avLst/>
            </a:prstGeom>
            <a:noFill/>
            <a:ln>
              <a:noFill/>
            </a:ln>
            <a:effectLst/>
          </p:spPr>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許可申請</a:t>
              </a:r>
            </a:p>
          </p:txBody>
        </p:sp>
      </p:grpSp>
      <p:sp>
        <p:nvSpPr>
          <p:cNvPr id="20" name="正方形/長方形 19">
            <a:extLst>
              <a:ext uri="{FF2B5EF4-FFF2-40B4-BE49-F238E27FC236}">
                <a16:creationId xmlns:a16="http://schemas.microsoft.com/office/drawing/2014/main" id="{A26AF1E0-219A-4F85-BEAF-30BBDD185EE8}"/>
              </a:ext>
            </a:extLst>
          </p:cNvPr>
          <p:cNvSpPr/>
          <p:nvPr/>
        </p:nvSpPr>
        <p:spPr>
          <a:xfrm>
            <a:off x="3943394" y="4723372"/>
            <a:ext cx="3505535" cy="333492"/>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ＮＭＰＡ医療機器技術審査センターでの技術評価</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（書類審査）</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正方形/長方形 20">
            <a:extLst>
              <a:ext uri="{FF2B5EF4-FFF2-40B4-BE49-F238E27FC236}">
                <a16:creationId xmlns:a16="http://schemas.microsoft.com/office/drawing/2014/main" id="{46D39D13-0220-410C-80B1-B1C19F628E4C}"/>
              </a:ext>
            </a:extLst>
          </p:cNvPr>
          <p:cNvSpPr/>
          <p:nvPr/>
        </p:nvSpPr>
        <p:spPr>
          <a:xfrm>
            <a:off x="5921829" y="4053469"/>
            <a:ext cx="1527100" cy="270994"/>
          </a:xfrm>
          <a:prstGeom prst="rect">
            <a:avLst/>
          </a:prstGeom>
          <a:noFill/>
          <a:ln w="12700" cap="flat" cmpd="sng" algn="ctr">
            <a:solidFill>
              <a:srgbClr val="002060"/>
            </a:solidFill>
            <a:prstDash val="sysDash"/>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（必要な場合）　臨床試験</a:t>
            </a:r>
            <a:endParaRPr kumimoji="1" lang="en-US" altLang="ja-JP" sz="9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下矢印 92">
            <a:extLst>
              <a:ext uri="{FF2B5EF4-FFF2-40B4-BE49-F238E27FC236}">
                <a16:creationId xmlns:a16="http://schemas.microsoft.com/office/drawing/2014/main" id="{B544101F-602C-4679-A347-5B737DD04295}"/>
              </a:ext>
            </a:extLst>
          </p:cNvPr>
          <p:cNvSpPr/>
          <p:nvPr/>
        </p:nvSpPr>
        <p:spPr>
          <a:xfrm>
            <a:off x="5444719" y="2343392"/>
            <a:ext cx="511175" cy="258763"/>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下矢印 93">
            <a:extLst>
              <a:ext uri="{FF2B5EF4-FFF2-40B4-BE49-F238E27FC236}">
                <a16:creationId xmlns:a16="http://schemas.microsoft.com/office/drawing/2014/main" id="{B4596FFD-68DF-4C45-B4A2-196216B46FD8}"/>
              </a:ext>
            </a:extLst>
          </p:cNvPr>
          <p:cNvSpPr/>
          <p:nvPr/>
        </p:nvSpPr>
        <p:spPr>
          <a:xfrm>
            <a:off x="5444934" y="3017397"/>
            <a:ext cx="511175" cy="258763"/>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正方形/長方形 23">
            <a:extLst>
              <a:ext uri="{FF2B5EF4-FFF2-40B4-BE49-F238E27FC236}">
                <a16:creationId xmlns:a16="http://schemas.microsoft.com/office/drawing/2014/main" id="{D2C6C160-7C86-40CF-B3BC-820DF958BB61}"/>
              </a:ext>
            </a:extLst>
          </p:cNvPr>
          <p:cNvSpPr/>
          <p:nvPr/>
        </p:nvSpPr>
        <p:spPr>
          <a:xfrm>
            <a:off x="1298234" y="5579211"/>
            <a:ext cx="6150695" cy="682963"/>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171450" marR="0" lvl="0" indent="-1714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輸入製品の場合： 第</a:t>
            </a:r>
            <a:r>
              <a:rPr lang="en-US" altLang="ja-JP"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類～第</a:t>
            </a:r>
            <a:r>
              <a:rPr lang="en-US" altLang="ja-JP"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類とも国家薬品監督管理局（ＮＭＰＡ）に申請</a:t>
            </a:r>
            <a:endParaRPr lang="en-US" altLang="ja-JP"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nSpc>
                <a:spcPts val="1500"/>
              </a:lnSpc>
              <a:buFont typeface="Wingdings" panose="05000000000000000000" pitchFamily="2" charset="2"/>
              <a:buChar char="l"/>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国産製品の場合： 第</a:t>
            </a:r>
            <a:r>
              <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Ⅰ</a:t>
            </a: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類は市、第</a:t>
            </a:r>
            <a:r>
              <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類は</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省・自治区・直轄市</a:t>
            </a: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の</a:t>
            </a:r>
            <a:r>
              <a:rPr lang="zh-TW"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薬品監督管理部</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門、第</a:t>
            </a:r>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類はＮＭＰＡに申請</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5" name="右中かっこ 24">
            <a:extLst>
              <a:ext uri="{FF2B5EF4-FFF2-40B4-BE49-F238E27FC236}">
                <a16:creationId xmlns:a16="http://schemas.microsoft.com/office/drawing/2014/main" id="{915388A9-A5A2-4C1F-9D25-261D58680DB2}"/>
              </a:ext>
            </a:extLst>
          </p:cNvPr>
          <p:cNvSpPr/>
          <p:nvPr/>
        </p:nvSpPr>
        <p:spPr>
          <a:xfrm>
            <a:off x="7589321" y="2310188"/>
            <a:ext cx="285750" cy="2413752"/>
          </a:xfrm>
          <a:prstGeom prst="rightBrace">
            <a:avLst>
              <a:gd name="adj1" fmla="val 49117"/>
              <a:gd name="adj2" fmla="val 50000"/>
            </a:avLst>
          </a:prstGeom>
          <a:noFill/>
          <a:ln w="6350" cap="flat" cmpd="sng" algn="ctr">
            <a:solidFill>
              <a:srgbClr val="00206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右中かっこ 25">
            <a:extLst>
              <a:ext uri="{FF2B5EF4-FFF2-40B4-BE49-F238E27FC236}">
                <a16:creationId xmlns:a16="http://schemas.microsoft.com/office/drawing/2014/main" id="{AC3098FA-A1D5-43B1-BA5C-2C1528F5C438}"/>
              </a:ext>
            </a:extLst>
          </p:cNvPr>
          <p:cNvSpPr/>
          <p:nvPr/>
        </p:nvSpPr>
        <p:spPr>
          <a:xfrm>
            <a:off x="7606579" y="4841886"/>
            <a:ext cx="285750" cy="641349"/>
          </a:xfrm>
          <a:prstGeom prst="rightBrace">
            <a:avLst>
              <a:gd name="adj1" fmla="val 27157"/>
              <a:gd name="adj2" fmla="val 50000"/>
            </a:avLst>
          </a:prstGeom>
          <a:noFill/>
          <a:ln w="6350" cap="flat" cmpd="sng" algn="ctr">
            <a:solidFill>
              <a:srgbClr val="00206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テキスト ボックス 34">
            <a:extLst>
              <a:ext uri="{FF2B5EF4-FFF2-40B4-BE49-F238E27FC236}">
                <a16:creationId xmlns:a16="http://schemas.microsoft.com/office/drawing/2014/main" id="{1065E469-09B8-4D5E-840B-ABFDA885C5FB}"/>
              </a:ext>
            </a:extLst>
          </p:cNvPr>
          <p:cNvSpPr txBox="1"/>
          <p:nvPr/>
        </p:nvSpPr>
        <p:spPr>
          <a:xfrm>
            <a:off x="7892580" y="2523742"/>
            <a:ext cx="633507" cy="3266279"/>
          </a:xfrm>
          <a:prstGeom prst="rect">
            <a:avLst/>
          </a:prstGeom>
          <a:noFill/>
          <a:ln>
            <a:noFill/>
          </a:ln>
          <a:effectLst/>
        </p:spPr>
        <p:txBody>
          <a:bodyPr vert="wordArtVertRtl"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数カ月～半年</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臨床試験を実施しない場合）</a:t>
            </a:r>
          </a:p>
        </p:txBody>
      </p:sp>
      <p:sp>
        <p:nvSpPr>
          <p:cNvPr id="28" name="テキスト ボックス 35">
            <a:extLst>
              <a:ext uri="{FF2B5EF4-FFF2-40B4-BE49-F238E27FC236}">
                <a16:creationId xmlns:a16="http://schemas.microsoft.com/office/drawing/2014/main" id="{F05BABAB-43C8-4664-9890-64507FD60937}"/>
              </a:ext>
            </a:extLst>
          </p:cNvPr>
          <p:cNvSpPr txBox="1"/>
          <p:nvPr/>
        </p:nvSpPr>
        <p:spPr>
          <a:xfrm>
            <a:off x="8144314" y="4725144"/>
            <a:ext cx="409086" cy="990015"/>
          </a:xfrm>
          <a:prstGeom prst="rect">
            <a:avLst/>
          </a:prstGeom>
          <a:noFill/>
          <a:ln>
            <a:noFill/>
          </a:ln>
          <a:effectLst/>
        </p:spPr>
        <p:txBody>
          <a:bodyPr vert="wordArtVertRtl"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１年前後</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29" name="グループ化 28">
            <a:extLst>
              <a:ext uri="{FF2B5EF4-FFF2-40B4-BE49-F238E27FC236}">
                <a16:creationId xmlns:a16="http://schemas.microsoft.com/office/drawing/2014/main" id="{0AF7A6EA-57D7-48F3-86EE-102544AFE2C8}"/>
              </a:ext>
            </a:extLst>
          </p:cNvPr>
          <p:cNvGrpSpPr/>
          <p:nvPr/>
        </p:nvGrpSpPr>
        <p:grpSpPr>
          <a:xfrm>
            <a:off x="704928" y="1429762"/>
            <a:ext cx="3600000" cy="457200"/>
            <a:chOff x="488504" y="976671"/>
            <a:chExt cx="3600000" cy="457200"/>
          </a:xfrm>
        </p:grpSpPr>
        <p:sp>
          <p:nvSpPr>
            <p:cNvPr id="30" name="Rectangle 2">
              <a:extLst>
                <a:ext uri="{FF2B5EF4-FFF2-40B4-BE49-F238E27FC236}">
                  <a16:creationId xmlns:a16="http://schemas.microsoft.com/office/drawing/2014/main" id="{2C0918E4-F058-4411-9560-B672C16E3BED}"/>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医療機器の認証登録の流れ</a:t>
              </a:r>
            </a:p>
          </p:txBody>
        </p:sp>
        <p:cxnSp>
          <p:nvCxnSpPr>
            <p:cNvPr id="31" name="直線コネクタ 30">
              <a:extLst>
                <a:ext uri="{FF2B5EF4-FFF2-40B4-BE49-F238E27FC236}">
                  <a16:creationId xmlns:a16="http://schemas.microsoft.com/office/drawing/2014/main" id="{91682D5C-DC5B-4F52-8DFA-BDE7F2CF479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2" name="正方形/長方形 31">
              <a:extLst>
                <a:ext uri="{FF2B5EF4-FFF2-40B4-BE49-F238E27FC236}">
                  <a16:creationId xmlns:a16="http://schemas.microsoft.com/office/drawing/2014/main" id="{3391A7DB-4514-4353-B023-662039C3A3D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33" name="下矢印 40">
            <a:extLst>
              <a:ext uri="{FF2B5EF4-FFF2-40B4-BE49-F238E27FC236}">
                <a16:creationId xmlns:a16="http://schemas.microsoft.com/office/drawing/2014/main" id="{67672973-195B-4AA7-BC18-4166609CC8E2}"/>
              </a:ext>
            </a:extLst>
          </p:cNvPr>
          <p:cNvSpPr/>
          <p:nvPr/>
        </p:nvSpPr>
        <p:spPr>
          <a:xfrm>
            <a:off x="6429113" y="3741865"/>
            <a:ext cx="511175" cy="258763"/>
          </a:xfrm>
          <a:prstGeom prst="downArrow">
            <a:avLst/>
          </a:prstGeom>
          <a:solidFill>
            <a:srgbClr val="CCECFF"/>
          </a:solidFill>
          <a:ln w="12700" cap="flat" cmpd="sng" algn="ctr">
            <a:solidFill>
              <a:srgbClr val="002060"/>
            </a:solidFill>
            <a:prstDash val="sysDash"/>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4" name="下矢印 41">
            <a:extLst>
              <a:ext uri="{FF2B5EF4-FFF2-40B4-BE49-F238E27FC236}">
                <a16:creationId xmlns:a16="http://schemas.microsoft.com/office/drawing/2014/main" id="{DC0DE24F-7005-4BFD-BFA2-8589EC427253}"/>
              </a:ext>
            </a:extLst>
          </p:cNvPr>
          <p:cNvSpPr/>
          <p:nvPr/>
        </p:nvSpPr>
        <p:spPr>
          <a:xfrm>
            <a:off x="6439988" y="4388700"/>
            <a:ext cx="511175" cy="258763"/>
          </a:xfrm>
          <a:prstGeom prst="downArrow">
            <a:avLst/>
          </a:prstGeom>
          <a:solidFill>
            <a:srgbClr val="CCECFF"/>
          </a:solidFill>
          <a:ln w="12700" cap="flat" cmpd="sng" algn="ctr">
            <a:solidFill>
              <a:srgbClr val="002060"/>
            </a:solidFill>
            <a:prstDash val="sysDash"/>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下矢印 42">
            <a:extLst>
              <a:ext uri="{FF2B5EF4-FFF2-40B4-BE49-F238E27FC236}">
                <a16:creationId xmlns:a16="http://schemas.microsoft.com/office/drawing/2014/main" id="{026D7B74-330D-4BB6-ADB0-7F62525B56AC}"/>
              </a:ext>
            </a:extLst>
          </p:cNvPr>
          <p:cNvSpPr/>
          <p:nvPr/>
        </p:nvSpPr>
        <p:spPr>
          <a:xfrm>
            <a:off x="5142765" y="5072684"/>
            <a:ext cx="1080325" cy="443344"/>
          </a:xfrm>
          <a:prstGeom prst="downArrow">
            <a:avLst>
              <a:gd name="adj1" fmla="val 63880"/>
              <a:gd name="adj2" fmla="val 37879"/>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テキスト ボックス 12">
            <a:extLst>
              <a:ext uri="{FF2B5EF4-FFF2-40B4-BE49-F238E27FC236}">
                <a16:creationId xmlns:a16="http://schemas.microsoft.com/office/drawing/2014/main" id="{54EA550C-C5CC-4B8D-9766-B4A60C457377}"/>
              </a:ext>
            </a:extLst>
          </p:cNvPr>
          <p:cNvSpPr txBox="1"/>
          <p:nvPr/>
        </p:nvSpPr>
        <p:spPr>
          <a:xfrm>
            <a:off x="5360675" y="5124290"/>
            <a:ext cx="826711" cy="246221"/>
          </a:xfrm>
          <a:prstGeom prst="rect">
            <a:avLst/>
          </a:prstGeom>
          <a:noFill/>
          <a:ln>
            <a:noFill/>
          </a:ln>
          <a:effectLst/>
        </p:spPr>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許可申請</a:t>
            </a:r>
          </a:p>
        </p:txBody>
      </p:sp>
    </p:spTree>
    <p:extLst>
      <p:ext uri="{BB962C8B-B14F-4D97-AF65-F5344CB8AC3E}">
        <p14:creationId xmlns:p14="http://schemas.microsoft.com/office/powerpoint/2010/main" val="248218597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2275356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016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中国の医療機器の登録手続き（</a:t>
            </a:r>
            <a:r>
              <a:rPr lang="en-US" altLang="ja-JP" dirty="0"/>
              <a:t>2/3</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第</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類医療機器の場合は臨床試験が不要であるのに対し、第</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類・第</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類の場合は免除リストに掲載の医療機器及び同様の製品が既に中国国家薬品監督管理局に承認されている医療機器を除き臨床試験が必要であり、審査にかかる時間は１～３、４年と長期間に及ぶ。</a:t>
            </a:r>
          </a:p>
        </p:txBody>
      </p:sp>
      <p:grpSp>
        <p:nvGrpSpPr>
          <p:cNvPr id="7" name="グループ化 6">
            <a:extLst>
              <a:ext uri="{FF2B5EF4-FFF2-40B4-BE49-F238E27FC236}">
                <a16:creationId xmlns:a16="http://schemas.microsoft.com/office/drawing/2014/main" id="{8786F7D3-3DA5-4E8E-8A6C-28A8BD8DCC05}"/>
              </a:ext>
            </a:extLst>
          </p:cNvPr>
          <p:cNvGrpSpPr/>
          <p:nvPr/>
        </p:nvGrpSpPr>
        <p:grpSpPr>
          <a:xfrm>
            <a:off x="505438" y="1819672"/>
            <a:ext cx="3600000" cy="457200"/>
            <a:chOff x="488504" y="976671"/>
            <a:chExt cx="3600000" cy="457200"/>
          </a:xfrm>
        </p:grpSpPr>
        <p:sp>
          <p:nvSpPr>
            <p:cNvPr id="9" name="Rectangle 2">
              <a:extLst>
                <a:ext uri="{FF2B5EF4-FFF2-40B4-BE49-F238E27FC236}">
                  <a16:creationId xmlns:a16="http://schemas.microsoft.com/office/drawing/2014/main" id="{C80433F2-2A36-48AA-8A96-67CB4C323971}"/>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リスク分類別の手続きの概要</a:t>
              </a:r>
            </a:p>
          </p:txBody>
        </p:sp>
        <p:cxnSp>
          <p:nvCxnSpPr>
            <p:cNvPr id="11" name="直線コネクタ 10">
              <a:extLst>
                <a:ext uri="{FF2B5EF4-FFF2-40B4-BE49-F238E27FC236}">
                  <a16:creationId xmlns:a16="http://schemas.microsoft.com/office/drawing/2014/main" id="{FBFE056F-761D-4716-ACD2-A163720A1D9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AF54F4DE-F348-41C7-8F4D-99DBF4ABC51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63C62551-9721-4F6A-9709-CC42A18A9845}"/>
              </a:ext>
            </a:extLst>
          </p:cNvPr>
          <p:cNvGraphicFramePr>
            <a:graphicFrameLocks noGrp="1"/>
          </p:cNvGraphicFramePr>
          <p:nvPr>
            <p:extLst>
              <p:ext uri="{D42A27DB-BD31-4B8C-83A1-F6EECF244321}">
                <p14:modId xmlns:p14="http://schemas.microsoft.com/office/powerpoint/2010/main" val="3141667808"/>
              </p:ext>
            </p:extLst>
          </p:nvPr>
        </p:nvGraphicFramePr>
        <p:xfrm>
          <a:off x="488504" y="2261965"/>
          <a:ext cx="8928993" cy="4046220"/>
        </p:xfrm>
        <a:graphic>
          <a:graphicData uri="http://schemas.openxmlformats.org/drawingml/2006/table">
            <a:tbl>
              <a:tblPr firstRow="1" bandRow="1" bandCol="1">
                <a:tableStyleId>{5C22544A-7EE6-4342-B048-85BDC9FD1C3A}</a:tableStyleId>
              </a:tblPr>
              <a:tblGrid>
                <a:gridCol w="864096">
                  <a:extLst>
                    <a:ext uri="{9D8B030D-6E8A-4147-A177-3AD203B41FA5}">
                      <a16:colId xmlns:a16="http://schemas.microsoft.com/office/drawing/2014/main" val="20000"/>
                    </a:ext>
                  </a:extLst>
                </a:gridCol>
                <a:gridCol w="2688299">
                  <a:extLst>
                    <a:ext uri="{9D8B030D-6E8A-4147-A177-3AD203B41FA5}">
                      <a16:colId xmlns:a16="http://schemas.microsoft.com/office/drawing/2014/main" val="20001"/>
                    </a:ext>
                  </a:extLst>
                </a:gridCol>
                <a:gridCol w="2688299">
                  <a:extLst>
                    <a:ext uri="{9D8B030D-6E8A-4147-A177-3AD203B41FA5}">
                      <a16:colId xmlns:a16="http://schemas.microsoft.com/office/drawing/2014/main" val="20002"/>
                    </a:ext>
                  </a:extLst>
                </a:gridCol>
                <a:gridCol w="2688299">
                  <a:extLst>
                    <a:ext uri="{9D8B030D-6E8A-4147-A177-3AD203B41FA5}">
                      <a16:colId xmlns:a16="http://schemas.microsoft.com/office/drawing/2014/main" val="20003"/>
                    </a:ext>
                  </a:extLst>
                </a:gridCol>
              </a:tblGrid>
              <a:tr h="212133">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Ⅰ</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類</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18428">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届出／登録</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l">
                        <a:lnSpc>
                          <a:spcPts val="1500"/>
                        </a:lnSpc>
                        <a:buFont typeface="Arial" panose="020B0604020202020204" pitchFamily="34" charset="0"/>
                        <a:buNone/>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届出</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6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1809789">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提出資料</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3">
                  <a:txBody>
                    <a:bodyPr/>
                    <a:lstStyle/>
                    <a:p>
                      <a:pPr marL="0" indent="0" algn="l">
                        <a:lnSpc>
                          <a:spcPts val="1500"/>
                        </a:lnSpc>
                        <a:buFont typeface="Wingdings" panose="05000000000000000000" pitchFamily="2" charset="2"/>
                        <a:buNone/>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① 製品のリスク分析に関する資料</a:t>
                      </a:r>
                      <a:b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b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② 製品技術要件書</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a:lnSpc>
                          <a:spcPts val="1500"/>
                        </a:lnSpc>
                        <a:buFont typeface="Wingdings" panose="05000000000000000000" pitchFamily="2" charset="2"/>
                        <a:buNone/>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③ 製品検査報告書</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a:lnSpc>
                          <a:spcPts val="1500"/>
                        </a:lnSpc>
                        <a:buFont typeface="Wingdings" panose="05000000000000000000" pitchFamily="2" charset="2"/>
                        <a:buNone/>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Ⅰ</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類の場合： 自己検査報告書、第</a:t>
                      </a:r>
                      <a:r>
                        <a:rPr kumimoji="1" lang="en-US" altLang="ja-JP"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類、第</a:t>
                      </a:r>
                      <a:r>
                        <a:rPr kumimoji="1" lang="en-US" altLang="ja-JP"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Ⅲ</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類の場合：</a:t>
                      </a:r>
                      <a:r>
                        <a:rPr kumimoji="1" lang="ja-JP" altLang="en-US" sz="1100" b="1" kern="1200" baseline="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ＮＭＰＡの許可を受けた現地検査センターが発行した検査報告書</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b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b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④ 臨床評価資料</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2563" indent="-182563" algn="l">
                        <a:lnSpc>
                          <a:spcPts val="1500"/>
                        </a:lnSpc>
                        <a:buFont typeface="Wingdings" panose="05000000000000000000" pitchFamily="2" charset="2"/>
                        <a:buNone/>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Ⅰ</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類の場合： 臨床試験は不要、第</a:t>
                      </a:r>
                      <a:r>
                        <a:rPr kumimoji="1" lang="en-US" altLang="ja-JP"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類、第</a:t>
                      </a:r>
                      <a:r>
                        <a:rPr kumimoji="1" lang="en-US" altLang="ja-JP"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Ⅲ</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類の場合： 臨床試験免除リストに掲載の医療機器及び同様の製品が既にＮＭＰＡによって承認されている医療機器を除き、臨床試験実施機関での臨床試験の実施が必要</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a:lnSpc>
                          <a:spcPts val="1500"/>
                        </a:lnSpc>
                        <a:buFont typeface="Wingdings" panose="05000000000000000000" pitchFamily="2" charset="2"/>
                        <a:buNone/>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⑤ 製品の説明書及びラベルの印刷見本</a:t>
                      </a:r>
                      <a:b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b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⑥ 製品の研究開発及び生産に関する品質マネジメントシステム文書</a:t>
                      </a:r>
                      <a:b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b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⑦ 製品の安全性及び有効性を証明するその他の資料</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546071">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提出先</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国産製品の場合： </a:t>
                      </a:r>
                      <a:r>
                        <a:rPr lang="zh-TW"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の食品</a:t>
                      </a:r>
                      <a:r>
                        <a:rPr lang="zh-TW"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薬品監督</a:t>
                      </a:r>
                      <a:endParaRPr lang="en-US" altLang="zh-TW"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zh-TW"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管理部</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門</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輸入製品の場合： ＮＭＰＡ</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国産製品の場合： 省・自治区・直轄市の</a:t>
                      </a:r>
                      <a:r>
                        <a:rPr kumimoji="1" lang="ja-JP" altLang="en-US"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食品</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薬品監督管理部門</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lnSpc>
                          <a:spcPts val="1500"/>
                        </a:lnSpc>
                        <a:buFont typeface="Wingdings" panose="05000000000000000000" pitchFamily="2" charset="2"/>
                        <a:buChar char="l"/>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輸入製品の場合： ＮＭＰＡ</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ＮＭＰＡ</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546071">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審査期間</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国産製品の場合：</a:t>
                      </a:r>
                      <a:r>
                        <a:rPr lang="ja-JP" altLang="en-US" sz="1100" b="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約１か月半</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輸入製品の場合： 約２か月</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gridSpan="2">
                  <a:txBody>
                    <a:bodyPr/>
                    <a:lstStyle/>
                    <a:p>
                      <a:pPr marL="0" indent="0" algn="l">
                        <a:lnSpc>
                          <a:spcPts val="1500"/>
                        </a:lnSpc>
                        <a:buFont typeface="Wingdings" panose="05000000000000000000" pitchFamily="2" charset="2"/>
                        <a:buNone/>
                      </a:pPr>
                      <a:r>
                        <a:rPr kumimoji="1" lang="ja-JP"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臨床実験が必要かどうかで所要期間は変わりうる。</a:t>
                      </a:r>
                      <a:endPar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a:lnSpc>
                          <a:spcPts val="1500"/>
                        </a:lnSpc>
                        <a:buFont typeface="Wingdings" panose="05000000000000000000" pitchFamily="2" charset="2"/>
                        <a:buNone/>
                      </a:pPr>
                      <a:r>
                        <a:rPr kumimoji="1" lang="ja-JP"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また、必要と判断された場合でも、どれくらいの期間を要するかは製品による。</a:t>
                      </a:r>
                      <a:endPar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a:lnSpc>
                          <a:spcPts val="1500"/>
                        </a:lnSpc>
                        <a:buFont typeface="Wingdings" panose="05000000000000000000" pitchFamily="2" charset="2"/>
                        <a:buNone/>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そのため、臨床検査だけでも１～３、４年と差が大きい。</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pPr marL="0" indent="0" algn="l">
                        <a:lnSpc>
                          <a:spcPts val="1500"/>
                        </a:lnSpc>
                        <a:buFont typeface="Wingdings" panose="05000000000000000000" pitchFamily="2" charset="2"/>
                        <a:buNone/>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150882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9613948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119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中国の医療機器の登録手続き（</a:t>
            </a:r>
            <a:r>
              <a:rPr lang="en-US" altLang="ja-JP" dirty="0"/>
              <a:t>3/3</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a:t>
            </a:r>
            <a:r>
              <a:rPr lang="en-US" altLang="ja-JP" dirty="0"/>
              <a:t>5.</a:t>
            </a:r>
            <a:r>
              <a:rPr lang="ja-JP" altLang="en-US" dirty="0"/>
              <a:t>キーパーソン・協力先</a:t>
            </a:r>
            <a:r>
              <a:rPr lang="en-US" altLang="ja-JP" dirty="0"/>
              <a:t>&gt;</a:t>
            </a:r>
            <a:r>
              <a:rPr lang="ja-JP" altLang="en-US" dirty="0"/>
              <a:t>役人</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中国で販売する医療機器の申請登録は国家薬品監督管理局（ＮＭＰＡ）が管理し、技術評価（書類審査）は医療機器技術審査センター（ＣＭＤＥ）が担っている。</a:t>
            </a:r>
          </a:p>
        </p:txBody>
      </p:sp>
      <p:graphicFrame>
        <p:nvGraphicFramePr>
          <p:cNvPr id="15" name="Table 204">
            <a:extLst>
              <a:ext uri="{FF2B5EF4-FFF2-40B4-BE49-F238E27FC236}">
                <a16:creationId xmlns:a16="http://schemas.microsoft.com/office/drawing/2014/main" id="{2B90BB6D-34BE-4638-9B20-CBFBFA6049FD}"/>
              </a:ext>
            </a:extLst>
          </p:cNvPr>
          <p:cNvGraphicFramePr>
            <a:graphicFrameLocks noGrp="1"/>
          </p:cNvGraphicFramePr>
          <p:nvPr>
            <p:extLst>
              <p:ext uri="{D42A27DB-BD31-4B8C-83A1-F6EECF244321}">
                <p14:modId xmlns:p14="http://schemas.microsoft.com/office/powerpoint/2010/main" val="150270440"/>
              </p:ext>
            </p:extLst>
          </p:nvPr>
        </p:nvGraphicFramePr>
        <p:xfrm>
          <a:off x="488504" y="2132855"/>
          <a:ext cx="8928992" cy="3881663"/>
        </p:xfrm>
        <a:graphic>
          <a:graphicData uri="http://schemas.openxmlformats.org/drawingml/2006/table">
            <a:tbl>
              <a:tblPr firstRow="1" bandRow="1" bandCol="1">
                <a:tableStyleId>{5C22544A-7EE6-4342-B048-85BDC9FD1C3A}</a:tableStyleId>
              </a:tblPr>
              <a:tblGrid>
                <a:gridCol w="1800200">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tblGrid>
              <a:tr h="357561">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機関の概要</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107707">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国家薬品監督管理局</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（ＮＭＰＡ）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中国で販売する医療機器、医薬品、化粧品の登録申請を管理する政府機関</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である。</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年４月の組織再編に伴い、国家食品薬品監督管理局（旧ＣＦＤＡ）が国家食品監督管理局と国家薬品監督管理局に分かれた。</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現在、国家薬品監督管理局は国家市場監督管理局の傘下に属している。</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6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983005">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現地検査センター</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第</a:t>
                      </a:r>
                      <a:r>
                        <a:rPr kumimoji="1"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類、第</a:t>
                      </a:r>
                      <a:r>
                        <a:rPr kumimoji="1"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Ⅲ</a:t>
                      </a: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類の医療機器はサンプル試験が必要であるため、ＮＭＰＡの認可を受けた現地検査センターにサンプル製品を送り、製品試験を実施し、試験報告書を作成</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してもらう。</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現地試験センターは国立と民間があり、申請者が自由に選択できる。なお、試験センターによって得意分野は異なる。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51350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医療機器技術審査センター</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（ＣＭＤＥ）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buFont typeface="Wingdings" panose="05000000000000000000" pitchFamily="2" charset="2"/>
                        <a:buChar char="l"/>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第</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Ⅲ</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種の国産製品及び輸入医療機器の</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技術評価（書類審査）を担当するＮＭＰＡ直属の機関</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919889">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中国食品薬品検定研究所</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（ＮＩＦＤＣ）</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医療機器の一般的名称の命名、分類を担当するほか、医療機器の標準策定、医療機器の検査業務を請け負うＮＭＰＡ直属機の機関である。</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医療機器がどのリスク分類に該当するかが分からない場合は、当機関に問い合わせを行い、判定</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を仰ぐ。</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医療機器標準管理センターとも呼ばれる。</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pSp>
        <p:nvGrpSpPr>
          <p:cNvPr id="16" name="グループ化 15">
            <a:extLst>
              <a:ext uri="{FF2B5EF4-FFF2-40B4-BE49-F238E27FC236}">
                <a16:creationId xmlns:a16="http://schemas.microsoft.com/office/drawing/2014/main" id="{CCD3F40A-E05B-4E0B-8EB6-992B476E0C06}"/>
              </a:ext>
            </a:extLst>
          </p:cNvPr>
          <p:cNvGrpSpPr/>
          <p:nvPr/>
        </p:nvGrpSpPr>
        <p:grpSpPr>
          <a:xfrm>
            <a:off x="505438" y="1626451"/>
            <a:ext cx="4159530" cy="457200"/>
            <a:chOff x="488504" y="976671"/>
            <a:chExt cx="3600000" cy="457200"/>
          </a:xfrm>
        </p:grpSpPr>
        <p:sp>
          <p:nvSpPr>
            <p:cNvPr id="17" name="Rectangle 2">
              <a:extLst>
                <a:ext uri="{FF2B5EF4-FFF2-40B4-BE49-F238E27FC236}">
                  <a16:creationId xmlns:a16="http://schemas.microsoft.com/office/drawing/2014/main" id="{71A2FF5B-558A-48FD-B1CA-CE4FACF73AF7}"/>
                </a:ext>
              </a:extLst>
            </p:cNvPr>
            <p:cNvSpPr txBox="1">
              <a:spLocks noChangeArrowheads="1"/>
            </p:cNvSpPr>
            <p:nvPr/>
          </p:nvSpPr>
          <p:spPr>
            <a:xfrm>
              <a:off x="607946"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医療機器等に関する主な関係機関</a:t>
              </a:r>
            </a:p>
          </p:txBody>
        </p:sp>
        <p:cxnSp>
          <p:nvCxnSpPr>
            <p:cNvPr id="18" name="直線コネクタ 17">
              <a:extLst>
                <a:ext uri="{FF2B5EF4-FFF2-40B4-BE49-F238E27FC236}">
                  <a16:creationId xmlns:a16="http://schemas.microsoft.com/office/drawing/2014/main" id="{B0DC67B6-0E8F-42B8-9ECF-78BD276F3EC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E2704C26-5367-4EA3-8011-56D0A12BB072}"/>
                </a:ext>
              </a:extLst>
            </p:cNvPr>
            <p:cNvSpPr/>
            <p:nvPr/>
          </p:nvSpPr>
          <p:spPr bwMode="auto">
            <a:xfrm>
              <a:off x="488504" y="986352"/>
              <a:ext cx="9658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705532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8899369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221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中国の医療機器に関する罰則規定（</a:t>
            </a:r>
            <a:r>
              <a:rPr lang="en-US" altLang="ja-JP" dirty="0"/>
              <a:t>1/2</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医療機器とみなされた場合で、かつ、求められた法的責任を果たさなかった場合の罰則としては、以下のようなものがある。</a:t>
            </a:r>
          </a:p>
        </p:txBody>
      </p:sp>
      <p:grpSp>
        <p:nvGrpSpPr>
          <p:cNvPr id="7" name="グループ化 6">
            <a:extLst>
              <a:ext uri="{FF2B5EF4-FFF2-40B4-BE49-F238E27FC236}">
                <a16:creationId xmlns:a16="http://schemas.microsoft.com/office/drawing/2014/main" id="{74CFD758-E414-4A20-982F-B20B9A37ACF4}"/>
              </a:ext>
            </a:extLst>
          </p:cNvPr>
          <p:cNvGrpSpPr/>
          <p:nvPr/>
        </p:nvGrpSpPr>
        <p:grpSpPr>
          <a:xfrm>
            <a:off x="488504" y="1484784"/>
            <a:ext cx="3600000" cy="457200"/>
            <a:chOff x="488504" y="976671"/>
            <a:chExt cx="3600000" cy="457200"/>
          </a:xfrm>
        </p:grpSpPr>
        <p:sp>
          <p:nvSpPr>
            <p:cNvPr id="9" name="Rectangle 2">
              <a:extLst>
                <a:ext uri="{FF2B5EF4-FFF2-40B4-BE49-F238E27FC236}">
                  <a16:creationId xmlns:a16="http://schemas.microsoft.com/office/drawing/2014/main" id="{2D27BFAD-A8DA-4177-829B-60D7AEF7842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罰則規定（</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1/2</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a:t>
              </a:r>
            </a:p>
          </p:txBody>
        </p:sp>
        <p:cxnSp>
          <p:nvCxnSpPr>
            <p:cNvPr id="11" name="直線コネクタ 10">
              <a:extLst>
                <a:ext uri="{FF2B5EF4-FFF2-40B4-BE49-F238E27FC236}">
                  <a16:creationId xmlns:a16="http://schemas.microsoft.com/office/drawing/2014/main" id="{50F82448-2E17-4010-8376-EA872263DA1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AEE43462-F911-4E87-AD37-58C5D84717B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ADD03251-E808-433D-893B-109DD0344E6A}"/>
              </a:ext>
            </a:extLst>
          </p:cNvPr>
          <p:cNvGraphicFramePr>
            <a:graphicFrameLocks noGrp="1"/>
          </p:cNvGraphicFramePr>
          <p:nvPr>
            <p:extLst>
              <p:ext uri="{D42A27DB-BD31-4B8C-83A1-F6EECF244321}">
                <p14:modId xmlns:p14="http://schemas.microsoft.com/office/powerpoint/2010/main" val="3281409739"/>
              </p:ext>
            </p:extLst>
          </p:nvPr>
        </p:nvGraphicFramePr>
        <p:xfrm>
          <a:off x="488504" y="1916832"/>
          <a:ext cx="9217023" cy="4342416"/>
        </p:xfrm>
        <a:graphic>
          <a:graphicData uri="http://schemas.openxmlformats.org/drawingml/2006/table">
            <a:tbl>
              <a:tblPr firstRow="1" bandRow="1" bandCol="1">
                <a:tableStyleId>{5C22544A-7EE6-4342-B048-85BDC9FD1C3A}</a:tableStyleId>
              </a:tblPr>
              <a:tblGrid>
                <a:gridCol w="1258232">
                  <a:extLst>
                    <a:ext uri="{9D8B030D-6E8A-4147-A177-3AD203B41FA5}">
                      <a16:colId xmlns:a16="http://schemas.microsoft.com/office/drawing/2014/main" val="20000"/>
                    </a:ext>
                  </a:extLst>
                </a:gridCol>
                <a:gridCol w="2433381">
                  <a:extLst>
                    <a:ext uri="{9D8B030D-6E8A-4147-A177-3AD203B41FA5}">
                      <a16:colId xmlns:a16="http://schemas.microsoft.com/office/drawing/2014/main" val="20001"/>
                    </a:ext>
                  </a:extLst>
                </a:gridCol>
                <a:gridCol w="157097">
                  <a:extLst>
                    <a:ext uri="{9D8B030D-6E8A-4147-A177-3AD203B41FA5}">
                      <a16:colId xmlns:a16="http://schemas.microsoft.com/office/drawing/2014/main" val="20002"/>
                    </a:ext>
                  </a:extLst>
                </a:gridCol>
                <a:gridCol w="2655422">
                  <a:extLst>
                    <a:ext uri="{9D8B030D-6E8A-4147-A177-3AD203B41FA5}">
                      <a16:colId xmlns:a16="http://schemas.microsoft.com/office/drawing/2014/main" val="20003"/>
                    </a:ext>
                  </a:extLst>
                </a:gridCol>
                <a:gridCol w="157097">
                  <a:extLst>
                    <a:ext uri="{9D8B030D-6E8A-4147-A177-3AD203B41FA5}">
                      <a16:colId xmlns:a16="http://schemas.microsoft.com/office/drawing/2014/main" val="20004"/>
                    </a:ext>
                  </a:extLst>
                </a:gridCol>
                <a:gridCol w="2555794">
                  <a:extLst>
                    <a:ext uri="{9D8B030D-6E8A-4147-A177-3AD203B41FA5}">
                      <a16:colId xmlns:a16="http://schemas.microsoft.com/office/drawing/2014/main" val="20005"/>
                    </a:ext>
                  </a:extLst>
                </a:gridCol>
              </a:tblGrid>
              <a:tr h="315472">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solidFill>
                        <a:schemeClr val="bg1"/>
                      </a:solid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該当する状況</a:t>
                      </a:r>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処罰の内容</a:t>
                      </a:r>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過料の額　（参考：</a:t>
                      </a:r>
                      <a:r>
                        <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１元＝約</a:t>
                      </a:r>
                      <a:r>
                        <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16</a:t>
                      </a:r>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円）</a:t>
                      </a:r>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73974">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　届出の未提出</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第</a:t>
                      </a:r>
                      <a:r>
                        <a:rPr lang="en-US" altLang="ja-JP"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類医療機器の届出が提出されていない場合</a:t>
                      </a:r>
                      <a:endParaRPr lang="en-US" altLang="ja-JP"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mn-ea"/>
                        <a:ea typeface="+mn-ea"/>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期限付きでの是正命令</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期限を過ぎても是正しない場合、未届けの組織及び製品名称を一般に公告</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期限を過ぎても是正しない場合、</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１万元以下の過料</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altLang="ja-JP" sz="1000" b="0" dirty="0">
                        <a:solidFill>
                          <a:srgbClr val="002060"/>
                        </a:solidFill>
                        <a:latin typeface="+mn-ea"/>
                        <a:ea typeface="+mn-ea"/>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618520">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　届出における</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虚偽の資料の提出</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類医療機器の届出の際に虚偽の資料を提出した場合</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mn-ea"/>
                        <a:ea typeface="+mn-ea"/>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届出をした組織及び製品名称を一般に公告</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情状が重い場合、直接責任者は医療機器の生産、販売に５年間従事できない</a:t>
                      </a: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なし</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021903">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　医療機器登録証</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の未取得、無許可</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医療機器登録証が未取得のまま第</a:t>
                      </a:r>
                      <a:r>
                        <a:rPr kumimoji="1" lang="en-US" altLang="ja-JP" sz="10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0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類、第</a:t>
                      </a:r>
                      <a:r>
                        <a:rPr kumimoji="1" lang="en-US" altLang="ja-JP" sz="10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Ⅲ</a:t>
                      </a:r>
                      <a:r>
                        <a:rPr kumimoji="1" lang="ja-JP" altLang="en-US" sz="10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類医療機器を生産、販売した場合</a:t>
                      </a:r>
                      <a:endParaRPr kumimoji="1" lang="en-US" altLang="ja-JP" sz="10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無許可での第</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類、第</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Ⅲ</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類医療機器を生産した場合</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無許可での第</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Ⅲ</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類医療機器を販売した場合</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違法所得、違法に生産、販売した医療機器、違法な生産、販売に用いた工具、設備、原材料等の物品の没収</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情状が重い場合、関係責任者及び企業が提出する医療機器に関する許可申請を５年間受理しない</a:t>
                      </a: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違法に生産、販売した医療機器の</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商品価値金額が</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9388" marR="0" lvl="0" indent="-90488"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・１万元未満の場合 ⇒ ５～</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10</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万元の過料</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8890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・１万元以上の場合 ⇒ 商品価値金額の</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985838"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10</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倍の過料</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985838"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000" b="0" kern="1200" dirty="0">
                        <a:solidFill>
                          <a:srgbClr val="002060"/>
                        </a:solidFill>
                        <a:effectLst/>
                        <a:latin typeface="+mn-ea"/>
                        <a:ea typeface="+mn-ea"/>
                        <a:cs typeface="+mn-cs"/>
                      </a:endParaRPr>
                    </a:p>
                  </a:txBody>
                  <a:tcPr marR="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571787">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　虚偽の資料の提出</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虚偽の資料の提出又はその他の詐欺的手段により第</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類、第</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Ⅲ</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類医療機器の</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医療機器登録証を取得した場合</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取得済みの医療機器登録証の取り消し</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関係責任者及び組織が提出する医療機器に関する許可申請を５年間受理しない</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５～</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10</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万元の過料</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mn-ea"/>
                        <a:ea typeface="+mn-ea"/>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0219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５　届出、登録内容の未遵守</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nSpc>
                          <a:spcPct val="100000"/>
                        </a:lnSpc>
                        <a:buFont typeface="Wingdings" panose="05000000000000000000" pitchFamily="2" charset="2"/>
                        <a:buChar char="l"/>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強制標準に適合しないか、登録若しくは</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届出を経た製品技術要件書に適合しない医療機器を生産、販売等した場合など</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nSpc>
                          <a:spcPct val="100000"/>
                        </a:lnSpc>
                        <a:buFont typeface="Wingdings" panose="05000000000000000000" pitchFamily="2" charset="2"/>
                        <a:buChar char="l"/>
                      </a:pPr>
                      <a:endParaRPr lang="en-US" altLang="ja-JP" sz="1000" b="0" dirty="0">
                        <a:solidFill>
                          <a:srgbClr val="002060"/>
                        </a:solidFill>
                        <a:latin typeface="+mn-ea"/>
                        <a:ea typeface="+mn-ea"/>
                      </a:endParaRPr>
                    </a:p>
                  </a:txBody>
                  <a:tcPr marR="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nSpc>
                          <a:spcPct val="100000"/>
                        </a:lnSpc>
                        <a:buFont typeface="Wingdings" panose="05000000000000000000" pitchFamily="2" charset="2"/>
                        <a:buChar char="l"/>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indent="-171450">
                        <a:lnSpc>
                          <a:spcPct val="100000"/>
                        </a:lnSpc>
                        <a:buFont typeface="Wingdings" panose="05000000000000000000" pitchFamily="2" charset="2"/>
                        <a:buChar char="l"/>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是正命令</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nSpc>
                          <a:spcPct val="100000"/>
                        </a:lnSpc>
                        <a:buFont typeface="Wingdings" panose="05000000000000000000" pitchFamily="2" charset="2"/>
                        <a:buChar char="l"/>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違法に生産、販売等した医療機器の没収</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nSpc>
                          <a:spcPct val="100000"/>
                        </a:lnSpc>
                        <a:buFont typeface="Wingdings" panose="05000000000000000000" pitchFamily="2" charset="2"/>
                        <a:buChar char="l"/>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情状が重い場合、生産・営業の停止命令</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nSpc>
                          <a:spcPct val="100000"/>
                        </a:lnSpc>
                        <a:buFont typeface="Wingdings" panose="05000000000000000000" pitchFamily="2" charset="2"/>
                        <a:buChar char="l"/>
                      </a:pP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nSpc>
                          <a:spcPct val="100000"/>
                        </a:lnSpc>
                        <a:buFont typeface="Wingdings" panose="05000000000000000000" pitchFamily="2" charset="2"/>
                        <a:buChar char="l"/>
                      </a:pPr>
                      <a:endParaRPr lang="en-US" altLang="ja-JP" sz="1000" b="0" dirty="0">
                        <a:solidFill>
                          <a:srgbClr val="002060"/>
                        </a:solidFill>
                        <a:latin typeface="+mn-ea"/>
                        <a:ea typeface="+mn-ea"/>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nSpc>
                          <a:spcPct val="100000"/>
                        </a:lnSpc>
                        <a:buFont typeface="Wingdings" panose="05000000000000000000" pitchFamily="2" charset="2"/>
                        <a:buChar char="l"/>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indent="-171450">
                        <a:lnSpc>
                          <a:spcPct val="100000"/>
                        </a:lnSpc>
                        <a:buFont typeface="Wingdings" panose="05000000000000000000" pitchFamily="2" charset="2"/>
                        <a:buChar char="l"/>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違法に生産、販売等した医療機器の</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179388">
                        <a:lnSpc>
                          <a:spcPct val="100000"/>
                        </a:lnSpc>
                        <a:buFont typeface="Wingdings" panose="05000000000000000000" pitchFamily="2" charset="2"/>
                        <a:buNone/>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商品価値金額が</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88900">
                        <a:lnSpc>
                          <a:spcPct val="100000"/>
                        </a:lnSpc>
                        <a:buFont typeface="Wingdings" panose="05000000000000000000" pitchFamily="2" charset="2"/>
                        <a:buNone/>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・１万元未満の場合 ⇒</a:t>
                      </a:r>
                      <a:r>
                        <a:rPr kumimoji="1" lang="ja-JP" altLang="en-US" sz="10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２～５万元の過料</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88900">
                        <a:lnSpc>
                          <a:spcPct val="100000"/>
                        </a:lnSpc>
                        <a:buFont typeface="Wingdings" panose="05000000000000000000" pitchFamily="2" charset="2"/>
                        <a:buNone/>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・１万元以上の場合</a:t>
                      </a:r>
                      <a:r>
                        <a:rPr kumimoji="1" lang="ja-JP" altLang="en-US" sz="10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 </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商品価値金額の</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88900">
                        <a:lnSpc>
                          <a:spcPct val="100000"/>
                        </a:lnSpc>
                        <a:buFont typeface="Wingdings" panose="05000000000000000000" pitchFamily="2" charset="2"/>
                        <a:buNone/>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５～</a:t>
                      </a:r>
                      <a:r>
                        <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10</a:t>
                      </a: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倍の過料</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767279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370418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323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中国の医療機器に関する罰則規定（</a:t>
            </a:r>
            <a:r>
              <a:rPr lang="en-US" altLang="ja-JP" dirty="0"/>
              <a:t>2/2</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Table 204">
            <a:extLst>
              <a:ext uri="{FF2B5EF4-FFF2-40B4-BE49-F238E27FC236}">
                <a16:creationId xmlns:a16="http://schemas.microsoft.com/office/drawing/2014/main" id="{EF99483A-4EE7-40A4-88F4-60967F716FB2}"/>
              </a:ext>
            </a:extLst>
          </p:cNvPr>
          <p:cNvGraphicFramePr>
            <a:graphicFrameLocks noGrp="1"/>
          </p:cNvGraphicFramePr>
          <p:nvPr>
            <p:extLst>
              <p:ext uri="{D42A27DB-BD31-4B8C-83A1-F6EECF244321}">
                <p14:modId xmlns:p14="http://schemas.microsoft.com/office/powerpoint/2010/main" val="4217459730"/>
              </p:ext>
            </p:extLst>
          </p:nvPr>
        </p:nvGraphicFramePr>
        <p:xfrm>
          <a:off x="488504" y="1916832"/>
          <a:ext cx="8967255" cy="3021607"/>
        </p:xfrm>
        <a:graphic>
          <a:graphicData uri="http://schemas.openxmlformats.org/drawingml/2006/table">
            <a:tbl>
              <a:tblPr firstRow="1" bandRow="1" bandCol="1">
                <a:tableStyleId>{5C22544A-7EE6-4342-B048-85BDC9FD1C3A}</a:tableStyleId>
              </a:tblPr>
              <a:tblGrid>
                <a:gridCol w="1224136">
                  <a:extLst>
                    <a:ext uri="{9D8B030D-6E8A-4147-A177-3AD203B41FA5}">
                      <a16:colId xmlns:a16="http://schemas.microsoft.com/office/drawing/2014/main" val="20000"/>
                    </a:ext>
                  </a:extLst>
                </a:gridCol>
                <a:gridCol w="2367440">
                  <a:extLst>
                    <a:ext uri="{9D8B030D-6E8A-4147-A177-3AD203B41FA5}">
                      <a16:colId xmlns:a16="http://schemas.microsoft.com/office/drawing/2014/main" val="20001"/>
                    </a:ext>
                  </a:extLst>
                </a:gridCol>
                <a:gridCol w="152840">
                  <a:extLst>
                    <a:ext uri="{9D8B030D-6E8A-4147-A177-3AD203B41FA5}">
                      <a16:colId xmlns:a16="http://schemas.microsoft.com/office/drawing/2014/main" val="20002"/>
                    </a:ext>
                  </a:extLst>
                </a:gridCol>
                <a:gridCol w="2583464">
                  <a:extLst>
                    <a:ext uri="{9D8B030D-6E8A-4147-A177-3AD203B41FA5}">
                      <a16:colId xmlns:a16="http://schemas.microsoft.com/office/drawing/2014/main" val="20003"/>
                    </a:ext>
                  </a:extLst>
                </a:gridCol>
                <a:gridCol w="152840">
                  <a:extLst>
                    <a:ext uri="{9D8B030D-6E8A-4147-A177-3AD203B41FA5}">
                      <a16:colId xmlns:a16="http://schemas.microsoft.com/office/drawing/2014/main" val="20004"/>
                    </a:ext>
                  </a:extLst>
                </a:gridCol>
                <a:gridCol w="2486535">
                  <a:extLst>
                    <a:ext uri="{9D8B030D-6E8A-4147-A177-3AD203B41FA5}">
                      <a16:colId xmlns:a16="http://schemas.microsoft.com/office/drawing/2014/main" val="20005"/>
                    </a:ext>
                  </a:extLst>
                </a:gridCol>
              </a:tblGrid>
              <a:tr h="340535">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solidFill>
                        <a:schemeClr val="bg1"/>
                      </a:solid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該当する状況</a:t>
                      </a:r>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処罰の内容</a:t>
                      </a:r>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過料の額　（参考：</a:t>
                      </a:r>
                      <a:r>
                        <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１元＝約</a:t>
                      </a:r>
                      <a:r>
                        <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16</a:t>
                      </a:r>
                      <a:r>
                        <a:rPr kumimoji="1" lang="ja-JP" altLang="en-US"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円）</a:t>
                      </a:r>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811593">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６　生産条件の変更に伴う報告の未実施</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生産企業の生産条件に変更が生じ、品質マネジメントシステムの要求事項に適合しなくなったが、是正、生産停止、報告をしていない場合</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indent="-171450">
                        <a:lnSpc>
                          <a:spcPct val="100000"/>
                        </a:lnSpc>
                        <a:buFont typeface="Wingdings" panose="05000000000000000000" pitchFamily="2" charset="2"/>
                        <a:buChar char="l"/>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是正命令</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nSpc>
                          <a:spcPct val="100000"/>
                        </a:lnSpc>
                        <a:buFont typeface="Wingdings" panose="05000000000000000000" pitchFamily="2" charset="2"/>
                        <a:buChar char="l"/>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情状が重い場合、生産・営業の停止命令</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mn-ea"/>
                        <a:ea typeface="+mn-ea"/>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１～３万元の過料</a:t>
                      </a: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mn-ea"/>
                        <a:ea typeface="+mn-ea"/>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936104">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７　有害事象の未監視、未報告</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医療機器の生産、販売企業が医療機器の有害事象を監視していない、有害事象を報告していない、又は当局が実施する有害事象の調査に協力しない場合</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是正命令と警告</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生産及び営業の停止</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000" b="0" dirty="0">
                        <a:solidFill>
                          <a:srgbClr val="002060"/>
                        </a:solidFill>
                        <a:latin typeface="+mn-ea"/>
                        <a:ea typeface="+mn-ea"/>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なし</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altLang="ja-JP" sz="1000" b="0" dirty="0">
                        <a:solidFill>
                          <a:srgbClr val="002060"/>
                        </a:solidFill>
                        <a:latin typeface="+mn-ea"/>
                        <a:ea typeface="+mn-ea"/>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891528">
                <a:tc>
                  <a:txBody>
                    <a:bodyPr/>
                    <a:lstStyle/>
                    <a:p>
                      <a:pPr algn="l"/>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８　</a:t>
                      </a:r>
                      <a:r>
                        <a:rPr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虚偽の医療機器</a:t>
                      </a:r>
                      <a:endParaRPr lang="en-US" altLang="ja-JP"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広告の掲出</a:t>
                      </a:r>
                      <a:endParaRPr lang="en-US" altLang="ja-JP" sz="10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虚偽の医療機器広告を掲出した場合</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mn-ea"/>
                        <a:ea typeface="+mn-ea"/>
                      </a:endParaRPr>
                    </a:p>
                  </a:txBody>
                  <a:tcPr marR="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nSpc>
                          <a:spcPct val="100000"/>
                        </a:lnSpc>
                        <a:buFont typeface="Wingdings" panose="05000000000000000000" pitchFamily="2" charset="2"/>
                        <a:buChar char="l"/>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indent="-171450">
                        <a:lnSpc>
                          <a:spcPct val="100000"/>
                        </a:lnSpc>
                        <a:buFont typeface="Wingdings" panose="05000000000000000000" pitchFamily="2" charset="2"/>
                        <a:buChar char="l"/>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当該医療機器の販売一時停止命令、一般への公告</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nSpc>
                          <a:spcPct val="100000"/>
                        </a:lnSpc>
                        <a:buFont typeface="Wingdings" panose="05000000000000000000" pitchFamily="2" charset="2"/>
                        <a:buChar char="l"/>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販売一時停止命令後、販売を続けた場合、違法に販売した医療機器の没収</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nSpc>
                          <a:spcPct val="100000"/>
                        </a:lnSpc>
                        <a:buFont typeface="Wingdings" panose="05000000000000000000" pitchFamily="2" charset="2"/>
                        <a:buChar char="l"/>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indent="-171450">
                        <a:lnSpc>
                          <a:spcPct val="100000"/>
                        </a:lnSpc>
                        <a:buFont typeface="Wingdings" panose="05000000000000000000" pitchFamily="2" charset="2"/>
                        <a:buChar char="l"/>
                      </a:pP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２～５万元以下の過料</a:t>
                      </a: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nSpc>
                          <a:spcPct val="100000"/>
                        </a:lnSpc>
                        <a:buFont typeface="Wingdings" panose="05000000000000000000" pitchFamily="2" charset="2"/>
                        <a:buChar char="l"/>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nSpc>
                          <a:spcPct val="100000"/>
                        </a:lnSpc>
                        <a:buFont typeface="Wingdings" panose="05000000000000000000" pitchFamily="2" charset="2"/>
                        <a:buNone/>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nSpc>
                          <a:spcPct val="100000"/>
                        </a:lnSpc>
                        <a:buFont typeface="Wingdings" panose="05000000000000000000" pitchFamily="2" charset="2"/>
                        <a:buChar char="l"/>
                      </a:pPr>
                      <a:endParaRPr lang="en-US" altLang="ja-JP" sz="1000" b="0" dirty="0">
                        <a:solidFill>
                          <a:srgbClr val="002060"/>
                        </a:solidFill>
                        <a:latin typeface="+mn-ea"/>
                        <a:ea typeface="+mn-ea"/>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pSp>
        <p:nvGrpSpPr>
          <p:cNvPr id="9" name="グループ化 8">
            <a:extLst>
              <a:ext uri="{FF2B5EF4-FFF2-40B4-BE49-F238E27FC236}">
                <a16:creationId xmlns:a16="http://schemas.microsoft.com/office/drawing/2014/main" id="{12FF29A0-8188-4C85-B012-22FC6ADBAB4E}"/>
              </a:ext>
            </a:extLst>
          </p:cNvPr>
          <p:cNvGrpSpPr/>
          <p:nvPr/>
        </p:nvGrpSpPr>
        <p:grpSpPr>
          <a:xfrm>
            <a:off x="488504" y="1484784"/>
            <a:ext cx="3600000" cy="457200"/>
            <a:chOff x="488504" y="976671"/>
            <a:chExt cx="3600000" cy="457200"/>
          </a:xfrm>
        </p:grpSpPr>
        <p:sp>
          <p:nvSpPr>
            <p:cNvPr id="11" name="Rectangle 2">
              <a:extLst>
                <a:ext uri="{FF2B5EF4-FFF2-40B4-BE49-F238E27FC236}">
                  <a16:creationId xmlns:a16="http://schemas.microsoft.com/office/drawing/2014/main" id="{26808279-D497-45CC-A596-A8E2AE7BDE95}"/>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罰則規定（</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2/2</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a:t>
              </a:r>
            </a:p>
          </p:txBody>
        </p:sp>
        <p:cxnSp>
          <p:nvCxnSpPr>
            <p:cNvPr id="12" name="直線コネクタ 11">
              <a:extLst>
                <a:ext uri="{FF2B5EF4-FFF2-40B4-BE49-F238E27FC236}">
                  <a16:creationId xmlns:a16="http://schemas.microsoft.com/office/drawing/2014/main" id="{82F7426B-CFA5-4EAC-863F-449521F06DF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CB6CCEF0-B890-4490-955E-4852C8AB449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正方形/長方形 14">
            <a:extLst>
              <a:ext uri="{FF2B5EF4-FFF2-40B4-BE49-F238E27FC236}">
                <a16:creationId xmlns:a16="http://schemas.microsoft.com/office/drawing/2014/main" id="{E1A0A28B-3C42-4B8D-B384-8F9E3924E1E8}"/>
              </a:ext>
            </a:extLst>
          </p:cNvPr>
          <p:cNvSpPr/>
          <p:nvPr/>
        </p:nvSpPr>
        <p:spPr>
          <a:xfrm>
            <a:off x="488504" y="5014337"/>
            <a:ext cx="8967254" cy="430887"/>
          </a:xfrm>
          <a:prstGeom prst="rect">
            <a:avLst/>
          </a:prstGeom>
        </p:spPr>
        <p:txBody>
          <a:bodyPr wrap="square">
            <a:spAutoFit/>
          </a:bodyPr>
          <a:lstStyle/>
          <a:p>
            <a:pPr marL="88900" indent="-88900"/>
            <a:r>
              <a:rPr lang="en-US" altLang="ja-JP"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 </a:t>
            </a:r>
            <a:r>
              <a:rPr lang="ja-JP" altLang="en-US"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第</a:t>
            </a:r>
            <a:r>
              <a:rPr lang="ja-JP" altLang="ja-JP"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Ⅱ類・</a:t>
            </a:r>
            <a:r>
              <a:rPr lang="ja-JP" altLang="en-US"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第</a:t>
            </a:r>
            <a:r>
              <a:rPr lang="ja-JP" altLang="ja-JP"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Ⅲ類の</a:t>
            </a:r>
            <a:r>
              <a:rPr lang="ja-JP" altLang="en-US"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機器</a:t>
            </a:r>
            <a:r>
              <a:rPr lang="ja-JP" altLang="ja-JP"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に関しては、</a:t>
            </a:r>
            <a:r>
              <a:rPr lang="ja-JP" altLang="en-US"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仕様書に記載した製品の機能に間違いがないかを、</a:t>
            </a:r>
            <a:r>
              <a:rPr lang="ja-JP" altLang="ja-JP"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指定された国内の</a:t>
            </a:r>
            <a:r>
              <a:rPr lang="ja-JP" altLang="en-US"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検査</a:t>
            </a:r>
            <a:r>
              <a:rPr lang="ja-JP" altLang="ja-JP"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センターで</a:t>
            </a:r>
            <a:r>
              <a:rPr lang="ja-JP" altLang="en-US"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製品試験を</a:t>
            </a:r>
            <a:r>
              <a:rPr lang="ja-JP" altLang="ja-JP"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してもら</a:t>
            </a:r>
            <a:r>
              <a:rPr lang="ja-JP" altLang="en-US"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う必要がある</a:t>
            </a:r>
            <a:r>
              <a:rPr lang="ja-JP" altLang="ja-JP"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cs typeface="Times New Roman" panose="02020603050405020304" pitchFamily="18" charset="0"/>
                <a:sym typeface="メイリオ" panose="020B0604030504040204" pitchFamily="50" charset="-128"/>
              </a:rPr>
              <a:t>この試験において、機能が仕様書と異なると判断された場合は、申請が通らないだけであり、罰則はない。</a:t>
            </a:r>
            <a:endPar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307096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4846706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426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中国に医療機器を輸出する場合の留意事項（</a:t>
            </a:r>
            <a:r>
              <a:rPr lang="en-US" altLang="ja-JP" dirty="0"/>
              <a:t>1/2</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1.</a:t>
            </a:r>
            <a:r>
              <a:rPr lang="ja-JP" altLang="en-US" dirty="0"/>
              <a:t>法人設立関連規制（医療法人含む）</a:t>
            </a:r>
            <a:r>
              <a:rPr lang="en-US" altLang="ja-JP" dirty="0"/>
              <a:t>&gt;</a:t>
            </a:r>
            <a:r>
              <a:rPr lang="ja-JP" altLang="en-US" dirty="0"/>
              <a:t>外資規制・法人設立の手続き／</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68122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日本から中国に医療機器を輸出する場合でも医療機器の登録手続きは現地法人によらなければならず、また日本で市場販売許可を取得したことが分かる証明書を提出しなければならない。</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なお、輸入関連法規ではないが、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中国政府は医療機器の国産化政策を打ち出しており、政府が調達を行う場合は国産製品を優先して調達することと定められている。（ただし、現状、中国の医療機器の技術は海外に劣り、かつ、外資企業に長く独占されているため、外資の医療機器を主に調達しているのが実情である。）</a:t>
            </a:r>
          </a:p>
        </p:txBody>
      </p:sp>
      <p:grpSp>
        <p:nvGrpSpPr>
          <p:cNvPr id="7" name="グループ化 6">
            <a:extLst>
              <a:ext uri="{FF2B5EF4-FFF2-40B4-BE49-F238E27FC236}">
                <a16:creationId xmlns:a16="http://schemas.microsoft.com/office/drawing/2014/main" id="{1D150ED0-AE85-443E-9986-B3C63E446D0B}"/>
              </a:ext>
            </a:extLst>
          </p:cNvPr>
          <p:cNvGrpSpPr/>
          <p:nvPr/>
        </p:nvGrpSpPr>
        <p:grpSpPr>
          <a:xfrm>
            <a:off x="488504" y="2557409"/>
            <a:ext cx="3600000" cy="457200"/>
            <a:chOff x="488504" y="976671"/>
            <a:chExt cx="3600000" cy="457200"/>
          </a:xfrm>
        </p:grpSpPr>
        <p:sp>
          <p:nvSpPr>
            <p:cNvPr id="9" name="Rectangle 2">
              <a:extLst>
                <a:ext uri="{FF2B5EF4-FFF2-40B4-BE49-F238E27FC236}">
                  <a16:creationId xmlns:a16="http://schemas.microsoft.com/office/drawing/2014/main" id="{4248B5E3-B261-4BE4-BE92-28172AECC876}"/>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輸入関連法規</a:t>
              </a:r>
            </a:p>
          </p:txBody>
        </p:sp>
        <p:cxnSp>
          <p:nvCxnSpPr>
            <p:cNvPr id="11" name="直線コネクタ 10">
              <a:extLst>
                <a:ext uri="{FF2B5EF4-FFF2-40B4-BE49-F238E27FC236}">
                  <a16:creationId xmlns:a16="http://schemas.microsoft.com/office/drawing/2014/main" id="{2347F847-EE09-4E15-9661-09DBF28002F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A4333342-0D30-4ABE-9DBE-8B76139B113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6C4481AC-01D9-454F-B22F-FC9929AD38CD}"/>
              </a:ext>
            </a:extLst>
          </p:cNvPr>
          <p:cNvGraphicFramePr>
            <a:graphicFrameLocks noGrp="1"/>
          </p:cNvGraphicFramePr>
          <p:nvPr>
            <p:extLst>
              <p:ext uri="{D42A27DB-BD31-4B8C-83A1-F6EECF244321}">
                <p14:modId xmlns:p14="http://schemas.microsoft.com/office/powerpoint/2010/main" val="528922661"/>
              </p:ext>
            </p:extLst>
          </p:nvPr>
        </p:nvGraphicFramePr>
        <p:xfrm>
          <a:off x="488504" y="2989456"/>
          <a:ext cx="9145016" cy="3463880"/>
        </p:xfrm>
        <a:graphic>
          <a:graphicData uri="http://schemas.openxmlformats.org/drawingml/2006/table">
            <a:tbl>
              <a:tblPr firstRow="1" bandRow="1" bandCol="1">
                <a:tableStyleId>{5C22544A-7EE6-4342-B048-85BDC9FD1C3A}</a:tableStyleId>
              </a:tblPr>
              <a:tblGrid>
                <a:gridCol w="1627016">
                  <a:extLst>
                    <a:ext uri="{9D8B030D-6E8A-4147-A177-3AD203B41FA5}">
                      <a16:colId xmlns:a16="http://schemas.microsoft.com/office/drawing/2014/main" val="20000"/>
                    </a:ext>
                  </a:extLst>
                </a:gridCol>
                <a:gridCol w="7518000">
                  <a:extLst>
                    <a:ext uri="{9D8B030D-6E8A-4147-A177-3AD203B41FA5}">
                      <a16:colId xmlns:a16="http://schemas.microsoft.com/office/drawing/2014/main" val="20001"/>
                    </a:ext>
                  </a:extLst>
                </a:gridCol>
              </a:tblGrid>
              <a:tr h="149882">
                <a:tc>
                  <a:txBody>
                    <a:bodyPr/>
                    <a:lstStyle/>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現地法人による</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登録手続き</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医療機器を中国に輸出する場合は、</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中国国内に設立した法人を経由して、又は指定した中国国内の法人（注：一般には中国での販売会社）を代理人</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として、登録手続きをしなければならない。</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371234">
                <a:tc>
                  <a:txBody>
                    <a:bodyPr/>
                    <a:lstStyle/>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輸出国で市場販売許可を</a:t>
                      </a:r>
                      <a:endParaRPr kumimoji="1" lang="en-US" altLang="ja-JP"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取得した製品であること</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該当するリスク分類に関わらず、</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輸入する医療機器は輸出国で市場販売許可を取得した製品でなくてはならず、その証明として、原産国の政府が発給する販売証明書をＮＭＰＡに提出</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しなければならない。</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520578">
                <a:tc>
                  <a:txBody>
                    <a:bodyPr/>
                    <a:lstStyle/>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中国語の説明書及び</a:t>
                      </a:r>
                      <a:endParaRPr kumimoji="1" lang="en-US" altLang="ja-JP"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ラベル表示</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輸入する医療機器には中国語の説明書及びラベル表示がなければならない。説明書及びラベル表示は、</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医療機器監督管理条例</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の規定及び関連の強制標準の要求事項に適合し、説明書に医療機器の原産国及び代理人の名称、所在地、連絡先を記載しなければならない。</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392298">
                <a:tc>
                  <a:txBody>
                    <a:bodyPr/>
                    <a:lstStyle/>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検査検疫の実施</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出入国検査検疫機構は、輸入する医療機器に対して、法律に基づき検査を実施する。検査が不合格のものは、輸入してはならない。</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363594">
                <a:tc>
                  <a:txBody>
                    <a:bodyPr/>
                    <a:lstStyle/>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輸入国の要求事項</a:t>
                      </a:r>
                      <a:endParaRPr kumimoji="1" lang="en-US" altLang="ja-JP"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000" b="1" kern="1200" dirty="0" err="1">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への</a:t>
                      </a: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適合保証</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医療機器を輸出する企業は、輸出する医療機器が輸入国の要求事項に適合していることを保証しなければならない。</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787853">
                <a:tc>
                  <a:txBody>
                    <a:bodyPr/>
                    <a:lstStyle/>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輸出用医療機器製造等</a:t>
                      </a:r>
                      <a:endParaRPr kumimoji="1" lang="en-US" altLang="ja-JP"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（輸入）届の提出</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日本国内で流通している製品をそのまま輸出するのではなく、中国現地向け仕様に変更したもの（国内流通品の容器・外箱のデザインや表示語を現地向けに変更したものも含む。）を輸出する場合、輸出用医療機器製造等（輸入）届を厚生労働大臣（届出窓口は独立行政法人医薬品医療機器総合機構）に提出し（提出数：正本１、副本２、うち副本１通は返却される）、輸出通関の際に輸出通関書類にそのコピーを添付する必要があ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437913">
                <a:tc>
                  <a:txBody>
                    <a:bodyPr/>
                    <a:lstStyle/>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安全保障貿易管理規制品</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000" b="1"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への</a:t>
                      </a: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該非判定書の提出</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医療機器も安全保障貿易管理上のキャッチオール規制対象品であるため、輸出通関の際、安全保障貿易管理規制品に該当しないことを自己判定した該非判定書を提出する必要がある。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151230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519098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529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中国に医療機器を輸出する場合の留意事項（</a:t>
            </a:r>
            <a:r>
              <a:rPr lang="en-US" altLang="ja-JP" dirty="0"/>
              <a:t>2/2</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1.</a:t>
            </a:r>
            <a:r>
              <a:rPr lang="ja-JP" altLang="en-US" dirty="0"/>
              <a:t>法人設立関連規制（医療法人含む）</a:t>
            </a:r>
            <a:r>
              <a:rPr lang="en-US" altLang="ja-JP" dirty="0"/>
              <a:t>&gt;</a:t>
            </a:r>
            <a:r>
              <a:rPr lang="ja-JP" altLang="en-US" dirty="0"/>
              <a:t>外資規制・法人設立の手続き／</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国産製品と輸入製品とを比較すると、後者の方が医療機器認証登録の審査が厳しく、時間が掛かるほか、申請書類や税関手続きなど、手間が掛かる場面がある。</a:t>
            </a:r>
          </a:p>
        </p:txBody>
      </p:sp>
      <p:graphicFrame>
        <p:nvGraphicFramePr>
          <p:cNvPr id="15" name="Table 204">
            <a:extLst>
              <a:ext uri="{FF2B5EF4-FFF2-40B4-BE49-F238E27FC236}">
                <a16:creationId xmlns:a16="http://schemas.microsoft.com/office/drawing/2014/main" id="{9CA1EA8B-98B1-4AFB-9B19-25F20E8D344B}"/>
              </a:ext>
            </a:extLst>
          </p:cNvPr>
          <p:cNvGraphicFramePr>
            <a:graphicFrameLocks noGrp="1"/>
          </p:cNvGraphicFramePr>
          <p:nvPr>
            <p:extLst>
              <p:ext uri="{D42A27DB-BD31-4B8C-83A1-F6EECF244321}">
                <p14:modId xmlns:p14="http://schemas.microsoft.com/office/powerpoint/2010/main" val="997062392"/>
              </p:ext>
            </p:extLst>
          </p:nvPr>
        </p:nvGraphicFramePr>
        <p:xfrm>
          <a:off x="416496" y="1988838"/>
          <a:ext cx="9001000" cy="4071544"/>
        </p:xfrm>
        <a:graphic>
          <a:graphicData uri="http://schemas.openxmlformats.org/drawingml/2006/table">
            <a:tbl>
              <a:tblPr firstRow="1" bandRow="1" bandCol="1">
                <a:tableStyleId>{5C22544A-7EE6-4342-B048-85BDC9FD1C3A}</a:tableStyleId>
              </a:tblPr>
              <a:tblGrid>
                <a:gridCol w="1080120">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gridCol w="3960440">
                  <a:extLst>
                    <a:ext uri="{9D8B030D-6E8A-4147-A177-3AD203B41FA5}">
                      <a16:colId xmlns:a16="http://schemas.microsoft.com/office/drawing/2014/main" val="20002"/>
                    </a:ext>
                  </a:extLst>
                </a:gridCol>
              </a:tblGrid>
              <a:tr h="290722">
                <a:tc>
                  <a:txBody>
                    <a:bodyPr/>
                    <a:lstStyle/>
                    <a:p>
                      <a:pPr algn="ctr"/>
                      <a:endParaRPr 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国産製品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輸入製品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782056">
                <a:tc>
                  <a:txBody>
                    <a:bodyPr/>
                    <a:lstStyle/>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認証登録の</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申請者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中国</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国内</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法人</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が申請する。</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中国国内に設立した法人を経由して申請するか、又は指定した中国国内の法人を代理人として立てなければならない。</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55416">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医療機器認</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証登録の</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提出書類</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右記の提出は不要である。</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日本で市場販売許可を取得したことが分かる証明書の提出が必要である。</a:t>
                      </a:r>
                      <a:endParaRPr lang="en-US" altLang="ja-JP"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74242">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認証登録</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の審査</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ct val="100000"/>
                        </a:lnSpc>
                        <a:spcBef>
                          <a:spcPts val="0"/>
                        </a:spcBef>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類以外は市・省レベルでの審査であり、</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輸入製品に比べると</a:t>
                      </a:r>
                      <a:r>
                        <a:rPr kumimoji="1" lang="ja-JP" altLang="en-US" sz="11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審査</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期間は短い</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0" algn="l">
                        <a:lnSpc>
                          <a:spcPct val="100000"/>
                        </a:lnSpc>
                        <a:spcBef>
                          <a:spcPts val="600"/>
                        </a:spcBef>
                        <a:buFont typeface="Wingdings" panose="05000000000000000000" pitchFamily="2" charset="2"/>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＜審査期間＞</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0" algn="l">
                        <a:lnSpc>
                          <a:spcPct val="100000"/>
                        </a:lnSpc>
                        <a:spcBef>
                          <a:spcPts val="0"/>
                        </a:spcBef>
                        <a:buFont typeface="Wingdings" panose="05000000000000000000" pitchFamily="2" charset="2"/>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審査期間は</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約１か月半である。</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622300" indent="-444500" algn="l">
                        <a:lnSpc>
                          <a:spcPct val="100000"/>
                        </a:lnSpc>
                        <a:spcBef>
                          <a:spcPts val="0"/>
                        </a:spcBef>
                        <a:buFont typeface="Wingdings" panose="05000000000000000000" pitchFamily="2" charset="2"/>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類：標準的な審査</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期間は半年から１年</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。輸入製品と比較して、</a:t>
                      </a:r>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半年程度審査期間を短縮</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可能。</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720725" indent="-98425" algn="l">
                        <a:lnSpc>
                          <a:spcPct val="100000"/>
                        </a:lnSpc>
                        <a:spcBef>
                          <a:spcPts val="0"/>
                        </a:spcBef>
                        <a:buFont typeface="Wingdings" panose="05000000000000000000" pitchFamily="2" charset="2"/>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（ただし、</a:t>
                      </a:r>
                      <a:r>
                        <a:rPr kumimoji="1" lang="ja-JP"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臨床実験が必要かどうかで所要期間は変わりうる。</a:t>
                      </a: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国レベルの審査であり、</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国産製品に比べて審査が厳しく、認証が下りるのも時間が掛かる</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marR="0" lvl="0" indent="0" algn="l" defTabSz="914400" rtl="0" eaLnBrk="1" fontAlgn="auto" latinLnBrk="0" hangingPunct="1">
                        <a:lnSpc>
                          <a:spcPct val="100000"/>
                        </a:lnSpc>
                        <a:spcBef>
                          <a:spcPts val="60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＜審査期間＞</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類：約２か月と若干長くかかる。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第</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最低１年半。</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62230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（ただし、</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中国では現在、</a:t>
                      </a:r>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海外で取得したデータを認める方向に</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あり、</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こうした</a:t>
                      </a:r>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規制改革が進めば</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将来的には</a:t>
                      </a:r>
                      <a:r>
                        <a:rPr lang="ja-JP"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輸入製品の審査期間も１、２年で済むようになる</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可能性もある</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6695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税関手続きの</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必要性</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右記の手続きは不要である。</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税関手続きを通す必要がある。具体的には、中国語表記の説明書、型番、原産地、滅菌処理の必要性などの基本情報を提出し、確認を受けなければならない。</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pSp>
        <p:nvGrpSpPr>
          <p:cNvPr id="16" name="グループ化 15">
            <a:extLst>
              <a:ext uri="{FF2B5EF4-FFF2-40B4-BE49-F238E27FC236}">
                <a16:creationId xmlns:a16="http://schemas.microsoft.com/office/drawing/2014/main" id="{971C58A3-7099-478F-95F5-2E91C1946A47}"/>
              </a:ext>
            </a:extLst>
          </p:cNvPr>
          <p:cNvGrpSpPr/>
          <p:nvPr/>
        </p:nvGrpSpPr>
        <p:grpSpPr>
          <a:xfrm>
            <a:off x="488504" y="1484784"/>
            <a:ext cx="3600000" cy="457200"/>
            <a:chOff x="488504" y="976671"/>
            <a:chExt cx="3600000" cy="457200"/>
          </a:xfrm>
        </p:grpSpPr>
        <p:sp>
          <p:nvSpPr>
            <p:cNvPr id="17" name="Rectangle 2">
              <a:extLst>
                <a:ext uri="{FF2B5EF4-FFF2-40B4-BE49-F238E27FC236}">
                  <a16:creationId xmlns:a16="http://schemas.microsoft.com/office/drawing/2014/main" id="{BE753573-75A7-4742-958A-DF1B8A0E5319}"/>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国産製品と輸入製品の違い</a:t>
              </a:r>
            </a:p>
          </p:txBody>
        </p:sp>
        <p:cxnSp>
          <p:nvCxnSpPr>
            <p:cNvPr id="18" name="直線コネクタ 17">
              <a:extLst>
                <a:ext uri="{FF2B5EF4-FFF2-40B4-BE49-F238E27FC236}">
                  <a16:creationId xmlns:a16="http://schemas.microsoft.com/office/drawing/2014/main" id="{DA46DEEF-B569-4289-BC75-33BF901D847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8A264B4A-1D08-459B-B56E-B02BE81C057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191970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3284609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631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中国における医療機器がユーザーに届くまでの流通ルート</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a:xfrm>
            <a:off x="201975" y="44624"/>
            <a:ext cx="9504000" cy="222108"/>
          </a:xfrm>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医療機器の場合は、販売資格のある販売会社を通す必要がある反面、非医療機器の場合は販売資格なく、自由に販売ができる。</a:t>
            </a:r>
          </a:p>
        </p:txBody>
      </p:sp>
      <p:graphicFrame>
        <p:nvGraphicFramePr>
          <p:cNvPr id="7" name="Table 204">
            <a:extLst>
              <a:ext uri="{FF2B5EF4-FFF2-40B4-BE49-F238E27FC236}">
                <a16:creationId xmlns:a16="http://schemas.microsoft.com/office/drawing/2014/main" id="{12C24202-61B1-4F00-B743-3A0E0772299F}"/>
              </a:ext>
            </a:extLst>
          </p:cNvPr>
          <p:cNvGraphicFramePr>
            <a:graphicFrameLocks noGrp="1"/>
          </p:cNvGraphicFramePr>
          <p:nvPr>
            <p:extLst>
              <p:ext uri="{D42A27DB-BD31-4B8C-83A1-F6EECF244321}">
                <p14:modId xmlns:p14="http://schemas.microsoft.com/office/powerpoint/2010/main" val="269288885"/>
              </p:ext>
            </p:extLst>
          </p:nvPr>
        </p:nvGraphicFramePr>
        <p:xfrm>
          <a:off x="488504" y="1988841"/>
          <a:ext cx="8928992" cy="4248431"/>
        </p:xfrm>
        <a:graphic>
          <a:graphicData uri="http://schemas.openxmlformats.org/drawingml/2006/table">
            <a:tbl>
              <a:tblPr firstRow="1" bandRow="1" bandCol="1">
                <a:tableStyleId>{5C22544A-7EE6-4342-B048-85BDC9FD1C3A}</a:tableStyleId>
              </a:tblPr>
              <a:tblGrid>
                <a:gridCol w="500024">
                  <a:extLst>
                    <a:ext uri="{9D8B030D-6E8A-4147-A177-3AD203B41FA5}">
                      <a16:colId xmlns:a16="http://schemas.microsoft.com/office/drawing/2014/main" val="20000"/>
                    </a:ext>
                  </a:extLst>
                </a:gridCol>
                <a:gridCol w="500024">
                  <a:extLst>
                    <a:ext uri="{9D8B030D-6E8A-4147-A177-3AD203B41FA5}">
                      <a16:colId xmlns:a16="http://schemas.microsoft.com/office/drawing/2014/main" val="20001"/>
                    </a:ext>
                  </a:extLst>
                </a:gridCol>
                <a:gridCol w="3964472">
                  <a:extLst>
                    <a:ext uri="{9D8B030D-6E8A-4147-A177-3AD203B41FA5}">
                      <a16:colId xmlns:a16="http://schemas.microsoft.com/office/drawing/2014/main" val="20002"/>
                    </a:ext>
                  </a:extLst>
                </a:gridCol>
                <a:gridCol w="3964472">
                  <a:extLst>
                    <a:ext uri="{9D8B030D-6E8A-4147-A177-3AD203B41FA5}">
                      <a16:colId xmlns:a16="http://schemas.microsoft.com/office/drawing/2014/main" val="20003"/>
                    </a:ext>
                  </a:extLst>
                </a:gridCol>
              </a:tblGrid>
              <a:tr h="304004">
                <a:tc rowSpan="2" gridSpan="2">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rowSpan="2" hMerge="1">
                  <a:txBody>
                    <a:bodyPr/>
                    <a:lstStyle/>
                    <a:p>
                      <a:endParaRPr kumimoji="1" lang="ja-JP" altLang="en-US"/>
                    </a:p>
                  </a:txBody>
                  <a:tcPr/>
                </a:tc>
                <a:tc grid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algn="ctr"/>
                      <a:endParaRPr lang="en-US" altLang="ja-JP" sz="1400" b="1" dirty="0">
                        <a:solidFill>
                          <a:schemeClr val="bg1"/>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304004">
                <a:tc gridSpan="2" vMerge="1">
                  <a:txBody>
                    <a:bodyPr/>
                    <a:lstStyle/>
                    <a:p>
                      <a:endParaRPr kumimoji="1" lang="ja-JP" altLang="en-US"/>
                    </a:p>
                  </a:txBody>
                  <a:tcPr/>
                </a:tc>
                <a:tc hMerge="1" vMerge="1">
                  <a:txBody>
                    <a:bodyPr/>
                    <a:lstStyle/>
                    <a:p>
                      <a:endParaRPr kumimoji="1" lang="ja-JP" altLang="en-US"/>
                    </a:p>
                  </a:txBody>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対象外</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2683243">
                <a:tc row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医療機器の認証</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lnL w="12700" cmpd="sng">
                      <a:noFill/>
                    </a:lnL>
                    <a:lnR w="19050" cap="flat" cmpd="sng" algn="ctr">
                      <a:solidFill>
                        <a:schemeClr val="bg1"/>
                      </a:solidFill>
                      <a:prstDash val="solid"/>
                      <a:round/>
                      <a:headEnd type="none" w="med" len="med"/>
                      <a:tailEnd type="none" w="med" len="med"/>
                    </a:lnR>
                    <a:lnT w="38100" cmpd="sng">
                      <a:noFill/>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必要</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381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（中国では介護保険制度は試行的に導入されているものの、</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全国的にさほど普及しておらず、</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介護保険の対象となるロボット介護機器は見当たらない。）</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lumMod val="9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中国で医療機器を販売するためには「医療機器経営許可証」を取得していることが必要であるため、この</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許可証</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を取得している代理店を選定</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する。代理店は、</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製品の品質やアフターサービスの連帯責任を負うほか、製品の有害事象情報の収集と報告、製品リコールなどの責任も負う。</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通常、</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医療機器メーカーは中国で国内総代理店を探し、その後、総代理店は各地で地域代理店を募集し、地域代理店は病院に製品を販売</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する。（代理店から病院へのリベートの業界習慣があるため、直接販売よりも代理店を活用する方が短期間で製品を全国の病院に浸透させることができる。）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なお、医療機器の調達に際しては、通常、政府主導による集中調達が行われ、</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病院は政府集中調達</a:t>
                      </a:r>
                      <a:r>
                        <a:rPr lang="ja-JP"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リストに掲載され</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ている製品の中から機器を選定</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57180">
                <a:tc vMerge="1">
                  <a:txBody>
                    <a:bodyPr/>
                    <a:lstStyle/>
                    <a:p>
                      <a:pPr algn="ctr"/>
                      <a:endParaRPr lang="en-US" sz="1400" b="1" dirty="0">
                        <a:solidFill>
                          <a:schemeClr val="bg1"/>
                        </a:solidFill>
                        <a:latin typeface="+mn-ea"/>
                        <a:ea typeface="+mn-ea"/>
                      </a:endParaRPr>
                    </a:p>
                  </a:txBody>
                  <a:tcPr anchor="ct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不要</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（中国では介護保険制度は試行的に導入されているものの、</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全国的にさほど普及しておらず、</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介護保険の対象となるロボット介護機器は見当たらない。）</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lumMod val="95000"/>
                      </a:schemeClr>
                    </a:solidFill>
                  </a:tcPr>
                </a:tc>
                <a:tc>
                  <a:txBody>
                    <a:bodyPr/>
                    <a:lstStyle/>
                    <a:p>
                      <a:pPr marL="171450" indent="-171450" algn="l">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「医療機器経営許可証」なしで、実店舗又はネットショップ等で自由に販売ができる。</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buFont typeface="Wingdings" panose="05000000000000000000" pitchFamily="2" charset="2"/>
                        <a:buChar char="l"/>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なお、</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介護施設が</a:t>
                      </a:r>
                      <a:r>
                        <a:rPr lang="ja-JP"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介護機器を仕入れる際</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は、通常</a:t>
                      </a:r>
                      <a:r>
                        <a:rPr lang="ja-JP"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、代理店が提案する</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リストの中から選定</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する。</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grpSp>
        <p:nvGrpSpPr>
          <p:cNvPr id="9" name="グループ化 8">
            <a:extLst>
              <a:ext uri="{FF2B5EF4-FFF2-40B4-BE49-F238E27FC236}">
                <a16:creationId xmlns:a16="http://schemas.microsoft.com/office/drawing/2014/main" id="{64886A73-29E0-4CDF-A24A-252CDB921A73}"/>
              </a:ext>
            </a:extLst>
          </p:cNvPr>
          <p:cNvGrpSpPr/>
          <p:nvPr/>
        </p:nvGrpSpPr>
        <p:grpSpPr>
          <a:xfrm>
            <a:off x="488504" y="1484784"/>
            <a:ext cx="3600000" cy="457200"/>
            <a:chOff x="488504" y="976671"/>
            <a:chExt cx="3600000" cy="457200"/>
          </a:xfrm>
        </p:grpSpPr>
        <p:sp>
          <p:nvSpPr>
            <p:cNvPr id="11" name="Rectangle 2">
              <a:extLst>
                <a:ext uri="{FF2B5EF4-FFF2-40B4-BE49-F238E27FC236}">
                  <a16:creationId xmlns:a16="http://schemas.microsoft.com/office/drawing/2014/main" id="{B2D1E134-9E43-4F45-A0CC-1BEBA3690B3D}"/>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流通ルートの比較</a:t>
              </a:r>
            </a:p>
          </p:txBody>
        </p:sp>
        <p:cxnSp>
          <p:nvCxnSpPr>
            <p:cNvPr id="12" name="直線コネクタ 11">
              <a:extLst>
                <a:ext uri="{FF2B5EF4-FFF2-40B4-BE49-F238E27FC236}">
                  <a16:creationId xmlns:a16="http://schemas.microsoft.com/office/drawing/2014/main" id="{74A56506-E97E-41D5-8FCC-8904BD45DBD0}"/>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AD4DFEB7-DA11-4E98-A8F5-8CC3B3B37FA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311411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2346292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938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中国のロボット介護機器の今後の展望</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その他の制度・規制／</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82D62C31-9F06-46A3-A1D0-1EE706A20D64}"/>
              </a:ext>
            </a:extLst>
          </p:cNvPr>
          <p:cNvGraphicFramePr>
            <a:graphicFrameLocks noGrp="1"/>
          </p:cNvGraphicFramePr>
          <p:nvPr>
            <p:extLst>
              <p:ext uri="{D42A27DB-BD31-4B8C-83A1-F6EECF244321}">
                <p14:modId xmlns:p14="http://schemas.microsoft.com/office/powerpoint/2010/main" val="1951269231"/>
              </p:ext>
            </p:extLst>
          </p:nvPr>
        </p:nvGraphicFramePr>
        <p:xfrm>
          <a:off x="201975" y="764704"/>
          <a:ext cx="9503552" cy="5634875"/>
        </p:xfrm>
        <a:graphic>
          <a:graphicData uri="http://schemas.openxmlformats.org/drawingml/2006/table">
            <a:tbl>
              <a:tblPr firstCol="1" bandRow="1"/>
              <a:tblGrid>
                <a:gridCol w="407673">
                  <a:extLst>
                    <a:ext uri="{9D8B030D-6E8A-4147-A177-3AD203B41FA5}">
                      <a16:colId xmlns:a16="http://schemas.microsoft.com/office/drawing/2014/main" val="20000"/>
                    </a:ext>
                  </a:extLst>
                </a:gridCol>
                <a:gridCol w="1855441">
                  <a:extLst>
                    <a:ext uri="{9D8B030D-6E8A-4147-A177-3AD203B41FA5}">
                      <a16:colId xmlns:a16="http://schemas.microsoft.com/office/drawing/2014/main" val="20001"/>
                    </a:ext>
                  </a:extLst>
                </a:gridCol>
                <a:gridCol w="7240438">
                  <a:extLst>
                    <a:ext uri="{9D8B030D-6E8A-4147-A177-3AD203B41FA5}">
                      <a16:colId xmlns:a16="http://schemas.microsoft.com/office/drawing/2014/main" val="20002"/>
                    </a:ext>
                  </a:extLst>
                </a:gridCol>
              </a:tblGrid>
              <a:tr h="609276">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介護市場の現状</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高齢者を取り巻く環境</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高齢者人口（</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歳以上）</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は、現在は約１億５千万人、</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年には３億人超</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と予測されている。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先進的な考えを持つ</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1950</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1960</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年代以降生まれが介護を必要とする</a:t>
                      </a:r>
                      <a:r>
                        <a:rPr kumimoji="1"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2035</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年が、介護市場が拡大する分岐点</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である。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5197">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indent="-171450">
                        <a:buFont typeface="Wingdings" panose="05000000000000000000" pitchFamily="2" charset="2"/>
                        <a:buChar char="ü"/>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介護保険制度は一部の都市で施行されているが、今後、全国的に整備される見通しは立っていない。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5197">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介護サービスの提供</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富裕層</a:t>
                      </a:r>
                      <a:r>
                        <a:rPr lang="ja-JP"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と貧困層に</a:t>
                      </a:r>
                      <a:r>
                        <a:rPr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施設介護の受け皿が用意</a:t>
                      </a:r>
                      <a:r>
                        <a:rPr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されているが、</a:t>
                      </a:r>
                      <a:r>
                        <a:rPr lang="ja-JP"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中間層は在宅ケア</a:t>
                      </a:r>
                      <a:r>
                        <a:rPr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で対応するのが</a:t>
                      </a:r>
                      <a:endParaRPr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国の基本的な方針である</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3199">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l">
                        <a:lnSpc>
                          <a:spcPts val="600"/>
                        </a:lnSpc>
                        <a:spcBef>
                          <a:spcPts val="0"/>
                        </a:spcBef>
                      </a:pPr>
                      <a:endParaRPr kumimoji="1" lang="ja-JP" altLang="en-US" sz="600" b="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435197">
                <a:tc rowSpan="6">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ロボット介護機器を巡る動向</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ロボット介護機器関連の施策</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ロボットに関する政策は色々公表されているものの、具体性のある内容は少ない。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131513">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医療機器の定義・分類とロボット介護機器の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移乗介護（装着型）、排泄支援、見守り・コミュニケーション、入浴支援、介護業務支援などは非医療機器</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に該当すると予測される。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それ以外は、医療機器第</a:t>
                      </a:r>
                      <a:r>
                        <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類に該当すると予測されるが、</a:t>
                      </a: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施設や在宅で利用する場合には非医療機器</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となる。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医療機器に該当する場合は病院が医療機器を仕入れる際に活用するリストに掲載されるため、購入対象となりやすい（</a:t>
                      </a:r>
                      <a:r>
                        <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ただし、そもそも病院で利用するようなロボット介護機器は少ない。）。</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609276">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現地で販売されている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中国の介護施設や在宅ケアに</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導入されている介護テクノロジーは少ない</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人材不足が顕在化しておらず、</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現状では介護従事者向けのテクノロジーは喫緊に求められていない</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609276">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医療機器の登録手続き</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医療機器第</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Ⅰ</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類の場合は臨床試験が不要であるのに対し、第</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Ⅱ</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類・第</a:t>
                      </a:r>
                      <a:r>
                        <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Ⅲ</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類の場合は免除リストに掲載の医療機器及び同様の製品が既にＮＭＰＡに承認されている医療機器を除き臨床試験が必要である。</a:t>
                      </a: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609276">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医療機器を輸出する場合の留意点</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日本から医療機器を輸出する場合でも、医療機器の登録手続きは現地法人によらなければならない。</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国産製品に比べ、輸入製品の方が医療機器認証登録の審査が厳しく、時間も掛かる。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35197">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ユーザーに届くまでの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流通ルート</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非医療機器の場合は</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、販売資格なく、実店舗又はネットショップ等で自由に</a:t>
                      </a:r>
                      <a:r>
                        <a:rPr lang="ja-JP"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販売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ができる。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5165625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9791735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5637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pic>
        <p:nvPicPr>
          <p:cNvPr id="2" name="図 1">
            <a:extLst>
              <a:ext uri="{FF2B5EF4-FFF2-40B4-BE49-F238E27FC236}">
                <a16:creationId xmlns:a16="http://schemas.microsoft.com/office/drawing/2014/main" id="{CB0E5167-700F-421F-A7F6-D599849FE583}"/>
              </a:ext>
            </a:extLst>
          </p:cNvPr>
          <p:cNvPicPr>
            <a:picLocks noChangeAspect="1"/>
          </p:cNvPicPr>
          <p:nvPr/>
        </p:nvPicPr>
        <p:blipFill>
          <a:blip r:embed="rId7"/>
          <a:stretch>
            <a:fillRect/>
          </a:stretch>
        </p:blipFill>
        <p:spPr>
          <a:xfrm>
            <a:off x="3906303" y="1689059"/>
            <a:ext cx="5731147" cy="5072330"/>
          </a:xfrm>
          <a:prstGeom prst="rect">
            <a:avLst/>
          </a:prstGeom>
        </p:spPr>
      </p:pic>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中国の介護市場の現状（</a:t>
            </a:r>
            <a:r>
              <a:rPr lang="en-US" altLang="ja-JP" dirty="0"/>
              <a:t>3/7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2.</a:t>
            </a:r>
            <a:r>
              <a:rPr lang="ja-JP" altLang="en-US" dirty="0"/>
              <a:t>医療・公衆衛生</a:t>
            </a:r>
            <a:r>
              <a:rPr lang="en-US" altLang="ja-JP" dirty="0"/>
              <a:t>&gt;</a:t>
            </a:r>
            <a:r>
              <a:rPr lang="ja-JP" altLang="en-US" dirty="0"/>
              <a:t>健康水準および医療水準／その他の医療・公衆衛生情報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年における高齢者の人口は、最も多い山東省の</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1,067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万人、次いで四川省</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956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万人であり、中国全土では、約１億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5,000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万人となる。</a:t>
            </a:r>
          </a:p>
        </p:txBody>
      </p:sp>
      <p:graphicFrame>
        <p:nvGraphicFramePr>
          <p:cNvPr id="7" name="グラフ 6">
            <a:extLst>
              <a:ext uri="{FF2B5EF4-FFF2-40B4-BE49-F238E27FC236}">
                <a16:creationId xmlns:a16="http://schemas.microsoft.com/office/drawing/2014/main" id="{090955A3-E13E-40C8-B259-F8CC49BC1011}"/>
              </a:ext>
            </a:extLst>
          </p:cNvPr>
          <p:cNvGraphicFramePr>
            <a:graphicFrameLocks/>
          </p:cNvGraphicFramePr>
          <p:nvPr>
            <p:extLst>
              <p:ext uri="{D42A27DB-BD31-4B8C-83A1-F6EECF244321}">
                <p14:modId xmlns:p14="http://schemas.microsoft.com/office/powerpoint/2010/main" val="2216711682"/>
              </p:ext>
            </p:extLst>
          </p:nvPr>
        </p:nvGraphicFramePr>
        <p:xfrm>
          <a:off x="268549" y="3843882"/>
          <a:ext cx="3905250" cy="2257425"/>
        </p:xfrm>
        <a:graphic>
          <a:graphicData uri="http://schemas.openxmlformats.org/drawingml/2006/chart">
            <c:chart xmlns:c="http://schemas.openxmlformats.org/drawingml/2006/chart" xmlns:r="http://schemas.openxmlformats.org/officeDocument/2006/relationships" r:id="rId8"/>
          </a:graphicData>
        </a:graphic>
      </p:graphicFrame>
      <p:grpSp>
        <p:nvGrpSpPr>
          <p:cNvPr id="228" name="グループ化 227">
            <a:extLst>
              <a:ext uri="{FF2B5EF4-FFF2-40B4-BE49-F238E27FC236}">
                <a16:creationId xmlns:a16="http://schemas.microsoft.com/office/drawing/2014/main" id="{7AE4C020-B1CA-43F1-A335-36964E73CCFE}"/>
              </a:ext>
            </a:extLst>
          </p:cNvPr>
          <p:cNvGrpSpPr/>
          <p:nvPr/>
        </p:nvGrpSpPr>
        <p:grpSpPr>
          <a:xfrm>
            <a:off x="565786" y="1689059"/>
            <a:ext cx="4241665" cy="457200"/>
            <a:chOff x="488504" y="976671"/>
            <a:chExt cx="3600000" cy="457200"/>
          </a:xfrm>
        </p:grpSpPr>
        <p:sp>
          <p:nvSpPr>
            <p:cNvPr id="229" name="Rectangle 2">
              <a:extLst>
                <a:ext uri="{FF2B5EF4-FFF2-40B4-BE49-F238E27FC236}">
                  <a16:creationId xmlns:a16="http://schemas.microsoft.com/office/drawing/2014/main" id="{8F942293-0E3E-4F1F-80C8-C2289AE8A5C0}"/>
                </a:ext>
              </a:extLst>
            </p:cNvPr>
            <p:cNvSpPr txBox="1">
              <a:spLocks noChangeArrowheads="1"/>
            </p:cNvSpPr>
            <p:nvPr/>
          </p:nvSpPr>
          <p:spPr>
            <a:xfrm>
              <a:off x="619151" y="976671"/>
              <a:ext cx="331447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中国各省の高齢者（</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歳以上）人口　</a:t>
              </a:r>
            </a:p>
          </p:txBody>
        </p:sp>
        <p:cxnSp>
          <p:nvCxnSpPr>
            <p:cNvPr id="230" name="直線コネクタ 229">
              <a:extLst>
                <a:ext uri="{FF2B5EF4-FFF2-40B4-BE49-F238E27FC236}">
                  <a16:creationId xmlns:a16="http://schemas.microsoft.com/office/drawing/2014/main" id="{777FC9E9-EB5B-4B5D-9833-5E62303345C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31" name="正方形/長方形 230">
              <a:extLst>
                <a:ext uri="{FF2B5EF4-FFF2-40B4-BE49-F238E27FC236}">
                  <a16:creationId xmlns:a16="http://schemas.microsoft.com/office/drawing/2014/main" id="{F15564D5-F2E9-4207-89D4-AFF5385FA388}"/>
                </a:ext>
              </a:extLst>
            </p:cNvPr>
            <p:cNvSpPr/>
            <p:nvPr/>
          </p:nvSpPr>
          <p:spPr bwMode="auto">
            <a:xfrm>
              <a:off x="488504" y="986352"/>
              <a:ext cx="9471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32" name="テキスト ボックス 231">
            <a:extLst>
              <a:ext uri="{FF2B5EF4-FFF2-40B4-BE49-F238E27FC236}">
                <a16:creationId xmlns:a16="http://schemas.microsoft.com/office/drawing/2014/main" id="{8AAC0524-C240-42A2-8164-228B3B1A4CEE}"/>
              </a:ext>
            </a:extLst>
          </p:cNvPr>
          <p:cNvSpPr txBox="1"/>
          <p:nvPr/>
        </p:nvSpPr>
        <p:spPr>
          <a:xfrm>
            <a:off x="3987996" y="2162574"/>
            <a:ext cx="992579" cy="230832"/>
          </a:xfrm>
          <a:prstGeom prst="rect">
            <a:avLst/>
          </a:prstGeom>
          <a:noFill/>
        </p:spPr>
        <p:txBody>
          <a:bodyPr wrap="none" rtlCol="0">
            <a:spAutoFit/>
          </a:bodyPr>
          <a:lstStyle/>
          <a:p>
            <a:r>
              <a:rPr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（単位：千人）</a:t>
            </a:r>
          </a:p>
        </p:txBody>
      </p:sp>
      <p:sp>
        <p:nvSpPr>
          <p:cNvPr id="264" name="テキスト ボックス 263">
            <a:extLst>
              <a:ext uri="{FF2B5EF4-FFF2-40B4-BE49-F238E27FC236}">
                <a16:creationId xmlns:a16="http://schemas.microsoft.com/office/drawing/2014/main" id="{73EBBB62-2F80-4201-9C2C-7F93E9A698D0}"/>
              </a:ext>
            </a:extLst>
          </p:cNvPr>
          <p:cNvSpPr txBox="1"/>
          <p:nvPr/>
        </p:nvSpPr>
        <p:spPr>
          <a:xfrm>
            <a:off x="294222" y="3584611"/>
            <a:ext cx="697627" cy="246221"/>
          </a:xfrm>
          <a:prstGeom prst="rect">
            <a:avLst/>
          </a:prstGeom>
          <a:noFill/>
        </p:spPr>
        <p:txBody>
          <a:bodyPr wrap="none" rtlCol="0">
            <a:spAutoFit/>
          </a:bodyPr>
          <a:lstStyle/>
          <a:p>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（千人）</a:t>
            </a:r>
          </a:p>
        </p:txBody>
      </p:sp>
      <p:sp>
        <p:nvSpPr>
          <p:cNvPr id="265" name="テキスト ボックス 264">
            <a:extLst>
              <a:ext uri="{FF2B5EF4-FFF2-40B4-BE49-F238E27FC236}">
                <a16:creationId xmlns:a16="http://schemas.microsoft.com/office/drawing/2014/main" id="{DC3B5EDA-0E15-4DC6-AF19-7102B9F467B9}"/>
              </a:ext>
            </a:extLst>
          </p:cNvPr>
          <p:cNvSpPr txBox="1"/>
          <p:nvPr/>
        </p:nvSpPr>
        <p:spPr>
          <a:xfrm>
            <a:off x="1241561" y="5734336"/>
            <a:ext cx="441146" cy="246221"/>
          </a:xfrm>
          <a:prstGeom prst="rect">
            <a:avLst/>
          </a:prstGeom>
          <a:noFill/>
        </p:spPr>
        <p:txBody>
          <a:bodyPr wrap="none" rtlCol="0">
            <a:spAutoFit/>
          </a:bodyPr>
          <a:lstStyle/>
          <a:p>
            <a:r>
              <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中国</a:t>
            </a:r>
          </a:p>
        </p:txBody>
      </p:sp>
      <p:sp>
        <p:nvSpPr>
          <p:cNvPr id="266" name="テキスト ボックス 265">
            <a:extLst>
              <a:ext uri="{FF2B5EF4-FFF2-40B4-BE49-F238E27FC236}">
                <a16:creationId xmlns:a16="http://schemas.microsoft.com/office/drawing/2014/main" id="{10D9DC8B-9BB8-4CA5-8282-D1CFC587F43D}"/>
              </a:ext>
            </a:extLst>
          </p:cNvPr>
          <p:cNvSpPr txBox="1"/>
          <p:nvPr/>
        </p:nvSpPr>
        <p:spPr>
          <a:xfrm>
            <a:off x="3149040" y="5730631"/>
            <a:ext cx="466794" cy="261610"/>
          </a:xfrm>
          <a:prstGeom prst="rect">
            <a:avLst/>
          </a:prstGeom>
          <a:noFill/>
        </p:spPr>
        <p:txBody>
          <a:bodyPr wrap="none" rtlCol="0">
            <a:spAutoFit/>
          </a:bodyPr>
          <a:lstStyle/>
          <a:p>
            <a:r>
              <a:rPr lang="ja-JP" altLang="en-US" sz="105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日本</a:t>
            </a:r>
            <a:endParaRPr kumimoji="1" lang="ja-JP" altLang="en-US" sz="105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267" name="直線矢印コネクタ 266">
            <a:extLst>
              <a:ext uri="{FF2B5EF4-FFF2-40B4-BE49-F238E27FC236}">
                <a16:creationId xmlns:a16="http://schemas.microsoft.com/office/drawing/2014/main" id="{C1E8BB7A-85C8-4814-95E5-D618E9D529C8}"/>
              </a:ext>
            </a:extLst>
          </p:cNvPr>
          <p:cNvCxnSpPr/>
          <p:nvPr/>
        </p:nvCxnSpPr>
        <p:spPr bwMode="auto">
          <a:xfrm flipV="1">
            <a:off x="1053652" y="4015633"/>
            <a:ext cx="468786" cy="355350"/>
          </a:xfrm>
          <a:prstGeom prst="straightConnector1">
            <a:avLst/>
          </a:prstGeom>
          <a:solidFill>
            <a:srgbClr val="0000FF"/>
          </a:solidFill>
          <a:ln w="9525" cap="flat" cmpd="sng" algn="ctr">
            <a:solidFill>
              <a:srgbClr val="ED7D31"/>
            </a:solidFill>
            <a:prstDash val="solid"/>
            <a:round/>
            <a:headEnd type="none" w="med" len="med"/>
            <a:tailEnd type="triangle"/>
          </a:ln>
          <a:effectLst/>
        </p:spPr>
      </p:cxnSp>
      <p:sp>
        <p:nvSpPr>
          <p:cNvPr id="268" name="テキスト ボックス 267">
            <a:extLst>
              <a:ext uri="{FF2B5EF4-FFF2-40B4-BE49-F238E27FC236}">
                <a16:creationId xmlns:a16="http://schemas.microsoft.com/office/drawing/2014/main" id="{29508ED6-F64C-4E92-B7E5-6754A1F719A2}"/>
              </a:ext>
            </a:extLst>
          </p:cNvPr>
          <p:cNvSpPr txBox="1"/>
          <p:nvPr/>
        </p:nvSpPr>
        <p:spPr>
          <a:xfrm>
            <a:off x="826367" y="3861048"/>
            <a:ext cx="646331" cy="276999"/>
          </a:xfrm>
          <a:prstGeom prst="rect">
            <a:avLst/>
          </a:prstGeom>
          <a:noFill/>
        </p:spPr>
        <p:txBody>
          <a:bodyPr wrap="none" rtlCol="0">
            <a:spAutoFit/>
          </a:bodyPr>
          <a:lstStyle/>
          <a:p>
            <a:r>
              <a:rPr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約２倍</a:t>
            </a:r>
            <a:endParaRPr kumimoji="1"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24786854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6877147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733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中国のロボット介護機器における将来の市場予測</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市場規模／その他の市場・投資環境情報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7865A6F5-7206-41DE-9533-608130D63490}"/>
              </a:ext>
            </a:extLst>
          </p:cNvPr>
          <p:cNvGraphicFramePr>
            <a:graphicFrameLocks noGrp="1"/>
          </p:cNvGraphicFramePr>
          <p:nvPr>
            <p:extLst>
              <p:ext uri="{D42A27DB-BD31-4B8C-83A1-F6EECF244321}">
                <p14:modId xmlns:p14="http://schemas.microsoft.com/office/powerpoint/2010/main" val="4038868540"/>
              </p:ext>
            </p:extLst>
          </p:nvPr>
        </p:nvGraphicFramePr>
        <p:xfrm>
          <a:off x="201976" y="1011077"/>
          <a:ext cx="9503999" cy="5442259"/>
        </p:xfrm>
        <a:graphic>
          <a:graphicData uri="http://schemas.openxmlformats.org/drawingml/2006/table">
            <a:tbl>
              <a:tblPr firstCol="1" bandRow="1"/>
              <a:tblGrid>
                <a:gridCol w="339427">
                  <a:extLst>
                    <a:ext uri="{9D8B030D-6E8A-4147-A177-3AD203B41FA5}">
                      <a16:colId xmlns:a16="http://schemas.microsoft.com/office/drawing/2014/main" val="20000"/>
                    </a:ext>
                  </a:extLst>
                </a:gridCol>
                <a:gridCol w="442419">
                  <a:extLst>
                    <a:ext uri="{9D8B030D-6E8A-4147-A177-3AD203B41FA5}">
                      <a16:colId xmlns:a16="http://schemas.microsoft.com/office/drawing/2014/main" val="20001"/>
                    </a:ext>
                  </a:extLst>
                </a:gridCol>
                <a:gridCol w="1779206">
                  <a:extLst>
                    <a:ext uri="{9D8B030D-6E8A-4147-A177-3AD203B41FA5}">
                      <a16:colId xmlns:a16="http://schemas.microsoft.com/office/drawing/2014/main" val="20002"/>
                    </a:ext>
                  </a:extLst>
                </a:gridCol>
                <a:gridCol w="6942947">
                  <a:extLst>
                    <a:ext uri="{9D8B030D-6E8A-4147-A177-3AD203B41FA5}">
                      <a16:colId xmlns:a16="http://schemas.microsoft.com/office/drawing/2014/main" val="20003"/>
                    </a:ext>
                  </a:extLst>
                </a:gridCol>
              </a:tblGrid>
              <a:tr h="401532">
                <a:tc rowSpan="2">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①</a:t>
                      </a:r>
                    </a:p>
                  </a:txBody>
                  <a:tcPr vert="eaVert" anchor="ctr">
                    <a:lnL w="12700" cmpd="sng">
                      <a:solidFill>
                        <a:sysClr val="window" lastClr="FFFFFF"/>
                      </a:solidFill>
                    </a:lnL>
                    <a:lnR w="12700" cap="flat" cmpd="sng" algn="ctr">
                      <a:solidFill>
                        <a:schemeClr val="bg1"/>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移乗介助</a:t>
                      </a:r>
                    </a:p>
                  </a:txBody>
                  <a:tcPr vert="eaVert" anchor="ctr">
                    <a:lnL w="12700" cap="flat" cmpd="sng" algn="ctr">
                      <a:solidFill>
                        <a:schemeClr val="bg1"/>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介護の人手不足が顕在化すれば、将来的にはニーズが高まる可能性はある。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3627">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移乗介助（非装着型）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5765">
                <a:tc rowSpan="3">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②</a:t>
                      </a:r>
                    </a:p>
                  </a:txBody>
                  <a:tcPr vert="eaVert" anchor="ctr">
                    <a:lnL w="12700" cmpd="sng">
                      <a:solidFill>
                        <a:sysClr val="window" lastClr="FFFFFF"/>
                      </a:solidFill>
                    </a:lnL>
                    <a:lnR w="12700" cap="flat" cmpd="sng" algn="ctr">
                      <a:solidFill>
                        <a:schemeClr val="bg1"/>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移乗支援</a:t>
                      </a:r>
                    </a:p>
                  </a:txBody>
                  <a:tcPr vert="eaVert" anchor="ctr">
                    <a:lnL w="12700" cap="flat" cmpd="sng" algn="ctr">
                      <a:solidFill>
                        <a:schemeClr val="bg1"/>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移動支援（屋外移動）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先進的な考えを持つ世代は、今後、機器を活用しての自立支援を望むようになると考えられ、将来のニーズは高い。</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74056">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移動支援（屋内移動）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同上</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74056">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7405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③</a:t>
                      </a:r>
                    </a:p>
                  </a:txBody>
                  <a:tcPr vert="eaVert" anchor="ctr">
                    <a:lnL w="12700" cmpd="sng">
                      <a:solidFill>
                        <a:sysClr val="window" lastClr="FFFFFF"/>
                      </a:solidFill>
                    </a:lnL>
                    <a:lnR w="12700" cap="flat" cmpd="sng" algn="ctr">
                      <a:solidFill>
                        <a:schemeClr val="bg1"/>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vert="eaVert" anchor="ctr">
                    <a:lnL w="12700" cap="flat" cmpd="sng" algn="ctr">
                      <a:solidFill>
                        <a:schemeClr val="bg1"/>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排泄支援（トイレ）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介護の人手不足が顕在化すれば、将来的にはニーズが高まる可能性はある。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35765">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先進的な考えを持つ世代は、今後、機器を活用しての自立支援を望むようになると考えられ、将来のニーズは高い。</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74056">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排泄支援（動作支援）</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介護の人手不足が顕在化すれば、将来的にはニーズが高まる可能性はある。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610071">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④</a:t>
                      </a:r>
                    </a:p>
                  </a:txBody>
                  <a:tcPr vert="eaVert" anchor="ctr">
                    <a:lnL w="12700" cmpd="sng">
                      <a:solidFill>
                        <a:sysClr val="window" lastClr="FFFFFF"/>
                      </a:solidFill>
                    </a:lnL>
                    <a:lnR w="12700" cap="flat" cmpd="sng" algn="ctr">
                      <a:solidFill>
                        <a:schemeClr val="bg1"/>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p>
                  </a:txBody>
                  <a:tcPr vert="eaVert" anchor="ctr">
                    <a:lnL w="12700" cap="flat" cmpd="sng" algn="ctr">
                      <a:solidFill>
                        <a:schemeClr val="bg1"/>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将来的にもニーズは高いが、使い勝手は改善の余地はありながらも類似した機器が安く出ており、競合が多い。また、他の介護機器と接続し、機能を拡張する際には、中国メーカーに比べ、互換性の観点から劣勢であ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35765">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認知症高齢者を在宅で看るようになれば、ニーズは高まる可能性がある。ただし、「介護施設見守り」と機能が類似していることから、将来的に多くの競合が存在が予想される。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610071">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と話す文化はないため、現在は抵抗感は強いが、服薬のタイミングを知らせるなど自立を助ける機能を有する機器であれば、ニーズは高まる可能性がある。既にＡＩスピーカーなどの競合となりうる機器は市場に出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798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⑤</a:t>
                      </a:r>
                    </a:p>
                  </a:txBody>
                  <a:tcPr vert="eaVert" anchor="ctr">
                    <a:lnL w="12700" cmpd="sng">
                      <a:solidFill>
                        <a:sysClr val="window" lastClr="FFFFFF"/>
                      </a:solidFill>
                    </a:lnL>
                    <a:lnR w="12700" cap="flat" cmpd="sng" algn="ctr">
                      <a:solidFill>
                        <a:schemeClr val="bg1"/>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湯船に浸かる習慣がないため、将来においてもニーズが低い。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4357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⑥</a:t>
                      </a:r>
                    </a:p>
                  </a:txBody>
                  <a:tcPr vert="eaVert" anchor="ctr">
                    <a:lnL w="12700" cmpd="sng">
                      <a:solidFill>
                        <a:sysClr val="window" lastClr="FFFFFF"/>
                      </a:solidFill>
                    </a:lnL>
                    <a:lnR w="12700" cap="flat" cmpd="sng" algn="ctr">
                      <a:solidFill>
                        <a:schemeClr val="bg1"/>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介護業務支援</a:t>
                      </a:r>
                    </a:p>
                  </a:txBody>
                  <a:tcPr anchor="ctr">
                    <a:lnL w="12700" cap="flat" cmpd="sng" algn="ctr">
                      <a:solidFill>
                        <a:schemeClr val="bg1"/>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日本式の介護には関心が高く、介護業務支援システムのニーズは非常に高い。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ただし、普及のためには、ハード（機器）だけでなく、ソフト（教育・研修）の同時提供が必須である。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350318868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524340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836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中国のロボット介護機器における今後の有望進出領域（</a:t>
            </a:r>
            <a:r>
              <a:rPr lang="en-US" altLang="ja-JP" dirty="0"/>
              <a:t>1/4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中国では介護市場が大きく拡大する分岐点である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年に向けて、「医療機器の非該当性」と「現状のニーズ」を基に、さらに「将来の市場予測（需要、競合状況）」を加味し、今後の有望進出領域を整理すれば、以下のとおりである。</a:t>
            </a:r>
          </a:p>
        </p:txBody>
      </p:sp>
      <p:graphicFrame>
        <p:nvGraphicFramePr>
          <p:cNvPr id="7" name="表 6">
            <a:extLst>
              <a:ext uri="{FF2B5EF4-FFF2-40B4-BE49-F238E27FC236}">
                <a16:creationId xmlns:a16="http://schemas.microsoft.com/office/drawing/2014/main" id="{E9673596-46ED-4CB8-8078-91BD6DEFC509}"/>
              </a:ext>
            </a:extLst>
          </p:cNvPr>
          <p:cNvGraphicFramePr>
            <a:graphicFrameLocks noGrp="1"/>
          </p:cNvGraphicFramePr>
          <p:nvPr>
            <p:extLst>
              <p:ext uri="{D42A27DB-BD31-4B8C-83A1-F6EECF244321}">
                <p14:modId xmlns:p14="http://schemas.microsoft.com/office/powerpoint/2010/main" val="58698891"/>
              </p:ext>
            </p:extLst>
          </p:nvPr>
        </p:nvGraphicFramePr>
        <p:xfrm>
          <a:off x="201974" y="1988840"/>
          <a:ext cx="9503554" cy="4511040"/>
        </p:xfrm>
        <a:graphic>
          <a:graphicData uri="http://schemas.openxmlformats.org/drawingml/2006/table">
            <a:tbl>
              <a:tblPr firstRow="1" bandRow="1">
                <a:tableStyleId>{5C22544A-7EE6-4342-B048-85BDC9FD1C3A}</a:tableStyleId>
              </a:tblPr>
              <a:tblGrid>
                <a:gridCol w="866824">
                  <a:extLst>
                    <a:ext uri="{9D8B030D-6E8A-4147-A177-3AD203B41FA5}">
                      <a16:colId xmlns:a16="http://schemas.microsoft.com/office/drawing/2014/main" val="20000"/>
                    </a:ext>
                  </a:extLst>
                </a:gridCol>
                <a:gridCol w="1598742">
                  <a:extLst>
                    <a:ext uri="{9D8B030D-6E8A-4147-A177-3AD203B41FA5}">
                      <a16:colId xmlns:a16="http://schemas.microsoft.com/office/drawing/2014/main" val="20001"/>
                    </a:ext>
                  </a:extLst>
                </a:gridCol>
                <a:gridCol w="871701">
                  <a:extLst>
                    <a:ext uri="{9D8B030D-6E8A-4147-A177-3AD203B41FA5}">
                      <a16:colId xmlns:a16="http://schemas.microsoft.com/office/drawing/2014/main" val="20002"/>
                    </a:ext>
                  </a:extLst>
                </a:gridCol>
                <a:gridCol w="921272">
                  <a:extLst>
                    <a:ext uri="{9D8B030D-6E8A-4147-A177-3AD203B41FA5}">
                      <a16:colId xmlns:a16="http://schemas.microsoft.com/office/drawing/2014/main" val="20003"/>
                    </a:ext>
                  </a:extLst>
                </a:gridCol>
                <a:gridCol w="2622508">
                  <a:extLst>
                    <a:ext uri="{9D8B030D-6E8A-4147-A177-3AD203B41FA5}">
                      <a16:colId xmlns:a16="http://schemas.microsoft.com/office/drawing/2014/main" val="20004"/>
                    </a:ext>
                  </a:extLst>
                </a:gridCol>
                <a:gridCol w="2622507">
                  <a:extLst>
                    <a:ext uri="{9D8B030D-6E8A-4147-A177-3AD203B41FA5}">
                      <a16:colId xmlns:a16="http://schemas.microsoft.com/office/drawing/2014/main" val="20005"/>
                    </a:ext>
                  </a:extLst>
                </a:gridCol>
              </a:tblGrid>
              <a:tr h="239810">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550151">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253916">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465513">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marL="90000" marR="90000" marT="46800" marB="0">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介護人材は潤沢にいるため、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介助者向けのテクノロジーは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現状、喫緊には求められていない。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介護の人手不足が顕在化すれば、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将来的にはニーズが高まる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253916">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465513">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介護人材は潤沢にいるため、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介助者向けのテクノロジーは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現状、喫緊には求められていない。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介護の人手不足が顕在化すれば、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将来的にはニーズが高まる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253916">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719429">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現在、介護を必要とする世代には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自立の発想がなく、ヘルパーに</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介護してもらうことを好むため、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ニーズは低い。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dirty="0">
                        <a:solidFill>
                          <a:srgbClr val="002060"/>
                        </a:solidFill>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先進的な考えを持つ世代は、今後、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機器を活用しての自立支援を</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望むようになると考えられ、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（ただし、装着型よりリハビリ効果は限定的）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r h="253916">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8"/>
                  </a:ext>
                </a:extLst>
              </a:tr>
              <a:tr h="719429">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現在、介護を必要とする世代には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自立の発想がなく、ヘルパーに</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介護してもらうことを好むため、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ニーズは低い。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先進的な考えを持つ世代は、今後、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機器を活用しての自立支援を</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望むようになると考えられ、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（ただし、装着型よりリハビリ効果は限定的）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bl>
          </a:graphicData>
        </a:graphic>
      </p:graphicFrame>
      <p:grpSp>
        <p:nvGrpSpPr>
          <p:cNvPr id="9" name="グループ化 8">
            <a:extLst>
              <a:ext uri="{FF2B5EF4-FFF2-40B4-BE49-F238E27FC236}">
                <a16:creationId xmlns:a16="http://schemas.microsoft.com/office/drawing/2014/main" id="{3AF0839D-1510-4CD6-8D5B-77CF87B2270A}"/>
              </a:ext>
            </a:extLst>
          </p:cNvPr>
          <p:cNvGrpSpPr/>
          <p:nvPr/>
        </p:nvGrpSpPr>
        <p:grpSpPr>
          <a:xfrm>
            <a:off x="477290" y="1603648"/>
            <a:ext cx="3251574" cy="457200"/>
            <a:chOff x="488504" y="976671"/>
            <a:chExt cx="3600000" cy="457200"/>
          </a:xfrm>
        </p:grpSpPr>
        <p:sp>
          <p:nvSpPr>
            <p:cNvPr id="11" name="Rectangle 2">
              <a:extLst>
                <a:ext uri="{FF2B5EF4-FFF2-40B4-BE49-F238E27FC236}">
                  <a16:creationId xmlns:a16="http://schemas.microsoft.com/office/drawing/2014/main" id="{05C24E02-949E-4864-AF7F-BF23C6F35162}"/>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2" name="直線コネクタ 11">
              <a:extLst>
                <a:ext uri="{FF2B5EF4-FFF2-40B4-BE49-F238E27FC236}">
                  <a16:creationId xmlns:a16="http://schemas.microsoft.com/office/drawing/2014/main" id="{61E3736B-E2C0-4234-90AE-48949859692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6702C91D-91B7-4374-B132-DC733B2AA75E}"/>
                </a:ext>
              </a:extLst>
            </p:cNvPr>
            <p:cNvSpPr/>
            <p:nvPr/>
          </p:nvSpPr>
          <p:spPr bwMode="auto">
            <a:xfrm>
              <a:off x="488504" y="986352"/>
              <a:ext cx="123559"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5" name="図 14">
            <a:extLst>
              <a:ext uri="{FF2B5EF4-FFF2-40B4-BE49-F238E27FC236}">
                <a16:creationId xmlns:a16="http://schemas.microsoft.com/office/drawing/2014/main" id="{055AACFC-B75E-48AF-B2EC-477D7C9AE7DD}"/>
              </a:ext>
            </a:extLst>
          </p:cNvPr>
          <p:cNvPicPr>
            <a:picLocks noChangeAspect="1"/>
          </p:cNvPicPr>
          <p:nvPr/>
        </p:nvPicPr>
        <p:blipFill rotWithShape="1">
          <a:blip r:embed="rId7"/>
          <a:srcRect t="5522" b="1"/>
          <a:stretch/>
        </p:blipFill>
        <p:spPr>
          <a:xfrm>
            <a:off x="1862669" y="2909236"/>
            <a:ext cx="720080" cy="678886"/>
          </a:xfrm>
          <a:prstGeom prst="rect">
            <a:avLst/>
          </a:prstGeom>
        </p:spPr>
      </p:pic>
      <p:pic>
        <p:nvPicPr>
          <p:cNvPr id="16" name="図 15">
            <a:extLst>
              <a:ext uri="{FF2B5EF4-FFF2-40B4-BE49-F238E27FC236}">
                <a16:creationId xmlns:a16="http://schemas.microsoft.com/office/drawing/2014/main" id="{05E3C26A-7730-4407-BE13-E09DF88C88F9}"/>
              </a:ext>
            </a:extLst>
          </p:cNvPr>
          <p:cNvPicPr>
            <a:picLocks noChangeAspect="1"/>
          </p:cNvPicPr>
          <p:nvPr/>
        </p:nvPicPr>
        <p:blipFill>
          <a:blip r:embed="rId8"/>
          <a:stretch>
            <a:fillRect/>
          </a:stretch>
        </p:blipFill>
        <p:spPr>
          <a:xfrm>
            <a:off x="1862669" y="3718557"/>
            <a:ext cx="720080" cy="698013"/>
          </a:xfrm>
          <a:prstGeom prst="rect">
            <a:avLst/>
          </a:prstGeom>
        </p:spPr>
      </p:pic>
      <p:pic>
        <p:nvPicPr>
          <p:cNvPr id="17" name="図 16">
            <a:extLst>
              <a:ext uri="{FF2B5EF4-FFF2-40B4-BE49-F238E27FC236}">
                <a16:creationId xmlns:a16="http://schemas.microsoft.com/office/drawing/2014/main" id="{7526AA29-88B8-41B6-AABE-BD4690BBF088}"/>
              </a:ext>
            </a:extLst>
          </p:cNvPr>
          <p:cNvPicPr>
            <a:picLocks noChangeAspect="1"/>
          </p:cNvPicPr>
          <p:nvPr/>
        </p:nvPicPr>
        <p:blipFill>
          <a:blip r:embed="rId9"/>
          <a:stretch>
            <a:fillRect/>
          </a:stretch>
        </p:blipFill>
        <p:spPr>
          <a:xfrm>
            <a:off x="1859026" y="4509120"/>
            <a:ext cx="723723" cy="684828"/>
          </a:xfrm>
          <a:prstGeom prst="rect">
            <a:avLst/>
          </a:prstGeom>
        </p:spPr>
      </p:pic>
      <p:pic>
        <p:nvPicPr>
          <p:cNvPr id="18" name="図 17">
            <a:extLst>
              <a:ext uri="{FF2B5EF4-FFF2-40B4-BE49-F238E27FC236}">
                <a16:creationId xmlns:a16="http://schemas.microsoft.com/office/drawing/2014/main" id="{D508DC22-2C61-4557-AC2B-54ED22D2C2DD}"/>
              </a:ext>
            </a:extLst>
          </p:cNvPr>
          <p:cNvPicPr>
            <a:picLocks noChangeAspect="1"/>
          </p:cNvPicPr>
          <p:nvPr/>
        </p:nvPicPr>
        <p:blipFill>
          <a:blip r:embed="rId10"/>
          <a:stretch>
            <a:fillRect/>
          </a:stretch>
        </p:blipFill>
        <p:spPr>
          <a:xfrm>
            <a:off x="1856656" y="5594268"/>
            <a:ext cx="711875" cy="696287"/>
          </a:xfrm>
          <a:prstGeom prst="rect">
            <a:avLst/>
          </a:prstGeom>
        </p:spPr>
      </p:pic>
      <p:sp>
        <p:nvSpPr>
          <p:cNvPr id="19" name="テキスト ボックス 18">
            <a:extLst>
              <a:ext uri="{FF2B5EF4-FFF2-40B4-BE49-F238E27FC236}">
                <a16:creationId xmlns:a16="http://schemas.microsoft.com/office/drawing/2014/main" id="{4970CF25-008A-4947-81EC-B147F7F913A9}"/>
              </a:ext>
            </a:extLst>
          </p:cNvPr>
          <p:cNvSpPr txBox="1"/>
          <p:nvPr/>
        </p:nvSpPr>
        <p:spPr>
          <a:xfrm>
            <a:off x="6609184" y="1760676"/>
            <a:ext cx="336550" cy="107722"/>
          </a:xfrm>
          <a:prstGeom prst="rect">
            <a:avLst/>
          </a:prstGeom>
          <a:solidFill>
            <a:srgbClr val="70AD47">
              <a:lumMod val="40000"/>
              <a:lumOff val="60000"/>
            </a:srgbClr>
          </a:solidFill>
        </p:spPr>
        <p:txBody>
          <a:bodyPr wrap="square" lIns="0" tIns="0" rIns="0" bIns="0" rtlCol="0">
            <a:spAutoFit/>
          </a:bodyPr>
          <a:lstStyle/>
          <a:p>
            <a:pPr marL="0" marR="0" lvl="0" indent="0" defTabSz="1075334" eaLnBrk="1" fontAlgn="auto" latinLnBrk="0" hangingPunct="1">
              <a:lnSpc>
                <a:spcPct val="100000"/>
              </a:lnSpc>
              <a:spcBef>
                <a:spcPts val="0"/>
              </a:spcBef>
              <a:spcAft>
                <a:spcPts val="0"/>
              </a:spcAft>
              <a:buClrTx/>
              <a:buSzTx/>
              <a:buFontTx/>
              <a:buNone/>
              <a:tabLst/>
              <a:defRPr/>
            </a:pPr>
            <a:endPar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19">
            <a:extLst>
              <a:ext uri="{FF2B5EF4-FFF2-40B4-BE49-F238E27FC236}">
                <a16:creationId xmlns:a16="http://schemas.microsoft.com/office/drawing/2014/main" id="{F68DF8C8-BBE0-4894-BD64-239A0F973102}"/>
              </a:ext>
            </a:extLst>
          </p:cNvPr>
          <p:cNvSpPr txBox="1"/>
          <p:nvPr/>
        </p:nvSpPr>
        <p:spPr>
          <a:xfrm>
            <a:off x="6609184" y="1592229"/>
            <a:ext cx="336550" cy="107722"/>
          </a:xfrm>
          <a:prstGeom prst="rect">
            <a:avLst/>
          </a:prstGeom>
          <a:solidFill>
            <a:srgbClr val="CCECFF"/>
          </a:solidFill>
        </p:spPr>
        <p:txBody>
          <a:bodyPr wrap="square" lIns="0" tIns="0" rIns="0" bIns="0" rtlCol="0">
            <a:spAutoFit/>
          </a:bodyPr>
          <a:lstStyle/>
          <a:p>
            <a:pPr defTabSz="1075334" fontAlgn="auto">
              <a:spcBef>
                <a:spcPts val="0"/>
              </a:spcBef>
              <a:spcAft>
                <a:spcPts val="0"/>
              </a:spcAft>
            </a:pPr>
            <a:endParaRPr lang="ja-JP" altLang="en-US" sz="700" b="0" dirty="0">
              <a:solidFill>
                <a:prstClr val="black"/>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テキスト ボックス 20">
            <a:extLst>
              <a:ext uri="{FF2B5EF4-FFF2-40B4-BE49-F238E27FC236}">
                <a16:creationId xmlns:a16="http://schemas.microsoft.com/office/drawing/2014/main" id="{82C0551B-E353-4452-A5C7-974E43701F50}"/>
              </a:ext>
            </a:extLst>
          </p:cNvPr>
          <p:cNvSpPr txBox="1"/>
          <p:nvPr/>
        </p:nvSpPr>
        <p:spPr>
          <a:xfrm>
            <a:off x="6945734" y="1532111"/>
            <a:ext cx="2482850" cy="492443"/>
          </a:xfrm>
          <a:prstGeom prst="rect">
            <a:avLst/>
          </a:prstGeom>
          <a:noFill/>
        </p:spPr>
        <p:txBody>
          <a:bodyPr wrap="square" rtlCol="0">
            <a:spAutoFit/>
          </a:bodyPr>
          <a:lstStyle/>
          <a:p>
            <a:r>
              <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医療機器承認を取る必要がなく、市場に展開が可能な機器</a:t>
            </a:r>
            <a:endParaRPr kumimoji="1" lang="en-US" altLang="ja-JP"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spcBef>
                <a:spcPts val="600"/>
              </a:spcBef>
            </a:pPr>
            <a:r>
              <a:rPr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市場に展開するには医療機器承認を得る必要がある機器</a:t>
            </a:r>
            <a:endPar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111305799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3475427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245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中国のロボット介護機器における今後の有望進出領域（</a:t>
            </a:r>
            <a:r>
              <a:rPr lang="en-US" altLang="ja-JP" dirty="0"/>
              <a:t>2/4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6941FEB3-D927-4B72-9E17-C859B5BBEA36}"/>
              </a:ext>
            </a:extLst>
          </p:cNvPr>
          <p:cNvGraphicFramePr>
            <a:graphicFrameLocks noGrp="1"/>
          </p:cNvGraphicFramePr>
          <p:nvPr>
            <p:extLst>
              <p:ext uri="{D42A27DB-BD31-4B8C-83A1-F6EECF244321}">
                <p14:modId xmlns:p14="http://schemas.microsoft.com/office/powerpoint/2010/main" val="1377991526"/>
              </p:ext>
            </p:extLst>
          </p:nvPr>
        </p:nvGraphicFramePr>
        <p:xfrm>
          <a:off x="493059" y="1725960"/>
          <a:ext cx="8996445" cy="4648813"/>
        </p:xfrm>
        <a:graphic>
          <a:graphicData uri="http://schemas.openxmlformats.org/drawingml/2006/table">
            <a:tbl>
              <a:tblPr firstRow="1" bandRow="1">
                <a:tableStyleId>{5C22544A-7EE6-4342-B048-85BDC9FD1C3A}</a:tableStyleId>
              </a:tblPr>
              <a:tblGrid>
                <a:gridCol w="820570">
                  <a:extLst>
                    <a:ext uri="{9D8B030D-6E8A-4147-A177-3AD203B41FA5}">
                      <a16:colId xmlns:a16="http://schemas.microsoft.com/office/drawing/2014/main" val="20000"/>
                    </a:ext>
                  </a:extLst>
                </a:gridCol>
                <a:gridCol w="1513433">
                  <a:extLst>
                    <a:ext uri="{9D8B030D-6E8A-4147-A177-3AD203B41FA5}">
                      <a16:colId xmlns:a16="http://schemas.microsoft.com/office/drawing/2014/main" val="20001"/>
                    </a:ext>
                  </a:extLst>
                </a:gridCol>
                <a:gridCol w="825188">
                  <a:extLst>
                    <a:ext uri="{9D8B030D-6E8A-4147-A177-3AD203B41FA5}">
                      <a16:colId xmlns:a16="http://schemas.microsoft.com/office/drawing/2014/main" val="20002"/>
                    </a:ext>
                  </a:extLst>
                </a:gridCol>
                <a:gridCol w="872113">
                  <a:extLst>
                    <a:ext uri="{9D8B030D-6E8A-4147-A177-3AD203B41FA5}">
                      <a16:colId xmlns:a16="http://schemas.microsoft.com/office/drawing/2014/main" val="20003"/>
                    </a:ext>
                  </a:extLst>
                </a:gridCol>
                <a:gridCol w="2482571">
                  <a:extLst>
                    <a:ext uri="{9D8B030D-6E8A-4147-A177-3AD203B41FA5}">
                      <a16:colId xmlns:a16="http://schemas.microsoft.com/office/drawing/2014/main" val="20004"/>
                    </a:ext>
                  </a:extLst>
                </a:gridCol>
                <a:gridCol w="2482570">
                  <a:extLst>
                    <a:ext uri="{9D8B030D-6E8A-4147-A177-3AD203B41FA5}">
                      <a16:colId xmlns:a16="http://schemas.microsoft.com/office/drawing/2014/main" val="20005"/>
                    </a:ext>
                  </a:extLst>
                </a:gridCol>
              </a:tblGrid>
              <a:tr h="270969">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446302">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286909">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extLst>
                  <a:ext uri="{0D108BD9-81ED-4DB2-BD59-A6C34878D82A}">
                    <a16:rowId xmlns:a16="http://schemas.microsoft.com/office/drawing/2014/main" val="10002"/>
                  </a:ext>
                </a:extLst>
              </a:tr>
              <a:tr h="812906">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kern="1200" dirty="0">
                        <a:solidFill>
                          <a:srgbClr val="002060"/>
                        </a:solidFill>
                        <a:latin typeface="+mn-ea"/>
                        <a:ea typeface="+mn-ea"/>
                        <a:cs typeface="+mn-cs"/>
                      </a:endParaRPr>
                    </a:p>
                  </a:txBody>
                  <a:tcPr marL="90000" marR="90000" marT="46800" marB="0"/>
                </a:tc>
                <a:tc vMerge="1">
                  <a:txBody>
                    <a:bodyPr/>
                    <a:lstStyle/>
                    <a:p>
                      <a:endParaRPr kumimoji="1" lang="ja-JP" altLang="en-US" dirty="0"/>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現在、介護を必要とする世代には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自立の発想がなく、ヘルパーに</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介護してもらうことを好むため、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ニーズは低い。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先進的な考えを持つ世代は、今後、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機器を活用しての自立支援を</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望むようになると考えられ、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（自立して歩けるため、リハビリ効果への期待大）</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extLst>
                  <a:ext uri="{0D108BD9-81ED-4DB2-BD59-A6C34878D82A}">
                    <a16:rowId xmlns:a16="http://schemas.microsoft.com/office/drawing/2014/main" val="10003"/>
                  </a:ext>
                </a:extLst>
              </a:tr>
              <a:tr h="286909">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525998">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介護人材は潤沢にいるため、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介助者向けのテクノロジーは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現状、喫緊には求められていない。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介護の人手不足が顕在化すれば、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将来的にはニーズが高まる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286909">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Ⅱ</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200" b="0"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extLst>
                  <a:ext uri="{0D108BD9-81ED-4DB2-BD59-A6C34878D82A}">
                    <a16:rowId xmlns:a16="http://schemas.microsoft.com/office/drawing/2014/main" val="10006"/>
                  </a:ext>
                </a:extLst>
              </a:tr>
              <a:tr h="669452">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kern="1200" dirty="0">
                        <a:solidFill>
                          <a:srgbClr val="002060"/>
                        </a:solidFill>
                        <a:latin typeface="+mn-ea"/>
                        <a:ea typeface="+mn-ea"/>
                        <a:cs typeface="+mn-cs"/>
                      </a:endParaRPr>
                    </a:p>
                  </a:txBody>
                  <a:tcPr marL="90000" marR="90000" marT="46800" marB="0"/>
                </a:tc>
                <a:tc vMerge="1">
                  <a:txBody>
                    <a:bodyPr/>
                    <a:lstStyle/>
                    <a:p>
                      <a:endParaRPr kumimoji="1" lang="ja-JP" altLang="en-US" dirty="0"/>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市場に出回っていないため、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導入されてはいないが、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関心は高い。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先進的な考えを持つ世代は、今後、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機器を活用しての自立支援を</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望むようになると考えられ、</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将来のニーズは高い。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extLst>
                  <a:ext uri="{0D108BD9-81ED-4DB2-BD59-A6C34878D82A}">
                    <a16:rowId xmlns:a16="http://schemas.microsoft.com/office/drawing/2014/main" val="10007"/>
                  </a:ext>
                </a:extLst>
              </a:tr>
              <a:tr h="286909">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8"/>
                  </a:ext>
                </a:extLst>
              </a:tr>
              <a:tr h="525998">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介護人材は潤沢にいるため、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介助者向けのテクノロジーは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現状、喫緊には求められていない。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介護の人手不足が顕在化すれば、</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将来的にはニーズが高まる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可能性はあるが、確定的ではない。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B34225EF-647B-4D80-8D38-A68DD08A0653}"/>
              </a:ext>
            </a:extLst>
          </p:cNvPr>
          <p:cNvPicPr>
            <a:picLocks noChangeAspect="1"/>
          </p:cNvPicPr>
          <p:nvPr/>
        </p:nvPicPr>
        <p:blipFill>
          <a:blip r:embed="rId7"/>
          <a:stretch>
            <a:fillRect/>
          </a:stretch>
        </p:blipFill>
        <p:spPr>
          <a:xfrm>
            <a:off x="2000672" y="2723515"/>
            <a:ext cx="714329" cy="705237"/>
          </a:xfrm>
          <a:prstGeom prst="rect">
            <a:avLst/>
          </a:prstGeom>
        </p:spPr>
      </p:pic>
      <p:pic>
        <p:nvPicPr>
          <p:cNvPr id="11" name="図 10">
            <a:extLst>
              <a:ext uri="{FF2B5EF4-FFF2-40B4-BE49-F238E27FC236}">
                <a16:creationId xmlns:a16="http://schemas.microsoft.com/office/drawing/2014/main" id="{2F970FB7-32DF-40F4-BA6A-8F2A7B29A671}"/>
              </a:ext>
            </a:extLst>
          </p:cNvPr>
          <p:cNvPicPr>
            <a:picLocks noChangeAspect="1"/>
          </p:cNvPicPr>
          <p:nvPr/>
        </p:nvPicPr>
        <p:blipFill>
          <a:blip r:embed="rId8"/>
          <a:stretch>
            <a:fillRect/>
          </a:stretch>
        </p:blipFill>
        <p:spPr>
          <a:xfrm>
            <a:off x="2005313" y="3885405"/>
            <a:ext cx="718107" cy="674515"/>
          </a:xfrm>
          <a:prstGeom prst="rect">
            <a:avLst/>
          </a:prstGeom>
        </p:spPr>
      </p:pic>
      <p:pic>
        <p:nvPicPr>
          <p:cNvPr id="12" name="図 11">
            <a:extLst>
              <a:ext uri="{FF2B5EF4-FFF2-40B4-BE49-F238E27FC236}">
                <a16:creationId xmlns:a16="http://schemas.microsoft.com/office/drawing/2014/main" id="{1C316F86-66A0-4299-817A-264DD045C4F0}"/>
              </a:ext>
            </a:extLst>
          </p:cNvPr>
          <p:cNvPicPr>
            <a:picLocks noChangeAspect="1"/>
          </p:cNvPicPr>
          <p:nvPr/>
        </p:nvPicPr>
        <p:blipFill>
          <a:blip r:embed="rId9"/>
          <a:stretch>
            <a:fillRect/>
          </a:stretch>
        </p:blipFill>
        <p:spPr>
          <a:xfrm>
            <a:off x="2005314" y="5668032"/>
            <a:ext cx="710492" cy="641288"/>
          </a:xfrm>
          <a:prstGeom prst="rect">
            <a:avLst/>
          </a:prstGeom>
        </p:spPr>
      </p:pic>
      <p:pic>
        <p:nvPicPr>
          <p:cNvPr id="14" name="図 13">
            <a:extLst>
              <a:ext uri="{FF2B5EF4-FFF2-40B4-BE49-F238E27FC236}">
                <a16:creationId xmlns:a16="http://schemas.microsoft.com/office/drawing/2014/main" id="{1C7EED0A-AECA-40D3-9841-D51640B16ACE}"/>
              </a:ext>
            </a:extLst>
          </p:cNvPr>
          <p:cNvPicPr>
            <a:picLocks noChangeAspect="1"/>
          </p:cNvPicPr>
          <p:nvPr/>
        </p:nvPicPr>
        <p:blipFill>
          <a:blip r:embed="rId10"/>
          <a:stretch>
            <a:fillRect/>
          </a:stretch>
        </p:blipFill>
        <p:spPr>
          <a:xfrm>
            <a:off x="1995726" y="4783408"/>
            <a:ext cx="726034" cy="674516"/>
          </a:xfrm>
          <a:prstGeom prst="rect">
            <a:avLst/>
          </a:prstGeom>
        </p:spPr>
      </p:pic>
      <p:grpSp>
        <p:nvGrpSpPr>
          <p:cNvPr id="15" name="グループ化 14">
            <a:extLst>
              <a:ext uri="{FF2B5EF4-FFF2-40B4-BE49-F238E27FC236}">
                <a16:creationId xmlns:a16="http://schemas.microsoft.com/office/drawing/2014/main" id="{50FD82BE-847F-45E6-92D8-DB1DAA507EB7}"/>
              </a:ext>
            </a:extLst>
          </p:cNvPr>
          <p:cNvGrpSpPr/>
          <p:nvPr/>
        </p:nvGrpSpPr>
        <p:grpSpPr>
          <a:xfrm>
            <a:off x="477290" y="1268760"/>
            <a:ext cx="3251574" cy="457200"/>
            <a:chOff x="488504" y="976671"/>
            <a:chExt cx="3600000" cy="457200"/>
          </a:xfrm>
        </p:grpSpPr>
        <p:sp>
          <p:nvSpPr>
            <p:cNvPr id="16" name="Rectangle 2">
              <a:extLst>
                <a:ext uri="{FF2B5EF4-FFF2-40B4-BE49-F238E27FC236}">
                  <a16:creationId xmlns:a16="http://schemas.microsoft.com/office/drawing/2014/main" id="{D83AD072-30F9-4CEA-B015-482703209ECF}"/>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7" name="直線コネクタ 16">
              <a:extLst>
                <a:ext uri="{FF2B5EF4-FFF2-40B4-BE49-F238E27FC236}">
                  <a16:creationId xmlns:a16="http://schemas.microsoft.com/office/drawing/2014/main" id="{BD36006D-C8DB-4F8F-A4CD-8D869E87F9D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E23EAB98-79C4-46E0-A806-0BF26F7A52D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60072671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720714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348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中国のロボット介護機器における今後の有望進出領域（</a:t>
            </a:r>
            <a:r>
              <a:rPr lang="en-US" altLang="ja-JP" dirty="0"/>
              <a:t>3/4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2446E249-B92E-4D1A-8F35-660680FCE1E2}"/>
              </a:ext>
            </a:extLst>
          </p:cNvPr>
          <p:cNvGraphicFramePr>
            <a:graphicFrameLocks noGrp="1"/>
          </p:cNvGraphicFramePr>
          <p:nvPr>
            <p:extLst>
              <p:ext uri="{D42A27DB-BD31-4B8C-83A1-F6EECF244321}">
                <p14:modId xmlns:p14="http://schemas.microsoft.com/office/powerpoint/2010/main" val="886850921"/>
              </p:ext>
            </p:extLst>
          </p:nvPr>
        </p:nvGraphicFramePr>
        <p:xfrm>
          <a:off x="493059" y="1988841"/>
          <a:ext cx="8996445" cy="4099051"/>
        </p:xfrm>
        <a:graphic>
          <a:graphicData uri="http://schemas.openxmlformats.org/drawingml/2006/table">
            <a:tbl>
              <a:tblPr firstRow="1" bandRow="1">
                <a:tableStyleId>{5C22544A-7EE6-4342-B048-85BDC9FD1C3A}</a:tableStyleId>
              </a:tblPr>
              <a:tblGrid>
                <a:gridCol w="820570">
                  <a:extLst>
                    <a:ext uri="{9D8B030D-6E8A-4147-A177-3AD203B41FA5}">
                      <a16:colId xmlns:a16="http://schemas.microsoft.com/office/drawing/2014/main" val="20000"/>
                    </a:ext>
                  </a:extLst>
                </a:gridCol>
                <a:gridCol w="1513433">
                  <a:extLst>
                    <a:ext uri="{9D8B030D-6E8A-4147-A177-3AD203B41FA5}">
                      <a16:colId xmlns:a16="http://schemas.microsoft.com/office/drawing/2014/main" val="20001"/>
                    </a:ext>
                  </a:extLst>
                </a:gridCol>
                <a:gridCol w="825188">
                  <a:extLst>
                    <a:ext uri="{9D8B030D-6E8A-4147-A177-3AD203B41FA5}">
                      <a16:colId xmlns:a16="http://schemas.microsoft.com/office/drawing/2014/main" val="20002"/>
                    </a:ext>
                  </a:extLst>
                </a:gridCol>
                <a:gridCol w="872113">
                  <a:extLst>
                    <a:ext uri="{9D8B030D-6E8A-4147-A177-3AD203B41FA5}">
                      <a16:colId xmlns:a16="http://schemas.microsoft.com/office/drawing/2014/main" val="20003"/>
                    </a:ext>
                  </a:extLst>
                </a:gridCol>
                <a:gridCol w="2482571">
                  <a:extLst>
                    <a:ext uri="{9D8B030D-6E8A-4147-A177-3AD203B41FA5}">
                      <a16:colId xmlns:a16="http://schemas.microsoft.com/office/drawing/2014/main" val="20004"/>
                    </a:ext>
                  </a:extLst>
                </a:gridCol>
                <a:gridCol w="2482570">
                  <a:extLst>
                    <a:ext uri="{9D8B030D-6E8A-4147-A177-3AD203B41FA5}">
                      <a16:colId xmlns:a16="http://schemas.microsoft.com/office/drawing/2014/main" val="20005"/>
                    </a:ext>
                  </a:extLst>
                </a:gridCol>
              </a:tblGrid>
              <a:tr h="289222">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476366">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306235">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561431">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現状でもニーズが高く、</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使い勝手は悪いものの、</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既に導入が進んでいる。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将来的にもニーズは高いが、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既に類似した機器が安く出ており、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競合が多い。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306235">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714549">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現在、介護を必要とする世代には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自立の発想がなく、ヘルパーに</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介護してもらうことを好むため、</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ニーズは低い。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現在は入院で対応している認知症</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高齢者を在宅で看るようになれば、</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ニーズは高まる可能性がある。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ただし、多くの競合が予想される。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30623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1020784">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大人がロボットと話す文化は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ないため、導入は進んでいない。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（過去に導入した施設では</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すぐに飽きられたという</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経験談あり）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今後、独居高齢者の増加が見込まれ、</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服薬のタイミングを知らせるなど</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自立を助ける機能があれば、</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ニーズは高まる可能性がある。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ただし、ＡＩスピーカーなどの競合と</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なりうる機器は既に市場に出ている。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bl>
          </a:graphicData>
        </a:graphic>
      </p:graphicFrame>
      <p:pic>
        <p:nvPicPr>
          <p:cNvPr id="9" name="図 8">
            <a:extLst>
              <a:ext uri="{FF2B5EF4-FFF2-40B4-BE49-F238E27FC236}">
                <a16:creationId xmlns:a16="http://schemas.microsoft.com/office/drawing/2014/main" id="{5166F0F8-9EBF-4769-88A2-A327EB010F5E}"/>
              </a:ext>
            </a:extLst>
          </p:cNvPr>
          <p:cNvPicPr>
            <a:picLocks noChangeAspect="1"/>
          </p:cNvPicPr>
          <p:nvPr/>
        </p:nvPicPr>
        <p:blipFill>
          <a:blip r:embed="rId7"/>
          <a:stretch>
            <a:fillRect/>
          </a:stretch>
        </p:blipFill>
        <p:spPr>
          <a:xfrm>
            <a:off x="1960473" y="2997690"/>
            <a:ext cx="739979" cy="735830"/>
          </a:xfrm>
          <a:prstGeom prst="rect">
            <a:avLst/>
          </a:prstGeom>
        </p:spPr>
      </p:pic>
      <p:pic>
        <p:nvPicPr>
          <p:cNvPr id="11" name="図 10">
            <a:extLst>
              <a:ext uri="{FF2B5EF4-FFF2-40B4-BE49-F238E27FC236}">
                <a16:creationId xmlns:a16="http://schemas.microsoft.com/office/drawing/2014/main" id="{39DABB8D-9684-4CF5-9D80-DE89F05A8234}"/>
              </a:ext>
            </a:extLst>
          </p:cNvPr>
          <p:cNvPicPr>
            <a:picLocks noChangeAspect="1"/>
          </p:cNvPicPr>
          <p:nvPr/>
        </p:nvPicPr>
        <p:blipFill>
          <a:blip r:embed="rId8"/>
          <a:stretch>
            <a:fillRect/>
          </a:stretch>
        </p:blipFill>
        <p:spPr>
          <a:xfrm>
            <a:off x="1954064" y="3959966"/>
            <a:ext cx="745287" cy="701122"/>
          </a:xfrm>
          <a:prstGeom prst="rect">
            <a:avLst/>
          </a:prstGeom>
        </p:spPr>
      </p:pic>
      <p:pic>
        <p:nvPicPr>
          <p:cNvPr id="12" name="図 11">
            <a:extLst>
              <a:ext uri="{FF2B5EF4-FFF2-40B4-BE49-F238E27FC236}">
                <a16:creationId xmlns:a16="http://schemas.microsoft.com/office/drawing/2014/main" id="{7561A3FE-A1C8-43AF-B15E-C4340721D93A}"/>
              </a:ext>
            </a:extLst>
          </p:cNvPr>
          <p:cNvPicPr>
            <a:picLocks noChangeAspect="1"/>
          </p:cNvPicPr>
          <p:nvPr/>
        </p:nvPicPr>
        <p:blipFill>
          <a:blip r:embed="rId9"/>
          <a:stretch>
            <a:fillRect/>
          </a:stretch>
        </p:blipFill>
        <p:spPr>
          <a:xfrm>
            <a:off x="1964958" y="5131236"/>
            <a:ext cx="736264" cy="674028"/>
          </a:xfrm>
          <a:prstGeom prst="rect">
            <a:avLst/>
          </a:prstGeom>
        </p:spPr>
      </p:pic>
      <p:grpSp>
        <p:nvGrpSpPr>
          <p:cNvPr id="14" name="グループ化 13">
            <a:extLst>
              <a:ext uri="{FF2B5EF4-FFF2-40B4-BE49-F238E27FC236}">
                <a16:creationId xmlns:a16="http://schemas.microsoft.com/office/drawing/2014/main" id="{43E80270-DDFE-4522-8238-F80EE976F6C5}"/>
              </a:ext>
            </a:extLst>
          </p:cNvPr>
          <p:cNvGrpSpPr/>
          <p:nvPr/>
        </p:nvGrpSpPr>
        <p:grpSpPr>
          <a:xfrm>
            <a:off x="477290" y="1531640"/>
            <a:ext cx="3251574" cy="457200"/>
            <a:chOff x="488504" y="976671"/>
            <a:chExt cx="3600000" cy="457200"/>
          </a:xfrm>
        </p:grpSpPr>
        <p:sp>
          <p:nvSpPr>
            <p:cNvPr id="15" name="Rectangle 2">
              <a:extLst>
                <a:ext uri="{FF2B5EF4-FFF2-40B4-BE49-F238E27FC236}">
                  <a16:creationId xmlns:a16="http://schemas.microsoft.com/office/drawing/2014/main" id="{6428346F-FCA9-4428-9E17-03273E49A433}"/>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6" name="直線コネクタ 15">
              <a:extLst>
                <a:ext uri="{FF2B5EF4-FFF2-40B4-BE49-F238E27FC236}">
                  <a16:creationId xmlns:a16="http://schemas.microsoft.com/office/drawing/2014/main" id="{D1BE8047-DD52-4DD0-92F4-B7157EBE7BF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76FC5581-DB86-48D7-995C-DF322EEEDFF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53359493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778413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450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中国のロボット介護機器における今後の有望進出領域（</a:t>
            </a:r>
            <a:r>
              <a:rPr lang="en-US" altLang="ja-JP" dirty="0"/>
              <a:t>4/4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5A768098-72AF-432F-B0C3-538E259F117A}"/>
              </a:ext>
            </a:extLst>
          </p:cNvPr>
          <p:cNvGraphicFramePr>
            <a:graphicFrameLocks noGrp="1"/>
          </p:cNvGraphicFramePr>
          <p:nvPr>
            <p:extLst>
              <p:ext uri="{D42A27DB-BD31-4B8C-83A1-F6EECF244321}">
                <p14:modId xmlns:p14="http://schemas.microsoft.com/office/powerpoint/2010/main" val="1680180684"/>
              </p:ext>
            </p:extLst>
          </p:nvPr>
        </p:nvGraphicFramePr>
        <p:xfrm>
          <a:off x="493059" y="1988840"/>
          <a:ext cx="9212916" cy="2984934"/>
        </p:xfrm>
        <a:graphic>
          <a:graphicData uri="http://schemas.openxmlformats.org/drawingml/2006/table">
            <a:tbl>
              <a:tblPr firstRow="1" bandRow="1">
                <a:tableStyleId>{5C22544A-7EE6-4342-B048-85BDC9FD1C3A}</a:tableStyleId>
              </a:tblPr>
              <a:tblGrid>
                <a:gridCol w="840314">
                  <a:extLst>
                    <a:ext uri="{9D8B030D-6E8A-4147-A177-3AD203B41FA5}">
                      <a16:colId xmlns:a16="http://schemas.microsoft.com/office/drawing/2014/main" val="20000"/>
                    </a:ext>
                  </a:extLst>
                </a:gridCol>
                <a:gridCol w="1549849">
                  <a:extLst>
                    <a:ext uri="{9D8B030D-6E8A-4147-A177-3AD203B41FA5}">
                      <a16:colId xmlns:a16="http://schemas.microsoft.com/office/drawing/2014/main" val="20001"/>
                    </a:ext>
                  </a:extLst>
                </a:gridCol>
                <a:gridCol w="845044">
                  <a:extLst>
                    <a:ext uri="{9D8B030D-6E8A-4147-A177-3AD203B41FA5}">
                      <a16:colId xmlns:a16="http://schemas.microsoft.com/office/drawing/2014/main" val="20002"/>
                    </a:ext>
                  </a:extLst>
                </a:gridCol>
                <a:gridCol w="893098">
                  <a:extLst>
                    <a:ext uri="{9D8B030D-6E8A-4147-A177-3AD203B41FA5}">
                      <a16:colId xmlns:a16="http://schemas.microsoft.com/office/drawing/2014/main" val="20003"/>
                    </a:ext>
                  </a:extLst>
                </a:gridCol>
                <a:gridCol w="2542306">
                  <a:extLst>
                    <a:ext uri="{9D8B030D-6E8A-4147-A177-3AD203B41FA5}">
                      <a16:colId xmlns:a16="http://schemas.microsoft.com/office/drawing/2014/main" val="20004"/>
                    </a:ext>
                  </a:extLst>
                </a:gridCol>
                <a:gridCol w="2542305">
                  <a:extLst>
                    <a:ext uri="{9D8B030D-6E8A-4147-A177-3AD203B41FA5}">
                      <a16:colId xmlns:a16="http://schemas.microsoft.com/office/drawing/2014/main" val="20005"/>
                    </a:ext>
                  </a:extLst>
                </a:gridCol>
              </a:tblGrid>
              <a:tr h="274646">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452358">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290802">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710386">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中国人には湯船に浸かる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習慣がない。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入浴の習慣がない中国では</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ニーズは低い。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290802">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CCECFF"/>
                    </a:solidFill>
                  </a:tcPr>
                </a:tc>
                <a:extLst>
                  <a:ext uri="{0D108BD9-81ED-4DB2-BD59-A6C34878D82A}">
                    <a16:rowId xmlns:a16="http://schemas.microsoft.com/office/drawing/2014/main" val="10004"/>
                  </a:ext>
                </a:extLst>
              </a:tr>
              <a:tr h="823938">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介護施設では、通常、</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毎日の記録を手作業で付けており、</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ニーズは高い。</a:t>
                      </a: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日本式の介護には関心が高く、</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介護業務支援システムのニーズは非常に高い。</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ただし、普及のためには、ハード（機器）だけでなく、ソフト（教育・研修）の同時提供が必須である。</a:t>
                      </a:r>
                      <a:endPar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rgbClr val="CCECFF"/>
                    </a:solidFill>
                  </a:tcPr>
                </a:tc>
                <a:extLst>
                  <a:ext uri="{0D108BD9-81ED-4DB2-BD59-A6C34878D82A}">
                    <a16:rowId xmlns:a16="http://schemas.microsoft.com/office/drawing/2014/main" val="10005"/>
                  </a:ext>
                </a:extLst>
              </a:tr>
            </a:tbl>
          </a:graphicData>
        </a:graphic>
      </p:graphicFrame>
      <p:grpSp>
        <p:nvGrpSpPr>
          <p:cNvPr id="9" name="グループ化 8">
            <a:extLst>
              <a:ext uri="{FF2B5EF4-FFF2-40B4-BE49-F238E27FC236}">
                <a16:creationId xmlns:a16="http://schemas.microsoft.com/office/drawing/2014/main" id="{C99CA4C6-3B88-4174-B63F-64C141933F5E}"/>
              </a:ext>
            </a:extLst>
          </p:cNvPr>
          <p:cNvGrpSpPr/>
          <p:nvPr/>
        </p:nvGrpSpPr>
        <p:grpSpPr>
          <a:xfrm>
            <a:off x="477290" y="1531640"/>
            <a:ext cx="3251574" cy="457200"/>
            <a:chOff x="488504" y="976671"/>
            <a:chExt cx="3600000" cy="457200"/>
          </a:xfrm>
        </p:grpSpPr>
        <p:sp>
          <p:nvSpPr>
            <p:cNvPr id="11" name="Rectangle 2">
              <a:extLst>
                <a:ext uri="{FF2B5EF4-FFF2-40B4-BE49-F238E27FC236}">
                  <a16:creationId xmlns:a16="http://schemas.microsoft.com/office/drawing/2014/main" id="{E6A6AE63-6939-4AAC-9A7B-2FB0DD28A835}"/>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2" name="直線コネクタ 11">
              <a:extLst>
                <a:ext uri="{FF2B5EF4-FFF2-40B4-BE49-F238E27FC236}">
                  <a16:creationId xmlns:a16="http://schemas.microsoft.com/office/drawing/2014/main" id="{42AD7336-560A-4E98-A4F7-189AE31D7D6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A79908F8-5367-4E01-9495-4826534071E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5" name="図 14">
            <a:extLst>
              <a:ext uri="{FF2B5EF4-FFF2-40B4-BE49-F238E27FC236}">
                <a16:creationId xmlns:a16="http://schemas.microsoft.com/office/drawing/2014/main" id="{A33C5033-856C-4419-8166-45DDF5C0FB5C}"/>
              </a:ext>
            </a:extLst>
          </p:cNvPr>
          <p:cNvPicPr>
            <a:picLocks noChangeAspect="1"/>
          </p:cNvPicPr>
          <p:nvPr/>
        </p:nvPicPr>
        <p:blipFill>
          <a:blip r:embed="rId7"/>
          <a:stretch>
            <a:fillRect/>
          </a:stretch>
        </p:blipFill>
        <p:spPr>
          <a:xfrm>
            <a:off x="1928664" y="3051632"/>
            <a:ext cx="790973" cy="748421"/>
          </a:xfrm>
          <a:prstGeom prst="rect">
            <a:avLst/>
          </a:prstGeom>
        </p:spPr>
      </p:pic>
      <p:pic>
        <p:nvPicPr>
          <p:cNvPr id="16" name="図 15">
            <a:extLst>
              <a:ext uri="{FF2B5EF4-FFF2-40B4-BE49-F238E27FC236}">
                <a16:creationId xmlns:a16="http://schemas.microsoft.com/office/drawing/2014/main" id="{4C19508D-4B6A-4CB7-9F0B-2C9CF91CDB89}"/>
              </a:ext>
            </a:extLst>
          </p:cNvPr>
          <p:cNvPicPr>
            <a:picLocks noChangeAspect="1"/>
          </p:cNvPicPr>
          <p:nvPr/>
        </p:nvPicPr>
        <p:blipFill>
          <a:blip r:embed="rId8"/>
          <a:stretch>
            <a:fillRect/>
          </a:stretch>
        </p:blipFill>
        <p:spPr>
          <a:xfrm>
            <a:off x="1941835" y="4110870"/>
            <a:ext cx="778917" cy="686282"/>
          </a:xfrm>
          <a:prstGeom prst="rect">
            <a:avLst/>
          </a:prstGeom>
        </p:spPr>
      </p:pic>
    </p:spTree>
    <p:extLst>
      <p:ext uri="{BB962C8B-B14F-4D97-AF65-F5344CB8AC3E}">
        <p14:creationId xmlns:p14="http://schemas.microsoft.com/office/powerpoint/2010/main" val="282762917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9435164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552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中国における重点介護機器のビジネスの方向性</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216C86A8-F21F-46BB-850B-20E6245A99BD}"/>
              </a:ext>
            </a:extLst>
          </p:cNvPr>
          <p:cNvGraphicFramePr>
            <a:graphicFrameLocks noGrp="1"/>
          </p:cNvGraphicFramePr>
          <p:nvPr>
            <p:extLst>
              <p:ext uri="{D42A27DB-BD31-4B8C-83A1-F6EECF244321}">
                <p14:modId xmlns:p14="http://schemas.microsoft.com/office/powerpoint/2010/main" val="472277360"/>
              </p:ext>
            </p:extLst>
          </p:nvPr>
        </p:nvGraphicFramePr>
        <p:xfrm>
          <a:off x="416496" y="1211642"/>
          <a:ext cx="9001000" cy="5157719"/>
        </p:xfrm>
        <a:graphic>
          <a:graphicData uri="http://schemas.openxmlformats.org/drawingml/2006/table">
            <a:tbl>
              <a:tblPr firstRow="1" bandRow="1">
                <a:tableStyleId>{5C22544A-7EE6-4342-B048-85BDC9FD1C3A}</a:tableStyleId>
              </a:tblPr>
              <a:tblGrid>
                <a:gridCol w="2448272">
                  <a:extLst>
                    <a:ext uri="{9D8B030D-6E8A-4147-A177-3AD203B41FA5}">
                      <a16:colId xmlns:a16="http://schemas.microsoft.com/office/drawing/2014/main" val="20000"/>
                    </a:ext>
                  </a:extLst>
                </a:gridCol>
                <a:gridCol w="144016">
                  <a:extLst>
                    <a:ext uri="{9D8B030D-6E8A-4147-A177-3AD203B41FA5}">
                      <a16:colId xmlns:a16="http://schemas.microsoft.com/office/drawing/2014/main" val="20001"/>
                    </a:ext>
                  </a:extLst>
                </a:gridCol>
                <a:gridCol w="6408712">
                  <a:extLst>
                    <a:ext uri="{9D8B030D-6E8A-4147-A177-3AD203B41FA5}">
                      <a16:colId xmlns:a16="http://schemas.microsoft.com/office/drawing/2014/main" val="20002"/>
                    </a:ext>
                  </a:extLst>
                </a:gridCol>
              </a:tblGrid>
              <a:tr h="3017897">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有望進出領域</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800" b="0" dirty="0">
                        <a:solidFill>
                          <a:srgbClr val="002060"/>
                        </a:solidFill>
                        <a:latin typeface="+mn-ea"/>
                        <a:ea typeface="+mn-ea"/>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00747">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682890">
                <a:tc>
                  <a:txBody>
                    <a:bodyPr/>
                    <a:lstStyle/>
                    <a:p>
                      <a:pPr algn="l"/>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対象顧客</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indent="-285750" algn="l">
                        <a:buClr>
                          <a:srgbClr val="002060"/>
                        </a:buClr>
                        <a:buFont typeface="Wingdings" panose="05000000000000000000" pitchFamily="2" charset="2"/>
                        <a:buChar char="l"/>
                      </a:pPr>
                      <a:r>
                        <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自立支援を必要とする「介護施設」及び「在宅の要介護者」</a:t>
                      </a:r>
                      <a:endParaRPr kumimoji="1"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0747">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255438">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進出形態</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日本企業単独ではなく、中国の</a:t>
                      </a:r>
                      <a:r>
                        <a:rPr lang="ja-JP"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企業と</a:t>
                      </a:r>
                      <a:r>
                        <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組み、合弁会社を設立して、</a:t>
                      </a:r>
                      <a:r>
                        <a:rPr lang="ja-JP"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中国で製造する</a:t>
                      </a:r>
                      <a:r>
                        <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方が機器の</a:t>
                      </a:r>
                      <a:r>
                        <a:rPr lang="ja-JP"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普及</a:t>
                      </a:r>
                      <a:r>
                        <a:rPr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a:t>
                      </a:r>
                      <a:r>
                        <a:rPr lang="ja-JP"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しやすい。</a:t>
                      </a:r>
                      <a:endParaRPr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lang="ja-JP" altLang="en-US"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実店舗又はネットショップ等で自由に販売ができる。</a:t>
                      </a:r>
                      <a:endParaRPr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9" name="表 8">
            <a:extLst>
              <a:ext uri="{FF2B5EF4-FFF2-40B4-BE49-F238E27FC236}">
                <a16:creationId xmlns:a16="http://schemas.microsoft.com/office/drawing/2014/main" id="{370FA013-8F15-4908-8DCA-CD3384B4FD97}"/>
              </a:ext>
            </a:extLst>
          </p:cNvPr>
          <p:cNvGraphicFramePr>
            <a:graphicFrameLocks noGrp="1"/>
          </p:cNvGraphicFramePr>
          <p:nvPr>
            <p:extLst>
              <p:ext uri="{D42A27DB-BD31-4B8C-83A1-F6EECF244321}">
                <p14:modId xmlns:p14="http://schemas.microsoft.com/office/powerpoint/2010/main" val="3725675957"/>
              </p:ext>
            </p:extLst>
          </p:nvPr>
        </p:nvGraphicFramePr>
        <p:xfrm>
          <a:off x="3224808" y="1484784"/>
          <a:ext cx="5904656" cy="2584560"/>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gridCol w="756084">
                  <a:extLst>
                    <a:ext uri="{9D8B030D-6E8A-4147-A177-3AD203B41FA5}">
                      <a16:colId xmlns:a16="http://schemas.microsoft.com/office/drawing/2014/main" val="20001"/>
                    </a:ext>
                  </a:extLst>
                </a:gridCol>
                <a:gridCol w="1476164">
                  <a:extLst>
                    <a:ext uri="{9D8B030D-6E8A-4147-A177-3AD203B41FA5}">
                      <a16:colId xmlns:a16="http://schemas.microsoft.com/office/drawing/2014/main" val="20002"/>
                    </a:ext>
                  </a:extLst>
                </a:gridCol>
                <a:gridCol w="1476164">
                  <a:extLst>
                    <a:ext uri="{9D8B030D-6E8A-4147-A177-3AD203B41FA5}">
                      <a16:colId xmlns:a16="http://schemas.microsoft.com/office/drawing/2014/main" val="20003"/>
                    </a:ext>
                  </a:extLst>
                </a:gridCol>
                <a:gridCol w="1476164">
                  <a:extLst>
                    <a:ext uri="{9D8B030D-6E8A-4147-A177-3AD203B41FA5}">
                      <a16:colId xmlns:a16="http://schemas.microsoft.com/office/drawing/2014/main" val="20004"/>
                    </a:ext>
                  </a:extLst>
                </a:gridCol>
              </a:tblGrid>
              <a:tr h="144016">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R w="12700" cap="flat" cmpd="sng" algn="ctr">
                      <a:solidFill>
                        <a:srgbClr val="0070C0"/>
                      </a:solidFill>
                      <a:prstDash val="solid"/>
                      <a:round/>
                      <a:headEnd type="none" w="med" len="med"/>
                      <a:tailEnd type="none" w="med" len="med"/>
                    </a:lnR>
                    <a:lnB w="12700" cap="flat" cmpd="sng" algn="ctr">
                      <a:noFill/>
                      <a:prstDash val="solid"/>
                      <a:round/>
                      <a:headEnd type="none" w="med" len="med"/>
                      <a:tailEnd type="none" w="med" len="med"/>
                    </a:lnB>
                    <a:solidFill>
                      <a:schemeClr val="bg1"/>
                    </a:solidFill>
                  </a:tcPr>
                </a:tc>
                <a:tc rowSpan="2" hMerge="1">
                  <a:txBody>
                    <a:bodyPr/>
                    <a:lstStyle/>
                    <a:p>
                      <a:endParaRPr kumimoji="1" lang="ja-JP" altLang="en-US"/>
                    </a:p>
                  </a:txBody>
                  <a:tcPr/>
                </a:tc>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12700" cap="flat" cmpd="sng" algn="ctr">
                      <a:solidFill>
                        <a:srgbClr val="0070C0"/>
                      </a:solidFill>
                      <a:prstDash val="solid"/>
                      <a:round/>
                      <a:headEnd type="none" w="med" len="med"/>
                      <a:tailEnd type="none" w="med" len="med"/>
                    </a:lnL>
                    <a:lnB w="12700" cap="flat" cmpd="sng" algn="ctr">
                      <a:solidFill>
                        <a:schemeClr val="bg1">
                          <a:lumMod val="75000"/>
                        </a:schemeClr>
                      </a:solidFill>
                      <a:prstDash val="solid"/>
                      <a:round/>
                      <a:headEnd type="none" w="med" len="med"/>
                      <a:tailEnd type="none" w="med" len="med"/>
                    </a:lnB>
                    <a:solidFill>
                      <a:srgbClr val="0070C0"/>
                    </a:solidFill>
                  </a:tcPr>
                </a:tc>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R w="19050" cap="flat" cmpd="sng" algn="ctr">
                      <a:solidFill>
                        <a:schemeClr val="bg1"/>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rgbClr val="0070C0"/>
                    </a:solidFill>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⑥ 介護業務支援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lnL w="1905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1088396">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1" dirty="0">
                        <a:solidFill>
                          <a:srgbClr val="002060"/>
                        </a:solidFill>
                        <a:latin typeface="+mn-ea"/>
                        <a:ea typeface="+mn-ea"/>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1" dirty="0">
                        <a:solidFill>
                          <a:srgbClr val="002060"/>
                        </a:solidFill>
                        <a:latin typeface="+mn-ea"/>
                        <a:ea typeface="+mn-ea"/>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sz="1100" b="0" dirty="0">
                        <a:solidFill>
                          <a:srgbClr val="002060"/>
                        </a:solidFill>
                      </a:endParaRPr>
                    </a:p>
                  </a:txBody>
                  <a:tcPr/>
                </a:tc>
                <a:extLst>
                  <a:ext uri="{0D108BD9-81ED-4DB2-BD59-A6C34878D82A}">
                    <a16:rowId xmlns:a16="http://schemas.microsoft.com/office/drawing/2014/main" val="10001"/>
                  </a:ext>
                </a:extLst>
              </a:tr>
              <a:tr h="576000">
                <a:tc rowSpan="2">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医療機器への</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p>
                  </a:txBody>
                  <a:tcPr anchor="ctr">
                    <a:lnL w="12700" cmpd="sng">
                      <a:noFill/>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該当（第</a:t>
                      </a:r>
                      <a:r>
                        <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Ⅱ</a:t>
                      </a: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類）</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000" b="0" dirty="0">
                        <a:solidFill>
                          <a:srgbClr val="002060"/>
                        </a:solidFill>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F9900"/>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2"/>
                  </a:ext>
                </a:extLst>
              </a:tr>
              <a:tr h="576000">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rgbClr val="FF9900"/>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rgbClr val="FF9900"/>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solidFill>
                      <a:srgbClr val="FF9900"/>
                    </a:solidFill>
                  </a:tcPr>
                </a:tc>
                <a:extLst>
                  <a:ext uri="{0D108BD9-81ED-4DB2-BD59-A6C34878D82A}">
                    <a16:rowId xmlns:a16="http://schemas.microsoft.com/office/drawing/2014/main" val="10003"/>
                  </a:ext>
                </a:extLst>
              </a:tr>
            </a:tbl>
          </a:graphicData>
        </a:graphic>
      </p:graphicFrame>
      <p:pic>
        <p:nvPicPr>
          <p:cNvPr id="11" name="図 10">
            <a:extLst>
              <a:ext uri="{FF2B5EF4-FFF2-40B4-BE49-F238E27FC236}">
                <a16:creationId xmlns:a16="http://schemas.microsoft.com/office/drawing/2014/main" id="{86473611-959F-4355-AF91-102D32D84E62}"/>
              </a:ext>
            </a:extLst>
          </p:cNvPr>
          <p:cNvPicPr>
            <a:picLocks noChangeAspect="1"/>
          </p:cNvPicPr>
          <p:nvPr/>
        </p:nvPicPr>
        <p:blipFill>
          <a:blip r:embed="rId7"/>
          <a:stretch>
            <a:fillRect/>
          </a:stretch>
        </p:blipFill>
        <p:spPr>
          <a:xfrm>
            <a:off x="5156410" y="2167355"/>
            <a:ext cx="582264" cy="574853"/>
          </a:xfrm>
          <a:prstGeom prst="roundRect">
            <a:avLst>
              <a:gd name="adj" fmla="val 8594"/>
            </a:avLst>
          </a:prstGeom>
          <a:solidFill>
            <a:srgbClr val="FFFFFF">
              <a:shade val="85000"/>
            </a:srgbClr>
          </a:solidFill>
          <a:ln>
            <a:noFill/>
          </a:ln>
          <a:effectLst>
            <a:softEdge rad="31750"/>
          </a:effectLst>
        </p:spPr>
      </p:pic>
      <p:pic>
        <p:nvPicPr>
          <p:cNvPr id="12" name="図 11">
            <a:extLst>
              <a:ext uri="{FF2B5EF4-FFF2-40B4-BE49-F238E27FC236}">
                <a16:creationId xmlns:a16="http://schemas.microsoft.com/office/drawing/2014/main" id="{224FF363-2720-40CA-BB83-56ED7246277C}"/>
              </a:ext>
            </a:extLst>
          </p:cNvPr>
          <p:cNvPicPr>
            <a:picLocks noChangeAspect="1"/>
          </p:cNvPicPr>
          <p:nvPr/>
        </p:nvPicPr>
        <p:blipFill>
          <a:blip r:embed="rId8"/>
          <a:stretch>
            <a:fillRect/>
          </a:stretch>
        </p:blipFill>
        <p:spPr>
          <a:xfrm>
            <a:off x="6609184" y="2167355"/>
            <a:ext cx="618759" cy="574853"/>
          </a:xfrm>
          <a:prstGeom prst="roundRect">
            <a:avLst>
              <a:gd name="adj" fmla="val 8594"/>
            </a:avLst>
          </a:prstGeom>
          <a:solidFill>
            <a:srgbClr val="FFFFFF">
              <a:shade val="85000"/>
            </a:srgbClr>
          </a:solidFill>
          <a:ln>
            <a:noFill/>
          </a:ln>
          <a:effectLst>
            <a:softEdge rad="31750"/>
          </a:effectLst>
        </p:spPr>
      </p:pic>
      <p:pic>
        <p:nvPicPr>
          <p:cNvPr id="14" name="図 13">
            <a:extLst>
              <a:ext uri="{FF2B5EF4-FFF2-40B4-BE49-F238E27FC236}">
                <a16:creationId xmlns:a16="http://schemas.microsoft.com/office/drawing/2014/main" id="{6401DAE9-F5AA-450A-8E15-DA29213FD796}"/>
              </a:ext>
            </a:extLst>
          </p:cNvPr>
          <p:cNvPicPr>
            <a:picLocks noChangeAspect="1"/>
          </p:cNvPicPr>
          <p:nvPr/>
        </p:nvPicPr>
        <p:blipFill>
          <a:blip r:embed="rId9"/>
          <a:stretch>
            <a:fillRect/>
          </a:stretch>
        </p:blipFill>
        <p:spPr>
          <a:xfrm>
            <a:off x="8121352" y="2167355"/>
            <a:ext cx="653882" cy="576117"/>
          </a:xfrm>
          <a:prstGeom prst="roundRect">
            <a:avLst>
              <a:gd name="adj" fmla="val 8594"/>
            </a:avLst>
          </a:prstGeom>
          <a:solidFill>
            <a:srgbClr val="FFFFFF">
              <a:shade val="85000"/>
            </a:srgbClr>
          </a:solidFill>
          <a:ln>
            <a:noFill/>
          </a:ln>
          <a:effectLst>
            <a:softEdge rad="31750"/>
          </a:effectLst>
        </p:spPr>
      </p:pic>
    </p:spTree>
    <p:extLst>
      <p:ext uri="{BB962C8B-B14F-4D97-AF65-F5344CB8AC3E}">
        <p14:creationId xmlns:p14="http://schemas.microsoft.com/office/powerpoint/2010/main" val="137455535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0195820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655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シンガポールの介護市場の現状（</a:t>
            </a:r>
            <a:r>
              <a:rPr lang="en-US" altLang="ja-JP" dirty="0"/>
              <a:t>1/7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歳以上の人口は拡大しており、高齢化率は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年以降急激に高くなると予測されている。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平均寿命及び健康寿命も共に伸長しており、その差（平均寿－健康寿命）は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年となっている。</a:t>
            </a:r>
          </a:p>
        </p:txBody>
      </p:sp>
      <p:grpSp>
        <p:nvGrpSpPr>
          <p:cNvPr id="7" name="グループ化 6">
            <a:extLst>
              <a:ext uri="{FF2B5EF4-FFF2-40B4-BE49-F238E27FC236}">
                <a16:creationId xmlns:a16="http://schemas.microsoft.com/office/drawing/2014/main" id="{58EB971C-5C46-445D-BCA3-4482D681FA3D}"/>
              </a:ext>
            </a:extLst>
          </p:cNvPr>
          <p:cNvGrpSpPr/>
          <p:nvPr/>
        </p:nvGrpSpPr>
        <p:grpSpPr>
          <a:xfrm>
            <a:off x="200472" y="1886356"/>
            <a:ext cx="4680000" cy="4320000"/>
            <a:chOff x="0" y="0"/>
            <a:chExt cx="4680000" cy="4320000"/>
          </a:xfrm>
        </p:grpSpPr>
        <p:graphicFrame>
          <p:nvGraphicFramePr>
            <p:cNvPr id="9" name="グラフ 8">
              <a:extLst>
                <a:ext uri="{FF2B5EF4-FFF2-40B4-BE49-F238E27FC236}">
                  <a16:creationId xmlns:a16="http://schemas.microsoft.com/office/drawing/2014/main" id="{58FAFD19-A68C-490A-AF32-FB82786C7C43}"/>
                </a:ext>
              </a:extLst>
            </p:cNvPr>
            <p:cNvGraphicFramePr/>
            <p:nvPr>
              <p:extLst>
                <p:ext uri="{D42A27DB-BD31-4B8C-83A1-F6EECF244321}">
                  <p14:modId xmlns:p14="http://schemas.microsoft.com/office/powerpoint/2010/main" val="1262168628"/>
                </p:ext>
              </p:extLst>
            </p:nvPr>
          </p:nvGraphicFramePr>
          <p:xfrm>
            <a:off x="0" y="0"/>
            <a:ext cx="4680000" cy="4320000"/>
          </p:xfrm>
          <a:graphic>
            <a:graphicData uri="http://schemas.openxmlformats.org/drawingml/2006/chart">
              <c:chart xmlns:c="http://schemas.openxmlformats.org/drawingml/2006/chart" xmlns:r="http://schemas.openxmlformats.org/officeDocument/2006/relationships" r:id="rId7"/>
            </a:graphicData>
          </a:graphic>
        </p:graphicFrame>
        <p:sp>
          <p:nvSpPr>
            <p:cNvPr id="11" name="右矢印 62">
              <a:extLst>
                <a:ext uri="{FF2B5EF4-FFF2-40B4-BE49-F238E27FC236}">
                  <a16:creationId xmlns:a16="http://schemas.microsoft.com/office/drawing/2014/main" id="{FF082983-787E-44FE-BBC8-81BD3DCEF8A8}"/>
                </a:ext>
              </a:extLst>
            </p:cNvPr>
            <p:cNvSpPr/>
            <p:nvPr/>
          </p:nvSpPr>
          <p:spPr>
            <a:xfrm>
              <a:off x="2771775" y="123825"/>
              <a:ext cx="190500" cy="180975"/>
            </a:xfrm>
            <a:prstGeom prst="rightArrow">
              <a:avLst/>
            </a:prstGeom>
            <a:solidFill>
              <a:srgbClr val="70AD47">
                <a:lumMod val="40000"/>
                <a:lumOff val="60000"/>
              </a:srgbClr>
            </a:solidFill>
            <a:ln w="12700" cap="flat" cmpd="sng" algn="ctr">
              <a:solidFill>
                <a:srgbClr val="70AD47">
                  <a:lumMod val="50000"/>
                </a:srgbClr>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fontAlgn="auto">
                <a:spcBef>
                  <a:spcPts val="0"/>
                </a:spcBef>
                <a:spcAft>
                  <a:spcPts val="0"/>
                </a:spcAft>
              </a:pPr>
              <a:endPar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 name="テキスト ボックス 4">
              <a:extLst>
                <a:ext uri="{FF2B5EF4-FFF2-40B4-BE49-F238E27FC236}">
                  <a16:creationId xmlns:a16="http://schemas.microsoft.com/office/drawing/2014/main" id="{41D5CD21-D00F-4978-9AEA-6A244931056F}"/>
                </a:ext>
              </a:extLst>
            </p:cNvPr>
            <p:cNvSpPr txBox="1"/>
            <p:nvPr/>
          </p:nvSpPr>
          <p:spPr>
            <a:xfrm>
              <a:off x="2905125" y="76198"/>
              <a:ext cx="825867" cy="246221"/>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pPr>
              <a:r>
                <a:rPr lang="ja-JP" altLang="en-US" sz="1000" b="0" kern="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推計値</a:t>
              </a:r>
              <a:r>
                <a:rPr lang="ja-JP" altLang="en-US" sz="1000" b="0" kern="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a:t>
              </a:r>
            </a:p>
          </p:txBody>
        </p:sp>
      </p:grpSp>
      <p:graphicFrame>
        <p:nvGraphicFramePr>
          <p:cNvPr id="14" name="グラフ 13">
            <a:extLst>
              <a:ext uri="{FF2B5EF4-FFF2-40B4-BE49-F238E27FC236}">
                <a16:creationId xmlns:a16="http://schemas.microsoft.com/office/drawing/2014/main" id="{3E4B2042-E49B-417E-B481-B71E258583B8}"/>
              </a:ext>
            </a:extLst>
          </p:cNvPr>
          <p:cNvGraphicFramePr>
            <a:graphicFrameLocks/>
          </p:cNvGraphicFramePr>
          <p:nvPr>
            <p:extLst>
              <p:ext uri="{D42A27DB-BD31-4B8C-83A1-F6EECF244321}">
                <p14:modId xmlns:p14="http://schemas.microsoft.com/office/powerpoint/2010/main" val="1847176536"/>
              </p:ext>
            </p:extLst>
          </p:nvPr>
        </p:nvGraphicFramePr>
        <p:xfrm>
          <a:off x="4845198" y="1850791"/>
          <a:ext cx="4680000" cy="4320000"/>
        </p:xfrm>
        <a:graphic>
          <a:graphicData uri="http://schemas.openxmlformats.org/drawingml/2006/chart">
            <c:chart xmlns:c="http://schemas.openxmlformats.org/drawingml/2006/chart" xmlns:r="http://schemas.openxmlformats.org/officeDocument/2006/relationships" r:id="rId8"/>
          </a:graphicData>
        </a:graphic>
      </p:graphicFrame>
      <p:grpSp>
        <p:nvGrpSpPr>
          <p:cNvPr id="15" name="グループ化 14">
            <a:extLst>
              <a:ext uri="{FF2B5EF4-FFF2-40B4-BE49-F238E27FC236}">
                <a16:creationId xmlns:a16="http://schemas.microsoft.com/office/drawing/2014/main" id="{CE20749B-D28D-43BE-A628-C65A14065406}"/>
              </a:ext>
            </a:extLst>
          </p:cNvPr>
          <p:cNvGrpSpPr/>
          <p:nvPr/>
        </p:nvGrpSpPr>
        <p:grpSpPr>
          <a:xfrm>
            <a:off x="560512" y="1447148"/>
            <a:ext cx="3600000" cy="457200"/>
            <a:chOff x="488504" y="976671"/>
            <a:chExt cx="3600000" cy="457200"/>
          </a:xfrm>
        </p:grpSpPr>
        <p:sp>
          <p:nvSpPr>
            <p:cNvPr id="16" name="Rectangle 2">
              <a:extLst>
                <a:ext uri="{FF2B5EF4-FFF2-40B4-BE49-F238E27FC236}">
                  <a16:creationId xmlns:a16="http://schemas.microsoft.com/office/drawing/2014/main" id="{89E4E046-9B11-40F9-BA84-25754B69E28A}"/>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人口構造・高齢化率</a:t>
              </a:r>
            </a:p>
          </p:txBody>
        </p:sp>
        <p:cxnSp>
          <p:nvCxnSpPr>
            <p:cNvPr id="17" name="直線コネクタ 16">
              <a:extLst>
                <a:ext uri="{FF2B5EF4-FFF2-40B4-BE49-F238E27FC236}">
                  <a16:creationId xmlns:a16="http://schemas.microsoft.com/office/drawing/2014/main" id="{835B74EF-7ED1-4B1A-B267-CDF82EB8099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DE25F068-2385-4856-AB4F-AD9BC937735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9" name="グループ化 18">
            <a:extLst>
              <a:ext uri="{FF2B5EF4-FFF2-40B4-BE49-F238E27FC236}">
                <a16:creationId xmlns:a16="http://schemas.microsoft.com/office/drawing/2014/main" id="{F420E0AB-5585-4ED5-80C8-6DCB96DD2359}"/>
              </a:ext>
            </a:extLst>
          </p:cNvPr>
          <p:cNvGrpSpPr/>
          <p:nvPr/>
        </p:nvGrpSpPr>
        <p:grpSpPr>
          <a:xfrm>
            <a:off x="5292295" y="1466264"/>
            <a:ext cx="3600000" cy="457200"/>
            <a:chOff x="488504" y="976671"/>
            <a:chExt cx="3600000" cy="457200"/>
          </a:xfrm>
        </p:grpSpPr>
        <p:sp>
          <p:nvSpPr>
            <p:cNvPr id="20" name="Rectangle 2">
              <a:extLst>
                <a:ext uri="{FF2B5EF4-FFF2-40B4-BE49-F238E27FC236}">
                  <a16:creationId xmlns:a16="http://schemas.microsoft.com/office/drawing/2014/main" id="{DCE280B5-A80B-49B3-B582-24C541D7B948}"/>
                </a:ext>
              </a:extLst>
            </p:cNvPr>
            <p:cNvSpPr txBox="1">
              <a:spLocks noChangeArrowheads="1"/>
            </p:cNvSpPr>
            <p:nvPr/>
          </p:nvSpPr>
          <p:spPr>
            <a:xfrm>
              <a:off x="629930" y="976671"/>
              <a:ext cx="308005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平均寿命の推移と健康寿命</a:t>
              </a:r>
            </a:p>
          </p:txBody>
        </p:sp>
        <p:cxnSp>
          <p:nvCxnSpPr>
            <p:cNvPr id="21" name="直線コネクタ 20">
              <a:extLst>
                <a:ext uri="{FF2B5EF4-FFF2-40B4-BE49-F238E27FC236}">
                  <a16:creationId xmlns:a16="http://schemas.microsoft.com/office/drawing/2014/main" id="{4F505A41-A83B-419E-A6D9-859A0BE85BD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2" name="正方形/長方形 21">
              <a:extLst>
                <a:ext uri="{FF2B5EF4-FFF2-40B4-BE49-F238E27FC236}">
                  <a16:creationId xmlns:a16="http://schemas.microsoft.com/office/drawing/2014/main" id="{3DA4321D-1C45-45E1-83BC-7D9B4419439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3" name="テキスト ボックス 1">
            <a:extLst>
              <a:ext uri="{FF2B5EF4-FFF2-40B4-BE49-F238E27FC236}">
                <a16:creationId xmlns:a16="http://schemas.microsoft.com/office/drawing/2014/main" id="{10C70DE5-E005-4DE2-AE86-DA5671C0E24C}"/>
              </a:ext>
            </a:extLst>
          </p:cNvPr>
          <p:cNvSpPr txBox="1"/>
          <p:nvPr/>
        </p:nvSpPr>
        <p:spPr>
          <a:xfrm>
            <a:off x="4392613" y="5571790"/>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24" name="直線コネクタ 23">
            <a:extLst>
              <a:ext uri="{FF2B5EF4-FFF2-40B4-BE49-F238E27FC236}">
                <a16:creationId xmlns:a16="http://schemas.microsoft.com/office/drawing/2014/main" id="{3BAEB91A-E83C-4AC7-A6D4-153137505618}"/>
              </a:ext>
            </a:extLst>
          </p:cNvPr>
          <p:cNvCxnSpPr/>
          <p:nvPr/>
        </p:nvCxnSpPr>
        <p:spPr>
          <a:xfrm>
            <a:off x="8860764" y="1977212"/>
            <a:ext cx="0" cy="3600000"/>
          </a:xfrm>
          <a:prstGeom prst="line">
            <a:avLst/>
          </a:prstGeom>
          <a:noFill/>
          <a:ln w="19050" cap="flat" cmpd="sng" algn="ctr">
            <a:solidFill>
              <a:sysClr val="window" lastClr="FFFFFF">
                <a:lumMod val="50000"/>
              </a:sysClr>
            </a:solidFill>
            <a:prstDash val="sysDash"/>
            <a:miter lim="800000"/>
          </a:ln>
          <a:effectLst/>
        </p:spPr>
      </p:cxnSp>
      <p:cxnSp>
        <p:nvCxnSpPr>
          <p:cNvPr id="25" name="直線矢印コネクタ 24">
            <a:extLst>
              <a:ext uri="{FF2B5EF4-FFF2-40B4-BE49-F238E27FC236}">
                <a16:creationId xmlns:a16="http://schemas.microsoft.com/office/drawing/2014/main" id="{0F9C7A4C-4A22-48D6-973F-7448C77D9630}"/>
              </a:ext>
            </a:extLst>
          </p:cNvPr>
          <p:cNvCxnSpPr/>
          <p:nvPr/>
        </p:nvCxnSpPr>
        <p:spPr bwMode="auto">
          <a:xfrm flipH="1" flipV="1">
            <a:off x="8731324" y="2753249"/>
            <a:ext cx="0" cy="576000"/>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26" name="角丸四角形 8">
            <a:extLst>
              <a:ext uri="{FF2B5EF4-FFF2-40B4-BE49-F238E27FC236}">
                <a16:creationId xmlns:a16="http://schemas.microsoft.com/office/drawing/2014/main" id="{AA742239-BA59-46BA-AA13-CED20D2F0C7C}"/>
              </a:ext>
            </a:extLst>
          </p:cNvPr>
          <p:cNvSpPr/>
          <p:nvPr/>
        </p:nvSpPr>
        <p:spPr>
          <a:xfrm>
            <a:off x="8196331" y="2878377"/>
            <a:ext cx="626333" cy="304339"/>
          </a:xfrm>
          <a:prstGeom prst="roundRect">
            <a:avLst/>
          </a:prstGeom>
          <a:solidFill>
            <a:srgbClr val="FFC000"/>
          </a:solidFill>
          <a:ln w="19050">
            <a:noFill/>
          </a:ln>
        </p:spPr>
        <p:txBody>
          <a:bodyPr wrap="square" rtlCol="0" anchor="ctr">
            <a:spAutoFit/>
          </a:bodyPr>
          <a:lstStyle/>
          <a:p>
            <a:pPr>
              <a:lnSpc>
                <a:spcPts val="1500"/>
              </a:lnSpc>
            </a:pPr>
            <a:r>
              <a:rPr lang="en-US" altLang="ja-JP" sz="10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6.7</a:t>
            </a:r>
            <a:r>
              <a:rPr lang="ja-JP" altLang="en-US" sz="10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27" name="直線矢印コネクタ 26">
            <a:extLst>
              <a:ext uri="{FF2B5EF4-FFF2-40B4-BE49-F238E27FC236}">
                <a16:creationId xmlns:a16="http://schemas.microsoft.com/office/drawing/2014/main" id="{8905F699-E52A-40C3-B93B-7BDBEAC7AA32}"/>
              </a:ext>
            </a:extLst>
          </p:cNvPr>
          <p:cNvCxnSpPr/>
          <p:nvPr/>
        </p:nvCxnSpPr>
        <p:spPr>
          <a:xfrm flipV="1">
            <a:off x="2686497" y="2305458"/>
            <a:ext cx="1162050" cy="361949"/>
          </a:xfrm>
          <a:prstGeom prst="straightConnector1">
            <a:avLst/>
          </a:prstGeom>
          <a:noFill/>
          <a:ln w="6350" cap="flat" cmpd="sng" algn="ctr">
            <a:solidFill>
              <a:srgbClr val="70AD47">
                <a:lumMod val="75000"/>
              </a:srgbClr>
            </a:solidFill>
            <a:prstDash val="solid"/>
            <a:miter lim="800000"/>
            <a:tailEnd type="triangle"/>
          </a:ln>
          <a:effectLst/>
        </p:spPr>
      </p:cxnSp>
      <p:sp>
        <p:nvSpPr>
          <p:cNvPr id="28" name="テキスト ボックス 8">
            <a:extLst>
              <a:ext uri="{FF2B5EF4-FFF2-40B4-BE49-F238E27FC236}">
                <a16:creationId xmlns:a16="http://schemas.microsoft.com/office/drawing/2014/main" id="{FF734961-F328-42D0-B6D7-47986D1C1102}"/>
              </a:ext>
            </a:extLst>
          </p:cNvPr>
          <p:cNvSpPr txBox="1"/>
          <p:nvPr/>
        </p:nvSpPr>
        <p:spPr>
          <a:xfrm>
            <a:off x="1857822" y="2219732"/>
            <a:ext cx="1630575" cy="261610"/>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pPr>
            <a:r>
              <a:rPr lang="en-US" altLang="ja-JP"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歳以上人口は急拡大</a:t>
            </a:r>
          </a:p>
        </p:txBody>
      </p:sp>
      <p:sp>
        <p:nvSpPr>
          <p:cNvPr id="30" name="テキスト ボックス 4">
            <a:extLst>
              <a:ext uri="{FF2B5EF4-FFF2-40B4-BE49-F238E27FC236}">
                <a16:creationId xmlns:a16="http://schemas.microsoft.com/office/drawing/2014/main" id="{E093BAB9-A1D3-4B83-BEAC-D6B15D1BD66B}"/>
              </a:ext>
            </a:extLst>
          </p:cNvPr>
          <p:cNvSpPr txBox="1"/>
          <p:nvPr/>
        </p:nvSpPr>
        <p:spPr>
          <a:xfrm>
            <a:off x="3781560" y="2010181"/>
            <a:ext cx="761747" cy="230832"/>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900" b="0" kern="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人口ピーク</a:t>
            </a:r>
          </a:p>
        </p:txBody>
      </p:sp>
      <p:sp>
        <p:nvSpPr>
          <p:cNvPr id="31" name="テキスト ボックス 1">
            <a:extLst>
              <a:ext uri="{FF2B5EF4-FFF2-40B4-BE49-F238E27FC236}">
                <a16:creationId xmlns:a16="http://schemas.microsoft.com/office/drawing/2014/main" id="{63906C9F-D9BB-4AFB-8375-35D9AADEF490}"/>
              </a:ext>
            </a:extLst>
          </p:cNvPr>
          <p:cNvSpPr txBox="1"/>
          <p:nvPr/>
        </p:nvSpPr>
        <p:spPr>
          <a:xfrm>
            <a:off x="4886822" y="1844824"/>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（歳）</a:t>
            </a:r>
          </a:p>
        </p:txBody>
      </p:sp>
      <p:sp>
        <p:nvSpPr>
          <p:cNvPr id="32" name="円/楕円 64">
            <a:extLst>
              <a:ext uri="{FF2B5EF4-FFF2-40B4-BE49-F238E27FC236}">
                <a16:creationId xmlns:a16="http://schemas.microsoft.com/office/drawing/2014/main" id="{6B7A3BA5-7121-49F5-B4B0-473812C829FF}"/>
              </a:ext>
            </a:extLst>
          </p:cNvPr>
          <p:cNvSpPr/>
          <p:nvPr/>
        </p:nvSpPr>
        <p:spPr bwMode="auto">
          <a:xfrm>
            <a:off x="4125722" y="2289245"/>
            <a:ext cx="72000" cy="72000"/>
          </a:xfrm>
          <a:prstGeom prst="ellipse">
            <a:avLst/>
          </a:prstGeom>
          <a:solidFill>
            <a:srgbClr val="C00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endParaRPr>
          </a:p>
        </p:txBody>
      </p:sp>
    </p:spTree>
    <p:extLst>
      <p:ext uri="{BB962C8B-B14F-4D97-AF65-F5344CB8AC3E}">
        <p14:creationId xmlns:p14="http://schemas.microsoft.com/office/powerpoint/2010/main" val="418930921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6468141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757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シンガポールの介護市場の現状（</a:t>
            </a:r>
            <a:r>
              <a:rPr lang="en-US" altLang="ja-JP" dirty="0"/>
              <a:t>2/7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高齢者人口（</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766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千人（</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％）だが、高齢化率が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％を超える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1,409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千人を超える人口となると予測されている。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一方、年少・労働者の人口は、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年をピークに減少に転じ、その後低下の一途をたどる見込みである。</a:t>
            </a:r>
          </a:p>
        </p:txBody>
      </p:sp>
      <p:grpSp>
        <p:nvGrpSpPr>
          <p:cNvPr id="7" name="グループ化 6">
            <a:extLst>
              <a:ext uri="{FF2B5EF4-FFF2-40B4-BE49-F238E27FC236}">
                <a16:creationId xmlns:a16="http://schemas.microsoft.com/office/drawing/2014/main" id="{DA807357-34E2-418E-8261-C936AB791F2B}"/>
              </a:ext>
            </a:extLst>
          </p:cNvPr>
          <p:cNvGrpSpPr/>
          <p:nvPr/>
        </p:nvGrpSpPr>
        <p:grpSpPr>
          <a:xfrm>
            <a:off x="124416" y="2078171"/>
            <a:ext cx="4680000" cy="4329524"/>
            <a:chOff x="0" y="0"/>
            <a:chExt cx="4680000" cy="4320000"/>
          </a:xfrm>
        </p:grpSpPr>
        <p:graphicFrame>
          <p:nvGraphicFramePr>
            <p:cNvPr id="9" name="グラフ 8">
              <a:extLst>
                <a:ext uri="{FF2B5EF4-FFF2-40B4-BE49-F238E27FC236}">
                  <a16:creationId xmlns:a16="http://schemas.microsoft.com/office/drawing/2014/main" id="{8AC95615-088C-490B-B452-7E81BBF5FB0A}"/>
                </a:ext>
              </a:extLst>
            </p:cNvPr>
            <p:cNvGraphicFramePr/>
            <p:nvPr>
              <p:extLst>
                <p:ext uri="{D42A27DB-BD31-4B8C-83A1-F6EECF244321}">
                  <p14:modId xmlns:p14="http://schemas.microsoft.com/office/powerpoint/2010/main" val="821940473"/>
                </p:ext>
              </p:extLst>
            </p:nvPr>
          </p:nvGraphicFramePr>
          <p:xfrm>
            <a:off x="0" y="0"/>
            <a:ext cx="4680000" cy="4320000"/>
          </p:xfrm>
          <a:graphic>
            <a:graphicData uri="http://schemas.openxmlformats.org/drawingml/2006/chart">
              <c:chart xmlns:c="http://schemas.openxmlformats.org/drawingml/2006/chart" xmlns:r="http://schemas.openxmlformats.org/officeDocument/2006/relationships" r:id="rId7"/>
            </a:graphicData>
          </a:graphic>
        </p:graphicFrame>
        <p:sp>
          <p:nvSpPr>
            <p:cNvPr id="11" name="右矢印 30">
              <a:extLst>
                <a:ext uri="{FF2B5EF4-FFF2-40B4-BE49-F238E27FC236}">
                  <a16:creationId xmlns:a16="http://schemas.microsoft.com/office/drawing/2014/main" id="{EEC03FCF-819A-4A55-8217-8B4948AB679F}"/>
                </a:ext>
              </a:extLst>
            </p:cNvPr>
            <p:cNvSpPr/>
            <p:nvPr/>
          </p:nvSpPr>
          <p:spPr>
            <a:xfrm>
              <a:off x="2826125" y="238146"/>
              <a:ext cx="190500" cy="180975"/>
            </a:xfrm>
            <a:prstGeom prst="rightArrow">
              <a:avLst/>
            </a:prstGeom>
            <a:solidFill>
              <a:srgbClr val="70AD47">
                <a:lumMod val="40000"/>
                <a:lumOff val="60000"/>
              </a:srgbClr>
            </a:solidFill>
            <a:ln w="12700" cap="flat" cmpd="sng" algn="ctr">
              <a:solidFill>
                <a:srgbClr val="385723"/>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 name="テキスト ボックス 4">
              <a:extLst>
                <a:ext uri="{FF2B5EF4-FFF2-40B4-BE49-F238E27FC236}">
                  <a16:creationId xmlns:a16="http://schemas.microsoft.com/office/drawing/2014/main" id="{E71563D9-55A6-47AD-A923-A63F10882FC8}"/>
                </a:ext>
              </a:extLst>
            </p:cNvPr>
            <p:cNvSpPr txBox="1"/>
            <p:nvPr/>
          </p:nvSpPr>
          <p:spPr>
            <a:xfrm>
              <a:off x="2978525" y="200088"/>
              <a:ext cx="825867" cy="245679"/>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chemeClr val="tx1">
                      <a:lumMod val="75000"/>
                      <a:lumOff val="25000"/>
                    </a:schemeClr>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（推計値）</a:t>
              </a:r>
            </a:p>
          </p:txBody>
        </p:sp>
      </p:grpSp>
      <p:grpSp>
        <p:nvGrpSpPr>
          <p:cNvPr id="14" name="グループ化 13">
            <a:extLst>
              <a:ext uri="{FF2B5EF4-FFF2-40B4-BE49-F238E27FC236}">
                <a16:creationId xmlns:a16="http://schemas.microsoft.com/office/drawing/2014/main" id="{3190CA82-E047-4310-8112-74862F742A6B}"/>
              </a:ext>
            </a:extLst>
          </p:cNvPr>
          <p:cNvGrpSpPr/>
          <p:nvPr/>
        </p:nvGrpSpPr>
        <p:grpSpPr>
          <a:xfrm>
            <a:off x="560512" y="1603360"/>
            <a:ext cx="3600000" cy="457200"/>
            <a:chOff x="488504" y="976671"/>
            <a:chExt cx="3600000" cy="457200"/>
          </a:xfrm>
        </p:grpSpPr>
        <p:sp>
          <p:nvSpPr>
            <p:cNvPr id="15" name="Rectangle 2">
              <a:extLst>
                <a:ext uri="{FF2B5EF4-FFF2-40B4-BE49-F238E27FC236}">
                  <a16:creationId xmlns:a16="http://schemas.microsoft.com/office/drawing/2014/main" id="{4EA0C2E0-021A-4C1D-A246-F795EE3C42E3}"/>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高齢者人口（</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p>
          </p:txBody>
        </p:sp>
        <p:cxnSp>
          <p:nvCxnSpPr>
            <p:cNvPr id="16" name="直線コネクタ 15">
              <a:extLst>
                <a:ext uri="{FF2B5EF4-FFF2-40B4-BE49-F238E27FC236}">
                  <a16:creationId xmlns:a16="http://schemas.microsoft.com/office/drawing/2014/main" id="{16943712-DC00-488F-866A-A2BDB014768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DD41B8A9-C4B1-4C73-B3C5-FAC171E4EE9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8" name="グラフ 17">
            <a:extLst>
              <a:ext uri="{FF2B5EF4-FFF2-40B4-BE49-F238E27FC236}">
                <a16:creationId xmlns:a16="http://schemas.microsoft.com/office/drawing/2014/main" id="{1BFE505A-BCD5-44CC-83FF-360D5E9FBFEE}"/>
              </a:ext>
            </a:extLst>
          </p:cNvPr>
          <p:cNvGraphicFramePr>
            <a:graphicFrameLocks/>
          </p:cNvGraphicFramePr>
          <p:nvPr>
            <p:extLst>
              <p:ext uri="{D42A27DB-BD31-4B8C-83A1-F6EECF244321}">
                <p14:modId xmlns:p14="http://schemas.microsoft.com/office/powerpoint/2010/main" val="774033917"/>
              </p:ext>
            </p:extLst>
          </p:nvPr>
        </p:nvGraphicFramePr>
        <p:xfrm>
          <a:off x="4804416" y="2035962"/>
          <a:ext cx="4680000" cy="4320000"/>
        </p:xfrm>
        <a:graphic>
          <a:graphicData uri="http://schemas.openxmlformats.org/drawingml/2006/chart">
            <c:chart xmlns:c="http://schemas.openxmlformats.org/drawingml/2006/chart" xmlns:r="http://schemas.openxmlformats.org/officeDocument/2006/relationships" r:id="rId8"/>
          </a:graphicData>
        </a:graphic>
      </p:graphicFrame>
      <p:sp>
        <p:nvSpPr>
          <p:cNvPr id="19" name="右矢印 49">
            <a:extLst>
              <a:ext uri="{FF2B5EF4-FFF2-40B4-BE49-F238E27FC236}">
                <a16:creationId xmlns:a16="http://schemas.microsoft.com/office/drawing/2014/main" id="{D5E9CAF0-4E0E-44E0-8DBF-D26AEC68721F}"/>
              </a:ext>
            </a:extLst>
          </p:cNvPr>
          <p:cNvSpPr/>
          <p:nvPr/>
        </p:nvSpPr>
        <p:spPr>
          <a:xfrm>
            <a:off x="7677890" y="2318647"/>
            <a:ext cx="190500" cy="181374"/>
          </a:xfrm>
          <a:prstGeom prst="rightArrow">
            <a:avLst/>
          </a:prstGeom>
          <a:solidFill>
            <a:srgbClr val="70AD47">
              <a:lumMod val="40000"/>
              <a:lumOff val="60000"/>
            </a:srgbClr>
          </a:solidFill>
          <a:ln w="12700" cap="flat" cmpd="sng" algn="ctr">
            <a:solidFill>
              <a:srgbClr val="385723"/>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fontAlgn="auto">
              <a:spcBef>
                <a:spcPts val="0"/>
              </a:spcBef>
              <a:spcAft>
                <a:spcPts val="0"/>
              </a:spcAft>
            </a:pPr>
            <a:endParaRPr lang="ja-JP" altLang="en-US" b="0" kern="0" dirty="0">
              <a:solidFill>
                <a:sysClr val="window" lastClr="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4">
            <a:extLst>
              <a:ext uri="{FF2B5EF4-FFF2-40B4-BE49-F238E27FC236}">
                <a16:creationId xmlns:a16="http://schemas.microsoft.com/office/drawing/2014/main" id="{1775B3FD-4C7A-4578-91F6-2227F874298B}"/>
              </a:ext>
            </a:extLst>
          </p:cNvPr>
          <p:cNvSpPr txBox="1"/>
          <p:nvPr/>
        </p:nvSpPr>
        <p:spPr>
          <a:xfrm>
            <a:off x="7811240" y="2275741"/>
            <a:ext cx="697627" cy="259616"/>
          </a:xfrm>
          <a:prstGeom prst="rect">
            <a:avLst/>
          </a:prstGeom>
          <a:noFill/>
          <a:ln>
            <a:noFill/>
          </a:ln>
          <a:effectLst/>
        </p:spPr>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pPr>
            <a:r>
              <a:rPr lang="ja-JP" altLang="en-US" sz="10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（推計値）</a:t>
            </a:r>
          </a:p>
        </p:txBody>
      </p:sp>
      <p:sp>
        <p:nvSpPr>
          <p:cNvPr id="21" name="テキスト ボックス 1">
            <a:extLst>
              <a:ext uri="{FF2B5EF4-FFF2-40B4-BE49-F238E27FC236}">
                <a16:creationId xmlns:a16="http://schemas.microsoft.com/office/drawing/2014/main" id="{B5DFDF64-DB80-447D-BE37-3F47196088A5}"/>
              </a:ext>
            </a:extLst>
          </p:cNvPr>
          <p:cNvSpPr txBox="1"/>
          <p:nvPr/>
        </p:nvSpPr>
        <p:spPr>
          <a:xfrm>
            <a:off x="4326842" y="5782177"/>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22" name="テキスト ボックス 1">
            <a:extLst>
              <a:ext uri="{FF2B5EF4-FFF2-40B4-BE49-F238E27FC236}">
                <a16:creationId xmlns:a16="http://schemas.microsoft.com/office/drawing/2014/main" id="{BE16D699-B3A5-4C72-ABEB-1B0A70E1E7F0}"/>
              </a:ext>
            </a:extLst>
          </p:cNvPr>
          <p:cNvSpPr txBox="1"/>
          <p:nvPr/>
        </p:nvSpPr>
        <p:spPr>
          <a:xfrm>
            <a:off x="8986481" y="5782177"/>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grpSp>
        <p:nvGrpSpPr>
          <p:cNvPr id="23" name="グループ化 22">
            <a:extLst>
              <a:ext uri="{FF2B5EF4-FFF2-40B4-BE49-F238E27FC236}">
                <a16:creationId xmlns:a16="http://schemas.microsoft.com/office/drawing/2014/main" id="{E94E3E4D-1445-4B48-8110-2C402AD30DBD}"/>
              </a:ext>
            </a:extLst>
          </p:cNvPr>
          <p:cNvGrpSpPr/>
          <p:nvPr/>
        </p:nvGrpSpPr>
        <p:grpSpPr>
          <a:xfrm>
            <a:off x="5185468" y="1603648"/>
            <a:ext cx="5146926" cy="457200"/>
            <a:chOff x="488504" y="976671"/>
            <a:chExt cx="3249334" cy="457200"/>
          </a:xfrm>
        </p:grpSpPr>
        <p:sp>
          <p:nvSpPr>
            <p:cNvPr id="24" name="Rectangle 2">
              <a:extLst>
                <a:ext uri="{FF2B5EF4-FFF2-40B4-BE49-F238E27FC236}">
                  <a16:creationId xmlns:a16="http://schemas.microsoft.com/office/drawing/2014/main" id="{3AF2AB4D-1037-4298-9973-C9134EFBECA6}"/>
                </a:ext>
              </a:extLst>
            </p:cNvPr>
            <p:cNvSpPr txBox="1">
              <a:spLocks noChangeArrowheads="1"/>
            </p:cNvSpPr>
            <p:nvPr/>
          </p:nvSpPr>
          <p:spPr>
            <a:xfrm>
              <a:off x="560804" y="976671"/>
              <a:ext cx="31770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年少・生産年齢人口</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歳未満、</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25" name="直線コネクタ 24">
              <a:extLst>
                <a:ext uri="{FF2B5EF4-FFF2-40B4-BE49-F238E27FC236}">
                  <a16:creationId xmlns:a16="http://schemas.microsoft.com/office/drawing/2014/main" id="{2204C508-FD66-4D6F-8C91-4009479B59E1}"/>
                </a:ext>
              </a:extLst>
            </p:cNvPr>
            <p:cNvCxnSpPr/>
            <p:nvPr/>
          </p:nvCxnSpPr>
          <p:spPr bwMode="auto">
            <a:xfrm>
              <a:off x="492325" y="1318138"/>
              <a:ext cx="2727283"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6" name="正方形/長方形 25">
              <a:extLst>
                <a:ext uri="{FF2B5EF4-FFF2-40B4-BE49-F238E27FC236}">
                  <a16:creationId xmlns:a16="http://schemas.microsoft.com/office/drawing/2014/main" id="{DC3C9EA2-1225-459E-9A60-3187478A992A}"/>
                </a:ext>
              </a:extLst>
            </p:cNvPr>
            <p:cNvSpPr/>
            <p:nvPr/>
          </p:nvSpPr>
          <p:spPr bwMode="auto">
            <a:xfrm>
              <a:off x="488504" y="986352"/>
              <a:ext cx="70455"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94029339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9207338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859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シンガポールの介護市場の現状（</a:t>
            </a:r>
            <a:r>
              <a:rPr lang="en-US" altLang="ja-JP" dirty="0"/>
              <a:t>3/7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2.</a:t>
            </a:r>
            <a:r>
              <a:rPr lang="ja-JP" altLang="en-US" dirty="0"/>
              <a:t>医療・公衆衛生</a:t>
            </a:r>
            <a:r>
              <a:rPr lang="en-US" altLang="ja-JP" dirty="0"/>
              <a:t>&gt;</a:t>
            </a:r>
            <a:r>
              <a:rPr lang="ja-JP" altLang="en-US" dirty="0"/>
              <a:t>健康水準および医療水準／その他の医療・公衆衛生情報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分布の図をみると、高齢者の多い地域はシンガポール中心部に集まっている傾向がみられる。</a:t>
            </a:r>
          </a:p>
        </p:txBody>
      </p:sp>
      <p:graphicFrame>
        <p:nvGraphicFramePr>
          <p:cNvPr id="7" name="グラフ 6">
            <a:extLst>
              <a:ext uri="{FF2B5EF4-FFF2-40B4-BE49-F238E27FC236}">
                <a16:creationId xmlns:a16="http://schemas.microsoft.com/office/drawing/2014/main" id="{17EDE369-D75B-4DB4-A125-56A1D74440CE}"/>
              </a:ext>
            </a:extLst>
          </p:cNvPr>
          <p:cNvGraphicFramePr>
            <a:graphicFrameLocks/>
          </p:cNvGraphicFramePr>
          <p:nvPr/>
        </p:nvGraphicFramePr>
        <p:xfrm>
          <a:off x="288237" y="2946441"/>
          <a:ext cx="4229100" cy="2743200"/>
        </p:xfrm>
        <a:graphic>
          <a:graphicData uri="http://schemas.openxmlformats.org/drawingml/2006/chart">
            <c:chart xmlns:c="http://schemas.openxmlformats.org/drawingml/2006/chart" xmlns:r="http://schemas.openxmlformats.org/officeDocument/2006/relationships" r:id="rId7"/>
          </a:graphicData>
        </a:graphic>
      </p:graphicFrame>
      <p:pic>
        <p:nvPicPr>
          <p:cNvPr id="9" name="図 8">
            <a:extLst>
              <a:ext uri="{FF2B5EF4-FFF2-40B4-BE49-F238E27FC236}">
                <a16:creationId xmlns:a16="http://schemas.microsoft.com/office/drawing/2014/main" id="{1C3827D4-64E3-464E-92C3-CB937D3B6878}"/>
              </a:ext>
            </a:extLst>
          </p:cNvPr>
          <p:cNvPicPr>
            <a:picLocks noChangeAspect="1"/>
          </p:cNvPicPr>
          <p:nvPr/>
        </p:nvPicPr>
        <p:blipFill>
          <a:blip r:embed="rId8"/>
          <a:stretch>
            <a:fillRect/>
          </a:stretch>
        </p:blipFill>
        <p:spPr>
          <a:xfrm>
            <a:off x="4543030" y="2523433"/>
            <a:ext cx="4938335" cy="3157558"/>
          </a:xfrm>
          <a:prstGeom prst="rect">
            <a:avLst/>
          </a:prstGeom>
        </p:spPr>
      </p:pic>
      <p:sp>
        <p:nvSpPr>
          <p:cNvPr id="11" name="Rectangle 2">
            <a:extLst>
              <a:ext uri="{FF2B5EF4-FFF2-40B4-BE49-F238E27FC236}">
                <a16:creationId xmlns:a16="http://schemas.microsoft.com/office/drawing/2014/main" id="{048537D5-69B1-452C-B627-827C5EFBD182}"/>
              </a:ext>
            </a:extLst>
          </p:cNvPr>
          <p:cNvSpPr txBox="1">
            <a:spLocks noChangeArrowheads="1"/>
          </p:cNvSpPr>
          <p:nvPr/>
        </p:nvSpPr>
        <p:spPr>
          <a:xfrm>
            <a:off x="727568" y="1689059"/>
            <a:ext cx="4189496"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シンガポールの高齢者（</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歳以上）人口　</a:t>
            </a:r>
          </a:p>
        </p:txBody>
      </p:sp>
      <p:cxnSp>
        <p:nvCxnSpPr>
          <p:cNvPr id="12" name="直線コネクタ 11">
            <a:extLst>
              <a:ext uri="{FF2B5EF4-FFF2-40B4-BE49-F238E27FC236}">
                <a16:creationId xmlns:a16="http://schemas.microsoft.com/office/drawing/2014/main" id="{2E0F5449-D6CB-46C4-A708-047F03596804}"/>
              </a:ext>
            </a:extLst>
          </p:cNvPr>
          <p:cNvCxnSpPr/>
          <p:nvPr/>
        </p:nvCxnSpPr>
        <p:spPr bwMode="auto">
          <a:xfrm>
            <a:off x="565786" y="2029616"/>
            <a:ext cx="4387214"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FA7C657-4C8C-4AD1-B91E-96A8B6502B35}"/>
              </a:ext>
            </a:extLst>
          </p:cNvPr>
          <p:cNvSpPr/>
          <p:nvPr/>
        </p:nvSpPr>
        <p:spPr bwMode="auto">
          <a:xfrm>
            <a:off x="565786" y="1698740"/>
            <a:ext cx="111600" cy="373720"/>
          </a:xfrm>
          <a:prstGeom prst="rect">
            <a:avLst/>
          </a:prstGeom>
          <a:solidFill>
            <a:srgbClr val="0070C0"/>
          </a:solidFill>
          <a:ln w="9525" cap="flat" cmpd="sng" algn="ctr">
            <a:noFill/>
            <a:prstDash val="solid"/>
            <a:round/>
            <a:headEnd type="none" w="med" len="med"/>
            <a:tailEnd type="none" w="med" len="med"/>
          </a:ln>
          <a:effectLst/>
        </p:spPr>
        <p:txBody>
          <a:bodyPr wrap="square"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5" name="テキスト ボックス 14">
            <a:extLst>
              <a:ext uri="{FF2B5EF4-FFF2-40B4-BE49-F238E27FC236}">
                <a16:creationId xmlns:a16="http://schemas.microsoft.com/office/drawing/2014/main" id="{94EFC204-F1F9-44B4-BFAF-D98012059BAA}"/>
              </a:ext>
            </a:extLst>
          </p:cNvPr>
          <p:cNvSpPr txBox="1"/>
          <p:nvPr/>
        </p:nvSpPr>
        <p:spPr>
          <a:xfrm>
            <a:off x="340662" y="2760818"/>
            <a:ext cx="69762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（千人）</a:t>
            </a:r>
          </a:p>
        </p:txBody>
      </p:sp>
      <p:cxnSp>
        <p:nvCxnSpPr>
          <p:cNvPr id="16" name="直線矢印コネクタ 15">
            <a:extLst>
              <a:ext uri="{FF2B5EF4-FFF2-40B4-BE49-F238E27FC236}">
                <a16:creationId xmlns:a16="http://schemas.microsoft.com/office/drawing/2014/main" id="{A32A1446-42C9-4B79-81E8-1B070AF347C2}"/>
              </a:ext>
            </a:extLst>
          </p:cNvPr>
          <p:cNvCxnSpPr/>
          <p:nvPr/>
        </p:nvCxnSpPr>
        <p:spPr bwMode="auto">
          <a:xfrm flipV="1">
            <a:off x="1052244" y="5019594"/>
            <a:ext cx="532123" cy="106837"/>
          </a:xfrm>
          <a:prstGeom prst="straightConnector1">
            <a:avLst/>
          </a:prstGeom>
          <a:solidFill>
            <a:srgbClr val="0000FF"/>
          </a:solidFill>
          <a:ln w="19050" cap="flat" cmpd="sng" algn="ctr">
            <a:solidFill>
              <a:srgbClr val="ED7D31"/>
            </a:solidFill>
            <a:prstDash val="solid"/>
            <a:round/>
            <a:headEnd type="none" w="med" len="med"/>
            <a:tailEnd type="triangle"/>
          </a:ln>
          <a:effectLst/>
        </p:spPr>
      </p:cxnSp>
      <p:sp>
        <p:nvSpPr>
          <p:cNvPr id="17" name="テキスト ボックス 16">
            <a:extLst>
              <a:ext uri="{FF2B5EF4-FFF2-40B4-BE49-F238E27FC236}">
                <a16:creationId xmlns:a16="http://schemas.microsoft.com/office/drawing/2014/main" id="{33D54FD1-2EF1-4F35-8061-9566195455F4}"/>
              </a:ext>
            </a:extLst>
          </p:cNvPr>
          <p:cNvSpPr txBox="1"/>
          <p:nvPr/>
        </p:nvSpPr>
        <p:spPr>
          <a:xfrm>
            <a:off x="986126" y="4694153"/>
            <a:ext cx="646331" cy="276999"/>
          </a:xfrm>
          <a:prstGeom prst="rect">
            <a:avLst/>
          </a:prstGeom>
          <a:noFill/>
        </p:spPr>
        <p:txBody>
          <a:bodyPr wrap="none" rtlCol="0">
            <a:spAutoFit/>
          </a:bodyPr>
          <a:lstStyle/>
          <a:p>
            <a:r>
              <a:rPr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約２倍</a:t>
            </a:r>
            <a:endParaRPr kumimoji="1"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8" name="テキスト ボックス 17">
            <a:extLst>
              <a:ext uri="{FF2B5EF4-FFF2-40B4-BE49-F238E27FC236}">
                <a16:creationId xmlns:a16="http://schemas.microsoft.com/office/drawing/2014/main" id="{9D86C1CF-0D86-43AD-9BC3-69E6261A3ECE}"/>
              </a:ext>
            </a:extLst>
          </p:cNvPr>
          <p:cNvSpPr txBox="1"/>
          <p:nvPr/>
        </p:nvSpPr>
        <p:spPr>
          <a:xfrm>
            <a:off x="6321152" y="2146259"/>
            <a:ext cx="2232248" cy="276999"/>
          </a:xfrm>
          <a:prstGeom prst="rect">
            <a:avLst/>
          </a:prstGeom>
          <a:noFill/>
        </p:spPr>
        <p:txBody>
          <a:bodyPr wrap="square" rtlCol="0">
            <a:spAutoFit/>
          </a:bodyPr>
          <a:lstStyle/>
          <a:p>
            <a:r>
              <a:rPr lang="ja-JP" altLang="en-US" sz="12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高齢者</a:t>
            </a:r>
            <a:r>
              <a:rPr kumimoji="1" lang="ja-JP" altLang="en-US" sz="12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分布</a:t>
            </a:r>
          </a:p>
        </p:txBody>
      </p:sp>
      <p:sp>
        <p:nvSpPr>
          <p:cNvPr id="19" name="テキスト ボックス 18">
            <a:extLst>
              <a:ext uri="{FF2B5EF4-FFF2-40B4-BE49-F238E27FC236}">
                <a16:creationId xmlns:a16="http://schemas.microsoft.com/office/drawing/2014/main" id="{207FBF3F-6BC4-43AA-9BBD-C4A32E3AE5AA}"/>
              </a:ext>
            </a:extLst>
          </p:cNvPr>
          <p:cNvSpPr txBox="1"/>
          <p:nvPr/>
        </p:nvSpPr>
        <p:spPr>
          <a:xfrm>
            <a:off x="873520" y="5606931"/>
            <a:ext cx="1193891" cy="246221"/>
          </a:xfrm>
          <a:prstGeom prst="rect">
            <a:avLst/>
          </a:prstGeom>
          <a:noFill/>
        </p:spPr>
        <p:txBody>
          <a:bodyPr wrap="square" rtlCol="0">
            <a:spAutoFit/>
          </a:bodyPr>
          <a:lstStyle/>
          <a:p>
            <a:r>
              <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シンガポール</a:t>
            </a:r>
          </a:p>
        </p:txBody>
      </p:sp>
      <p:sp>
        <p:nvSpPr>
          <p:cNvPr id="20" name="テキスト ボックス 19">
            <a:extLst>
              <a:ext uri="{FF2B5EF4-FFF2-40B4-BE49-F238E27FC236}">
                <a16:creationId xmlns:a16="http://schemas.microsoft.com/office/drawing/2014/main" id="{DFDD03C6-C562-4763-A160-7272338F7D6A}"/>
              </a:ext>
            </a:extLst>
          </p:cNvPr>
          <p:cNvSpPr txBox="1"/>
          <p:nvPr/>
        </p:nvSpPr>
        <p:spPr>
          <a:xfrm>
            <a:off x="2402787" y="5607889"/>
            <a:ext cx="651811" cy="246221"/>
          </a:xfrm>
          <a:prstGeom prst="rect">
            <a:avLst/>
          </a:prstGeom>
          <a:noFill/>
        </p:spPr>
        <p:txBody>
          <a:bodyPr wrap="squar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日本</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テキスト ボックス 20">
            <a:extLst>
              <a:ext uri="{FF2B5EF4-FFF2-40B4-BE49-F238E27FC236}">
                <a16:creationId xmlns:a16="http://schemas.microsoft.com/office/drawing/2014/main" id="{C6E1631F-FBD2-4D26-8444-94570B89F167}"/>
              </a:ext>
            </a:extLst>
          </p:cNvPr>
          <p:cNvSpPr txBox="1"/>
          <p:nvPr/>
        </p:nvSpPr>
        <p:spPr>
          <a:xfrm>
            <a:off x="7325648" y="4419724"/>
            <a:ext cx="2091848" cy="1169551"/>
          </a:xfrm>
          <a:prstGeom prst="rect">
            <a:avLst/>
          </a:prstGeom>
          <a:solidFill>
            <a:schemeClr val="bg1"/>
          </a:solidFill>
        </p:spPr>
        <p:txBody>
          <a:bodyPr wrap="square" rtlCol="0">
            <a:spAutoFit/>
          </a:bodyPr>
          <a:lstStyle/>
          <a:p>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高齢者率（％）</a:t>
            </a:r>
            <a:endPar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p>
            <a:endPar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5.0</a:t>
            </a:r>
          </a:p>
          <a:p>
            <a:r>
              <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5.0-</a:t>
            </a:r>
            <a:r>
              <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10.0</a:t>
            </a:r>
          </a:p>
          <a:p>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10.0-</a:t>
            </a:r>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15.0</a:t>
            </a:r>
          </a:p>
          <a:p>
            <a:r>
              <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15.0-</a:t>
            </a:r>
            <a:r>
              <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20.0</a:t>
            </a:r>
          </a:p>
          <a:p>
            <a:r>
              <a:rPr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20.0</a:t>
            </a:r>
            <a:endParaRPr kumimoji="1" lang="ja-JP" altLang="en-US" sz="10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22" name="図 21">
            <a:extLst>
              <a:ext uri="{FF2B5EF4-FFF2-40B4-BE49-F238E27FC236}">
                <a16:creationId xmlns:a16="http://schemas.microsoft.com/office/drawing/2014/main" id="{A74A0DDE-01F8-4EA6-8442-26837B39DA3E}"/>
              </a:ext>
            </a:extLst>
          </p:cNvPr>
          <p:cNvPicPr>
            <a:picLocks noChangeAspect="1"/>
          </p:cNvPicPr>
          <p:nvPr/>
        </p:nvPicPr>
        <p:blipFill>
          <a:blip r:embed="rId9"/>
          <a:stretch>
            <a:fillRect/>
          </a:stretch>
        </p:blipFill>
        <p:spPr>
          <a:xfrm>
            <a:off x="7433374" y="4778193"/>
            <a:ext cx="271246" cy="760159"/>
          </a:xfrm>
          <a:prstGeom prst="rect">
            <a:avLst/>
          </a:prstGeom>
        </p:spPr>
      </p:pic>
      <p:sp>
        <p:nvSpPr>
          <p:cNvPr id="23" name="テキスト ボックス 22">
            <a:extLst>
              <a:ext uri="{FF2B5EF4-FFF2-40B4-BE49-F238E27FC236}">
                <a16:creationId xmlns:a16="http://schemas.microsoft.com/office/drawing/2014/main" id="{A0080795-2E63-4BF4-95CF-A165435B3926}"/>
              </a:ext>
            </a:extLst>
          </p:cNvPr>
          <p:cNvSpPr txBox="1"/>
          <p:nvPr/>
        </p:nvSpPr>
        <p:spPr>
          <a:xfrm>
            <a:off x="8409384" y="5328102"/>
            <a:ext cx="1097457" cy="338554"/>
          </a:xfrm>
          <a:prstGeom prst="rect">
            <a:avLst/>
          </a:prstGeom>
          <a:noFill/>
        </p:spPr>
        <p:txBody>
          <a:bodyPr wrap="square" rtlCol="0">
            <a:spAutoFit/>
          </a:bodyPr>
          <a:lstStyle/>
          <a:p>
            <a:r>
              <a:rPr kumimoji="1" lang="ja-JP" altLang="en-US" sz="8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人口が少ない地域は分析対象から</a:t>
            </a:r>
            <a:r>
              <a:rPr lang="ja-JP" altLang="en-US" sz="8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除外</a:t>
            </a:r>
            <a:endParaRPr kumimoji="1" lang="en-US" altLang="ja-JP" sz="800"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テキスト ボックス 23">
            <a:extLst>
              <a:ext uri="{FF2B5EF4-FFF2-40B4-BE49-F238E27FC236}">
                <a16:creationId xmlns:a16="http://schemas.microsoft.com/office/drawing/2014/main" id="{F1396C8B-170B-4DE9-A516-E14051E07784}"/>
              </a:ext>
            </a:extLst>
          </p:cNvPr>
          <p:cNvSpPr txBox="1"/>
          <p:nvPr/>
        </p:nvSpPr>
        <p:spPr>
          <a:xfrm>
            <a:off x="3388158" y="5604627"/>
            <a:ext cx="1464556" cy="553998"/>
          </a:xfrm>
          <a:prstGeom prst="rect">
            <a:avLst/>
          </a:prstGeom>
          <a:noFill/>
        </p:spPr>
        <p:txBody>
          <a:bodyPr wrap="squar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参考：</a:t>
            </a:r>
            <a:r>
              <a:rPr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ASEAN</a:t>
            </a:r>
          </a:p>
          <a:p>
            <a:r>
              <a:rPr kumimoji="1"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 ASEAN</a:t>
            </a:r>
            <a:r>
              <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のみ</a:t>
            </a:r>
            <a:endParaRPr kumimoji="1"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2015</a:t>
            </a:r>
            <a:r>
              <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年時点の人数</a:t>
            </a:r>
          </a:p>
        </p:txBody>
      </p:sp>
      <p:sp>
        <p:nvSpPr>
          <p:cNvPr id="25" name="テキスト ボックス 24">
            <a:extLst>
              <a:ext uri="{FF2B5EF4-FFF2-40B4-BE49-F238E27FC236}">
                <a16:creationId xmlns:a16="http://schemas.microsoft.com/office/drawing/2014/main" id="{888725ED-EF8D-4896-BF78-8ECD6D6DB817}"/>
              </a:ext>
            </a:extLst>
          </p:cNvPr>
          <p:cNvSpPr txBox="1"/>
          <p:nvPr/>
        </p:nvSpPr>
        <p:spPr>
          <a:xfrm>
            <a:off x="3149613" y="3598443"/>
            <a:ext cx="1193891" cy="276999"/>
          </a:xfrm>
          <a:prstGeom prst="rect">
            <a:avLst/>
          </a:prstGeom>
          <a:noFill/>
        </p:spPr>
        <p:txBody>
          <a:bodyPr wrap="square" rtlCol="0">
            <a:spAutoFit/>
          </a:bodyPr>
          <a:lstStyle/>
          <a:p>
            <a:r>
              <a:rPr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約</a:t>
            </a:r>
            <a:r>
              <a:rPr lang="en-US" altLang="ja-JP"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2</a:t>
            </a:r>
            <a:r>
              <a:rPr kumimoji="1" lang="en-US" altLang="ja-JP"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.4</a:t>
            </a:r>
            <a:r>
              <a:rPr kumimoji="1"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倍</a:t>
            </a:r>
          </a:p>
        </p:txBody>
      </p:sp>
      <p:cxnSp>
        <p:nvCxnSpPr>
          <p:cNvPr id="26" name="直線矢印コネクタ 25">
            <a:extLst>
              <a:ext uri="{FF2B5EF4-FFF2-40B4-BE49-F238E27FC236}">
                <a16:creationId xmlns:a16="http://schemas.microsoft.com/office/drawing/2014/main" id="{EAF2076B-2380-4908-83C1-30CCD19975F1}"/>
              </a:ext>
            </a:extLst>
          </p:cNvPr>
          <p:cNvCxnSpPr/>
          <p:nvPr/>
        </p:nvCxnSpPr>
        <p:spPr bwMode="auto">
          <a:xfrm flipV="1">
            <a:off x="3630662" y="3327426"/>
            <a:ext cx="329795" cy="948108"/>
          </a:xfrm>
          <a:prstGeom prst="straightConnector1">
            <a:avLst/>
          </a:prstGeom>
          <a:solidFill>
            <a:srgbClr val="0000FF"/>
          </a:solidFill>
          <a:ln w="19050" cap="flat" cmpd="sng" algn="ctr">
            <a:solidFill>
              <a:srgbClr val="ED7D31"/>
            </a:solidFill>
            <a:prstDash val="solid"/>
            <a:round/>
            <a:headEnd type="none" w="med" len="med"/>
            <a:tailEnd type="triangle"/>
          </a:ln>
          <a:effectLst/>
        </p:spPr>
      </p:cxnSp>
    </p:spTree>
    <p:extLst>
      <p:ext uri="{BB962C8B-B14F-4D97-AF65-F5344CB8AC3E}">
        <p14:creationId xmlns:p14="http://schemas.microsoft.com/office/powerpoint/2010/main" val="52828779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6266797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962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シンガポールの介護市場の現状（</a:t>
            </a:r>
            <a:r>
              <a:rPr lang="en-US" altLang="ja-JP" dirty="0"/>
              <a:t>4/7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高齢者人口の拡大に伴い、要介護者数は今後拡大する見込みである。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歳以上の高齢者人口が増加する一方、高齢者を支える現役世代（</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20-64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歳）は減少傾向にある。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1970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13.5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人の現役世代が１人の高齢者を支えている計算だが、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4.5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人が１人の高齢者を支えるまで減っている。　</a:t>
            </a:r>
          </a:p>
        </p:txBody>
      </p:sp>
      <p:graphicFrame>
        <p:nvGraphicFramePr>
          <p:cNvPr id="7" name="グラフ 6">
            <a:extLst>
              <a:ext uri="{FF2B5EF4-FFF2-40B4-BE49-F238E27FC236}">
                <a16:creationId xmlns:a16="http://schemas.microsoft.com/office/drawing/2014/main" id="{021EA481-1E45-4EB8-A19C-4100F06419C8}"/>
              </a:ext>
            </a:extLst>
          </p:cNvPr>
          <p:cNvGraphicFramePr>
            <a:graphicFrameLocks/>
          </p:cNvGraphicFramePr>
          <p:nvPr/>
        </p:nvGraphicFramePr>
        <p:xfrm>
          <a:off x="318462" y="2349256"/>
          <a:ext cx="4648200" cy="3384000"/>
        </p:xfrm>
        <a:graphic>
          <a:graphicData uri="http://schemas.openxmlformats.org/drawingml/2006/chart">
            <c:chart xmlns:c="http://schemas.openxmlformats.org/drawingml/2006/chart" xmlns:r="http://schemas.openxmlformats.org/officeDocument/2006/relationships" r:id="rId7"/>
          </a:graphicData>
        </a:graphic>
      </p:graphicFrame>
      <p:sp>
        <p:nvSpPr>
          <p:cNvPr id="9" name="正方形/長方形 8">
            <a:extLst>
              <a:ext uri="{FF2B5EF4-FFF2-40B4-BE49-F238E27FC236}">
                <a16:creationId xmlns:a16="http://schemas.microsoft.com/office/drawing/2014/main" id="{6169CA57-507B-4D83-9706-F99CB6A00E05}"/>
              </a:ext>
            </a:extLst>
          </p:cNvPr>
          <p:cNvSpPr/>
          <p:nvPr/>
        </p:nvSpPr>
        <p:spPr>
          <a:xfrm>
            <a:off x="5253487" y="2682002"/>
            <a:ext cx="4070512" cy="284693"/>
          </a:xfrm>
          <a:prstGeom prst="rect">
            <a:avLst/>
          </a:prstGeom>
          <a:solidFill>
            <a:srgbClr val="CCECFF"/>
          </a:solidFill>
          <a:ln w="19050">
            <a:solidFill>
              <a:srgbClr val="0070C0"/>
            </a:solidFill>
          </a:ln>
        </p:spPr>
        <p:txBody>
          <a:bodyPr wrap="square" rtlCol="0" anchor="ctr">
            <a:spAutoFit/>
          </a:bodyPr>
          <a:lstStyle/>
          <a:p>
            <a:pPr indent="179388" algn="ctr">
              <a:lnSpc>
                <a:spcPts val="1500"/>
              </a:lnSpc>
            </a:pP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11" name="グループ化 10">
            <a:extLst>
              <a:ext uri="{FF2B5EF4-FFF2-40B4-BE49-F238E27FC236}">
                <a16:creationId xmlns:a16="http://schemas.microsoft.com/office/drawing/2014/main" id="{129EF246-C839-4B46-ADAE-CAE00DBA61AA}"/>
              </a:ext>
            </a:extLst>
          </p:cNvPr>
          <p:cNvGrpSpPr/>
          <p:nvPr/>
        </p:nvGrpSpPr>
        <p:grpSpPr>
          <a:xfrm>
            <a:off x="5138930" y="1677948"/>
            <a:ext cx="4494590" cy="502920"/>
            <a:chOff x="488504" y="976671"/>
            <a:chExt cx="3987449" cy="457200"/>
          </a:xfrm>
        </p:grpSpPr>
        <p:sp>
          <p:nvSpPr>
            <p:cNvPr id="12" name="Rectangle 2">
              <a:extLst>
                <a:ext uri="{FF2B5EF4-FFF2-40B4-BE49-F238E27FC236}">
                  <a16:creationId xmlns:a16="http://schemas.microsoft.com/office/drawing/2014/main" id="{3398C4D3-3286-4146-9D99-B3014FC09E1C}"/>
                </a:ext>
              </a:extLst>
            </p:cNvPr>
            <p:cNvSpPr txBox="1">
              <a:spLocks noChangeArrowheads="1"/>
            </p:cNvSpPr>
            <p:nvPr/>
          </p:nvSpPr>
          <p:spPr>
            <a:xfrm>
              <a:off x="608004" y="976671"/>
              <a:ext cx="386794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高齢者を支える現役世代の減少の推移</a:t>
              </a:r>
            </a:p>
          </p:txBody>
        </p:sp>
        <p:cxnSp>
          <p:nvCxnSpPr>
            <p:cNvPr id="14" name="直線コネクタ 13">
              <a:extLst>
                <a:ext uri="{FF2B5EF4-FFF2-40B4-BE49-F238E27FC236}">
                  <a16:creationId xmlns:a16="http://schemas.microsoft.com/office/drawing/2014/main" id="{31528252-BBAD-42DB-A0A5-DA7BBFACC74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4FCF4A7B-5A7B-4CA8-850E-FA626F2FE773}"/>
                </a:ext>
              </a:extLst>
            </p:cNvPr>
            <p:cNvSpPr/>
            <p:nvPr/>
          </p:nvSpPr>
          <p:spPr bwMode="auto">
            <a:xfrm>
              <a:off x="488504" y="1003340"/>
              <a:ext cx="99008" cy="339745"/>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6" name="グループ化 15">
            <a:extLst>
              <a:ext uri="{FF2B5EF4-FFF2-40B4-BE49-F238E27FC236}">
                <a16:creationId xmlns:a16="http://schemas.microsoft.com/office/drawing/2014/main" id="{2FB1A1B6-AF21-4DC0-A457-3BAF820E6103}"/>
              </a:ext>
            </a:extLst>
          </p:cNvPr>
          <p:cNvGrpSpPr/>
          <p:nvPr/>
        </p:nvGrpSpPr>
        <p:grpSpPr>
          <a:xfrm>
            <a:off x="560512" y="1677948"/>
            <a:ext cx="3968864" cy="502920"/>
            <a:chOff x="488504" y="976671"/>
            <a:chExt cx="3600000" cy="457200"/>
          </a:xfrm>
        </p:grpSpPr>
        <p:sp>
          <p:nvSpPr>
            <p:cNvPr id="17" name="Rectangle 2">
              <a:extLst>
                <a:ext uri="{FF2B5EF4-FFF2-40B4-BE49-F238E27FC236}">
                  <a16:creationId xmlns:a16="http://schemas.microsoft.com/office/drawing/2014/main" id="{7D7D79DA-4D85-46FE-A0B7-66F65693E8AC}"/>
                </a:ext>
              </a:extLst>
            </p:cNvPr>
            <p:cNvSpPr txBox="1">
              <a:spLocks noChangeArrowheads="1"/>
            </p:cNvSpPr>
            <p:nvPr/>
          </p:nvSpPr>
          <p:spPr>
            <a:xfrm>
              <a:off x="618721" y="976671"/>
              <a:ext cx="329152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要介護者数の推移</a:t>
              </a:r>
            </a:p>
          </p:txBody>
        </p:sp>
        <p:cxnSp>
          <p:nvCxnSpPr>
            <p:cNvPr id="18" name="直線コネクタ 17">
              <a:extLst>
                <a:ext uri="{FF2B5EF4-FFF2-40B4-BE49-F238E27FC236}">
                  <a16:creationId xmlns:a16="http://schemas.microsoft.com/office/drawing/2014/main" id="{22F44724-4A5A-4754-BB82-D7E0B5F1740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D6B5AB6F-B3EF-477A-8B12-6A4B8CEE8E8F}"/>
                </a:ext>
              </a:extLst>
            </p:cNvPr>
            <p:cNvSpPr/>
            <p:nvPr/>
          </p:nvSpPr>
          <p:spPr bwMode="auto">
            <a:xfrm>
              <a:off x="488504" y="1003340"/>
              <a:ext cx="101228" cy="339745"/>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0" name="テキスト ボックス 19">
            <a:extLst>
              <a:ext uri="{FF2B5EF4-FFF2-40B4-BE49-F238E27FC236}">
                <a16:creationId xmlns:a16="http://schemas.microsoft.com/office/drawing/2014/main" id="{C9F93829-A862-4016-A01B-655C8BEA1560}"/>
              </a:ext>
            </a:extLst>
          </p:cNvPr>
          <p:cNvSpPr txBox="1"/>
          <p:nvPr/>
        </p:nvSpPr>
        <p:spPr>
          <a:xfrm>
            <a:off x="207496" y="2166718"/>
            <a:ext cx="69762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（千人）</a:t>
            </a:r>
          </a:p>
        </p:txBody>
      </p:sp>
      <p:sp>
        <p:nvSpPr>
          <p:cNvPr id="21" name="テキスト ボックス 20">
            <a:extLst>
              <a:ext uri="{FF2B5EF4-FFF2-40B4-BE49-F238E27FC236}">
                <a16:creationId xmlns:a16="http://schemas.microsoft.com/office/drawing/2014/main" id="{66AB5A87-7339-4C4A-8BE5-F0308099B2B7}"/>
              </a:ext>
            </a:extLst>
          </p:cNvPr>
          <p:cNvSpPr txBox="1"/>
          <p:nvPr/>
        </p:nvSpPr>
        <p:spPr>
          <a:xfrm>
            <a:off x="646491" y="2204864"/>
            <a:ext cx="2506309" cy="276999"/>
          </a:xfrm>
          <a:prstGeom prst="rect">
            <a:avLst/>
          </a:prstGeom>
          <a:noFill/>
        </p:spPr>
        <p:txBody>
          <a:bodyPr vert="horz" wrap="square" rtlCol="0">
            <a:spAutoFit/>
          </a:bodyPr>
          <a:lstStyle/>
          <a:p>
            <a:pPr algn="ctr"/>
            <a:r>
              <a:rPr kumimoji="1"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介護保険（</a:t>
            </a:r>
            <a:r>
              <a:rPr kumimoji="1" lang="en-US" altLang="ja-JP"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の</a:t>
            </a:r>
            <a:r>
              <a:rPr kumimoji="1"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受給者数</a:t>
            </a:r>
            <a:r>
              <a:rPr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の推移</a:t>
            </a:r>
            <a:endParaRPr kumimoji="1"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テキスト ボックス 21">
            <a:extLst>
              <a:ext uri="{FF2B5EF4-FFF2-40B4-BE49-F238E27FC236}">
                <a16:creationId xmlns:a16="http://schemas.microsoft.com/office/drawing/2014/main" id="{0BA55826-3634-46AB-91FF-6BF5D872DF15}"/>
              </a:ext>
            </a:extLst>
          </p:cNvPr>
          <p:cNvSpPr txBox="1"/>
          <p:nvPr/>
        </p:nvSpPr>
        <p:spPr>
          <a:xfrm>
            <a:off x="749561" y="2460516"/>
            <a:ext cx="3248399" cy="707886"/>
          </a:xfrm>
          <a:prstGeom prst="rect">
            <a:avLst/>
          </a:prstGeom>
          <a:noFill/>
        </p:spPr>
        <p:txBody>
          <a:bodyPr vert="horz" wrap="square" rtlCol="0">
            <a:spAutoFit/>
          </a:bodyPr>
          <a:lstStyle/>
          <a:p>
            <a:r>
              <a:rPr kumimoji="1"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介護保険（エルダーシールド）：</a:t>
            </a:r>
            <a:endParaRPr kumimoji="1"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基本的な日常行為（食事・入浴・歩行・着替え・寝起き・トイレ）のうち</a:t>
            </a:r>
            <a:endPar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３項目以上を補助なしでできなくなった者が受給対象（詳細は後述）</a:t>
            </a:r>
            <a:endParaRPr kumimoji="1"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テキスト ボックス 22">
            <a:extLst>
              <a:ext uri="{FF2B5EF4-FFF2-40B4-BE49-F238E27FC236}">
                <a16:creationId xmlns:a16="http://schemas.microsoft.com/office/drawing/2014/main" id="{7CFE2179-45D8-4966-8820-FBB371F8BDAD}"/>
              </a:ext>
            </a:extLst>
          </p:cNvPr>
          <p:cNvSpPr txBox="1"/>
          <p:nvPr/>
        </p:nvSpPr>
        <p:spPr>
          <a:xfrm>
            <a:off x="5314950" y="3504633"/>
            <a:ext cx="986167" cy="369332"/>
          </a:xfrm>
          <a:prstGeom prst="rect">
            <a:avLst/>
          </a:prstGeom>
          <a:noFill/>
        </p:spPr>
        <p:txBody>
          <a:bodyPr wrap="none" rtlCol="0">
            <a:spAutoFit/>
          </a:bodyPr>
          <a:lstStyle/>
          <a:p>
            <a:r>
              <a:rPr kumimoji="1"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1970</a:t>
            </a:r>
            <a:r>
              <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grpSp>
        <p:nvGrpSpPr>
          <p:cNvPr id="24" name="グループ化 23">
            <a:extLst>
              <a:ext uri="{FF2B5EF4-FFF2-40B4-BE49-F238E27FC236}">
                <a16:creationId xmlns:a16="http://schemas.microsoft.com/office/drawing/2014/main" id="{AA488968-2053-4E78-9942-A166B84AF3F8}"/>
              </a:ext>
            </a:extLst>
          </p:cNvPr>
          <p:cNvGrpSpPr/>
          <p:nvPr/>
        </p:nvGrpSpPr>
        <p:grpSpPr>
          <a:xfrm>
            <a:off x="5277078" y="3878413"/>
            <a:ext cx="802114" cy="1351491"/>
            <a:chOff x="5618359" y="2510200"/>
            <a:chExt cx="630781" cy="1062811"/>
          </a:xfrm>
        </p:grpSpPr>
        <p:grpSp>
          <p:nvGrpSpPr>
            <p:cNvPr id="25" name="グループ化 24">
              <a:extLst>
                <a:ext uri="{FF2B5EF4-FFF2-40B4-BE49-F238E27FC236}">
                  <a16:creationId xmlns:a16="http://schemas.microsoft.com/office/drawing/2014/main" id="{2AF77347-945D-425A-8675-7555F2B7DFC5}"/>
                </a:ext>
              </a:extLst>
            </p:cNvPr>
            <p:cNvGrpSpPr/>
            <p:nvPr/>
          </p:nvGrpSpPr>
          <p:grpSpPr>
            <a:xfrm>
              <a:off x="5618359" y="3060615"/>
              <a:ext cx="630777" cy="250661"/>
              <a:chOff x="514993" y="3602206"/>
              <a:chExt cx="630778" cy="250661"/>
            </a:xfrm>
          </p:grpSpPr>
          <p:grpSp>
            <p:nvGrpSpPr>
              <p:cNvPr id="55" name="Group 90">
                <a:extLst>
                  <a:ext uri="{FF2B5EF4-FFF2-40B4-BE49-F238E27FC236}">
                    <a16:creationId xmlns:a16="http://schemas.microsoft.com/office/drawing/2014/main" id="{519A6E80-BA49-4C9F-AF3D-A28BE53480B7}"/>
                  </a:ext>
                </a:extLst>
              </p:cNvPr>
              <p:cNvGrpSpPr/>
              <p:nvPr/>
            </p:nvGrpSpPr>
            <p:grpSpPr>
              <a:xfrm>
                <a:off x="646057" y="3603420"/>
                <a:ext cx="499714" cy="249447"/>
                <a:chOff x="1064917" y="4040537"/>
                <a:chExt cx="666286" cy="332594"/>
              </a:xfrm>
            </p:grpSpPr>
            <p:grpSp>
              <p:nvGrpSpPr>
                <p:cNvPr id="58" name="Group 14">
                  <a:extLst>
                    <a:ext uri="{FF2B5EF4-FFF2-40B4-BE49-F238E27FC236}">
                      <a16:creationId xmlns:a16="http://schemas.microsoft.com/office/drawing/2014/main" id="{B22D52DB-ED79-496C-89FB-88F033FC08B4}"/>
                    </a:ext>
                  </a:extLst>
                </p:cNvPr>
                <p:cNvGrpSpPr/>
                <p:nvPr/>
              </p:nvGrpSpPr>
              <p:grpSpPr>
                <a:xfrm>
                  <a:off x="1230237" y="4042061"/>
                  <a:ext cx="161830" cy="328718"/>
                  <a:chOff x="-2141128" y="2389552"/>
                  <a:chExt cx="916918" cy="1862492"/>
                </a:xfrm>
                <a:solidFill>
                  <a:srgbClr val="0070C0"/>
                </a:solidFill>
              </p:grpSpPr>
              <p:sp>
                <p:nvSpPr>
                  <p:cNvPr id="68" name="Oval 188">
                    <a:extLst>
                      <a:ext uri="{FF2B5EF4-FFF2-40B4-BE49-F238E27FC236}">
                        <a16:creationId xmlns:a16="http://schemas.microsoft.com/office/drawing/2014/main" id="{4F3B54E7-EFC5-4FE0-A36F-39F9326D250A}"/>
                      </a:ext>
                    </a:extLst>
                  </p:cNvPr>
                  <p:cNvSpPr>
                    <a:spLocks noChangeArrowheads="1"/>
                  </p:cNvSpPr>
                  <p:nvPr/>
                </p:nvSpPr>
                <p:spPr bwMode="auto">
                  <a:xfrm>
                    <a:off x="-1861757" y="2389552"/>
                    <a:ext cx="372498"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9" name="Freeform 189">
                    <a:extLst>
                      <a:ext uri="{FF2B5EF4-FFF2-40B4-BE49-F238E27FC236}">
                        <a16:creationId xmlns:a16="http://schemas.microsoft.com/office/drawing/2014/main" id="{D922A260-3468-4CE6-B332-A5EDDE097A56}"/>
                      </a:ext>
                    </a:extLst>
                  </p:cNvPr>
                  <p:cNvSpPr>
                    <a:spLocks/>
                  </p:cNvSpPr>
                  <p:nvPr/>
                </p:nvSpPr>
                <p:spPr bwMode="auto">
                  <a:xfrm>
                    <a:off x="-2141128" y="2833685"/>
                    <a:ext cx="916918" cy="141835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59" name="Group 66">
                  <a:extLst>
                    <a:ext uri="{FF2B5EF4-FFF2-40B4-BE49-F238E27FC236}">
                      <a16:creationId xmlns:a16="http://schemas.microsoft.com/office/drawing/2014/main" id="{39A55F79-7779-4588-85C2-45B8C4FD434E}"/>
                    </a:ext>
                  </a:extLst>
                </p:cNvPr>
                <p:cNvGrpSpPr/>
                <p:nvPr/>
              </p:nvGrpSpPr>
              <p:grpSpPr>
                <a:xfrm>
                  <a:off x="1403151" y="4040537"/>
                  <a:ext cx="161830" cy="328718"/>
                  <a:chOff x="-2024901" y="2380917"/>
                  <a:chExt cx="916918" cy="1862492"/>
                </a:xfrm>
                <a:solidFill>
                  <a:srgbClr val="0070C0"/>
                </a:solidFill>
              </p:grpSpPr>
              <p:sp>
                <p:nvSpPr>
                  <p:cNvPr id="66" name="Oval 188">
                    <a:extLst>
                      <a:ext uri="{FF2B5EF4-FFF2-40B4-BE49-F238E27FC236}">
                        <a16:creationId xmlns:a16="http://schemas.microsoft.com/office/drawing/2014/main" id="{13EDE764-ECC1-4D95-815E-732174F82520}"/>
                      </a:ext>
                    </a:extLst>
                  </p:cNvPr>
                  <p:cNvSpPr>
                    <a:spLocks noChangeArrowheads="1"/>
                  </p:cNvSpPr>
                  <p:nvPr/>
                </p:nvSpPr>
                <p:spPr bwMode="auto">
                  <a:xfrm>
                    <a:off x="-1745532" y="2380917"/>
                    <a:ext cx="372495"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7" name="Freeform 189">
                    <a:extLst>
                      <a:ext uri="{FF2B5EF4-FFF2-40B4-BE49-F238E27FC236}">
                        <a16:creationId xmlns:a16="http://schemas.microsoft.com/office/drawing/2014/main" id="{4A2B2E28-A5E2-4BD0-A9F5-260CCD36B38B}"/>
                      </a:ext>
                    </a:extLst>
                  </p:cNvPr>
                  <p:cNvSpPr>
                    <a:spLocks/>
                  </p:cNvSpPr>
                  <p:nvPr/>
                </p:nvSpPr>
                <p:spPr bwMode="auto">
                  <a:xfrm>
                    <a:off x="-2024901" y="2825049"/>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60" name="Group 69">
                  <a:extLst>
                    <a:ext uri="{FF2B5EF4-FFF2-40B4-BE49-F238E27FC236}">
                      <a16:creationId xmlns:a16="http://schemas.microsoft.com/office/drawing/2014/main" id="{ABB4A30A-DF89-4782-A7B6-F1B333D47A40}"/>
                    </a:ext>
                  </a:extLst>
                </p:cNvPr>
                <p:cNvGrpSpPr/>
                <p:nvPr/>
              </p:nvGrpSpPr>
              <p:grpSpPr>
                <a:xfrm>
                  <a:off x="1569373" y="4044403"/>
                  <a:ext cx="161830" cy="328718"/>
                  <a:chOff x="-1976438" y="2402825"/>
                  <a:chExt cx="916918" cy="1862492"/>
                </a:xfrm>
                <a:solidFill>
                  <a:srgbClr val="0070C0"/>
                </a:solidFill>
              </p:grpSpPr>
              <p:sp>
                <p:nvSpPr>
                  <p:cNvPr id="64" name="Oval 188">
                    <a:extLst>
                      <a:ext uri="{FF2B5EF4-FFF2-40B4-BE49-F238E27FC236}">
                        <a16:creationId xmlns:a16="http://schemas.microsoft.com/office/drawing/2014/main" id="{CE1B2107-DF1E-459A-81AC-965F179D1E42}"/>
                      </a:ext>
                    </a:extLst>
                  </p:cNvPr>
                  <p:cNvSpPr>
                    <a:spLocks noChangeArrowheads="1"/>
                  </p:cNvSpPr>
                  <p:nvPr/>
                </p:nvSpPr>
                <p:spPr bwMode="auto">
                  <a:xfrm>
                    <a:off x="-1697068" y="2402825"/>
                    <a:ext cx="372495"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5" name="Freeform 189">
                    <a:extLst>
                      <a:ext uri="{FF2B5EF4-FFF2-40B4-BE49-F238E27FC236}">
                        <a16:creationId xmlns:a16="http://schemas.microsoft.com/office/drawing/2014/main" id="{62DD516E-1843-42CB-BFCE-2B7E62F4076A}"/>
                      </a:ext>
                    </a:extLst>
                  </p:cNvPr>
                  <p:cNvSpPr>
                    <a:spLocks/>
                  </p:cNvSpPr>
                  <p:nvPr/>
                </p:nvSpPr>
                <p:spPr bwMode="auto">
                  <a:xfrm>
                    <a:off x="-1976438" y="2846957"/>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61" name="Group 75">
                  <a:extLst>
                    <a:ext uri="{FF2B5EF4-FFF2-40B4-BE49-F238E27FC236}">
                      <a16:creationId xmlns:a16="http://schemas.microsoft.com/office/drawing/2014/main" id="{55AA7681-28A1-4747-878B-644D438F43C2}"/>
                    </a:ext>
                  </a:extLst>
                </p:cNvPr>
                <p:cNvGrpSpPr/>
                <p:nvPr/>
              </p:nvGrpSpPr>
              <p:grpSpPr>
                <a:xfrm>
                  <a:off x="1064917" y="4044413"/>
                  <a:ext cx="161830" cy="328718"/>
                  <a:chOff x="-2214332" y="2402878"/>
                  <a:chExt cx="916918" cy="1862492"/>
                </a:xfrm>
                <a:solidFill>
                  <a:srgbClr val="0070C0"/>
                </a:solidFill>
              </p:grpSpPr>
              <p:sp>
                <p:nvSpPr>
                  <p:cNvPr id="62" name="Oval 188">
                    <a:extLst>
                      <a:ext uri="{FF2B5EF4-FFF2-40B4-BE49-F238E27FC236}">
                        <a16:creationId xmlns:a16="http://schemas.microsoft.com/office/drawing/2014/main" id="{C13B4AD2-F9E5-4C90-B8B0-8D946E797937}"/>
                      </a:ext>
                    </a:extLst>
                  </p:cNvPr>
                  <p:cNvSpPr>
                    <a:spLocks noChangeArrowheads="1"/>
                  </p:cNvSpPr>
                  <p:nvPr/>
                </p:nvSpPr>
                <p:spPr bwMode="auto">
                  <a:xfrm>
                    <a:off x="-1934957" y="2402878"/>
                    <a:ext cx="372500"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63" name="Freeform 189">
                    <a:extLst>
                      <a:ext uri="{FF2B5EF4-FFF2-40B4-BE49-F238E27FC236}">
                        <a16:creationId xmlns:a16="http://schemas.microsoft.com/office/drawing/2014/main" id="{1F4B8291-BC38-4AAA-B431-69F4E62902DC}"/>
                      </a:ext>
                    </a:extLst>
                  </p:cNvPr>
                  <p:cNvSpPr>
                    <a:spLocks/>
                  </p:cNvSpPr>
                  <p:nvPr/>
                </p:nvSpPr>
                <p:spPr bwMode="auto">
                  <a:xfrm>
                    <a:off x="-2214332" y="2847010"/>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sp>
            <p:nvSpPr>
              <p:cNvPr id="56" name="Oval 188">
                <a:extLst>
                  <a:ext uri="{FF2B5EF4-FFF2-40B4-BE49-F238E27FC236}">
                    <a16:creationId xmlns:a16="http://schemas.microsoft.com/office/drawing/2014/main" id="{480BD053-7729-4C1F-8021-F0F1A9493C61}"/>
                  </a:ext>
                </a:extLst>
              </p:cNvPr>
              <p:cNvSpPr>
                <a:spLocks noChangeArrowheads="1"/>
              </p:cNvSpPr>
              <p:nvPr/>
            </p:nvSpPr>
            <p:spPr bwMode="auto">
              <a:xfrm>
                <a:off x="551973" y="3602206"/>
                <a:ext cx="49307" cy="49308"/>
              </a:xfrm>
              <a:prstGeom prst="ellipse">
                <a:avLst/>
              </a:pr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7" name="Freeform 189">
                <a:extLst>
                  <a:ext uri="{FF2B5EF4-FFF2-40B4-BE49-F238E27FC236}">
                    <a16:creationId xmlns:a16="http://schemas.microsoft.com/office/drawing/2014/main" id="{6DB54BB6-A7EB-4780-84A1-E8F9B7DB39A6}"/>
                  </a:ext>
                </a:extLst>
              </p:cNvPr>
              <p:cNvSpPr>
                <a:spLocks/>
              </p:cNvSpPr>
              <p:nvPr/>
            </p:nvSpPr>
            <p:spPr bwMode="auto">
              <a:xfrm>
                <a:off x="514993" y="3660996"/>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26" name="グループ化 25">
              <a:extLst>
                <a:ext uri="{FF2B5EF4-FFF2-40B4-BE49-F238E27FC236}">
                  <a16:creationId xmlns:a16="http://schemas.microsoft.com/office/drawing/2014/main" id="{50909F58-33FC-42F2-889A-ABB4A53D73D0}"/>
                </a:ext>
              </a:extLst>
            </p:cNvPr>
            <p:cNvGrpSpPr/>
            <p:nvPr/>
          </p:nvGrpSpPr>
          <p:grpSpPr>
            <a:xfrm>
              <a:off x="5618362" y="2788834"/>
              <a:ext cx="630778" cy="250661"/>
              <a:chOff x="514993" y="3602206"/>
              <a:chExt cx="630778" cy="250661"/>
            </a:xfrm>
          </p:grpSpPr>
          <p:grpSp>
            <p:nvGrpSpPr>
              <p:cNvPr id="40" name="Group 90">
                <a:extLst>
                  <a:ext uri="{FF2B5EF4-FFF2-40B4-BE49-F238E27FC236}">
                    <a16:creationId xmlns:a16="http://schemas.microsoft.com/office/drawing/2014/main" id="{D8A3BE43-83A7-4260-BD6F-2A8D1FD02E87}"/>
                  </a:ext>
                </a:extLst>
              </p:cNvPr>
              <p:cNvGrpSpPr/>
              <p:nvPr/>
            </p:nvGrpSpPr>
            <p:grpSpPr>
              <a:xfrm>
                <a:off x="646057" y="3603420"/>
                <a:ext cx="499714" cy="249447"/>
                <a:chOff x="1064917" y="4040537"/>
                <a:chExt cx="666286" cy="332594"/>
              </a:xfrm>
            </p:grpSpPr>
            <p:grpSp>
              <p:nvGrpSpPr>
                <p:cNvPr id="43" name="Group 14">
                  <a:extLst>
                    <a:ext uri="{FF2B5EF4-FFF2-40B4-BE49-F238E27FC236}">
                      <a16:creationId xmlns:a16="http://schemas.microsoft.com/office/drawing/2014/main" id="{2F6EBA11-058A-42C7-BB9C-3BBDE0BCFD4D}"/>
                    </a:ext>
                  </a:extLst>
                </p:cNvPr>
                <p:cNvGrpSpPr/>
                <p:nvPr/>
              </p:nvGrpSpPr>
              <p:grpSpPr>
                <a:xfrm>
                  <a:off x="1230237" y="4042061"/>
                  <a:ext cx="161830" cy="328718"/>
                  <a:chOff x="-2141128" y="2389552"/>
                  <a:chExt cx="916918" cy="1862492"/>
                </a:xfrm>
                <a:solidFill>
                  <a:srgbClr val="0070C0"/>
                </a:solidFill>
              </p:grpSpPr>
              <p:sp>
                <p:nvSpPr>
                  <p:cNvPr id="53" name="Oval 188">
                    <a:extLst>
                      <a:ext uri="{FF2B5EF4-FFF2-40B4-BE49-F238E27FC236}">
                        <a16:creationId xmlns:a16="http://schemas.microsoft.com/office/drawing/2014/main" id="{D1FCEA65-3D0C-4EBA-A700-9490FDD1AC2D}"/>
                      </a:ext>
                    </a:extLst>
                  </p:cNvPr>
                  <p:cNvSpPr>
                    <a:spLocks noChangeArrowheads="1"/>
                  </p:cNvSpPr>
                  <p:nvPr/>
                </p:nvSpPr>
                <p:spPr bwMode="auto">
                  <a:xfrm>
                    <a:off x="-1861757" y="2389552"/>
                    <a:ext cx="372498"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4" name="Freeform 189">
                    <a:extLst>
                      <a:ext uri="{FF2B5EF4-FFF2-40B4-BE49-F238E27FC236}">
                        <a16:creationId xmlns:a16="http://schemas.microsoft.com/office/drawing/2014/main" id="{BD0FE3F2-E542-482A-9CAB-9858E861FEF0}"/>
                      </a:ext>
                    </a:extLst>
                  </p:cNvPr>
                  <p:cNvSpPr>
                    <a:spLocks/>
                  </p:cNvSpPr>
                  <p:nvPr/>
                </p:nvSpPr>
                <p:spPr bwMode="auto">
                  <a:xfrm>
                    <a:off x="-2141128" y="2833685"/>
                    <a:ext cx="916918" cy="141835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44" name="Group 66">
                  <a:extLst>
                    <a:ext uri="{FF2B5EF4-FFF2-40B4-BE49-F238E27FC236}">
                      <a16:creationId xmlns:a16="http://schemas.microsoft.com/office/drawing/2014/main" id="{66273051-089A-4816-AF2F-F3E56B53BAC1}"/>
                    </a:ext>
                  </a:extLst>
                </p:cNvPr>
                <p:cNvGrpSpPr/>
                <p:nvPr/>
              </p:nvGrpSpPr>
              <p:grpSpPr>
                <a:xfrm>
                  <a:off x="1403151" y="4040537"/>
                  <a:ext cx="161830" cy="328718"/>
                  <a:chOff x="-2024901" y="2380917"/>
                  <a:chExt cx="916918" cy="1862492"/>
                </a:xfrm>
                <a:solidFill>
                  <a:srgbClr val="0070C0"/>
                </a:solidFill>
              </p:grpSpPr>
              <p:sp>
                <p:nvSpPr>
                  <p:cNvPr id="51" name="Oval 188">
                    <a:extLst>
                      <a:ext uri="{FF2B5EF4-FFF2-40B4-BE49-F238E27FC236}">
                        <a16:creationId xmlns:a16="http://schemas.microsoft.com/office/drawing/2014/main" id="{5763525C-0A27-4AC1-915F-CEA42802FB37}"/>
                      </a:ext>
                    </a:extLst>
                  </p:cNvPr>
                  <p:cNvSpPr>
                    <a:spLocks noChangeArrowheads="1"/>
                  </p:cNvSpPr>
                  <p:nvPr/>
                </p:nvSpPr>
                <p:spPr bwMode="auto">
                  <a:xfrm>
                    <a:off x="-1745532" y="2380917"/>
                    <a:ext cx="372495"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2" name="Freeform 189">
                    <a:extLst>
                      <a:ext uri="{FF2B5EF4-FFF2-40B4-BE49-F238E27FC236}">
                        <a16:creationId xmlns:a16="http://schemas.microsoft.com/office/drawing/2014/main" id="{3E967E48-71B7-441A-8A9D-2E8305CDAA82}"/>
                      </a:ext>
                    </a:extLst>
                  </p:cNvPr>
                  <p:cNvSpPr>
                    <a:spLocks/>
                  </p:cNvSpPr>
                  <p:nvPr/>
                </p:nvSpPr>
                <p:spPr bwMode="auto">
                  <a:xfrm>
                    <a:off x="-2024901" y="2825049"/>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45" name="Group 69">
                  <a:extLst>
                    <a:ext uri="{FF2B5EF4-FFF2-40B4-BE49-F238E27FC236}">
                      <a16:creationId xmlns:a16="http://schemas.microsoft.com/office/drawing/2014/main" id="{5209E6E6-C9AE-480B-87A2-5003B59806AD}"/>
                    </a:ext>
                  </a:extLst>
                </p:cNvPr>
                <p:cNvGrpSpPr/>
                <p:nvPr/>
              </p:nvGrpSpPr>
              <p:grpSpPr>
                <a:xfrm>
                  <a:off x="1569373" y="4044403"/>
                  <a:ext cx="161830" cy="328718"/>
                  <a:chOff x="-1976438" y="2402825"/>
                  <a:chExt cx="916918" cy="1862492"/>
                </a:xfrm>
                <a:solidFill>
                  <a:srgbClr val="0070C0"/>
                </a:solidFill>
              </p:grpSpPr>
              <p:sp>
                <p:nvSpPr>
                  <p:cNvPr id="49" name="Oval 188">
                    <a:extLst>
                      <a:ext uri="{FF2B5EF4-FFF2-40B4-BE49-F238E27FC236}">
                        <a16:creationId xmlns:a16="http://schemas.microsoft.com/office/drawing/2014/main" id="{CAF2E7E7-A89D-4353-AFCD-5E01F1517834}"/>
                      </a:ext>
                    </a:extLst>
                  </p:cNvPr>
                  <p:cNvSpPr>
                    <a:spLocks noChangeArrowheads="1"/>
                  </p:cNvSpPr>
                  <p:nvPr/>
                </p:nvSpPr>
                <p:spPr bwMode="auto">
                  <a:xfrm>
                    <a:off x="-1697068" y="2402825"/>
                    <a:ext cx="372495"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50" name="Freeform 189">
                    <a:extLst>
                      <a:ext uri="{FF2B5EF4-FFF2-40B4-BE49-F238E27FC236}">
                        <a16:creationId xmlns:a16="http://schemas.microsoft.com/office/drawing/2014/main" id="{454F22AF-C6B0-4E25-B649-DD97D0419FDC}"/>
                      </a:ext>
                    </a:extLst>
                  </p:cNvPr>
                  <p:cNvSpPr>
                    <a:spLocks/>
                  </p:cNvSpPr>
                  <p:nvPr/>
                </p:nvSpPr>
                <p:spPr bwMode="auto">
                  <a:xfrm>
                    <a:off x="-1976438" y="2846957"/>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46" name="Group 75">
                  <a:extLst>
                    <a:ext uri="{FF2B5EF4-FFF2-40B4-BE49-F238E27FC236}">
                      <a16:creationId xmlns:a16="http://schemas.microsoft.com/office/drawing/2014/main" id="{A6027629-9544-4375-8A01-9A133D17EEAF}"/>
                    </a:ext>
                  </a:extLst>
                </p:cNvPr>
                <p:cNvGrpSpPr/>
                <p:nvPr/>
              </p:nvGrpSpPr>
              <p:grpSpPr>
                <a:xfrm>
                  <a:off x="1064917" y="4044413"/>
                  <a:ext cx="161830" cy="328718"/>
                  <a:chOff x="-2214332" y="2402878"/>
                  <a:chExt cx="916918" cy="1862492"/>
                </a:xfrm>
                <a:solidFill>
                  <a:srgbClr val="0070C0"/>
                </a:solidFill>
              </p:grpSpPr>
              <p:sp>
                <p:nvSpPr>
                  <p:cNvPr id="47" name="Oval 188">
                    <a:extLst>
                      <a:ext uri="{FF2B5EF4-FFF2-40B4-BE49-F238E27FC236}">
                        <a16:creationId xmlns:a16="http://schemas.microsoft.com/office/drawing/2014/main" id="{022CA44E-2B43-4CB9-B6AF-F53C50723CF8}"/>
                      </a:ext>
                    </a:extLst>
                  </p:cNvPr>
                  <p:cNvSpPr>
                    <a:spLocks noChangeArrowheads="1"/>
                  </p:cNvSpPr>
                  <p:nvPr/>
                </p:nvSpPr>
                <p:spPr bwMode="auto">
                  <a:xfrm>
                    <a:off x="-1934957" y="2402878"/>
                    <a:ext cx="372500"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8" name="Freeform 189">
                    <a:extLst>
                      <a:ext uri="{FF2B5EF4-FFF2-40B4-BE49-F238E27FC236}">
                        <a16:creationId xmlns:a16="http://schemas.microsoft.com/office/drawing/2014/main" id="{BCFCDA87-413B-48FA-BFFA-7D911E25D0B6}"/>
                      </a:ext>
                    </a:extLst>
                  </p:cNvPr>
                  <p:cNvSpPr>
                    <a:spLocks/>
                  </p:cNvSpPr>
                  <p:nvPr/>
                </p:nvSpPr>
                <p:spPr bwMode="auto">
                  <a:xfrm>
                    <a:off x="-2214332" y="2847010"/>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sp>
            <p:nvSpPr>
              <p:cNvPr id="41" name="Oval 188">
                <a:extLst>
                  <a:ext uri="{FF2B5EF4-FFF2-40B4-BE49-F238E27FC236}">
                    <a16:creationId xmlns:a16="http://schemas.microsoft.com/office/drawing/2014/main" id="{E9D9EA46-B811-40C6-B21A-8FC631E8FC74}"/>
                  </a:ext>
                </a:extLst>
              </p:cNvPr>
              <p:cNvSpPr>
                <a:spLocks noChangeArrowheads="1"/>
              </p:cNvSpPr>
              <p:nvPr/>
            </p:nvSpPr>
            <p:spPr bwMode="auto">
              <a:xfrm>
                <a:off x="551973" y="3602206"/>
                <a:ext cx="49307" cy="49308"/>
              </a:xfrm>
              <a:prstGeom prst="ellipse">
                <a:avLst/>
              </a:pr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2" name="Freeform 189">
                <a:extLst>
                  <a:ext uri="{FF2B5EF4-FFF2-40B4-BE49-F238E27FC236}">
                    <a16:creationId xmlns:a16="http://schemas.microsoft.com/office/drawing/2014/main" id="{43FB7C67-1929-44D8-B6CF-0CFC2A139B47}"/>
                  </a:ext>
                </a:extLst>
              </p:cNvPr>
              <p:cNvSpPr>
                <a:spLocks/>
              </p:cNvSpPr>
              <p:nvPr/>
            </p:nvSpPr>
            <p:spPr bwMode="auto">
              <a:xfrm>
                <a:off x="514993" y="3660996"/>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7" name="図 26">
              <a:extLst>
                <a:ext uri="{FF2B5EF4-FFF2-40B4-BE49-F238E27FC236}">
                  <a16:creationId xmlns:a16="http://schemas.microsoft.com/office/drawing/2014/main" id="{D7DDE5EF-42A3-4ACE-9C3C-B0A8AF154391}"/>
                </a:ext>
              </a:extLst>
            </p:cNvPr>
            <p:cNvPicPr>
              <a:picLocks noChangeAspect="1"/>
            </p:cNvPicPr>
            <p:nvPr/>
          </p:nvPicPr>
          <p:blipFill>
            <a:blip r:embed="rId8"/>
            <a:stretch>
              <a:fillRect/>
            </a:stretch>
          </p:blipFill>
          <p:spPr>
            <a:xfrm>
              <a:off x="6004843" y="3331811"/>
              <a:ext cx="67617" cy="241200"/>
            </a:xfrm>
            <a:prstGeom prst="rect">
              <a:avLst/>
            </a:prstGeom>
          </p:spPr>
        </p:pic>
        <p:grpSp>
          <p:nvGrpSpPr>
            <p:cNvPr id="28" name="グループ化 27">
              <a:extLst>
                <a:ext uri="{FF2B5EF4-FFF2-40B4-BE49-F238E27FC236}">
                  <a16:creationId xmlns:a16="http://schemas.microsoft.com/office/drawing/2014/main" id="{B7C0D7D0-CA7D-46BD-B0F1-2D7461AD166A}"/>
                </a:ext>
              </a:extLst>
            </p:cNvPr>
            <p:cNvGrpSpPr/>
            <p:nvPr/>
          </p:nvGrpSpPr>
          <p:grpSpPr>
            <a:xfrm>
              <a:off x="5621351" y="3320590"/>
              <a:ext cx="376425" cy="250661"/>
              <a:chOff x="514993" y="3602206"/>
              <a:chExt cx="376425" cy="250661"/>
            </a:xfrm>
          </p:grpSpPr>
          <p:grpSp>
            <p:nvGrpSpPr>
              <p:cNvPr id="31" name="Group 90">
                <a:extLst>
                  <a:ext uri="{FF2B5EF4-FFF2-40B4-BE49-F238E27FC236}">
                    <a16:creationId xmlns:a16="http://schemas.microsoft.com/office/drawing/2014/main" id="{1E5CC415-D64A-4F13-AD0F-77D2AD5CC1F2}"/>
                  </a:ext>
                </a:extLst>
              </p:cNvPr>
              <p:cNvGrpSpPr/>
              <p:nvPr/>
            </p:nvGrpSpPr>
            <p:grpSpPr>
              <a:xfrm>
                <a:off x="646056" y="3604563"/>
                <a:ext cx="245362" cy="248304"/>
                <a:chOff x="1064917" y="4042061"/>
                <a:chExt cx="327150" cy="331070"/>
              </a:xfrm>
            </p:grpSpPr>
            <p:grpSp>
              <p:nvGrpSpPr>
                <p:cNvPr id="34" name="Group 14">
                  <a:extLst>
                    <a:ext uri="{FF2B5EF4-FFF2-40B4-BE49-F238E27FC236}">
                      <a16:creationId xmlns:a16="http://schemas.microsoft.com/office/drawing/2014/main" id="{B694D469-F0AF-4A3A-BF97-E3DC3C2B569B}"/>
                    </a:ext>
                  </a:extLst>
                </p:cNvPr>
                <p:cNvGrpSpPr/>
                <p:nvPr/>
              </p:nvGrpSpPr>
              <p:grpSpPr>
                <a:xfrm>
                  <a:off x="1230237" y="4042061"/>
                  <a:ext cx="161830" cy="328718"/>
                  <a:chOff x="-2141128" y="2389552"/>
                  <a:chExt cx="916918" cy="1862492"/>
                </a:xfrm>
                <a:solidFill>
                  <a:srgbClr val="0070C0"/>
                </a:solidFill>
              </p:grpSpPr>
              <p:sp>
                <p:nvSpPr>
                  <p:cNvPr id="38" name="Oval 188">
                    <a:extLst>
                      <a:ext uri="{FF2B5EF4-FFF2-40B4-BE49-F238E27FC236}">
                        <a16:creationId xmlns:a16="http://schemas.microsoft.com/office/drawing/2014/main" id="{7DD15828-0C4E-4CAD-A78D-FB9D3DAE5C4F}"/>
                      </a:ext>
                    </a:extLst>
                  </p:cNvPr>
                  <p:cNvSpPr>
                    <a:spLocks noChangeArrowheads="1"/>
                  </p:cNvSpPr>
                  <p:nvPr/>
                </p:nvSpPr>
                <p:spPr bwMode="auto">
                  <a:xfrm>
                    <a:off x="-1861757" y="2389552"/>
                    <a:ext cx="372498"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9" name="Freeform 189">
                    <a:extLst>
                      <a:ext uri="{FF2B5EF4-FFF2-40B4-BE49-F238E27FC236}">
                        <a16:creationId xmlns:a16="http://schemas.microsoft.com/office/drawing/2014/main" id="{30E5234D-3185-4D5B-80C6-B86FC8E069DD}"/>
                      </a:ext>
                    </a:extLst>
                  </p:cNvPr>
                  <p:cNvSpPr>
                    <a:spLocks/>
                  </p:cNvSpPr>
                  <p:nvPr/>
                </p:nvSpPr>
                <p:spPr bwMode="auto">
                  <a:xfrm>
                    <a:off x="-2141128" y="2833685"/>
                    <a:ext cx="916918" cy="141835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35" name="Group 75">
                  <a:extLst>
                    <a:ext uri="{FF2B5EF4-FFF2-40B4-BE49-F238E27FC236}">
                      <a16:creationId xmlns:a16="http://schemas.microsoft.com/office/drawing/2014/main" id="{D6BA1E6D-F76C-42B1-B261-F56DDBA136B2}"/>
                    </a:ext>
                  </a:extLst>
                </p:cNvPr>
                <p:cNvGrpSpPr/>
                <p:nvPr/>
              </p:nvGrpSpPr>
              <p:grpSpPr>
                <a:xfrm>
                  <a:off x="1064917" y="4044413"/>
                  <a:ext cx="161830" cy="328718"/>
                  <a:chOff x="-2214332" y="2402878"/>
                  <a:chExt cx="916918" cy="1862492"/>
                </a:xfrm>
                <a:solidFill>
                  <a:srgbClr val="0070C0"/>
                </a:solidFill>
              </p:grpSpPr>
              <p:sp>
                <p:nvSpPr>
                  <p:cNvPr id="36" name="Oval 188">
                    <a:extLst>
                      <a:ext uri="{FF2B5EF4-FFF2-40B4-BE49-F238E27FC236}">
                        <a16:creationId xmlns:a16="http://schemas.microsoft.com/office/drawing/2014/main" id="{B4F60E33-7AEA-46F3-ABBD-8DC83D746BA6}"/>
                      </a:ext>
                    </a:extLst>
                  </p:cNvPr>
                  <p:cNvSpPr>
                    <a:spLocks noChangeArrowheads="1"/>
                  </p:cNvSpPr>
                  <p:nvPr/>
                </p:nvSpPr>
                <p:spPr bwMode="auto">
                  <a:xfrm>
                    <a:off x="-1934957" y="2402878"/>
                    <a:ext cx="372500"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7" name="Freeform 189">
                    <a:extLst>
                      <a:ext uri="{FF2B5EF4-FFF2-40B4-BE49-F238E27FC236}">
                        <a16:creationId xmlns:a16="http://schemas.microsoft.com/office/drawing/2014/main" id="{403A7A9C-E864-4DDE-9289-1516B6EDA0E3}"/>
                      </a:ext>
                    </a:extLst>
                  </p:cNvPr>
                  <p:cNvSpPr>
                    <a:spLocks/>
                  </p:cNvSpPr>
                  <p:nvPr/>
                </p:nvSpPr>
                <p:spPr bwMode="auto">
                  <a:xfrm>
                    <a:off x="-2214332" y="2847010"/>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sp>
            <p:nvSpPr>
              <p:cNvPr id="32" name="Oval 188">
                <a:extLst>
                  <a:ext uri="{FF2B5EF4-FFF2-40B4-BE49-F238E27FC236}">
                    <a16:creationId xmlns:a16="http://schemas.microsoft.com/office/drawing/2014/main" id="{16C3C3A7-A0C6-466C-A514-520367640255}"/>
                  </a:ext>
                </a:extLst>
              </p:cNvPr>
              <p:cNvSpPr>
                <a:spLocks noChangeArrowheads="1"/>
              </p:cNvSpPr>
              <p:nvPr/>
            </p:nvSpPr>
            <p:spPr bwMode="auto">
              <a:xfrm>
                <a:off x="551973" y="3602206"/>
                <a:ext cx="49307" cy="49308"/>
              </a:xfrm>
              <a:prstGeom prst="ellipse">
                <a:avLst/>
              </a:pr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3" name="Freeform 189">
                <a:extLst>
                  <a:ext uri="{FF2B5EF4-FFF2-40B4-BE49-F238E27FC236}">
                    <a16:creationId xmlns:a16="http://schemas.microsoft.com/office/drawing/2014/main" id="{6A860391-4ABF-4B89-817D-040FE864E635}"/>
                  </a:ext>
                </a:extLst>
              </p:cNvPr>
              <p:cNvSpPr>
                <a:spLocks/>
              </p:cNvSpPr>
              <p:nvPr/>
            </p:nvSpPr>
            <p:spPr bwMode="auto">
              <a:xfrm>
                <a:off x="514993" y="3660996"/>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9" name="Oval 188">
              <a:extLst>
                <a:ext uri="{FF2B5EF4-FFF2-40B4-BE49-F238E27FC236}">
                  <a16:creationId xmlns:a16="http://schemas.microsoft.com/office/drawing/2014/main" id="{E697854F-1E9A-42FA-A6F7-CB8B22D06E77}"/>
                </a:ext>
              </a:extLst>
            </p:cNvPr>
            <p:cNvSpPr>
              <a:spLocks noChangeArrowheads="1"/>
            </p:cNvSpPr>
            <p:nvPr/>
          </p:nvSpPr>
          <p:spPr bwMode="auto">
            <a:xfrm>
              <a:off x="5902828" y="2510200"/>
              <a:ext cx="49307" cy="49308"/>
            </a:xfrm>
            <a:prstGeom prst="ellipse">
              <a:avLst/>
            </a:pr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0" name="Freeform 189">
              <a:extLst>
                <a:ext uri="{FF2B5EF4-FFF2-40B4-BE49-F238E27FC236}">
                  <a16:creationId xmlns:a16="http://schemas.microsoft.com/office/drawing/2014/main" id="{4540CAAC-FAFF-40F8-84BE-F04B5E8A988E}"/>
                </a:ext>
              </a:extLst>
            </p:cNvPr>
            <p:cNvSpPr>
              <a:spLocks/>
            </p:cNvSpPr>
            <p:nvPr/>
          </p:nvSpPr>
          <p:spPr bwMode="auto">
            <a:xfrm>
              <a:off x="5865853" y="2568991"/>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70" name="テキスト ボックス 69">
            <a:extLst>
              <a:ext uri="{FF2B5EF4-FFF2-40B4-BE49-F238E27FC236}">
                <a16:creationId xmlns:a16="http://schemas.microsoft.com/office/drawing/2014/main" id="{A43C2BB6-C8E6-4070-AA33-C7D021B08A69}"/>
              </a:ext>
            </a:extLst>
          </p:cNvPr>
          <p:cNvSpPr txBox="1"/>
          <p:nvPr/>
        </p:nvSpPr>
        <p:spPr>
          <a:xfrm>
            <a:off x="5960540" y="2690657"/>
            <a:ext cx="1162498" cy="369332"/>
          </a:xfrm>
          <a:prstGeom prst="rect">
            <a:avLst/>
          </a:prstGeom>
          <a:noFill/>
        </p:spPr>
        <p:txBody>
          <a:bodyPr wrap="none" rtlCol="0">
            <a:spAutoFit/>
          </a:bodyPr>
          <a:lstStyle/>
          <a:p>
            <a:r>
              <a:rPr lang="en-US" altLang="ja-JP"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歳以上</a:t>
            </a:r>
            <a:endParaRPr kumimoji="1"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71" name="グループ化 70">
            <a:extLst>
              <a:ext uri="{FF2B5EF4-FFF2-40B4-BE49-F238E27FC236}">
                <a16:creationId xmlns:a16="http://schemas.microsoft.com/office/drawing/2014/main" id="{30164C99-EF9D-4E44-9B22-6F4D5AF546A9}"/>
              </a:ext>
            </a:extLst>
          </p:cNvPr>
          <p:cNvGrpSpPr>
            <a:grpSpLocks noChangeAspect="1"/>
          </p:cNvGrpSpPr>
          <p:nvPr/>
        </p:nvGrpSpPr>
        <p:grpSpPr>
          <a:xfrm>
            <a:off x="5849667" y="2658611"/>
            <a:ext cx="159506" cy="324000"/>
            <a:chOff x="5362890" y="2007523"/>
            <a:chExt cx="121372" cy="246539"/>
          </a:xfrm>
        </p:grpSpPr>
        <p:sp>
          <p:nvSpPr>
            <p:cNvPr id="72" name="Oval 188">
              <a:extLst>
                <a:ext uri="{FF2B5EF4-FFF2-40B4-BE49-F238E27FC236}">
                  <a16:creationId xmlns:a16="http://schemas.microsoft.com/office/drawing/2014/main" id="{6F997745-7A4C-4C6D-BB3D-17A70C7C4804}"/>
                </a:ext>
              </a:extLst>
            </p:cNvPr>
            <p:cNvSpPr>
              <a:spLocks noChangeArrowheads="1"/>
            </p:cNvSpPr>
            <p:nvPr/>
          </p:nvSpPr>
          <p:spPr bwMode="auto">
            <a:xfrm>
              <a:off x="5399870" y="2007523"/>
              <a:ext cx="49307" cy="49308"/>
            </a:xfrm>
            <a:prstGeom prst="ellipse">
              <a:avLst/>
            </a:pr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73" name="Freeform 189">
              <a:extLst>
                <a:ext uri="{FF2B5EF4-FFF2-40B4-BE49-F238E27FC236}">
                  <a16:creationId xmlns:a16="http://schemas.microsoft.com/office/drawing/2014/main" id="{D9CE76F5-FE5E-4E02-A260-FCCE2C222B38}"/>
                </a:ext>
              </a:extLst>
            </p:cNvPr>
            <p:cNvSpPr>
              <a:spLocks/>
            </p:cNvSpPr>
            <p:nvPr/>
          </p:nvSpPr>
          <p:spPr bwMode="auto">
            <a:xfrm>
              <a:off x="5362890" y="2066313"/>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74" name="グループ化 73">
            <a:extLst>
              <a:ext uri="{FF2B5EF4-FFF2-40B4-BE49-F238E27FC236}">
                <a16:creationId xmlns:a16="http://schemas.microsoft.com/office/drawing/2014/main" id="{15DC8C65-9A46-4045-A0DD-4006BECE3D5E}"/>
              </a:ext>
            </a:extLst>
          </p:cNvPr>
          <p:cNvGrpSpPr>
            <a:grpSpLocks noChangeAspect="1"/>
          </p:cNvGrpSpPr>
          <p:nvPr/>
        </p:nvGrpSpPr>
        <p:grpSpPr>
          <a:xfrm>
            <a:off x="7201913" y="2654515"/>
            <a:ext cx="159506" cy="324000"/>
            <a:chOff x="6620498" y="2026412"/>
            <a:chExt cx="121372" cy="246539"/>
          </a:xfrm>
        </p:grpSpPr>
        <p:sp>
          <p:nvSpPr>
            <p:cNvPr id="75" name="Oval 188">
              <a:extLst>
                <a:ext uri="{FF2B5EF4-FFF2-40B4-BE49-F238E27FC236}">
                  <a16:creationId xmlns:a16="http://schemas.microsoft.com/office/drawing/2014/main" id="{02471530-7870-4A39-8E20-D97C0CEB532B}"/>
                </a:ext>
              </a:extLst>
            </p:cNvPr>
            <p:cNvSpPr>
              <a:spLocks noChangeArrowheads="1"/>
            </p:cNvSpPr>
            <p:nvPr/>
          </p:nvSpPr>
          <p:spPr bwMode="auto">
            <a:xfrm>
              <a:off x="6657478" y="2026412"/>
              <a:ext cx="49307" cy="49308"/>
            </a:xfrm>
            <a:prstGeom prst="ellipse">
              <a:avLst/>
            </a:pr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76" name="Freeform 189">
              <a:extLst>
                <a:ext uri="{FF2B5EF4-FFF2-40B4-BE49-F238E27FC236}">
                  <a16:creationId xmlns:a16="http://schemas.microsoft.com/office/drawing/2014/main" id="{43D7FD52-97EA-4D80-B75C-1EB599EAFA13}"/>
                </a:ext>
              </a:extLst>
            </p:cNvPr>
            <p:cNvSpPr>
              <a:spLocks/>
            </p:cNvSpPr>
            <p:nvPr/>
          </p:nvSpPr>
          <p:spPr bwMode="auto">
            <a:xfrm>
              <a:off x="6620498" y="2085202"/>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77" name="テキスト ボックス 76">
            <a:extLst>
              <a:ext uri="{FF2B5EF4-FFF2-40B4-BE49-F238E27FC236}">
                <a16:creationId xmlns:a16="http://schemas.microsoft.com/office/drawing/2014/main" id="{BC8C72A6-F97A-4BB3-81BC-D06A05777769}"/>
              </a:ext>
            </a:extLst>
          </p:cNvPr>
          <p:cNvSpPr txBox="1"/>
          <p:nvPr/>
        </p:nvSpPr>
        <p:spPr>
          <a:xfrm>
            <a:off x="7360912" y="2692826"/>
            <a:ext cx="1909497" cy="369332"/>
          </a:xfrm>
          <a:prstGeom prst="rect">
            <a:avLst/>
          </a:prstGeom>
          <a:noFill/>
        </p:spPr>
        <p:txBody>
          <a:bodyPr wrap="none" rtlCol="0">
            <a:spAutoFit/>
          </a:bodyPr>
          <a:lstStyle/>
          <a:p>
            <a:r>
              <a:rPr lang="en-US" altLang="ja-JP"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a:t>
            </a:r>
            <a:r>
              <a:rPr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歳～</a:t>
            </a:r>
            <a:r>
              <a:rPr lang="en-US" altLang="ja-JP"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歳まで</a:t>
            </a:r>
            <a:endParaRPr kumimoji="1"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78" name="テキスト ボックス 77">
            <a:extLst>
              <a:ext uri="{FF2B5EF4-FFF2-40B4-BE49-F238E27FC236}">
                <a16:creationId xmlns:a16="http://schemas.microsoft.com/office/drawing/2014/main" id="{16A69213-C2C6-4916-B6CE-E92246262CDA}"/>
              </a:ext>
            </a:extLst>
          </p:cNvPr>
          <p:cNvSpPr txBox="1"/>
          <p:nvPr/>
        </p:nvSpPr>
        <p:spPr>
          <a:xfrm>
            <a:off x="5190956" y="5238125"/>
            <a:ext cx="1172116" cy="461665"/>
          </a:xfrm>
          <a:prstGeom prst="rect">
            <a:avLst/>
          </a:prstGeom>
          <a:noFill/>
        </p:spPr>
        <p:txBody>
          <a:bodyPr wrap="none" rtlCol="0">
            <a:spAutoFit/>
          </a:bodyPr>
          <a:lstStyle/>
          <a:p>
            <a:r>
              <a:rPr lang="en-US" altLang="ja-JP"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13.5</a:t>
            </a:r>
            <a:r>
              <a:rPr lang="ja-JP" altLang="en-US"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a:t>
            </a:r>
            <a:endParaRPr kumimoji="1" lang="ja-JP" altLang="en-US"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79" name="グループ化 78">
            <a:extLst>
              <a:ext uri="{FF2B5EF4-FFF2-40B4-BE49-F238E27FC236}">
                <a16:creationId xmlns:a16="http://schemas.microsoft.com/office/drawing/2014/main" id="{C9AEABA6-4A80-4616-B8C0-169F26D93E47}"/>
              </a:ext>
            </a:extLst>
          </p:cNvPr>
          <p:cNvGrpSpPr/>
          <p:nvPr/>
        </p:nvGrpSpPr>
        <p:grpSpPr>
          <a:xfrm>
            <a:off x="6370882" y="3872350"/>
            <a:ext cx="807807" cy="1335549"/>
            <a:chOff x="5613885" y="2515760"/>
            <a:chExt cx="635259" cy="1050275"/>
          </a:xfrm>
        </p:grpSpPr>
        <p:grpSp>
          <p:nvGrpSpPr>
            <p:cNvPr id="80" name="グループ化 79">
              <a:extLst>
                <a:ext uri="{FF2B5EF4-FFF2-40B4-BE49-F238E27FC236}">
                  <a16:creationId xmlns:a16="http://schemas.microsoft.com/office/drawing/2014/main" id="{D842EB6F-73A5-42A3-93C7-C949F6D8559A}"/>
                </a:ext>
              </a:extLst>
            </p:cNvPr>
            <p:cNvGrpSpPr/>
            <p:nvPr/>
          </p:nvGrpSpPr>
          <p:grpSpPr>
            <a:xfrm>
              <a:off x="5618366" y="3060619"/>
              <a:ext cx="630778" cy="250661"/>
              <a:chOff x="514993" y="3602206"/>
              <a:chExt cx="630778" cy="250661"/>
            </a:xfrm>
          </p:grpSpPr>
          <p:grpSp>
            <p:nvGrpSpPr>
              <p:cNvPr id="100" name="Group 90">
                <a:extLst>
                  <a:ext uri="{FF2B5EF4-FFF2-40B4-BE49-F238E27FC236}">
                    <a16:creationId xmlns:a16="http://schemas.microsoft.com/office/drawing/2014/main" id="{943347A0-6EE8-4E83-8957-4DBB5AD980C5}"/>
                  </a:ext>
                </a:extLst>
              </p:cNvPr>
              <p:cNvGrpSpPr/>
              <p:nvPr/>
            </p:nvGrpSpPr>
            <p:grpSpPr>
              <a:xfrm>
                <a:off x="646057" y="3603420"/>
                <a:ext cx="499714" cy="249447"/>
                <a:chOff x="1064917" y="4040537"/>
                <a:chExt cx="666286" cy="332594"/>
              </a:xfrm>
            </p:grpSpPr>
            <p:grpSp>
              <p:nvGrpSpPr>
                <p:cNvPr id="103" name="Group 14">
                  <a:extLst>
                    <a:ext uri="{FF2B5EF4-FFF2-40B4-BE49-F238E27FC236}">
                      <a16:creationId xmlns:a16="http://schemas.microsoft.com/office/drawing/2014/main" id="{43413D84-78B2-4CF5-8E81-F6733CFAD240}"/>
                    </a:ext>
                  </a:extLst>
                </p:cNvPr>
                <p:cNvGrpSpPr/>
                <p:nvPr/>
              </p:nvGrpSpPr>
              <p:grpSpPr>
                <a:xfrm>
                  <a:off x="1230237" y="4042061"/>
                  <a:ext cx="161830" cy="328718"/>
                  <a:chOff x="-2141128" y="2389552"/>
                  <a:chExt cx="916918" cy="1862492"/>
                </a:xfrm>
                <a:solidFill>
                  <a:srgbClr val="0070C0"/>
                </a:solidFill>
              </p:grpSpPr>
              <p:sp>
                <p:nvSpPr>
                  <p:cNvPr id="113" name="Oval 188">
                    <a:extLst>
                      <a:ext uri="{FF2B5EF4-FFF2-40B4-BE49-F238E27FC236}">
                        <a16:creationId xmlns:a16="http://schemas.microsoft.com/office/drawing/2014/main" id="{5722037D-5399-416A-A992-976F9B46EE49}"/>
                      </a:ext>
                    </a:extLst>
                  </p:cNvPr>
                  <p:cNvSpPr>
                    <a:spLocks noChangeArrowheads="1"/>
                  </p:cNvSpPr>
                  <p:nvPr/>
                </p:nvSpPr>
                <p:spPr bwMode="auto">
                  <a:xfrm>
                    <a:off x="-1861757" y="2389552"/>
                    <a:ext cx="372498"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4" name="Freeform 189">
                    <a:extLst>
                      <a:ext uri="{FF2B5EF4-FFF2-40B4-BE49-F238E27FC236}">
                        <a16:creationId xmlns:a16="http://schemas.microsoft.com/office/drawing/2014/main" id="{8B713255-A578-43CD-ADC7-BBDF0879CF31}"/>
                      </a:ext>
                    </a:extLst>
                  </p:cNvPr>
                  <p:cNvSpPr>
                    <a:spLocks/>
                  </p:cNvSpPr>
                  <p:nvPr/>
                </p:nvSpPr>
                <p:spPr bwMode="auto">
                  <a:xfrm>
                    <a:off x="-2141128" y="2833685"/>
                    <a:ext cx="916918" cy="141835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04" name="Group 66">
                  <a:extLst>
                    <a:ext uri="{FF2B5EF4-FFF2-40B4-BE49-F238E27FC236}">
                      <a16:creationId xmlns:a16="http://schemas.microsoft.com/office/drawing/2014/main" id="{BCFD9C55-9F85-4DA1-A7E1-101372B347BB}"/>
                    </a:ext>
                  </a:extLst>
                </p:cNvPr>
                <p:cNvGrpSpPr/>
                <p:nvPr/>
              </p:nvGrpSpPr>
              <p:grpSpPr>
                <a:xfrm>
                  <a:off x="1403151" y="4040537"/>
                  <a:ext cx="161830" cy="328718"/>
                  <a:chOff x="-2024901" y="2380917"/>
                  <a:chExt cx="916918" cy="1862492"/>
                </a:xfrm>
                <a:solidFill>
                  <a:srgbClr val="0070C0"/>
                </a:solidFill>
              </p:grpSpPr>
              <p:sp>
                <p:nvSpPr>
                  <p:cNvPr id="111" name="Oval 188">
                    <a:extLst>
                      <a:ext uri="{FF2B5EF4-FFF2-40B4-BE49-F238E27FC236}">
                        <a16:creationId xmlns:a16="http://schemas.microsoft.com/office/drawing/2014/main" id="{44A65272-4CFA-4E3D-9C31-F62E827921D0}"/>
                      </a:ext>
                    </a:extLst>
                  </p:cNvPr>
                  <p:cNvSpPr>
                    <a:spLocks noChangeArrowheads="1"/>
                  </p:cNvSpPr>
                  <p:nvPr/>
                </p:nvSpPr>
                <p:spPr bwMode="auto">
                  <a:xfrm>
                    <a:off x="-1745532" y="2380917"/>
                    <a:ext cx="372495"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2" name="Freeform 189">
                    <a:extLst>
                      <a:ext uri="{FF2B5EF4-FFF2-40B4-BE49-F238E27FC236}">
                        <a16:creationId xmlns:a16="http://schemas.microsoft.com/office/drawing/2014/main" id="{89073C6A-4F17-4554-95BC-C11E2B1A1F83}"/>
                      </a:ext>
                    </a:extLst>
                  </p:cNvPr>
                  <p:cNvSpPr>
                    <a:spLocks/>
                  </p:cNvSpPr>
                  <p:nvPr/>
                </p:nvSpPr>
                <p:spPr bwMode="auto">
                  <a:xfrm>
                    <a:off x="-2024901" y="2825049"/>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05" name="Group 69">
                  <a:extLst>
                    <a:ext uri="{FF2B5EF4-FFF2-40B4-BE49-F238E27FC236}">
                      <a16:creationId xmlns:a16="http://schemas.microsoft.com/office/drawing/2014/main" id="{C56AD26B-45B9-42B8-9262-4A197BE4A4C0}"/>
                    </a:ext>
                  </a:extLst>
                </p:cNvPr>
                <p:cNvGrpSpPr/>
                <p:nvPr/>
              </p:nvGrpSpPr>
              <p:grpSpPr>
                <a:xfrm>
                  <a:off x="1569373" y="4044403"/>
                  <a:ext cx="161830" cy="328718"/>
                  <a:chOff x="-1976438" y="2402825"/>
                  <a:chExt cx="916918" cy="1862492"/>
                </a:xfrm>
                <a:solidFill>
                  <a:srgbClr val="0070C0"/>
                </a:solidFill>
              </p:grpSpPr>
              <p:sp>
                <p:nvSpPr>
                  <p:cNvPr id="109" name="Oval 188">
                    <a:extLst>
                      <a:ext uri="{FF2B5EF4-FFF2-40B4-BE49-F238E27FC236}">
                        <a16:creationId xmlns:a16="http://schemas.microsoft.com/office/drawing/2014/main" id="{0831B653-52B0-4DB8-8ADF-01FD02726F0C}"/>
                      </a:ext>
                    </a:extLst>
                  </p:cNvPr>
                  <p:cNvSpPr>
                    <a:spLocks noChangeArrowheads="1"/>
                  </p:cNvSpPr>
                  <p:nvPr/>
                </p:nvSpPr>
                <p:spPr bwMode="auto">
                  <a:xfrm>
                    <a:off x="-1697068" y="2402825"/>
                    <a:ext cx="372495"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0" name="Freeform 189">
                    <a:extLst>
                      <a:ext uri="{FF2B5EF4-FFF2-40B4-BE49-F238E27FC236}">
                        <a16:creationId xmlns:a16="http://schemas.microsoft.com/office/drawing/2014/main" id="{AE01F6AB-8CC8-465A-A7E7-CC1AF4BA1DB6}"/>
                      </a:ext>
                    </a:extLst>
                  </p:cNvPr>
                  <p:cNvSpPr>
                    <a:spLocks/>
                  </p:cNvSpPr>
                  <p:nvPr/>
                </p:nvSpPr>
                <p:spPr bwMode="auto">
                  <a:xfrm>
                    <a:off x="-1976438" y="2846957"/>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06" name="Group 75">
                  <a:extLst>
                    <a:ext uri="{FF2B5EF4-FFF2-40B4-BE49-F238E27FC236}">
                      <a16:creationId xmlns:a16="http://schemas.microsoft.com/office/drawing/2014/main" id="{13AEE17B-EC58-48CF-BF04-C04E51505F60}"/>
                    </a:ext>
                  </a:extLst>
                </p:cNvPr>
                <p:cNvGrpSpPr/>
                <p:nvPr/>
              </p:nvGrpSpPr>
              <p:grpSpPr>
                <a:xfrm>
                  <a:off x="1064917" y="4044413"/>
                  <a:ext cx="161830" cy="328718"/>
                  <a:chOff x="-2214332" y="2402878"/>
                  <a:chExt cx="916918" cy="1862492"/>
                </a:xfrm>
                <a:solidFill>
                  <a:srgbClr val="0070C0"/>
                </a:solidFill>
              </p:grpSpPr>
              <p:sp>
                <p:nvSpPr>
                  <p:cNvPr id="107" name="Oval 188">
                    <a:extLst>
                      <a:ext uri="{FF2B5EF4-FFF2-40B4-BE49-F238E27FC236}">
                        <a16:creationId xmlns:a16="http://schemas.microsoft.com/office/drawing/2014/main" id="{C6B9529D-AA00-4A67-ADE5-74544CD5D585}"/>
                      </a:ext>
                    </a:extLst>
                  </p:cNvPr>
                  <p:cNvSpPr>
                    <a:spLocks noChangeArrowheads="1"/>
                  </p:cNvSpPr>
                  <p:nvPr/>
                </p:nvSpPr>
                <p:spPr bwMode="auto">
                  <a:xfrm>
                    <a:off x="-1934957" y="2402878"/>
                    <a:ext cx="372500"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08" name="Freeform 189">
                    <a:extLst>
                      <a:ext uri="{FF2B5EF4-FFF2-40B4-BE49-F238E27FC236}">
                        <a16:creationId xmlns:a16="http://schemas.microsoft.com/office/drawing/2014/main" id="{02CD661D-E4EA-4367-9F77-F9C0AE713B04}"/>
                      </a:ext>
                    </a:extLst>
                  </p:cNvPr>
                  <p:cNvSpPr>
                    <a:spLocks/>
                  </p:cNvSpPr>
                  <p:nvPr/>
                </p:nvSpPr>
                <p:spPr bwMode="auto">
                  <a:xfrm>
                    <a:off x="-2214332" y="2847010"/>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sp>
            <p:nvSpPr>
              <p:cNvPr id="101" name="Oval 188">
                <a:extLst>
                  <a:ext uri="{FF2B5EF4-FFF2-40B4-BE49-F238E27FC236}">
                    <a16:creationId xmlns:a16="http://schemas.microsoft.com/office/drawing/2014/main" id="{E7604CF6-AACD-49CA-8815-8115F70858D8}"/>
                  </a:ext>
                </a:extLst>
              </p:cNvPr>
              <p:cNvSpPr>
                <a:spLocks noChangeArrowheads="1"/>
              </p:cNvSpPr>
              <p:nvPr/>
            </p:nvSpPr>
            <p:spPr bwMode="auto">
              <a:xfrm>
                <a:off x="551973" y="3602206"/>
                <a:ext cx="49307" cy="49308"/>
              </a:xfrm>
              <a:prstGeom prst="ellipse">
                <a:avLst/>
              </a:pr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02" name="Freeform 189">
                <a:extLst>
                  <a:ext uri="{FF2B5EF4-FFF2-40B4-BE49-F238E27FC236}">
                    <a16:creationId xmlns:a16="http://schemas.microsoft.com/office/drawing/2014/main" id="{219C1AAB-ABBE-443C-B0D6-DF62FBAD17A1}"/>
                  </a:ext>
                </a:extLst>
              </p:cNvPr>
              <p:cNvSpPr>
                <a:spLocks/>
              </p:cNvSpPr>
              <p:nvPr/>
            </p:nvSpPr>
            <p:spPr bwMode="auto">
              <a:xfrm>
                <a:off x="514993" y="3660996"/>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81" name="グループ化 80">
              <a:extLst>
                <a:ext uri="{FF2B5EF4-FFF2-40B4-BE49-F238E27FC236}">
                  <a16:creationId xmlns:a16="http://schemas.microsoft.com/office/drawing/2014/main" id="{09574F9A-7630-4A5D-8EB4-FBA41D8E456E}"/>
                </a:ext>
              </a:extLst>
            </p:cNvPr>
            <p:cNvGrpSpPr/>
            <p:nvPr/>
          </p:nvGrpSpPr>
          <p:grpSpPr>
            <a:xfrm>
              <a:off x="5618366" y="2788838"/>
              <a:ext cx="630778" cy="250661"/>
              <a:chOff x="514993" y="3602206"/>
              <a:chExt cx="630778" cy="250661"/>
            </a:xfrm>
          </p:grpSpPr>
          <p:grpSp>
            <p:nvGrpSpPr>
              <p:cNvPr id="85" name="Group 90">
                <a:extLst>
                  <a:ext uri="{FF2B5EF4-FFF2-40B4-BE49-F238E27FC236}">
                    <a16:creationId xmlns:a16="http://schemas.microsoft.com/office/drawing/2014/main" id="{5DB23D9D-F04D-4893-B0FA-0201A9A39417}"/>
                  </a:ext>
                </a:extLst>
              </p:cNvPr>
              <p:cNvGrpSpPr/>
              <p:nvPr/>
            </p:nvGrpSpPr>
            <p:grpSpPr>
              <a:xfrm>
                <a:off x="646057" y="3603420"/>
                <a:ext cx="499714" cy="249447"/>
                <a:chOff x="1064917" y="4040537"/>
                <a:chExt cx="666286" cy="332594"/>
              </a:xfrm>
            </p:grpSpPr>
            <p:grpSp>
              <p:nvGrpSpPr>
                <p:cNvPr id="88" name="Group 14">
                  <a:extLst>
                    <a:ext uri="{FF2B5EF4-FFF2-40B4-BE49-F238E27FC236}">
                      <a16:creationId xmlns:a16="http://schemas.microsoft.com/office/drawing/2014/main" id="{09460F58-0E87-4D9E-BD73-C4307C7262E7}"/>
                    </a:ext>
                  </a:extLst>
                </p:cNvPr>
                <p:cNvGrpSpPr/>
                <p:nvPr/>
              </p:nvGrpSpPr>
              <p:grpSpPr>
                <a:xfrm>
                  <a:off x="1230237" y="4042061"/>
                  <a:ext cx="161830" cy="328718"/>
                  <a:chOff x="-2141128" y="2389552"/>
                  <a:chExt cx="916918" cy="1862492"/>
                </a:xfrm>
                <a:solidFill>
                  <a:srgbClr val="0070C0"/>
                </a:solidFill>
              </p:grpSpPr>
              <p:sp>
                <p:nvSpPr>
                  <p:cNvPr id="98" name="Oval 188">
                    <a:extLst>
                      <a:ext uri="{FF2B5EF4-FFF2-40B4-BE49-F238E27FC236}">
                        <a16:creationId xmlns:a16="http://schemas.microsoft.com/office/drawing/2014/main" id="{6699A77F-3916-4A30-8003-60432F3AD0E9}"/>
                      </a:ext>
                    </a:extLst>
                  </p:cNvPr>
                  <p:cNvSpPr>
                    <a:spLocks noChangeArrowheads="1"/>
                  </p:cNvSpPr>
                  <p:nvPr/>
                </p:nvSpPr>
                <p:spPr bwMode="auto">
                  <a:xfrm>
                    <a:off x="-1861757" y="2389552"/>
                    <a:ext cx="372498"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9" name="Freeform 189">
                    <a:extLst>
                      <a:ext uri="{FF2B5EF4-FFF2-40B4-BE49-F238E27FC236}">
                        <a16:creationId xmlns:a16="http://schemas.microsoft.com/office/drawing/2014/main" id="{802264DA-4797-4CEA-8ECC-0E4E3D271B72}"/>
                      </a:ext>
                    </a:extLst>
                  </p:cNvPr>
                  <p:cNvSpPr>
                    <a:spLocks/>
                  </p:cNvSpPr>
                  <p:nvPr/>
                </p:nvSpPr>
                <p:spPr bwMode="auto">
                  <a:xfrm>
                    <a:off x="-2141128" y="2833685"/>
                    <a:ext cx="916918" cy="141835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89" name="Group 66">
                  <a:extLst>
                    <a:ext uri="{FF2B5EF4-FFF2-40B4-BE49-F238E27FC236}">
                      <a16:creationId xmlns:a16="http://schemas.microsoft.com/office/drawing/2014/main" id="{651C54FB-BFBB-456E-9E5E-23BA4577C6AB}"/>
                    </a:ext>
                  </a:extLst>
                </p:cNvPr>
                <p:cNvGrpSpPr/>
                <p:nvPr/>
              </p:nvGrpSpPr>
              <p:grpSpPr>
                <a:xfrm>
                  <a:off x="1403151" y="4040537"/>
                  <a:ext cx="161830" cy="328718"/>
                  <a:chOff x="-2024901" y="2380917"/>
                  <a:chExt cx="916918" cy="1862492"/>
                </a:xfrm>
                <a:solidFill>
                  <a:srgbClr val="0070C0"/>
                </a:solidFill>
              </p:grpSpPr>
              <p:sp>
                <p:nvSpPr>
                  <p:cNvPr id="96" name="Oval 188">
                    <a:extLst>
                      <a:ext uri="{FF2B5EF4-FFF2-40B4-BE49-F238E27FC236}">
                        <a16:creationId xmlns:a16="http://schemas.microsoft.com/office/drawing/2014/main" id="{808D6281-CB3E-4E98-9B2E-D7CCCB2A40BE}"/>
                      </a:ext>
                    </a:extLst>
                  </p:cNvPr>
                  <p:cNvSpPr>
                    <a:spLocks noChangeArrowheads="1"/>
                  </p:cNvSpPr>
                  <p:nvPr/>
                </p:nvSpPr>
                <p:spPr bwMode="auto">
                  <a:xfrm>
                    <a:off x="-1745532" y="2380917"/>
                    <a:ext cx="372495"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7" name="Freeform 189">
                    <a:extLst>
                      <a:ext uri="{FF2B5EF4-FFF2-40B4-BE49-F238E27FC236}">
                        <a16:creationId xmlns:a16="http://schemas.microsoft.com/office/drawing/2014/main" id="{B82007BB-6363-48FB-9A0F-11FD0880071F}"/>
                      </a:ext>
                    </a:extLst>
                  </p:cNvPr>
                  <p:cNvSpPr>
                    <a:spLocks/>
                  </p:cNvSpPr>
                  <p:nvPr/>
                </p:nvSpPr>
                <p:spPr bwMode="auto">
                  <a:xfrm>
                    <a:off x="-2024901" y="2825049"/>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90" name="Group 69">
                  <a:extLst>
                    <a:ext uri="{FF2B5EF4-FFF2-40B4-BE49-F238E27FC236}">
                      <a16:creationId xmlns:a16="http://schemas.microsoft.com/office/drawing/2014/main" id="{6766ED09-2AB1-4F52-BA57-8AFB45441DCE}"/>
                    </a:ext>
                  </a:extLst>
                </p:cNvPr>
                <p:cNvGrpSpPr/>
                <p:nvPr/>
              </p:nvGrpSpPr>
              <p:grpSpPr>
                <a:xfrm>
                  <a:off x="1569373" y="4044403"/>
                  <a:ext cx="161830" cy="328718"/>
                  <a:chOff x="-1976438" y="2402825"/>
                  <a:chExt cx="916918" cy="1862492"/>
                </a:xfrm>
                <a:solidFill>
                  <a:srgbClr val="0070C0"/>
                </a:solidFill>
              </p:grpSpPr>
              <p:sp>
                <p:nvSpPr>
                  <p:cNvPr id="94" name="Oval 188">
                    <a:extLst>
                      <a:ext uri="{FF2B5EF4-FFF2-40B4-BE49-F238E27FC236}">
                        <a16:creationId xmlns:a16="http://schemas.microsoft.com/office/drawing/2014/main" id="{830B5B0D-C24A-4CAF-ACC8-3B82830CE631}"/>
                      </a:ext>
                    </a:extLst>
                  </p:cNvPr>
                  <p:cNvSpPr>
                    <a:spLocks noChangeArrowheads="1"/>
                  </p:cNvSpPr>
                  <p:nvPr/>
                </p:nvSpPr>
                <p:spPr bwMode="auto">
                  <a:xfrm>
                    <a:off x="-1697068" y="2402825"/>
                    <a:ext cx="372495"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5" name="Freeform 189">
                    <a:extLst>
                      <a:ext uri="{FF2B5EF4-FFF2-40B4-BE49-F238E27FC236}">
                        <a16:creationId xmlns:a16="http://schemas.microsoft.com/office/drawing/2014/main" id="{5B0923E9-119C-49DD-BF76-745344C303BB}"/>
                      </a:ext>
                    </a:extLst>
                  </p:cNvPr>
                  <p:cNvSpPr>
                    <a:spLocks/>
                  </p:cNvSpPr>
                  <p:nvPr/>
                </p:nvSpPr>
                <p:spPr bwMode="auto">
                  <a:xfrm>
                    <a:off x="-1976438" y="2846957"/>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91" name="Group 75">
                  <a:extLst>
                    <a:ext uri="{FF2B5EF4-FFF2-40B4-BE49-F238E27FC236}">
                      <a16:creationId xmlns:a16="http://schemas.microsoft.com/office/drawing/2014/main" id="{9F312C92-AFF0-46FA-B7D3-DE5B55F24D94}"/>
                    </a:ext>
                  </a:extLst>
                </p:cNvPr>
                <p:cNvGrpSpPr/>
                <p:nvPr/>
              </p:nvGrpSpPr>
              <p:grpSpPr>
                <a:xfrm>
                  <a:off x="1064917" y="4044413"/>
                  <a:ext cx="161830" cy="328718"/>
                  <a:chOff x="-2214332" y="2402878"/>
                  <a:chExt cx="916918" cy="1862492"/>
                </a:xfrm>
                <a:solidFill>
                  <a:srgbClr val="0070C0"/>
                </a:solidFill>
              </p:grpSpPr>
              <p:sp>
                <p:nvSpPr>
                  <p:cNvPr id="92" name="Oval 188">
                    <a:extLst>
                      <a:ext uri="{FF2B5EF4-FFF2-40B4-BE49-F238E27FC236}">
                        <a16:creationId xmlns:a16="http://schemas.microsoft.com/office/drawing/2014/main" id="{098CD6A4-364D-4D7A-89EF-B3ABA72EF7F9}"/>
                      </a:ext>
                    </a:extLst>
                  </p:cNvPr>
                  <p:cNvSpPr>
                    <a:spLocks noChangeArrowheads="1"/>
                  </p:cNvSpPr>
                  <p:nvPr/>
                </p:nvSpPr>
                <p:spPr bwMode="auto">
                  <a:xfrm>
                    <a:off x="-1934957" y="2402878"/>
                    <a:ext cx="372500"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93" name="Freeform 189">
                    <a:extLst>
                      <a:ext uri="{FF2B5EF4-FFF2-40B4-BE49-F238E27FC236}">
                        <a16:creationId xmlns:a16="http://schemas.microsoft.com/office/drawing/2014/main" id="{F55C8765-84BF-4115-A34F-AB331E3DAC3C}"/>
                      </a:ext>
                    </a:extLst>
                  </p:cNvPr>
                  <p:cNvSpPr>
                    <a:spLocks/>
                  </p:cNvSpPr>
                  <p:nvPr/>
                </p:nvSpPr>
                <p:spPr bwMode="auto">
                  <a:xfrm>
                    <a:off x="-2214332" y="2847010"/>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sp>
            <p:nvSpPr>
              <p:cNvPr id="86" name="Oval 188">
                <a:extLst>
                  <a:ext uri="{FF2B5EF4-FFF2-40B4-BE49-F238E27FC236}">
                    <a16:creationId xmlns:a16="http://schemas.microsoft.com/office/drawing/2014/main" id="{35D69DEF-1472-4964-844F-9115E8BE5C43}"/>
                  </a:ext>
                </a:extLst>
              </p:cNvPr>
              <p:cNvSpPr>
                <a:spLocks noChangeArrowheads="1"/>
              </p:cNvSpPr>
              <p:nvPr/>
            </p:nvSpPr>
            <p:spPr bwMode="auto">
              <a:xfrm>
                <a:off x="551973" y="3602206"/>
                <a:ext cx="49307" cy="49308"/>
              </a:xfrm>
              <a:prstGeom prst="ellipse">
                <a:avLst/>
              </a:pr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87" name="Freeform 189">
                <a:extLst>
                  <a:ext uri="{FF2B5EF4-FFF2-40B4-BE49-F238E27FC236}">
                    <a16:creationId xmlns:a16="http://schemas.microsoft.com/office/drawing/2014/main" id="{D4ED930F-DC34-4E34-BD22-7D60EE0A894E}"/>
                  </a:ext>
                </a:extLst>
              </p:cNvPr>
              <p:cNvSpPr>
                <a:spLocks/>
              </p:cNvSpPr>
              <p:nvPr/>
            </p:nvSpPr>
            <p:spPr bwMode="auto">
              <a:xfrm>
                <a:off x="514993" y="3660996"/>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82" name="図 81">
              <a:extLst>
                <a:ext uri="{FF2B5EF4-FFF2-40B4-BE49-F238E27FC236}">
                  <a16:creationId xmlns:a16="http://schemas.microsoft.com/office/drawing/2014/main" id="{0C94A2EC-C732-412F-B229-E38A9E7B272F}"/>
                </a:ext>
              </a:extLst>
            </p:cNvPr>
            <p:cNvPicPr>
              <a:picLocks noChangeAspect="1"/>
            </p:cNvPicPr>
            <p:nvPr/>
          </p:nvPicPr>
          <p:blipFill>
            <a:blip r:embed="rId8"/>
            <a:stretch>
              <a:fillRect/>
            </a:stretch>
          </p:blipFill>
          <p:spPr>
            <a:xfrm>
              <a:off x="5613885" y="3324835"/>
              <a:ext cx="67617" cy="241200"/>
            </a:xfrm>
            <a:prstGeom prst="rect">
              <a:avLst/>
            </a:prstGeom>
          </p:spPr>
        </p:pic>
        <p:sp>
          <p:nvSpPr>
            <p:cNvPr id="83" name="Oval 188">
              <a:extLst>
                <a:ext uri="{FF2B5EF4-FFF2-40B4-BE49-F238E27FC236}">
                  <a16:creationId xmlns:a16="http://schemas.microsoft.com/office/drawing/2014/main" id="{36744BC1-33D7-4F9E-909B-D8AA6DB3F07F}"/>
                </a:ext>
              </a:extLst>
            </p:cNvPr>
            <p:cNvSpPr>
              <a:spLocks noChangeArrowheads="1"/>
            </p:cNvSpPr>
            <p:nvPr/>
          </p:nvSpPr>
          <p:spPr bwMode="auto">
            <a:xfrm>
              <a:off x="5905180" y="2515760"/>
              <a:ext cx="49307" cy="49308"/>
            </a:xfrm>
            <a:prstGeom prst="ellipse">
              <a:avLst/>
            </a:pr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84" name="Freeform 189">
              <a:extLst>
                <a:ext uri="{FF2B5EF4-FFF2-40B4-BE49-F238E27FC236}">
                  <a16:creationId xmlns:a16="http://schemas.microsoft.com/office/drawing/2014/main" id="{CA931AC5-47CD-470A-8377-D83718B8D7E2}"/>
                </a:ext>
              </a:extLst>
            </p:cNvPr>
            <p:cNvSpPr>
              <a:spLocks/>
            </p:cNvSpPr>
            <p:nvPr/>
          </p:nvSpPr>
          <p:spPr bwMode="auto">
            <a:xfrm>
              <a:off x="5868200" y="2574549"/>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15" name="グループ化 114">
            <a:extLst>
              <a:ext uri="{FF2B5EF4-FFF2-40B4-BE49-F238E27FC236}">
                <a16:creationId xmlns:a16="http://schemas.microsoft.com/office/drawing/2014/main" id="{CB52FF41-E169-4852-87EF-945FC6E27F6B}"/>
              </a:ext>
            </a:extLst>
          </p:cNvPr>
          <p:cNvGrpSpPr/>
          <p:nvPr/>
        </p:nvGrpSpPr>
        <p:grpSpPr>
          <a:xfrm>
            <a:off x="7464223" y="3887376"/>
            <a:ext cx="802109" cy="1021545"/>
            <a:chOff x="7340638" y="3110173"/>
            <a:chExt cx="802109" cy="1021545"/>
          </a:xfrm>
        </p:grpSpPr>
        <p:grpSp>
          <p:nvGrpSpPr>
            <p:cNvPr id="116" name="グループ化 115">
              <a:extLst>
                <a:ext uri="{FF2B5EF4-FFF2-40B4-BE49-F238E27FC236}">
                  <a16:creationId xmlns:a16="http://schemas.microsoft.com/office/drawing/2014/main" id="{3D9A3859-5ECD-4C46-9275-A36DA58E6137}"/>
                </a:ext>
              </a:extLst>
            </p:cNvPr>
            <p:cNvGrpSpPr/>
            <p:nvPr/>
          </p:nvGrpSpPr>
          <p:grpSpPr>
            <a:xfrm>
              <a:off x="7340638" y="3110173"/>
              <a:ext cx="802109" cy="1004508"/>
              <a:chOff x="5618366" y="2521335"/>
              <a:chExt cx="630778" cy="789945"/>
            </a:xfrm>
          </p:grpSpPr>
          <p:grpSp>
            <p:nvGrpSpPr>
              <p:cNvPr id="118" name="グループ化 117">
                <a:extLst>
                  <a:ext uri="{FF2B5EF4-FFF2-40B4-BE49-F238E27FC236}">
                    <a16:creationId xmlns:a16="http://schemas.microsoft.com/office/drawing/2014/main" id="{121F4212-EF44-4A16-A84B-75D43CA06EB1}"/>
                  </a:ext>
                </a:extLst>
              </p:cNvPr>
              <p:cNvGrpSpPr/>
              <p:nvPr/>
            </p:nvGrpSpPr>
            <p:grpSpPr>
              <a:xfrm>
                <a:off x="5618366" y="3060619"/>
                <a:ext cx="252434" cy="250661"/>
                <a:chOff x="514993" y="3602206"/>
                <a:chExt cx="252434" cy="250661"/>
              </a:xfrm>
            </p:grpSpPr>
            <p:grpSp>
              <p:nvGrpSpPr>
                <p:cNvPr id="137" name="Group 75">
                  <a:extLst>
                    <a:ext uri="{FF2B5EF4-FFF2-40B4-BE49-F238E27FC236}">
                      <a16:creationId xmlns:a16="http://schemas.microsoft.com/office/drawing/2014/main" id="{7C24E6A6-682B-4347-ADB0-DBA282B06C73}"/>
                    </a:ext>
                  </a:extLst>
                </p:cNvPr>
                <p:cNvGrpSpPr/>
                <p:nvPr/>
              </p:nvGrpSpPr>
              <p:grpSpPr>
                <a:xfrm>
                  <a:off x="646055" y="3606327"/>
                  <a:ext cx="121372" cy="246540"/>
                  <a:chOff x="-2214332" y="2402878"/>
                  <a:chExt cx="916918" cy="1862492"/>
                </a:xfrm>
                <a:solidFill>
                  <a:srgbClr val="0070C0"/>
                </a:solidFill>
              </p:grpSpPr>
              <p:sp>
                <p:nvSpPr>
                  <p:cNvPr id="140" name="Oval 188">
                    <a:extLst>
                      <a:ext uri="{FF2B5EF4-FFF2-40B4-BE49-F238E27FC236}">
                        <a16:creationId xmlns:a16="http://schemas.microsoft.com/office/drawing/2014/main" id="{A5FCBCA3-3D13-429C-9F7C-2D123840B61A}"/>
                      </a:ext>
                    </a:extLst>
                  </p:cNvPr>
                  <p:cNvSpPr>
                    <a:spLocks noChangeArrowheads="1"/>
                  </p:cNvSpPr>
                  <p:nvPr/>
                </p:nvSpPr>
                <p:spPr bwMode="auto">
                  <a:xfrm>
                    <a:off x="-1934957" y="2402878"/>
                    <a:ext cx="372500"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41" name="Freeform 189">
                    <a:extLst>
                      <a:ext uri="{FF2B5EF4-FFF2-40B4-BE49-F238E27FC236}">
                        <a16:creationId xmlns:a16="http://schemas.microsoft.com/office/drawing/2014/main" id="{0DEF7914-2317-4290-8DA3-8E6F4B0EBEC4}"/>
                      </a:ext>
                    </a:extLst>
                  </p:cNvPr>
                  <p:cNvSpPr>
                    <a:spLocks/>
                  </p:cNvSpPr>
                  <p:nvPr/>
                </p:nvSpPr>
                <p:spPr bwMode="auto">
                  <a:xfrm>
                    <a:off x="-2214332" y="2847010"/>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38" name="Oval 188">
                  <a:extLst>
                    <a:ext uri="{FF2B5EF4-FFF2-40B4-BE49-F238E27FC236}">
                      <a16:creationId xmlns:a16="http://schemas.microsoft.com/office/drawing/2014/main" id="{2FA61EF2-F9A5-4409-8BA8-6382D4F360EB}"/>
                    </a:ext>
                  </a:extLst>
                </p:cNvPr>
                <p:cNvSpPr>
                  <a:spLocks noChangeArrowheads="1"/>
                </p:cNvSpPr>
                <p:nvPr/>
              </p:nvSpPr>
              <p:spPr bwMode="auto">
                <a:xfrm>
                  <a:off x="551973" y="3602206"/>
                  <a:ext cx="49307" cy="49308"/>
                </a:xfrm>
                <a:prstGeom prst="ellipse">
                  <a:avLst/>
                </a:pr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39" name="Freeform 189">
                  <a:extLst>
                    <a:ext uri="{FF2B5EF4-FFF2-40B4-BE49-F238E27FC236}">
                      <a16:creationId xmlns:a16="http://schemas.microsoft.com/office/drawing/2014/main" id="{1B3AE262-6AA2-49C9-BED7-CA7AA01EBFA9}"/>
                    </a:ext>
                  </a:extLst>
                </p:cNvPr>
                <p:cNvSpPr>
                  <a:spLocks/>
                </p:cNvSpPr>
                <p:nvPr/>
              </p:nvSpPr>
              <p:spPr bwMode="auto">
                <a:xfrm>
                  <a:off x="514993" y="3660996"/>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19" name="グループ化 118">
                <a:extLst>
                  <a:ext uri="{FF2B5EF4-FFF2-40B4-BE49-F238E27FC236}">
                    <a16:creationId xmlns:a16="http://schemas.microsoft.com/office/drawing/2014/main" id="{EC5DD22C-20EC-4C29-8197-4C2C67BB98FB}"/>
                  </a:ext>
                </a:extLst>
              </p:cNvPr>
              <p:cNvGrpSpPr/>
              <p:nvPr/>
            </p:nvGrpSpPr>
            <p:grpSpPr>
              <a:xfrm>
                <a:off x="5618366" y="2788838"/>
                <a:ext cx="630778" cy="250661"/>
                <a:chOff x="514993" y="3602206"/>
                <a:chExt cx="630778" cy="250661"/>
              </a:xfrm>
            </p:grpSpPr>
            <p:grpSp>
              <p:nvGrpSpPr>
                <p:cNvPr id="122" name="Group 90">
                  <a:extLst>
                    <a:ext uri="{FF2B5EF4-FFF2-40B4-BE49-F238E27FC236}">
                      <a16:creationId xmlns:a16="http://schemas.microsoft.com/office/drawing/2014/main" id="{E23D1089-ABAC-4318-8CA2-E23847B802D4}"/>
                    </a:ext>
                  </a:extLst>
                </p:cNvPr>
                <p:cNvGrpSpPr/>
                <p:nvPr/>
              </p:nvGrpSpPr>
              <p:grpSpPr>
                <a:xfrm>
                  <a:off x="646057" y="3603420"/>
                  <a:ext cx="499714" cy="249447"/>
                  <a:chOff x="1064917" y="4040537"/>
                  <a:chExt cx="666286" cy="332594"/>
                </a:xfrm>
              </p:grpSpPr>
              <p:grpSp>
                <p:nvGrpSpPr>
                  <p:cNvPr id="125" name="Group 14">
                    <a:extLst>
                      <a:ext uri="{FF2B5EF4-FFF2-40B4-BE49-F238E27FC236}">
                        <a16:creationId xmlns:a16="http://schemas.microsoft.com/office/drawing/2014/main" id="{AEE50AC5-4C2E-4338-BC79-C05309EE19C2}"/>
                      </a:ext>
                    </a:extLst>
                  </p:cNvPr>
                  <p:cNvGrpSpPr/>
                  <p:nvPr/>
                </p:nvGrpSpPr>
                <p:grpSpPr>
                  <a:xfrm>
                    <a:off x="1230237" y="4042061"/>
                    <a:ext cx="161830" cy="328718"/>
                    <a:chOff x="-2141128" y="2389552"/>
                    <a:chExt cx="916918" cy="1862492"/>
                  </a:xfrm>
                  <a:solidFill>
                    <a:srgbClr val="0070C0"/>
                  </a:solidFill>
                </p:grpSpPr>
                <p:sp>
                  <p:nvSpPr>
                    <p:cNvPr id="135" name="Oval 188">
                      <a:extLst>
                        <a:ext uri="{FF2B5EF4-FFF2-40B4-BE49-F238E27FC236}">
                          <a16:creationId xmlns:a16="http://schemas.microsoft.com/office/drawing/2014/main" id="{0DF7077B-05AC-46CD-9C6D-89EECE982B9D}"/>
                        </a:ext>
                      </a:extLst>
                    </p:cNvPr>
                    <p:cNvSpPr>
                      <a:spLocks noChangeArrowheads="1"/>
                    </p:cNvSpPr>
                    <p:nvPr/>
                  </p:nvSpPr>
                  <p:spPr bwMode="auto">
                    <a:xfrm>
                      <a:off x="-1861757" y="2389552"/>
                      <a:ext cx="372498"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36" name="Freeform 189">
                      <a:extLst>
                        <a:ext uri="{FF2B5EF4-FFF2-40B4-BE49-F238E27FC236}">
                          <a16:creationId xmlns:a16="http://schemas.microsoft.com/office/drawing/2014/main" id="{B36B5B01-0607-451B-A422-266E376253F4}"/>
                        </a:ext>
                      </a:extLst>
                    </p:cNvPr>
                    <p:cNvSpPr>
                      <a:spLocks/>
                    </p:cNvSpPr>
                    <p:nvPr/>
                  </p:nvSpPr>
                  <p:spPr bwMode="auto">
                    <a:xfrm>
                      <a:off x="-2141128" y="2833685"/>
                      <a:ext cx="916918" cy="141835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26" name="Group 66">
                    <a:extLst>
                      <a:ext uri="{FF2B5EF4-FFF2-40B4-BE49-F238E27FC236}">
                        <a16:creationId xmlns:a16="http://schemas.microsoft.com/office/drawing/2014/main" id="{96D78ED3-9241-41D7-9E34-601A77773812}"/>
                      </a:ext>
                    </a:extLst>
                  </p:cNvPr>
                  <p:cNvGrpSpPr/>
                  <p:nvPr/>
                </p:nvGrpSpPr>
                <p:grpSpPr>
                  <a:xfrm>
                    <a:off x="1403151" y="4040537"/>
                    <a:ext cx="161830" cy="328718"/>
                    <a:chOff x="-2024901" y="2380917"/>
                    <a:chExt cx="916918" cy="1862492"/>
                  </a:xfrm>
                  <a:solidFill>
                    <a:srgbClr val="0070C0"/>
                  </a:solidFill>
                </p:grpSpPr>
                <p:sp>
                  <p:nvSpPr>
                    <p:cNvPr id="133" name="Oval 188">
                      <a:extLst>
                        <a:ext uri="{FF2B5EF4-FFF2-40B4-BE49-F238E27FC236}">
                          <a16:creationId xmlns:a16="http://schemas.microsoft.com/office/drawing/2014/main" id="{57D8C529-DCED-431A-95AF-326641522623}"/>
                        </a:ext>
                      </a:extLst>
                    </p:cNvPr>
                    <p:cNvSpPr>
                      <a:spLocks noChangeArrowheads="1"/>
                    </p:cNvSpPr>
                    <p:nvPr/>
                  </p:nvSpPr>
                  <p:spPr bwMode="auto">
                    <a:xfrm>
                      <a:off x="-1745532" y="2380917"/>
                      <a:ext cx="372495"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34" name="Freeform 189">
                      <a:extLst>
                        <a:ext uri="{FF2B5EF4-FFF2-40B4-BE49-F238E27FC236}">
                          <a16:creationId xmlns:a16="http://schemas.microsoft.com/office/drawing/2014/main" id="{6FC85771-2EE7-4F28-98A4-B35692F9FEE1}"/>
                        </a:ext>
                      </a:extLst>
                    </p:cNvPr>
                    <p:cNvSpPr>
                      <a:spLocks/>
                    </p:cNvSpPr>
                    <p:nvPr/>
                  </p:nvSpPr>
                  <p:spPr bwMode="auto">
                    <a:xfrm>
                      <a:off x="-2024901" y="2825049"/>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27" name="Group 69">
                    <a:extLst>
                      <a:ext uri="{FF2B5EF4-FFF2-40B4-BE49-F238E27FC236}">
                        <a16:creationId xmlns:a16="http://schemas.microsoft.com/office/drawing/2014/main" id="{35B56C54-CFE7-441E-8E61-79C7A73D3C7F}"/>
                      </a:ext>
                    </a:extLst>
                  </p:cNvPr>
                  <p:cNvGrpSpPr/>
                  <p:nvPr/>
                </p:nvGrpSpPr>
                <p:grpSpPr>
                  <a:xfrm>
                    <a:off x="1569373" y="4044403"/>
                    <a:ext cx="161830" cy="328718"/>
                    <a:chOff x="-1976438" y="2402825"/>
                    <a:chExt cx="916918" cy="1862492"/>
                  </a:xfrm>
                  <a:solidFill>
                    <a:srgbClr val="0070C0"/>
                  </a:solidFill>
                </p:grpSpPr>
                <p:sp>
                  <p:nvSpPr>
                    <p:cNvPr id="131" name="Oval 188">
                      <a:extLst>
                        <a:ext uri="{FF2B5EF4-FFF2-40B4-BE49-F238E27FC236}">
                          <a16:creationId xmlns:a16="http://schemas.microsoft.com/office/drawing/2014/main" id="{D0C0BCAA-B66A-4D66-9412-566B6398D2AD}"/>
                        </a:ext>
                      </a:extLst>
                    </p:cNvPr>
                    <p:cNvSpPr>
                      <a:spLocks noChangeArrowheads="1"/>
                    </p:cNvSpPr>
                    <p:nvPr/>
                  </p:nvSpPr>
                  <p:spPr bwMode="auto">
                    <a:xfrm>
                      <a:off x="-1697068" y="2402825"/>
                      <a:ext cx="372495"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32" name="Freeform 189">
                      <a:extLst>
                        <a:ext uri="{FF2B5EF4-FFF2-40B4-BE49-F238E27FC236}">
                          <a16:creationId xmlns:a16="http://schemas.microsoft.com/office/drawing/2014/main" id="{40E9AE8D-F5D4-4135-9B63-D442F4AB7AF0}"/>
                        </a:ext>
                      </a:extLst>
                    </p:cNvPr>
                    <p:cNvSpPr>
                      <a:spLocks/>
                    </p:cNvSpPr>
                    <p:nvPr/>
                  </p:nvSpPr>
                  <p:spPr bwMode="auto">
                    <a:xfrm>
                      <a:off x="-1976438" y="2846957"/>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28" name="Group 75">
                    <a:extLst>
                      <a:ext uri="{FF2B5EF4-FFF2-40B4-BE49-F238E27FC236}">
                        <a16:creationId xmlns:a16="http://schemas.microsoft.com/office/drawing/2014/main" id="{A626E171-630C-4B84-B429-6898FD7788D7}"/>
                      </a:ext>
                    </a:extLst>
                  </p:cNvPr>
                  <p:cNvGrpSpPr/>
                  <p:nvPr/>
                </p:nvGrpSpPr>
                <p:grpSpPr>
                  <a:xfrm>
                    <a:off x="1064917" y="4044413"/>
                    <a:ext cx="161830" cy="328718"/>
                    <a:chOff x="-2214332" y="2402878"/>
                    <a:chExt cx="916918" cy="1862492"/>
                  </a:xfrm>
                  <a:solidFill>
                    <a:srgbClr val="0070C0"/>
                  </a:solidFill>
                </p:grpSpPr>
                <p:sp>
                  <p:nvSpPr>
                    <p:cNvPr id="129" name="Oval 188">
                      <a:extLst>
                        <a:ext uri="{FF2B5EF4-FFF2-40B4-BE49-F238E27FC236}">
                          <a16:creationId xmlns:a16="http://schemas.microsoft.com/office/drawing/2014/main" id="{DB3B0939-B475-4E42-95C5-26F4E77FE430}"/>
                        </a:ext>
                      </a:extLst>
                    </p:cNvPr>
                    <p:cNvSpPr>
                      <a:spLocks noChangeArrowheads="1"/>
                    </p:cNvSpPr>
                    <p:nvPr/>
                  </p:nvSpPr>
                  <p:spPr bwMode="auto">
                    <a:xfrm>
                      <a:off x="-1934957" y="2402878"/>
                      <a:ext cx="372500"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30" name="Freeform 189">
                      <a:extLst>
                        <a:ext uri="{FF2B5EF4-FFF2-40B4-BE49-F238E27FC236}">
                          <a16:creationId xmlns:a16="http://schemas.microsoft.com/office/drawing/2014/main" id="{E12E1E3A-0BBD-4A49-A588-89CF09E0C8F5}"/>
                        </a:ext>
                      </a:extLst>
                    </p:cNvPr>
                    <p:cNvSpPr>
                      <a:spLocks/>
                    </p:cNvSpPr>
                    <p:nvPr/>
                  </p:nvSpPr>
                  <p:spPr bwMode="auto">
                    <a:xfrm>
                      <a:off x="-2214332" y="2847010"/>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sp>
              <p:nvSpPr>
                <p:cNvPr id="123" name="Oval 188">
                  <a:extLst>
                    <a:ext uri="{FF2B5EF4-FFF2-40B4-BE49-F238E27FC236}">
                      <a16:creationId xmlns:a16="http://schemas.microsoft.com/office/drawing/2014/main" id="{AA3E3CF9-B1BC-4413-95F7-A03E10BDF75A}"/>
                    </a:ext>
                  </a:extLst>
                </p:cNvPr>
                <p:cNvSpPr>
                  <a:spLocks noChangeArrowheads="1"/>
                </p:cNvSpPr>
                <p:nvPr/>
              </p:nvSpPr>
              <p:spPr bwMode="auto">
                <a:xfrm>
                  <a:off x="551973" y="3602206"/>
                  <a:ext cx="49307" cy="49308"/>
                </a:xfrm>
                <a:prstGeom prst="ellipse">
                  <a:avLst/>
                </a:pr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4" name="Freeform 189">
                  <a:extLst>
                    <a:ext uri="{FF2B5EF4-FFF2-40B4-BE49-F238E27FC236}">
                      <a16:creationId xmlns:a16="http://schemas.microsoft.com/office/drawing/2014/main" id="{935EBD4A-C043-4B9B-823F-4F864B246652}"/>
                    </a:ext>
                  </a:extLst>
                </p:cNvPr>
                <p:cNvSpPr>
                  <a:spLocks/>
                </p:cNvSpPr>
                <p:nvPr/>
              </p:nvSpPr>
              <p:spPr bwMode="auto">
                <a:xfrm>
                  <a:off x="514993" y="3660996"/>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20" name="Oval 188">
                <a:extLst>
                  <a:ext uri="{FF2B5EF4-FFF2-40B4-BE49-F238E27FC236}">
                    <a16:creationId xmlns:a16="http://schemas.microsoft.com/office/drawing/2014/main" id="{464A7332-ED65-4BE8-B06A-8F9D8F78D7EC}"/>
                  </a:ext>
                </a:extLst>
              </p:cNvPr>
              <p:cNvSpPr>
                <a:spLocks noChangeArrowheads="1"/>
              </p:cNvSpPr>
              <p:nvPr/>
            </p:nvSpPr>
            <p:spPr bwMode="auto">
              <a:xfrm>
                <a:off x="5904533" y="2521335"/>
                <a:ext cx="49307" cy="49308"/>
              </a:xfrm>
              <a:prstGeom prst="ellipse">
                <a:avLst/>
              </a:pr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21" name="Freeform 189">
                <a:extLst>
                  <a:ext uri="{FF2B5EF4-FFF2-40B4-BE49-F238E27FC236}">
                    <a16:creationId xmlns:a16="http://schemas.microsoft.com/office/drawing/2014/main" id="{CBAEF1A8-1B8A-43B2-A2FD-3D002177D936}"/>
                  </a:ext>
                </a:extLst>
              </p:cNvPr>
              <p:cNvSpPr>
                <a:spLocks/>
              </p:cNvSpPr>
              <p:nvPr/>
            </p:nvSpPr>
            <p:spPr bwMode="auto">
              <a:xfrm>
                <a:off x="5867553" y="2580125"/>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17" name="図 116">
              <a:extLst>
                <a:ext uri="{FF2B5EF4-FFF2-40B4-BE49-F238E27FC236}">
                  <a16:creationId xmlns:a16="http://schemas.microsoft.com/office/drawing/2014/main" id="{E490B84F-C081-405E-B2BA-7C0E36986444}"/>
                </a:ext>
              </a:extLst>
            </p:cNvPr>
            <p:cNvPicPr>
              <a:picLocks noChangeAspect="1"/>
            </p:cNvPicPr>
            <p:nvPr/>
          </p:nvPicPr>
          <p:blipFill>
            <a:blip r:embed="rId9"/>
            <a:stretch>
              <a:fillRect/>
            </a:stretch>
          </p:blipFill>
          <p:spPr>
            <a:xfrm>
              <a:off x="7667366" y="3807718"/>
              <a:ext cx="74768" cy="324000"/>
            </a:xfrm>
            <a:prstGeom prst="rect">
              <a:avLst/>
            </a:prstGeom>
          </p:spPr>
        </p:pic>
      </p:grpSp>
      <p:grpSp>
        <p:nvGrpSpPr>
          <p:cNvPr id="142" name="グループ化 141">
            <a:extLst>
              <a:ext uri="{FF2B5EF4-FFF2-40B4-BE49-F238E27FC236}">
                <a16:creationId xmlns:a16="http://schemas.microsoft.com/office/drawing/2014/main" id="{39DA0F31-FD8A-4A78-BCFE-3ECFEE9D1774}"/>
              </a:ext>
            </a:extLst>
          </p:cNvPr>
          <p:cNvGrpSpPr/>
          <p:nvPr/>
        </p:nvGrpSpPr>
        <p:grpSpPr>
          <a:xfrm>
            <a:off x="8553451" y="3887377"/>
            <a:ext cx="731651" cy="661711"/>
            <a:chOff x="5618366" y="2519128"/>
            <a:chExt cx="575371" cy="520370"/>
          </a:xfrm>
        </p:grpSpPr>
        <p:grpSp>
          <p:nvGrpSpPr>
            <p:cNvPr id="143" name="グループ化 142">
              <a:extLst>
                <a:ext uri="{FF2B5EF4-FFF2-40B4-BE49-F238E27FC236}">
                  <a16:creationId xmlns:a16="http://schemas.microsoft.com/office/drawing/2014/main" id="{86FFECB4-5923-45FB-9DA4-ACA4593416B9}"/>
                </a:ext>
              </a:extLst>
            </p:cNvPr>
            <p:cNvGrpSpPr/>
            <p:nvPr/>
          </p:nvGrpSpPr>
          <p:grpSpPr>
            <a:xfrm>
              <a:off x="5618366" y="2788838"/>
              <a:ext cx="515935" cy="250660"/>
              <a:chOff x="514993" y="3602206"/>
              <a:chExt cx="515935" cy="250660"/>
            </a:xfrm>
          </p:grpSpPr>
          <p:grpSp>
            <p:nvGrpSpPr>
              <p:cNvPr id="147" name="Group 90">
                <a:extLst>
                  <a:ext uri="{FF2B5EF4-FFF2-40B4-BE49-F238E27FC236}">
                    <a16:creationId xmlns:a16="http://schemas.microsoft.com/office/drawing/2014/main" id="{DB6F429E-3287-4B5F-824E-F9A43DA748E1}"/>
                  </a:ext>
                </a:extLst>
              </p:cNvPr>
              <p:cNvGrpSpPr/>
              <p:nvPr/>
            </p:nvGrpSpPr>
            <p:grpSpPr>
              <a:xfrm>
                <a:off x="646058" y="3603710"/>
                <a:ext cx="384870" cy="249156"/>
                <a:chOff x="1064917" y="4040925"/>
                <a:chExt cx="513160" cy="332206"/>
              </a:xfrm>
            </p:grpSpPr>
            <p:grpSp>
              <p:nvGrpSpPr>
                <p:cNvPr id="150" name="Group 14">
                  <a:extLst>
                    <a:ext uri="{FF2B5EF4-FFF2-40B4-BE49-F238E27FC236}">
                      <a16:creationId xmlns:a16="http://schemas.microsoft.com/office/drawing/2014/main" id="{A1C5FA3A-C536-4C50-941E-5739CB3A5DD0}"/>
                    </a:ext>
                  </a:extLst>
                </p:cNvPr>
                <p:cNvGrpSpPr/>
                <p:nvPr/>
              </p:nvGrpSpPr>
              <p:grpSpPr>
                <a:xfrm>
                  <a:off x="1243335" y="4042448"/>
                  <a:ext cx="161830" cy="328717"/>
                  <a:chOff x="-2066920" y="2391751"/>
                  <a:chExt cx="916918" cy="1862491"/>
                </a:xfrm>
                <a:solidFill>
                  <a:srgbClr val="0070C0"/>
                </a:solidFill>
              </p:grpSpPr>
              <p:sp>
                <p:nvSpPr>
                  <p:cNvPr id="157" name="Oval 188">
                    <a:extLst>
                      <a:ext uri="{FF2B5EF4-FFF2-40B4-BE49-F238E27FC236}">
                        <a16:creationId xmlns:a16="http://schemas.microsoft.com/office/drawing/2014/main" id="{D6037DD5-7798-4545-ADCC-4446302B7760}"/>
                      </a:ext>
                    </a:extLst>
                  </p:cNvPr>
                  <p:cNvSpPr>
                    <a:spLocks noChangeArrowheads="1"/>
                  </p:cNvSpPr>
                  <p:nvPr/>
                </p:nvSpPr>
                <p:spPr bwMode="auto">
                  <a:xfrm>
                    <a:off x="-1787547" y="2391751"/>
                    <a:ext cx="372497"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58" name="Freeform 189">
                    <a:extLst>
                      <a:ext uri="{FF2B5EF4-FFF2-40B4-BE49-F238E27FC236}">
                        <a16:creationId xmlns:a16="http://schemas.microsoft.com/office/drawing/2014/main" id="{939F5E22-A4CA-48E9-9FB6-662C51B9BEE7}"/>
                      </a:ext>
                    </a:extLst>
                  </p:cNvPr>
                  <p:cNvSpPr>
                    <a:spLocks/>
                  </p:cNvSpPr>
                  <p:nvPr/>
                </p:nvSpPr>
                <p:spPr bwMode="auto">
                  <a:xfrm>
                    <a:off x="-2066920" y="2835878"/>
                    <a:ext cx="916918" cy="1418364"/>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1" name="Group 66">
                  <a:extLst>
                    <a:ext uri="{FF2B5EF4-FFF2-40B4-BE49-F238E27FC236}">
                      <a16:creationId xmlns:a16="http://schemas.microsoft.com/office/drawing/2014/main" id="{029213EE-F444-4919-8763-AB21C5579CCE}"/>
                    </a:ext>
                  </a:extLst>
                </p:cNvPr>
                <p:cNvGrpSpPr/>
                <p:nvPr/>
              </p:nvGrpSpPr>
              <p:grpSpPr>
                <a:xfrm>
                  <a:off x="1416246" y="4040925"/>
                  <a:ext cx="161831" cy="328718"/>
                  <a:chOff x="-1950694" y="2383116"/>
                  <a:chExt cx="916920" cy="1862492"/>
                </a:xfrm>
                <a:solidFill>
                  <a:srgbClr val="0070C0"/>
                </a:solidFill>
              </p:grpSpPr>
              <p:sp>
                <p:nvSpPr>
                  <p:cNvPr id="155" name="Oval 188">
                    <a:extLst>
                      <a:ext uri="{FF2B5EF4-FFF2-40B4-BE49-F238E27FC236}">
                        <a16:creationId xmlns:a16="http://schemas.microsoft.com/office/drawing/2014/main" id="{CAB1C61A-FAA5-424D-93FF-DD14F01AC523}"/>
                      </a:ext>
                    </a:extLst>
                  </p:cNvPr>
                  <p:cNvSpPr>
                    <a:spLocks noChangeArrowheads="1"/>
                  </p:cNvSpPr>
                  <p:nvPr/>
                </p:nvSpPr>
                <p:spPr bwMode="auto">
                  <a:xfrm>
                    <a:off x="-1671329" y="2383116"/>
                    <a:ext cx="372497" cy="372498"/>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56" name="Freeform 189">
                    <a:extLst>
                      <a:ext uri="{FF2B5EF4-FFF2-40B4-BE49-F238E27FC236}">
                        <a16:creationId xmlns:a16="http://schemas.microsoft.com/office/drawing/2014/main" id="{3FE49058-4DB3-4C7B-AD81-B2052FFCFA98}"/>
                      </a:ext>
                    </a:extLst>
                  </p:cNvPr>
                  <p:cNvSpPr>
                    <a:spLocks/>
                  </p:cNvSpPr>
                  <p:nvPr/>
                </p:nvSpPr>
                <p:spPr bwMode="auto">
                  <a:xfrm>
                    <a:off x="-1950694" y="2827240"/>
                    <a:ext cx="916920" cy="1418368"/>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2" name="Group 75">
                  <a:extLst>
                    <a:ext uri="{FF2B5EF4-FFF2-40B4-BE49-F238E27FC236}">
                      <a16:creationId xmlns:a16="http://schemas.microsoft.com/office/drawing/2014/main" id="{3EB5E2B4-DBB5-4C6C-9571-C83EC04CAA10}"/>
                    </a:ext>
                  </a:extLst>
                </p:cNvPr>
                <p:cNvGrpSpPr/>
                <p:nvPr/>
              </p:nvGrpSpPr>
              <p:grpSpPr>
                <a:xfrm>
                  <a:off x="1064917" y="4044413"/>
                  <a:ext cx="161830" cy="328718"/>
                  <a:chOff x="-2214332" y="2402878"/>
                  <a:chExt cx="916918" cy="1862492"/>
                </a:xfrm>
                <a:solidFill>
                  <a:srgbClr val="0070C0"/>
                </a:solidFill>
              </p:grpSpPr>
              <p:sp>
                <p:nvSpPr>
                  <p:cNvPr id="153" name="Oval 188">
                    <a:extLst>
                      <a:ext uri="{FF2B5EF4-FFF2-40B4-BE49-F238E27FC236}">
                        <a16:creationId xmlns:a16="http://schemas.microsoft.com/office/drawing/2014/main" id="{2B6199CB-BAD3-4C64-9FF2-311CDE1D812D}"/>
                      </a:ext>
                    </a:extLst>
                  </p:cNvPr>
                  <p:cNvSpPr>
                    <a:spLocks noChangeArrowheads="1"/>
                  </p:cNvSpPr>
                  <p:nvPr/>
                </p:nvSpPr>
                <p:spPr bwMode="auto">
                  <a:xfrm>
                    <a:off x="-1934957" y="2402878"/>
                    <a:ext cx="372500" cy="372500"/>
                  </a:xfrm>
                  <a:prstGeom prst="ellipse">
                    <a:avLst/>
                  </a:pr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54" name="Freeform 189">
                    <a:extLst>
                      <a:ext uri="{FF2B5EF4-FFF2-40B4-BE49-F238E27FC236}">
                        <a16:creationId xmlns:a16="http://schemas.microsoft.com/office/drawing/2014/main" id="{091E1BFF-54FB-433C-95E3-740F490B66FB}"/>
                      </a:ext>
                    </a:extLst>
                  </p:cNvPr>
                  <p:cNvSpPr>
                    <a:spLocks/>
                  </p:cNvSpPr>
                  <p:nvPr/>
                </p:nvSpPr>
                <p:spPr bwMode="auto">
                  <a:xfrm>
                    <a:off x="-2214332" y="2847010"/>
                    <a:ext cx="916918" cy="1418360"/>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grpSp>
          <p:sp>
            <p:nvSpPr>
              <p:cNvPr id="148" name="Oval 188">
                <a:extLst>
                  <a:ext uri="{FF2B5EF4-FFF2-40B4-BE49-F238E27FC236}">
                    <a16:creationId xmlns:a16="http://schemas.microsoft.com/office/drawing/2014/main" id="{FC498371-94B6-4848-AFA0-4A7DE38F4211}"/>
                  </a:ext>
                </a:extLst>
              </p:cNvPr>
              <p:cNvSpPr>
                <a:spLocks noChangeArrowheads="1"/>
              </p:cNvSpPr>
              <p:nvPr/>
            </p:nvSpPr>
            <p:spPr bwMode="auto">
              <a:xfrm>
                <a:off x="551973" y="3602206"/>
                <a:ext cx="49307" cy="49308"/>
              </a:xfrm>
              <a:prstGeom prst="ellipse">
                <a:avLst/>
              </a:pr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49" name="Freeform 189">
                <a:extLst>
                  <a:ext uri="{FF2B5EF4-FFF2-40B4-BE49-F238E27FC236}">
                    <a16:creationId xmlns:a16="http://schemas.microsoft.com/office/drawing/2014/main" id="{AAB0D7C3-B5AB-4CDD-9BD8-FEED85EB57D0}"/>
                  </a:ext>
                </a:extLst>
              </p:cNvPr>
              <p:cNvSpPr>
                <a:spLocks/>
              </p:cNvSpPr>
              <p:nvPr/>
            </p:nvSpPr>
            <p:spPr bwMode="auto">
              <a:xfrm>
                <a:off x="514993" y="3660996"/>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0070C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44" name="図 143">
              <a:extLst>
                <a:ext uri="{FF2B5EF4-FFF2-40B4-BE49-F238E27FC236}">
                  <a16:creationId xmlns:a16="http://schemas.microsoft.com/office/drawing/2014/main" id="{FD583BF9-0A8D-4FF0-8081-7485F707373A}"/>
                </a:ext>
              </a:extLst>
            </p:cNvPr>
            <p:cNvPicPr>
              <a:picLocks noChangeAspect="1"/>
            </p:cNvPicPr>
            <p:nvPr/>
          </p:nvPicPr>
          <p:blipFill>
            <a:blip r:embed="rId8"/>
            <a:stretch>
              <a:fillRect/>
            </a:stretch>
          </p:blipFill>
          <p:spPr>
            <a:xfrm>
              <a:off x="6126120" y="2793249"/>
              <a:ext cx="67617" cy="241200"/>
            </a:xfrm>
            <a:prstGeom prst="rect">
              <a:avLst/>
            </a:prstGeom>
          </p:spPr>
        </p:pic>
        <p:sp>
          <p:nvSpPr>
            <p:cNvPr id="145" name="Oval 188">
              <a:extLst>
                <a:ext uri="{FF2B5EF4-FFF2-40B4-BE49-F238E27FC236}">
                  <a16:creationId xmlns:a16="http://schemas.microsoft.com/office/drawing/2014/main" id="{505024B8-EE89-4D42-8E8D-47972A698F79}"/>
                </a:ext>
              </a:extLst>
            </p:cNvPr>
            <p:cNvSpPr>
              <a:spLocks noChangeArrowheads="1"/>
            </p:cNvSpPr>
            <p:nvPr/>
          </p:nvSpPr>
          <p:spPr bwMode="auto">
            <a:xfrm>
              <a:off x="5903247" y="2519128"/>
              <a:ext cx="49307" cy="49308"/>
            </a:xfrm>
            <a:prstGeom prst="ellipse">
              <a:avLst/>
            </a:pr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46" name="Freeform 189">
              <a:extLst>
                <a:ext uri="{FF2B5EF4-FFF2-40B4-BE49-F238E27FC236}">
                  <a16:creationId xmlns:a16="http://schemas.microsoft.com/office/drawing/2014/main" id="{C74B849E-CB1D-481E-A69D-7B7AC8E381C6}"/>
                </a:ext>
              </a:extLst>
            </p:cNvPr>
            <p:cNvSpPr>
              <a:spLocks/>
            </p:cNvSpPr>
            <p:nvPr/>
          </p:nvSpPr>
          <p:spPr bwMode="auto">
            <a:xfrm>
              <a:off x="5866267" y="2577918"/>
              <a:ext cx="121372" cy="187749"/>
            </a:xfrm>
            <a:custGeom>
              <a:avLst/>
              <a:gdLst/>
              <a:ahLst/>
              <a:cxnLst>
                <a:cxn ang="0">
                  <a:pos x="22" y="38"/>
                </a:cxn>
                <a:cxn ang="0">
                  <a:pos x="30" y="38"/>
                </a:cxn>
                <a:cxn ang="0">
                  <a:pos x="30" y="102"/>
                </a:cxn>
                <a:cxn ang="0">
                  <a:pos x="30" y="102"/>
                </a:cxn>
                <a:cxn ang="0">
                  <a:pos x="30" y="198"/>
                </a:cxn>
                <a:cxn ang="0">
                  <a:pos x="60" y="198"/>
                </a:cxn>
                <a:cxn ang="0">
                  <a:pos x="60" y="95"/>
                </a:cxn>
                <a:cxn ang="0">
                  <a:pos x="69" y="95"/>
                </a:cxn>
                <a:cxn ang="0">
                  <a:pos x="69" y="198"/>
                </a:cxn>
                <a:cxn ang="0">
                  <a:pos x="100" y="198"/>
                </a:cxn>
                <a:cxn ang="0">
                  <a:pos x="100" y="95"/>
                </a:cxn>
                <a:cxn ang="0">
                  <a:pos x="100" y="95"/>
                </a:cxn>
                <a:cxn ang="0">
                  <a:pos x="100" y="38"/>
                </a:cxn>
                <a:cxn ang="0">
                  <a:pos x="108" y="38"/>
                </a:cxn>
                <a:cxn ang="0">
                  <a:pos x="108" y="95"/>
                </a:cxn>
                <a:cxn ang="0">
                  <a:pos x="128" y="95"/>
                </a:cxn>
                <a:cxn ang="0">
                  <a:pos x="128" y="0"/>
                </a:cxn>
                <a:cxn ang="0">
                  <a:pos x="0" y="0"/>
                </a:cxn>
                <a:cxn ang="0">
                  <a:pos x="0" y="95"/>
                </a:cxn>
                <a:cxn ang="0">
                  <a:pos x="22" y="95"/>
                </a:cxn>
                <a:cxn ang="0">
                  <a:pos x="22" y="38"/>
                </a:cxn>
              </a:cxnLst>
              <a:rect l="0" t="0" r="r" b="b"/>
              <a:pathLst>
                <a:path w="128" h="198">
                  <a:moveTo>
                    <a:pt x="22" y="38"/>
                  </a:moveTo>
                  <a:lnTo>
                    <a:pt x="30" y="38"/>
                  </a:lnTo>
                  <a:lnTo>
                    <a:pt x="30" y="102"/>
                  </a:lnTo>
                  <a:lnTo>
                    <a:pt x="30" y="102"/>
                  </a:lnTo>
                  <a:lnTo>
                    <a:pt x="30" y="198"/>
                  </a:lnTo>
                  <a:lnTo>
                    <a:pt x="60" y="198"/>
                  </a:lnTo>
                  <a:lnTo>
                    <a:pt x="60" y="95"/>
                  </a:lnTo>
                  <a:lnTo>
                    <a:pt x="69" y="95"/>
                  </a:lnTo>
                  <a:lnTo>
                    <a:pt x="69" y="198"/>
                  </a:lnTo>
                  <a:lnTo>
                    <a:pt x="100" y="198"/>
                  </a:lnTo>
                  <a:lnTo>
                    <a:pt x="100" y="95"/>
                  </a:lnTo>
                  <a:lnTo>
                    <a:pt x="100" y="95"/>
                  </a:lnTo>
                  <a:lnTo>
                    <a:pt x="100" y="38"/>
                  </a:lnTo>
                  <a:lnTo>
                    <a:pt x="108" y="38"/>
                  </a:lnTo>
                  <a:lnTo>
                    <a:pt x="108" y="95"/>
                  </a:lnTo>
                  <a:lnTo>
                    <a:pt x="128" y="95"/>
                  </a:lnTo>
                  <a:lnTo>
                    <a:pt x="128" y="0"/>
                  </a:lnTo>
                  <a:lnTo>
                    <a:pt x="0" y="0"/>
                  </a:lnTo>
                  <a:lnTo>
                    <a:pt x="0" y="95"/>
                  </a:lnTo>
                  <a:lnTo>
                    <a:pt x="22" y="95"/>
                  </a:lnTo>
                  <a:lnTo>
                    <a:pt x="22" y="38"/>
                  </a:lnTo>
                  <a:close/>
                </a:path>
              </a:pathLst>
            </a:custGeom>
            <a:solidFill>
              <a:srgbClr val="C00000"/>
            </a:solidFill>
            <a:ln w="9525">
              <a:noFill/>
              <a:round/>
              <a:headEnd/>
              <a:tailEnd/>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9" name="テキスト ボックス 158">
            <a:extLst>
              <a:ext uri="{FF2B5EF4-FFF2-40B4-BE49-F238E27FC236}">
                <a16:creationId xmlns:a16="http://schemas.microsoft.com/office/drawing/2014/main" id="{89E6BEED-B43A-4519-BDC0-195AF6E09030}"/>
              </a:ext>
            </a:extLst>
          </p:cNvPr>
          <p:cNvSpPr txBox="1"/>
          <p:nvPr/>
        </p:nvSpPr>
        <p:spPr>
          <a:xfrm>
            <a:off x="6417220" y="3502952"/>
            <a:ext cx="986167" cy="369332"/>
          </a:xfrm>
          <a:prstGeom prst="rect">
            <a:avLst/>
          </a:prstGeom>
          <a:noFill/>
        </p:spPr>
        <p:txBody>
          <a:bodyPr wrap="none" rtlCol="0">
            <a:spAutoFit/>
          </a:bodyPr>
          <a:lstStyle/>
          <a:p>
            <a:r>
              <a:rPr kumimoji="1"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1990</a:t>
            </a:r>
            <a:r>
              <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160" name="テキスト ボックス 159">
            <a:extLst>
              <a:ext uri="{FF2B5EF4-FFF2-40B4-BE49-F238E27FC236}">
                <a16:creationId xmlns:a16="http://schemas.microsoft.com/office/drawing/2014/main" id="{2B718502-093E-4AE8-8BF3-3D746070D1FE}"/>
              </a:ext>
            </a:extLst>
          </p:cNvPr>
          <p:cNvSpPr txBox="1"/>
          <p:nvPr/>
        </p:nvSpPr>
        <p:spPr>
          <a:xfrm>
            <a:off x="7475543" y="3501008"/>
            <a:ext cx="986167" cy="369332"/>
          </a:xfrm>
          <a:prstGeom prst="rect">
            <a:avLst/>
          </a:prstGeom>
          <a:noFill/>
        </p:spPr>
        <p:txBody>
          <a:bodyPr wrap="none" rtlCol="0">
            <a:spAutoFit/>
          </a:bodyPr>
          <a:lstStyle/>
          <a:p>
            <a:r>
              <a:rPr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2010</a:t>
            </a:r>
            <a:r>
              <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161" name="テキスト ボックス 160">
            <a:extLst>
              <a:ext uri="{FF2B5EF4-FFF2-40B4-BE49-F238E27FC236}">
                <a16:creationId xmlns:a16="http://schemas.microsoft.com/office/drawing/2014/main" id="{0A105D88-A6C3-4025-8297-6412192F12C7}"/>
              </a:ext>
            </a:extLst>
          </p:cNvPr>
          <p:cNvSpPr txBox="1"/>
          <p:nvPr/>
        </p:nvSpPr>
        <p:spPr>
          <a:xfrm>
            <a:off x="8545972" y="3514768"/>
            <a:ext cx="986167" cy="369332"/>
          </a:xfrm>
          <a:prstGeom prst="rect">
            <a:avLst/>
          </a:prstGeom>
          <a:noFill/>
        </p:spPr>
        <p:txBody>
          <a:bodyPr wrap="none" rtlCol="0">
            <a:spAutoFit/>
          </a:bodyPr>
          <a:lstStyle/>
          <a:p>
            <a:r>
              <a:rPr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2019</a:t>
            </a:r>
            <a:r>
              <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162" name="直線コネクタ 161">
            <a:extLst>
              <a:ext uri="{FF2B5EF4-FFF2-40B4-BE49-F238E27FC236}">
                <a16:creationId xmlns:a16="http://schemas.microsoft.com/office/drawing/2014/main" id="{33C0574C-FA7C-4A2E-9665-2DECF024F24D}"/>
              </a:ext>
            </a:extLst>
          </p:cNvPr>
          <p:cNvCxnSpPr/>
          <p:nvPr/>
        </p:nvCxnSpPr>
        <p:spPr bwMode="auto">
          <a:xfrm>
            <a:off x="5243909" y="4185952"/>
            <a:ext cx="814992" cy="0"/>
          </a:xfrm>
          <a:prstGeom prst="line">
            <a:avLst/>
          </a:prstGeom>
          <a:solidFill>
            <a:srgbClr val="0000FF"/>
          </a:solidFill>
          <a:ln w="9525" cap="flat" cmpd="sng" algn="ctr">
            <a:solidFill>
              <a:srgbClr val="002060"/>
            </a:solidFill>
            <a:prstDash val="solid"/>
            <a:round/>
            <a:headEnd type="none" w="med" len="med"/>
            <a:tailEnd type="none" w="med" len="med"/>
          </a:ln>
          <a:effectLst/>
        </p:spPr>
      </p:cxnSp>
      <p:cxnSp>
        <p:nvCxnSpPr>
          <p:cNvPr id="163" name="直線コネクタ 162">
            <a:extLst>
              <a:ext uri="{FF2B5EF4-FFF2-40B4-BE49-F238E27FC236}">
                <a16:creationId xmlns:a16="http://schemas.microsoft.com/office/drawing/2014/main" id="{9723C854-A752-46B4-94CD-D75118C1004B}"/>
              </a:ext>
            </a:extLst>
          </p:cNvPr>
          <p:cNvCxnSpPr/>
          <p:nvPr/>
        </p:nvCxnSpPr>
        <p:spPr bwMode="auto">
          <a:xfrm>
            <a:off x="6363697" y="4184085"/>
            <a:ext cx="814992" cy="0"/>
          </a:xfrm>
          <a:prstGeom prst="line">
            <a:avLst/>
          </a:prstGeom>
          <a:solidFill>
            <a:srgbClr val="0000FF"/>
          </a:solidFill>
          <a:ln w="9525" cap="flat" cmpd="sng" algn="ctr">
            <a:solidFill>
              <a:srgbClr val="002060"/>
            </a:solidFill>
            <a:prstDash val="solid"/>
            <a:round/>
            <a:headEnd type="none" w="med" len="med"/>
            <a:tailEnd type="none" w="med" len="med"/>
          </a:ln>
          <a:effectLst/>
        </p:spPr>
      </p:cxnSp>
      <p:cxnSp>
        <p:nvCxnSpPr>
          <p:cNvPr id="164" name="直線コネクタ 163">
            <a:extLst>
              <a:ext uri="{FF2B5EF4-FFF2-40B4-BE49-F238E27FC236}">
                <a16:creationId xmlns:a16="http://schemas.microsoft.com/office/drawing/2014/main" id="{A40702C4-A05D-4647-AEFC-D8D01B4428F5}"/>
              </a:ext>
            </a:extLst>
          </p:cNvPr>
          <p:cNvCxnSpPr/>
          <p:nvPr/>
        </p:nvCxnSpPr>
        <p:spPr bwMode="auto">
          <a:xfrm>
            <a:off x="7428083" y="4199471"/>
            <a:ext cx="814992" cy="0"/>
          </a:xfrm>
          <a:prstGeom prst="line">
            <a:avLst/>
          </a:prstGeom>
          <a:solidFill>
            <a:srgbClr val="0000FF"/>
          </a:solidFill>
          <a:ln w="9525" cap="flat" cmpd="sng" algn="ctr">
            <a:solidFill>
              <a:srgbClr val="002060"/>
            </a:solidFill>
            <a:prstDash val="solid"/>
            <a:round/>
            <a:headEnd type="none" w="med" len="med"/>
            <a:tailEnd type="none" w="med" len="med"/>
          </a:ln>
          <a:effectLst/>
        </p:spPr>
      </p:cxnSp>
      <p:cxnSp>
        <p:nvCxnSpPr>
          <p:cNvPr id="165" name="直線コネクタ 164">
            <a:extLst>
              <a:ext uri="{FF2B5EF4-FFF2-40B4-BE49-F238E27FC236}">
                <a16:creationId xmlns:a16="http://schemas.microsoft.com/office/drawing/2014/main" id="{9470F5A9-CBD8-4BA1-9873-F5E3DCAB6440}"/>
              </a:ext>
            </a:extLst>
          </p:cNvPr>
          <p:cNvCxnSpPr/>
          <p:nvPr/>
        </p:nvCxnSpPr>
        <p:spPr bwMode="auto">
          <a:xfrm>
            <a:off x="8529174" y="4206718"/>
            <a:ext cx="814992" cy="0"/>
          </a:xfrm>
          <a:prstGeom prst="line">
            <a:avLst/>
          </a:prstGeom>
          <a:solidFill>
            <a:srgbClr val="0000FF"/>
          </a:solidFill>
          <a:ln w="9525" cap="flat" cmpd="sng" algn="ctr">
            <a:solidFill>
              <a:srgbClr val="002060"/>
            </a:solidFill>
            <a:prstDash val="solid"/>
            <a:round/>
            <a:headEnd type="none" w="med" len="med"/>
            <a:tailEnd type="none" w="med" len="med"/>
          </a:ln>
          <a:effectLst/>
        </p:spPr>
      </p:cxnSp>
      <p:sp>
        <p:nvSpPr>
          <p:cNvPr id="166" name="テキスト ボックス 165">
            <a:extLst>
              <a:ext uri="{FF2B5EF4-FFF2-40B4-BE49-F238E27FC236}">
                <a16:creationId xmlns:a16="http://schemas.microsoft.com/office/drawing/2014/main" id="{B35C5C72-7121-48C3-AC96-38CF69B222C7}"/>
              </a:ext>
            </a:extLst>
          </p:cNvPr>
          <p:cNvSpPr txBox="1"/>
          <p:nvPr/>
        </p:nvSpPr>
        <p:spPr>
          <a:xfrm>
            <a:off x="6298316" y="5235578"/>
            <a:ext cx="1172116" cy="461665"/>
          </a:xfrm>
          <a:prstGeom prst="rect">
            <a:avLst/>
          </a:prstGeom>
          <a:noFill/>
        </p:spPr>
        <p:txBody>
          <a:bodyPr wrap="none" rtlCol="0">
            <a:spAutoFit/>
          </a:bodyPr>
          <a:lstStyle/>
          <a:p>
            <a:r>
              <a:rPr lang="en-US" altLang="ja-JP"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10.5</a:t>
            </a:r>
            <a:r>
              <a:rPr lang="ja-JP" altLang="en-US"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a:t>
            </a:r>
            <a:endParaRPr kumimoji="1" lang="ja-JP" altLang="en-US"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7" name="テキスト ボックス 166">
            <a:extLst>
              <a:ext uri="{FF2B5EF4-FFF2-40B4-BE49-F238E27FC236}">
                <a16:creationId xmlns:a16="http://schemas.microsoft.com/office/drawing/2014/main" id="{24DC0C4B-2580-4507-822B-20A5FE971A2B}"/>
              </a:ext>
            </a:extLst>
          </p:cNvPr>
          <p:cNvSpPr txBox="1"/>
          <p:nvPr/>
        </p:nvSpPr>
        <p:spPr>
          <a:xfrm>
            <a:off x="7475543" y="5242143"/>
            <a:ext cx="981359" cy="461665"/>
          </a:xfrm>
          <a:prstGeom prst="rect">
            <a:avLst/>
          </a:prstGeom>
          <a:noFill/>
        </p:spPr>
        <p:txBody>
          <a:bodyPr wrap="none" rtlCol="0">
            <a:spAutoFit/>
          </a:bodyPr>
          <a:lstStyle/>
          <a:p>
            <a:r>
              <a:rPr lang="en-US" altLang="ja-JP"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7.4</a:t>
            </a:r>
            <a:r>
              <a:rPr lang="ja-JP" altLang="en-US"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a:t>
            </a:r>
            <a:endParaRPr kumimoji="1" lang="ja-JP" altLang="en-US"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8" name="テキスト ボックス 167">
            <a:extLst>
              <a:ext uri="{FF2B5EF4-FFF2-40B4-BE49-F238E27FC236}">
                <a16:creationId xmlns:a16="http://schemas.microsoft.com/office/drawing/2014/main" id="{A164676E-C63A-4304-8BBF-DA59C12B9F87}"/>
              </a:ext>
            </a:extLst>
          </p:cNvPr>
          <p:cNvSpPr txBox="1"/>
          <p:nvPr/>
        </p:nvSpPr>
        <p:spPr>
          <a:xfrm>
            <a:off x="8529174" y="5261253"/>
            <a:ext cx="981359" cy="461665"/>
          </a:xfrm>
          <a:prstGeom prst="rect">
            <a:avLst/>
          </a:prstGeom>
          <a:noFill/>
        </p:spPr>
        <p:txBody>
          <a:bodyPr wrap="none" rtlCol="0">
            <a:spAutoFit/>
          </a:bodyPr>
          <a:lstStyle/>
          <a:p>
            <a:r>
              <a:rPr lang="en-US" altLang="ja-JP"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4.5</a:t>
            </a:r>
            <a:r>
              <a:rPr lang="ja-JP" altLang="en-US"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人</a:t>
            </a:r>
            <a:endParaRPr kumimoji="1" lang="ja-JP" altLang="en-US" sz="24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9" name="テキスト ボックス 168">
            <a:extLst>
              <a:ext uri="{FF2B5EF4-FFF2-40B4-BE49-F238E27FC236}">
                <a16:creationId xmlns:a16="http://schemas.microsoft.com/office/drawing/2014/main" id="{1605C13C-3100-4B1B-994A-168B57300C07}"/>
              </a:ext>
            </a:extLst>
          </p:cNvPr>
          <p:cNvSpPr txBox="1"/>
          <p:nvPr/>
        </p:nvSpPr>
        <p:spPr>
          <a:xfrm>
            <a:off x="4721944" y="5452664"/>
            <a:ext cx="920265" cy="246221"/>
          </a:xfrm>
          <a:prstGeom prst="rect">
            <a:avLst/>
          </a:prstGeom>
          <a:noFill/>
        </p:spPr>
        <p:txBody>
          <a:bodyPr wrap="square" rtlCol="0">
            <a:spAutoFit/>
          </a:bodyPr>
          <a:lstStyle/>
          <a:p>
            <a:r>
              <a:rPr kumimoji="1" lang="ja-JP" altLang="en-US" sz="10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Tree>
    <p:extLst>
      <p:ext uri="{BB962C8B-B14F-4D97-AF65-F5344CB8AC3E}">
        <p14:creationId xmlns:p14="http://schemas.microsoft.com/office/powerpoint/2010/main" val="39443959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882779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5739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中国の介護市場の現状（</a:t>
            </a:r>
            <a:r>
              <a:rPr lang="en-US" altLang="ja-JP" dirty="0"/>
              <a:t>4/7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高齢者人口の増加に伴い、身体面又は精神面で何らかの援助が必要な高齢者数は今後拡大する見込みである。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年齢とともに援助が必要な高齢者の割合は高くなるが、男性よりも女性が、都市よりも農村の方が、その割合は高い。</a:t>
            </a:r>
          </a:p>
        </p:txBody>
      </p:sp>
      <p:graphicFrame>
        <p:nvGraphicFramePr>
          <p:cNvPr id="7" name="グラフ 6">
            <a:extLst>
              <a:ext uri="{FF2B5EF4-FFF2-40B4-BE49-F238E27FC236}">
                <a16:creationId xmlns:a16="http://schemas.microsoft.com/office/drawing/2014/main" id="{03B64879-229C-463D-8BEC-EE8C8446BC6C}"/>
              </a:ext>
            </a:extLst>
          </p:cNvPr>
          <p:cNvGraphicFramePr>
            <a:graphicFrameLocks/>
          </p:cNvGraphicFramePr>
          <p:nvPr>
            <p:extLst>
              <p:ext uri="{D42A27DB-BD31-4B8C-83A1-F6EECF244321}">
                <p14:modId xmlns:p14="http://schemas.microsoft.com/office/powerpoint/2010/main" val="2339302913"/>
              </p:ext>
            </p:extLst>
          </p:nvPr>
        </p:nvGraphicFramePr>
        <p:xfrm>
          <a:off x="4653866" y="4315480"/>
          <a:ext cx="4680000" cy="165735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1" name="グラフ 10">
            <a:extLst>
              <a:ext uri="{FF2B5EF4-FFF2-40B4-BE49-F238E27FC236}">
                <a16:creationId xmlns:a16="http://schemas.microsoft.com/office/drawing/2014/main" id="{C195974D-4939-4008-8694-40B483105424}"/>
              </a:ext>
            </a:extLst>
          </p:cNvPr>
          <p:cNvGraphicFramePr>
            <a:graphicFrameLocks/>
          </p:cNvGraphicFramePr>
          <p:nvPr>
            <p:extLst>
              <p:ext uri="{D42A27DB-BD31-4B8C-83A1-F6EECF244321}">
                <p14:modId xmlns:p14="http://schemas.microsoft.com/office/powerpoint/2010/main" val="484342037"/>
              </p:ext>
            </p:extLst>
          </p:nvPr>
        </p:nvGraphicFramePr>
        <p:xfrm>
          <a:off x="4653866" y="1938981"/>
          <a:ext cx="4680000" cy="165735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2" name="グラフ 11">
            <a:extLst>
              <a:ext uri="{FF2B5EF4-FFF2-40B4-BE49-F238E27FC236}">
                <a16:creationId xmlns:a16="http://schemas.microsoft.com/office/drawing/2014/main" id="{6E0C1CC9-992E-4081-87BD-181909CA76DF}"/>
              </a:ext>
            </a:extLst>
          </p:cNvPr>
          <p:cNvGraphicFramePr>
            <a:graphicFrameLocks/>
          </p:cNvGraphicFramePr>
          <p:nvPr>
            <p:extLst>
              <p:ext uri="{D42A27DB-BD31-4B8C-83A1-F6EECF244321}">
                <p14:modId xmlns:p14="http://schemas.microsoft.com/office/powerpoint/2010/main" val="437891971"/>
              </p:ext>
            </p:extLst>
          </p:nvPr>
        </p:nvGraphicFramePr>
        <p:xfrm>
          <a:off x="103819" y="1901662"/>
          <a:ext cx="4680000" cy="4329524"/>
        </p:xfrm>
        <a:graphic>
          <a:graphicData uri="http://schemas.openxmlformats.org/drawingml/2006/chart">
            <c:chart xmlns:c="http://schemas.openxmlformats.org/drawingml/2006/chart" xmlns:r="http://schemas.openxmlformats.org/officeDocument/2006/relationships" r:id="rId9"/>
          </a:graphicData>
        </a:graphic>
      </p:graphicFrame>
      <p:grpSp>
        <p:nvGrpSpPr>
          <p:cNvPr id="14" name="グループ化 13">
            <a:extLst>
              <a:ext uri="{FF2B5EF4-FFF2-40B4-BE49-F238E27FC236}">
                <a16:creationId xmlns:a16="http://schemas.microsoft.com/office/drawing/2014/main" id="{24D285B0-23B9-42C6-8AD2-104E49292D93}"/>
              </a:ext>
            </a:extLst>
          </p:cNvPr>
          <p:cNvGrpSpPr/>
          <p:nvPr/>
        </p:nvGrpSpPr>
        <p:grpSpPr>
          <a:xfrm>
            <a:off x="4966203" y="1484784"/>
            <a:ext cx="4506603" cy="457200"/>
            <a:chOff x="488504" y="976671"/>
            <a:chExt cx="3998107" cy="457200"/>
          </a:xfrm>
        </p:grpSpPr>
        <p:sp>
          <p:nvSpPr>
            <p:cNvPr id="15" name="Rectangle 2">
              <a:extLst>
                <a:ext uri="{FF2B5EF4-FFF2-40B4-BE49-F238E27FC236}">
                  <a16:creationId xmlns:a16="http://schemas.microsoft.com/office/drawing/2014/main" id="{6114EFF7-18ED-4DBD-A698-248004EA1637}"/>
                </a:ext>
              </a:extLst>
            </p:cNvPr>
            <p:cNvSpPr txBox="1">
              <a:spLocks noChangeArrowheads="1"/>
            </p:cNvSpPr>
            <p:nvPr/>
          </p:nvSpPr>
          <p:spPr>
            <a:xfrm>
              <a:off x="618662" y="976671"/>
              <a:ext cx="386794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援助が必要な高齢者の割合（性別）</a:t>
              </a:r>
            </a:p>
          </p:txBody>
        </p:sp>
        <p:cxnSp>
          <p:nvCxnSpPr>
            <p:cNvPr id="16" name="直線コネクタ 15">
              <a:extLst>
                <a:ext uri="{FF2B5EF4-FFF2-40B4-BE49-F238E27FC236}">
                  <a16:creationId xmlns:a16="http://schemas.microsoft.com/office/drawing/2014/main" id="{E72A424D-8ED3-47F3-83C4-1950F26BC89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9EBE9BA9-400A-48DC-85E8-EAD0D4D03FA5}"/>
                </a:ext>
              </a:extLst>
            </p:cNvPr>
            <p:cNvSpPr/>
            <p:nvPr/>
          </p:nvSpPr>
          <p:spPr bwMode="auto">
            <a:xfrm>
              <a:off x="488504" y="986352"/>
              <a:ext cx="9900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8" name="グループ化 17">
            <a:extLst>
              <a:ext uri="{FF2B5EF4-FFF2-40B4-BE49-F238E27FC236}">
                <a16:creationId xmlns:a16="http://schemas.microsoft.com/office/drawing/2014/main" id="{7EF62F3B-0ECF-4C3B-B357-0879A8B40D2B}"/>
              </a:ext>
            </a:extLst>
          </p:cNvPr>
          <p:cNvGrpSpPr/>
          <p:nvPr/>
        </p:nvGrpSpPr>
        <p:grpSpPr>
          <a:xfrm>
            <a:off x="560512" y="1484784"/>
            <a:ext cx="3968864" cy="457200"/>
            <a:chOff x="488504" y="976671"/>
            <a:chExt cx="3600000" cy="457200"/>
          </a:xfrm>
        </p:grpSpPr>
        <p:sp>
          <p:nvSpPr>
            <p:cNvPr id="19" name="Rectangle 2">
              <a:extLst>
                <a:ext uri="{FF2B5EF4-FFF2-40B4-BE49-F238E27FC236}">
                  <a16:creationId xmlns:a16="http://schemas.microsoft.com/office/drawing/2014/main" id="{D45BB276-0ED4-4109-AB41-8270E67DC020}"/>
                </a:ext>
              </a:extLst>
            </p:cNvPr>
            <p:cNvSpPr txBox="1">
              <a:spLocks noChangeArrowheads="1"/>
            </p:cNvSpPr>
            <p:nvPr/>
          </p:nvSpPr>
          <p:spPr>
            <a:xfrm>
              <a:off x="629929" y="976671"/>
              <a:ext cx="329152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援助が必要な高齢者の推移予測</a:t>
              </a:r>
            </a:p>
          </p:txBody>
        </p:sp>
        <p:cxnSp>
          <p:nvCxnSpPr>
            <p:cNvPr id="20" name="直線コネクタ 19">
              <a:extLst>
                <a:ext uri="{FF2B5EF4-FFF2-40B4-BE49-F238E27FC236}">
                  <a16:creationId xmlns:a16="http://schemas.microsoft.com/office/drawing/2014/main" id="{B03845D3-1BF3-48E9-ACFC-1D81BE71C1F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1" name="正方形/長方形 20">
              <a:extLst>
                <a:ext uri="{FF2B5EF4-FFF2-40B4-BE49-F238E27FC236}">
                  <a16:creationId xmlns:a16="http://schemas.microsoft.com/office/drawing/2014/main" id="{F2B0CC79-8752-4767-B59C-12C93315A49E}"/>
                </a:ext>
              </a:extLst>
            </p:cNvPr>
            <p:cNvSpPr/>
            <p:nvPr/>
          </p:nvSpPr>
          <p:spPr bwMode="auto">
            <a:xfrm>
              <a:off x="488504" y="986352"/>
              <a:ext cx="1012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2" name="テキスト ボックス 21">
            <a:extLst>
              <a:ext uri="{FF2B5EF4-FFF2-40B4-BE49-F238E27FC236}">
                <a16:creationId xmlns:a16="http://schemas.microsoft.com/office/drawing/2014/main" id="{F3C7B0D4-1EFD-490C-BA84-EF663A8BBC43}"/>
              </a:ext>
            </a:extLst>
          </p:cNvPr>
          <p:cNvSpPr txBox="1"/>
          <p:nvPr/>
        </p:nvSpPr>
        <p:spPr>
          <a:xfrm>
            <a:off x="776536" y="1880202"/>
            <a:ext cx="3856702" cy="461665"/>
          </a:xfrm>
          <a:prstGeom prst="rect">
            <a:avLst/>
          </a:prstGeom>
          <a:noFill/>
        </p:spPr>
        <p:txBody>
          <a:bodyPr wrap="square" rtlCol="0">
            <a:spAutoFit/>
          </a:bodyPr>
          <a:lstStyle/>
          <a:p>
            <a:pPr marL="88900" indent="-88900"/>
            <a:r>
              <a:rPr kumimoji="1"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2015</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年において身体面、精神面で何らかの援助が必要な高齢者数は</a:t>
            </a:r>
            <a:r>
              <a:rPr kumimoji="1"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40,630</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千人と</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の試算があり</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65</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歳以上の人口における割合は</a:t>
            </a:r>
            <a:r>
              <a:rPr kumimoji="1"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30.6</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％である。そのため、</a:t>
            </a:r>
            <a:r>
              <a:rPr kumimoji="1"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65</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歳以上の人口に</a:t>
            </a:r>
            <a:r>
              <a:rPr kumimoji="1"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30.6</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％を掛け</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該当する人数</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を弊社が</a:t>
            </a:r>
            <a:r>
              <a:rPr kumimoji="1"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予測した。</a:t>
            </a:r>
            <a:endParaRPr kumimoji="1" lang="ja-JP" altLang="en-US" sz="9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テキスト ボックス 1">
            <a:extLst>
              <a:ext uri="{FF2B5EF4-FFF2-40B4-BE49-F238E27FC236}">
                <a16:creationId xmlns:a16="http://schemas.microsoft.com/office/drawing/2014/main" id="{40696F5B-8F0A-4AA4-A9FE-4A265E2D6C54}"/>
              </a:ext>
            </a:extLst>
          </p:cNvPr>
          <p:cNvSpPr txBox="1"/>
          <p:nvPr/>
        </p:nvSpPr>
        <p:spPr>
          <a:xfrm>
            <a:off x="8720856" y="5572948"/>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（歳）</a:t>
            </a:r>
          </a:p>
        </p:txBody>
      </p:sp>
      <p:sp>
        <p:nvSpPr>
          <p:cNvPr id="24" name="テキスト ボックス 1">
            <a:extLst>
              <a:ext uri="{FF2B5EF4-FFF2-40B4-BE49-F238E27FC236}">
                <a16:creationId xmlns:a16="http://schemas.microsoft.com/office/drawing/2014/main" id="{58044CD8-4D7F-486D-A72B-0C5718A63CDE}"/>
              </a:ext>
            </a:extLst>
          </p:cNvPr>
          <p:cNvSpPr txBox="1"/>
          <p:nvPr/>
        </p:nvSpPr>
        <p:spPr>
          <a:xfrm>
            <a:off x="4326606" y="5575794"/>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25" name="テキスト ボックス 1">
            <a:extLst>
              <a:ext uri="{FF2B5EF4-FFF2-40B4-BE49-F238E27FC236}">
                <a16:creationId xmlns:a16="http://schemas.microsoft.com/office/drawing/2014/main" id="{AF8257AA-2F11-43F7-AEFB-07713C05E32C}"/>
              </a:ext>
            </a:extLst>
          </p:cNvPr>
          <p:cNvSpPr txBox="1"/>
          <p:nvPr/>
        </p:nvSpPr>
        <p:spPr>
          <a:xfrm>
            <a:off x="8697416" y="3175624"/>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（歳）</a:t>
            </a:r>
          </a:p>
        </p:txBody>
      </p:sp>
      <p:grpSp>
        <p:nvGrpSpPr>
          <p:cNvPr id="26" name="グループ化 25">
            <a:extLst>
              <a:ext uri="{FF2B5EF4-FFF2-40B4-BE49-F238E27FC236}">
                <a16:creationId xmlns:a16="http://schemas.microsoft.com/office/drawing/2014/main" id="{C8913CD1-6E77-495B-81AF-63F1DF099BFD}"/>
              </a:ext>
            </a:extLst>
          </p:cNvPr>
          <p:cNvGrpSpPr/>
          <p:nvPr/>
        </p:nvGrpSpPr>
        <p:grpSpPr>
          <a:xfrm>
            <a:off x="4969183" y="3835896"/>
            <a:ext cx="4506603" cy="457200"/>
            <a:chOff x="488504" y="976671"/>
            <a:chExt cx="3998107" cy="457200"/>
          </a:xfrm>
        </p:grpSpPr>
        <p:sp>
          <p:nvSpPr>
            <p:cNvPr id="27" name="Rectangle 2">
              <a:extLst>
                <a:ext uri="{FF2B5EF4-FFF2-40B4-BE49-F238E27FC236}">
                  <a16:creationId xmlns:a16="http://schemas.microsoft.com/office/drawing/2014/main" id="{1115611A-DF32-4617-97D4-62184F1383DD}"/>
                </a:ext>
              </a:extLst>
            </p:cNvPr>
            <p:cNvSpPr txBox="1">
              <a:spLocks noChangeArrowheads="1"/>
            </p:cNvSpPr>
            <p:nvPr/>
          </p:nvSpPr>
          <p:spPr>
            <a:xfrm>
              <a:off x="618662" y="976671"/>
              <a:ext cx="386794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援助が必要な高齢者の割合（居住地別）</a:t>
              </a:r>
            </a:p>
          </p:txBody>
        </p:sp>
        <p:cxnSp>
          <p:nvCxnSpPr>
            <p:cNvPr id="28" name="直線コネクタ 27">
              <a:extLst>
                <a:ext uri="{FF2B5EF4-FFF2-40B4-BE49-F238E27FC236}">
                  <a16:creationId xmlns:a16="http://schemas.microsoft.com/office/drawing/2014/main" id="{23DB1908-6368-475A-A4B2-A39855148F0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9" name="正方形/長方形 28">
              <a:extLst>
                <a:ext uri="{FF2B5EF4-FFF2-40B4-BE49-F238E27FC236}">
                  <a16:creationId xmlns:a16="http://schemas.microsoft.com/office/drawing/2014/main" id="{FF69A8E7-154D-463B-B79A-6701BC076C7B}"/>
                </a:ext>
              </a:extLst>
            </p:cNvPr>
            <p:cNvSpPr/>
            <p:nvPr/>
          </p:nvSpPr>
          <p:spPr bwMode="auto">
            <a:xfrm>
              <a:off x="488504" y="986352"/>
              <a:ext cx="9900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13097355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8582170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064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シンガポールの介護市場の現状（</a:t>
            </a:r>
            <a:r>
              <a:rPr lang="en-US" altLang="ja-JP" dirty="0"/>
              <a:t>5/7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その他の制度・規制／</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1995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年に制定された両親扶養法は「子どもは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歳以上の自活することのできない親の扶養義務を負う」旨を定めている。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シンガポールの高齢者の収入源は、「子女、親戚からの支援」、「収入」、「貯蓄」が多く、日本と比べ、特に「子女、親戚からの支援」の割合が非常に高い。</a:t>
            </a:r>
          </a:p>
        </p:txBody>
      </p:sp>
      <p:grpSp>
        <p:nvGrpSpPr>
          <p:cNvPr id="7" name="グループ化 6">
            <a:extLst>
              <a:ext uri="{FF2B5EF4-FFF2-40B4-BE49-F238E27FC236}">
                <a16:creationId xmlns:a16="http://schemas.microsoft.com/office/drawing/2014/main" id="{159BF8A5-8450-4AFB-9221-82F424F75F6C}"/>
              </a:ext>
            </a:extLst>
          </p:cNvPr>
          <p:cNvGrpSpPr/>
          <p:nvPr/>
        </p:nvGrpSpPr>
        <p:grpSpPr>
          <a:xfrm>
            <a:off x="5089144" y="2144425"/>
            <a:ext cx="3594886" cy="457200"/>
            <a:chOff x="341931" y="976671"/>
            <a:chExt cx="3600000" cy="457200"/>
          </a:xfrm>
        </p:grpSpPr>
        <p:sp>
          <p:nvSpPr>
            <p:cNvPr id="9" name="Rectangle 2">
              <a:extLst>
                <a:ext uri="{FF2B5EF4-FFF2-40B4-BE49-F238E27FC236}">
                  <a16:creationId xmlns:a16="http://schemas.microsoft.com/office/drawing/2014/main" id="{C2BBD14B-3D24-41B5-8348-84BE0D3647F1}"/>
                </a:ext>
              </a:extLst>
            </p:cNvPr>
            <p:cNvSpPr txBox="1">
              <a:spLocks noChangeArrowheads="1"/>
            </p:cNvSpPr>
            <p:nvPr/>
          </p:nvSpPr>
          <p:spPr>
            <a:xfrm>
              <a:off x="483357"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日本の高齢者の収入状況</a:t>
              </a:r>
            </a:p>
          </p:txBody>
        </p:sp>
        <p:cxnSp>
          <p:nvCxnSpPr>
            <p:cNvPr id="11" name="直線コネクタ 10">
              <a:extLst>
                <a:ext uri="{FF2B5EF4-FFF2-40B4-BE49-F238E27FC236}">
                  <a16:creationId xmlns:a16="http://schemas.microsoft.com/office/drawing/2014/main" id="{8DC14086-DEB0-433E-963A-C9FB1CC520D7}"/>
                </a:ext>
              </a:extLst>
            </p:cNvPr>
            <p:cNvCxnSpPr/>
            <p:nvPr/>
          </p:nvCxnSpPr>
          <p:spPr bwMode="auto">
            <a:xfrm>
              <a:off x="341931"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B2B60B49-56B2-4059-8C64-A3C11F334B78}"/>
                </a:ext>
              </a:extLst>
            </p:cNvPr>
            <p:cNvSpPr/>
            <p:nvPr/>
          </p:nvSpPr>
          <p:spPr bwMode="auto">
            <a:xfrm>
              <a:off x="341931"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グラフ 13">
            <a:extLst>
              <a:ext uri="{FF2B5EF4-FFF2-40B4-BE49-F238E27FC236}">
                <a16:creationId xmlns:a16="http://schemas.microsoft.com/office/drawing/2014/main" id="{6B9958F9-FF9C-4C99-B723-9E76C451650E}"/>
              </a:ext>
            </a:extLst>
          </p:cNvPr>
          <p:cNvGraphicFramePr>
            <a:graphicFrameLocks/>
          </p:cNvGraphicFramePr>
          <p:nvPr>
            <p:extLst>
              <p:ext uri="{D42A27DB-BD31-4B8C-83A1-F6EECF244321}">
                <p14:modId xmlns:p14="http://schemas.microsoft.com/office/powerpoint/2010/main" val="4238478127"/>
              </p:ext>
            </p:extLst>
          </p:nvPr>
        </p:nvGraphicFramePr>
        <p:xfrm>
          <a:off x="4954604" y="2663823"/>
          <a:ext cx="4565131" cy="1764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グラフ 14">
            <a:extLst>
              <a:ext uri="{FF2B5EF4-FFF2-40B4-BE49-F238E27FC236}">
                <a16:creationId xmlns:a16="http://schemas.microsoft.com/office/drawing/2014/main" id="{426D5A95-21C0-47B8-AA8F-4A753B4D9496}"/>
              </a:ext>
            </a:extLst>
          </p:cNvPr>
          <p:cNvGraphicFramePr>
            <a:graphicFrameLocks/>
          </p:cNvGraphicFramePr>
          <p:nvPr>
            <p:extLst>
              <p:ext uri="{D42A27DB-BD31-4B8C-83A1-F6EECF244321}">
                <p14:modId xmlns:p14="http://schemas.microsoft.com/office/powerpoint/2010/main" val="1426236849"/>
              </p:ext>
            </p:extLst>
          </p:nvPr>
        </p:nvGraphicFramePr>
        <p:xfrm>
          <a:off x="114349" y="2625169"/>
          <a:ext cx="4781499" cy="2828083"/>
        </p:xfrm>
        <a:graphic>
          <a:graphicData uri="http://schemas.openxmlformats.org/drawingml/2006/chart">
            <c:chart xmlns:c="http://schemas.openxmlformats.org/drawingml/2006/chart" xmlns:r="http://schemas.openxmlformats.org/officeDocument/2006/relationships" r:id="rId8"/>
          </a:graphicData>
        </a:graphic>
      </p:graphicFrame>
      <p:grpSp>
        <p:nvGrpSpPr>
          <p:cNvPr id="16" name="グループ化 15">
            <a:extLst>
              <a:ext uri="{FF2B5EF4-FFF2-40B4-BE49-F238E27FC236}">
                <a16:creationId xmlns:a16="http://schemas.microsoft.com/office/drawing/2014/main" id="{8541E629-B1DD-4D4A-8D46-37BDF07D2100}"/>
              </a:ext>
            </a:extLst>
          </p:cNvPr>
          <p:cNvGrpSpPr/>
          <p:nvPr/>
        </p:nvGrpSpPr>
        <p:grpSpPr>
          <a:xfrm>
            <a:off x="5070322" y="4389277"/>
            <a:ext cx="4563198" cy="457200"/>
            <a:chOff x="488504" y="976671"/>
            <a:chExt cx="3902432" cy="457200"/>
          </a:xfrm>
        </p:grpSpPr>
        <p:sp>
          <p:nvSpPr>
            <p:cNvPr id="17" name="Rectangle 2">
              <a:extLst>
                <a:ext uri="{FF2B5EF4-FFF2-40B4-BE49-F238E27FC236}">
                  <a16:creationId xmlns:a16="http://schemas.microsoft.com/office/drawing/2014/main" id="{518B39CF-B05D-489F-9640-17BD228A73AD}"/>
                </a:ext>
              </a:extLst>
            </p:cNvPr>
            <p:cNvSpPr txBox="1">
              <a:spLocks noChangeArrowheads="1"/>
            </p:cNvSpPr>
            <p:nvPr/>
          </p:nvSpPr>
          <p:spPr>
            <a:xfrm>
              <a:off x="629929" y="976671"/>
              <a:ext cx="376100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シンガポールの高齢者の必要生活費</a:t>
              </a:r>
            </a:p>
          </p:txBody>
        </p:sp>
        <p:cxnSp>
          <p:nvCxnSpPr>
            <p:cNvPr id="18" name="直線コネクタ 17">
              <a:extLst>
                <a:ext uri="{FF2B5EF4-FFF2-40B4-BE49-F238E27FC236}">
                  <a16:creationId xmlns:a16="http://schemas.microsoft.com/office/drawing/2014/main" id="{29D30F79-23CA-4A09-B266-454963BF665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6AC86B1B-0D75-48E5-8BDD-1DE2CD2C1083}"/>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20" name="グループ化 19">
            <a:extLst>
              <a:ext uri="{FF2B5EF4-FFF2-40B4-BE49-F238E27FC236}">
                <a16:creationId xmlns:a16="http://schemas.microsoft.com/office/drawing/2014/main" id="{9B4B05C2-7A53-4D5A-8F06-B9DD0DB0C0AD}"/>
              </a:ext>
            </a:extLst>
          </p:cNvPr>
          <p:cNvGrpSpPr/>
          <p:nvPr/>
        </p:nvGrpSpPr>
        <p:grpSpPr>
          <a:xfrm>
            <a:off x="573407" y="2138740"/>
            <a:ext cx="3902432" cy="457200"/>
            <a:chOff x="488504" y="976671"/>
            <a:chExt cx="3902432" cy="457200"/>
          </a:xfrm>
        </p:grpSpPr>
        <p:sp>
          <p:nvSpPr>
            <p:cNvPr id="21" name="Rectangle 2">
              <a:extLst>
                <a:ext uri="{FF2B5EF4-FFF2-40B4-BE49-F238E27FC236}">
                  <a16:creationId xmlns:a16="http://schemas.microsoft.com/office/drawing/2014/main" id="{8E3A30C2-A42D-4FED-B2D7-E1C899819DD6}"/>
                </a:ext>
              </a:extLst>
            </p:cNvPr>
            <p:cNvSpPr txBox="1">
              <a:spLocks noChangeArrowheads="1"/>
            </p:cNvSpPr>
            <p:nvPr/>
          </p:nvSpPr>
          <p:spPr>
            <a:xfrm>
              <a:off x="629929" y="976671"/>
              <a:ext cx="3761007"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シンガポールの高齢者の収入内訳</a:t>
              </a:r>
            </a:p>
          </p:txBody>
        </p:sp>
        <p:cxnSp>
          <p:nvCxnSpPr>
            <p:cNvPr id="22" name="直線コネクタ 21">
              <a:extLst>
                <a:ext uri="{FF2B5EF4-FFF2-40B4-BE49-F238E27FC236}">
                  <a16:creationId xmlns:a16="http://schemas.microsoft.com/office/drawing/2014/main" id="{5708CE74-5891-4FE7-9239-9FC3DEBAA33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3" name="正方形/長方形 22">
              <a:extLst>
                <a:ext uri="{FF2B5EF4-FFF2-40B4-BE49-F238E27FC236}">
                  <a16:creationId xmlns:a16="http://schemas.microsoft.com/office/drawing/2014/main" id="{76849B9D-6375-4784-8BA5-D917C936407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4" name="表 23">
            <a:extLst>
              <a:ext uri="{FF2B5EF4-FFF2-40B4-BE49-F238E27FC236}">
                <a16:creationId xmlns:a16="http://schemas.microsoft.com/office/drawing/2014/main" id="{A79F620A-E80F-46C4-A6D6-62A01AF60BE6}"/>
              </a:ext>
            </a:extLst>
          </p:cNvPr>
          <p:cNvGraphicFramePr>
            <a:graphicFrameLocks noGrp="1"/>
          </p:cNvGraphicFramePr>
          <p:nvPr>
            <p:extLst>
              <p:ext uri="{D42A27DB-BD31-4B8C-83A1-F6EECF244321}">
                <p14:modId xmlns:p14="http://schemas.microsoft.com/office/powerpoint/2010/main" val="1483528676"/>
              </p:ext>
            </p:extLst>
          </p:nvPr>
        </p:nvGraphicFramePr>
        <p:xfrm>
          <a:off x="5181951" y="4904798"/>
          <a:ext cx="4221790" cy="1541682"/>
        </p:xfrm>
        <a:graphic>
          <a:graphicData uri="http://schemas.openxmlformats.org/drawingml/2006/table">
            <a:tbl>
              <a:tblPr firstRow="1" bandRow="1">
                <a:tableStyleId>{5C22544A-7EE6-4342-B048-85BDC9FD1C3A}</a:tableStyleId>
              </a:tblPr>
              <a:tblGrid>
                <a:gridCol w="1463898">
                  <a:extLst>
                    <a:ext uri="{9D8B030D-6E8A-4147-A177-3AD203B41FA5}">
                      <a16:colId xmlns:a16="http://schemas.microsoft.com/office/drawing/2014/main" val="20000"/>
                    </a:ext>
                  </a:extLst>
                </a:gridCol>
                <a:gridCol w="1350902">
                  <a:extLst>
                    <a:ext uri="{9D8B030D-6E8A-4147-A177-3AD203B41FA5}">
                      <a16:colId xmlns:a16="http://schemas.microsoft.com/office/drawing/2014/main" val="20001"/>
                    </a:ext>
                  </a:extLst>
                </a:gridCol>
                <a:gridCol w="1406990">
                  <a:extLst>
                    <a:ext uri="{9D8B030D-6E8A-4147-A177-3AD203B41FA5}">
                      <a16:colId xmlns:a16="http://schemas.microsoft.com/office/drawing/2014/main" val="20002"/>
                    </a:ext>
                  </a:extLst>
                </a:gridCol>
              </a:tblGrid>
              <a:tr h="435561">
                <a:tc>
                  <a:txBody>
                    <a:bodyPr/>
                    <a:lstStyle/>
                    <a:p>
                      <a:endParaRPr kumimoji="1" lang="ja-JP" altLang="en-US"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txBody>
                  <a:tcPr>
                    <a:lnB w="28575" cap="flat" cmpd="sng" algn="ctr">
                      <a:solidFill>
                        <a:schemeClr val="bg1"/>
                      </a:solidFill>
                      <a:prstDash val="solid"/>
                      <a:round/>
                      <a:headEnd type="none" w="med" len="med"/>
                      <a:tailEnd type="none" w="med" len="med"/>
                    </a:lnB>
                    <a:noFill/>
                  </a:tcPr>
                </a:tc>
                <a:tc>
                  <a:txBody>
                    <a:bodyPr/>
                    <a:lstStyle/>
                    <a:p>
                      <a:pPr marL="0" algn="ctr" defTabSz="914400" rtl="0" eaLnBrk="1" latinLnBrk="0" hangingPunct="1"/>
                      <a:r>
                        <a:rPr kumimoji="1" lang="ja-JP" altLang="en-US" sz="1100" b="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シンガポールドル</a:t>
                      </a:r>
                    </a:p>
                  </a:txBody>
                  <a:tcPr anchor="ctr">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solidFill>
                      <a:schemeClr val="bg1">
                        <a:lumMod val="75000"/>
                      </a:schemeClr>
                    </a:solidFill>
                  </a:tcPr>
                </a:tc>
                <a:tc>
                  <a:txBody>
                    <a:bodyPr/>
                    <a:lstStyle/>
                    <a:p>
                      <a:pPr marL="0" algn="ctr" defTabSz="914400" rtl="0" eaLnBrk="1" latinLnBrk="0" hangingPunct="1"/>
                      <a:r>
                        <a:rPr kumimoji="1" lang="ja-JP" altLang="en-US" sz="1100" b="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日本円換算</a:t>
                      </a:r>
                      <a:endParaRPr kumimoji="1" lang="en-US" altLang="ja-JP" sz="1100" b="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１</a:t>
                      </a:r>
                      <a:r>
                        <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S</a:t>
                      </a: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ドル＝</a:t>
                      </a:r>
                      <a:r>
                        <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80</a:t>
                      </a: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円で換算</a:t>
                      </a:r>
                      <a:endPar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以下同様</a:t>
                      </a:r>
                      <a:endPar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0"/>
                  </a:ext>
                </a:extLst>
              </a:tr>
              <a:tr h="435561">
                <a:tc>
                  <a:txBody>
                    <a:bodyPr/>
                    <a:lstStyle/>
                    <a:p>
                      <a:pPr algn="ct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高齢者の必要生活費平均値</a:t>
                      </a:r>
                    </a:p>
                  </a:txBody>
                  <a:tcPr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kumimoji="1" lang="en-US" altLang="ja-JP"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2,167</a:t>
                      </a: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Ｓドル</a:t>
                      </a:r>
                    </a:p>
                  </a:txBody>
                  <a:tcPr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約 </a:t>
                      </a:r>
                      <a:r>
                        <a:rPr kumimoji="1" lang="en-US" altLang="ja-JP"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173,360</a:t>
                      </a: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35561">
                <a:tc>
                  <a:txBody>
                    <a:bodyPr/>
                    <a:lstStyle/>
                    <a:p>
                      <a:pPr algn="ct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（参考）月収</a:t>
                      </a:r>
                    </a:p>
                  </a:txBody>
                  <a:tcPr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kumimoji="1" lang="en-US" altLang="ja-JP"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3,956</a:t>
                      </a:r>
                      <a:r>
                        <a:rPr kumimoji="1" lang="ja-JP" altLang="en-US"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Ｓドル</a:t>
                      </a:r>
                    </a:p>
                  </a:txBody>
                  <a:tcPr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r>
                        <a:rPr kumimoji="1" lang="ja-JP" altLang="en-US"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約 </a:t>
                      </a:r>
                      <a:r>
                        <a:rPr kumimoji="1" lang="en-US" altLang="ja-JP"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316,480</a:t>
                      </a:r>
                      <a:r>
                        <a:rPr kumimoji="1" lang="ja-JP" altLang="en-US"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円</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68085350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5294404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167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シンガポールの介護市場の現状（</a:t>
            </a:r>
            <a:r>
              <a:rPr lang="en-US" altLang="ja-JP" dirty="0"/>
              <a:t>6/7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シンガポールは国土面積が小さいという地理的な制約や中華系の人口が多いという文化的背景から、家族構成は「子女と同居」が最も多い。</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の担い手に対する意識調査では、「家庭内の要介護者を誰がケアすべきか」という質問に対し、全世代で「子ども」がケアすべきという回答が最も多かった。他には、「孫」や「メイド」という回答も多くあった。</a:t>
            </a:r>
          </a:p>
        </p:txBody>
      </p:sp>
      <p:graphicFrame>
        <p:nvGraphicFramePr>
          <p:cNvPr id="7" name="グラフ 6">
            <a:extLst>
              <a:ext uri="{FF2B5EF4-FFF2-40B4-BE49-F238E27FC236}">
                <a16:creationId xmlns:a16="http://schemas.microsoft.com/office/drawing/2014/main" id="{9950D474-F0A0-4F52-B281-6FCC6B0DBA82}"/>
              </a:ext>
            </a:extLst>
          </p:cNvPr>
          <p:cNvGraphicFramePr>
            <a:graphicFrameLocks/>
          </p:cNvGraphicFramePr>
          <p:nvPr>
            <p:extLst>
              <p:ext uri="{D42A27DB-BD31-4B8C-83A1-F6EECF244321}">
                <p14:modId xmlns:p14="http://schemas.microsoft.com/office/powerpoint/2010/main" val="2361953431"/>
              </p:ext>
            </p:extLst>
          </p:nvPr>
        </p:nvGraphicFramePr>
        <p:xfrm>
          <a:off x="110635" y="2676046"/>
          <a:ext cx="4680000" cy="3600000"/>
        </p:xfrm>
        <a:graphic>
          <a:graphicData uri="http://schemas.openxmlformats.org/drawingml/2006/chart">
            <c:chart xmlns:c="http://schemas.openxmlformats.org/drawingml/2006/chart" xmlns:r="http://schemas.openxmlformats.org/officeDocument/2006/relationships" r:id="rId7"/>
          </a:graphicData>
        </a:graphic>
      </p:graphicFrame>
      <p:grpSp>
        <p:nvGrpSpPr>
          <p:cNvPr id="9" name="グループ化 8">
            <a:extLst>
              <a:ext uri="{FF2B5EF4-FFF2-40B4-BE49-F238E27FC236}">
                <a16:creationId xmlns:a16="http://schemas.microsoft.com/office/drawing/2014/main" id="{84D666C7-61B0-47AA-852B-2DADD82AB243}"/>
              </a:ext>
            </a:extLst>
          </p:cNvPr>
          <p:cNvGrpSpPr/>
          <p:nvPr/>
        </p:nvGrpSpPr>
        <p:grpSpPr>
          <a:xfrm>
            <a:off x="4785538" y="2166678"/>
            <a:ext cx="4920436" cy="457200"/>
            <a:chOff x="488504" y="976671"/>
            <a:chExt cx="4283071" cy="457200"/>
          </a:xfrm>
        </p:grpSpPr>
        <p:sp>
          <p:nvSpPr>
            <p:cNvPr id="11" name="Rectangle 2">
              <a:extLst>
                <a:ext uri="{FF2B5EF4-FFF2-40B4-BE49-F238E27FC236}">
                  <a16:creationId xmlns:a16="http://schemas.microsoft.com/office/drawing/2014/main" id="{3E6BB2C7-539E-406C-99BE-01B299BA4492}"/>
                </a:ext>
              </a:extLst>
            </p:cNvPr>
            <p:cNvSpPr txBox="1">
              <a:spLocks noChangeArrowheads="1"/>
            </p:cNvSpPr>
            <p:nvPr/>
          </p:nvSpPr>
          <p:spPr>
            <a:xfrm>
              <a:off x="618875" y="976671"/>
              <a:ext cx="415270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介護の担い手に対する意識</a:t>
              </a:r>
            </a:p>
          </p:txBody>
        </p:sp>
        <p:cxnSp>
          <p:nvCxnSpPr>
            <p:cNvPr id="12" name="直線コネクタ 11">
              <a:extLst>
                <a:ext uri="{FF2B5EF4-FFF2-40B4-BE49-F238E27FC236}">
                  <a16:creationId xmlns:a16="http://schemas.microsoft.com/office/drawing/2014/main" id="{AC3C45FD-0E77-4C7F-A22E-B980542200D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5C61EC94-0AC3-4256-970E-809736FF426E}"/>
                </a:ext>
              </a:extLst>
            </p:cNvPr>
            <p:cNvSpPr/>
            <p:nvPr/>
          </p:nvSpPr>
          <p:spPr bwMode="auto">
            <a:xfrm>
              <a:off x="488504" y="986352"/>
              <a:ext cx="9714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 name="グループ化 14">
            <a:extLst>
              <a:ext uri="{FF2B5EF4-FFF2-40B4-BE49-F238E27FC236}">
                <a16:creationId xmlns:a16="http://schemas.microsoft.com/office/drawing/2014/main" id="{9CA4E3F9-310B-4244-9BFA-A1E569BA169C}"/>
              </a:ext>
            </a:extLst>
          </p:cNvPr>
          <p:cNvGrpSpPr/>
          <p:nvPr/>
        </p:nvGrpSpPr>
        <p:grpSpPr>
          <a:xfrm>
            <a:off x="560512" y="2165213"/>
            <a:ext cx="3600000" cy="457200"/>
            <a:chOff x="488504" y="976671"/>
            <a:chExt cx="3600000" cy="457200"/>
          </a:xfrm>
        </p:grpSpPr>
        <p:sp>
          <p:nvSpPr>
            <p:cNvPr id="16" name="Rectangle 2">
              <a:extLst>
                <a:ext uri="{FF2B5EF4-FFF2-40B4-BE49-F238E27FC236}">
                  <a16:creationId xmlns:a16="http://schemas.microsoft.com/office/drawing/2014/main" id="{F6B19542-DB62-4585-9D7C-1F577ED570DE}"/>
                </a:ext>
              </a:extLst>
            </p:cNvPr>
            <p:cNvSpPr txBox="1">
              <a:spLocks noChangeArrowheads="1"/>
            </p:cNvSpPr>
            <p:nvPr/>
          </p:nvSpPr>
          <p:spPr>
            <a:xfrm>
              <a:off x="629930" y="976671"/>
              <a:ext cx="3386966" cy="457200"/>
            </a:xfrm>
            <a:prstGeom prst="rect">
              <a:avLst/>
            </a:prstGeom>
          </p:spPr>
          <p:txBody>
            <a:bodyPr/>
            <a:lstStyle/>
            <a:p>
              <a:pPr defTabSz="957263" eaLnBrk="0" fontAlgn="ctr" hangingPunct="0">
                <a:defRPr/>
              </a:pP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55</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歳以上の年代別家族構成</a:t>
              </a:r>
            </a:p>
          </p:txBody>
        </p:sp>
        <p:cxnSp>
          <p:nvCxnSpPr>
            <p:cNvPr id="17" name="直線コネクタ 16">
              <a:extLst>
                <a:ext uri="{FF2B5EF4-FFF2-40B4-BE49-F238E27FC236}">
                  <a16:creationId xmlns:a16="http://schemas.microsoft.com/office/drawing/2014/main" id="{721C00BE-02DF-4769-80F6-D347EC10390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51FC15D9-A418-48B1-BA60-E7412A158F9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9" name="グラフ 18">
            <a:extLst>
              <a:ext uri="{FF2B5EF4-FFF2-40B4-BE49-F238E27FC236}">
                <a16:creationId xmlns:a16="http://schemas.microsoft.com/office/drawing/2014/main" id="{8B15D32F-9F74-4245-93AA-87F20F115DD1}"/>
              </a:ext>
            </a:extLst>
          </p:cNvPr>
          <p:cNvGraphicFramePr>
            <a:graphicFrameLocks/>
          </p:cNvGraphicFramePr>
          <p:nvPr>
            <p:extLst>
              <p:ext uri="{D42A27DB-BD31-4B8C-83A1-F6EECF244321}">
                <p14:modId xmlns:p14="http://schemas.microsoft.com/office/powerpoint/2010/main" val="2619362364"/>
              </p:ext>
            </p:extLst>
          </p:nvPr>
        </p:nvGraphicFramePr>
        <p:xfrm>
          <a:off x="4735908" y="2718447"/>
          <a:ext cx="5170092" cy="3734889"/>
        </p:xfrm>
        <a:graphic>
          <a:graphicData uri="http://schemas.openxmlformats.org/drawingml/2006/chart">
            <c:chart xmlns:c="http://schemas.openxmlformats.org/drawingml/2006/chart" xmlns:r="http://schemas.openxmlformats.org/officeDocument/2006/relationships" r:id="rId8"/>
          </a:graphicData>
        </a:graphic>
      </p:graphicFrame>
      <p:sp>
        <p:nvSpPr>
          <p:cNvPr id="20" name="テキスト ボックス 19">
            <a:extLst>
              <a:ext uri="{FF2B5EF4-FFF2-40B4-BE49-F238E27FC236}">
                <a16:creationId xmlns:a16="http://schemas.microsoft.com/office/drawing/2014/main" id="{A87EECF9-97F1-48D6-BB24-27D82ABB8291}"/>
              </a:ext>
            </a:extLst>
          </p:cNvPr>
          <p:cNvSpPr txBox="1"/>
          <p:nvPr/>
        </p:nvSpPr>
        <p:spPr>
          <a:xfrm>
            <a:off x="4938012" y="2500068"/>
            <a:ext cx="4806134" cy="369332"/>
          </a:xfrm>
          <a:prstGeom prst="rect">
            <a:avLst/>
          </a:prstGeom>
          <a:noFill/>
        </p:spPr>
        <p:txBody>
          <a:bodyPr wrap="square" rtlCol="0">
            <a:spAutoFit/>
          </a:bodyPr>
          <a:lstStyle/>
          <a:p>
            <a:pPr>
              <a:buClr>
                <a:srgbClr val="0070C0"/>
              </a:buClr>
            </a:pPr>
            <a:r>
              <a:rPr lang="ja-JP" altLang="en-US"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－家庭内の要介護者を誰がケアすべきか－</a:t>
            </a:r>
            <a:endParaRPr kumimoji="1" lang="ja-JP" altLang="en-US"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209556055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352565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269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シンガポールの介護市場の現状（</a:t>
            </a:r>
            <a:r>
              <a:rPr lang="en-US" altLang="ja-JP" dirty="0"/>
              <a:t>7/7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2.</a:t>
            </a:r>
            <a:r>
              <a:rPr lang="ja-JP" altLang="en-US" dirty="0"/>
              <a:t>医療・公衆衛生</a:t>
            </a:r>
            <a:r>
              <a:rPr lang="en-US" altLang="ja-JP" dirty="0"/>
              <a:t>&gt;</a:t>
            </a:r>
            <a:r>
              <a:rPr lang="ja-JP" altLang="en-US" dirty="0"/>
              <a:t>その他の医療・公衆衛生情報／</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シンガポールにおいて、家政婦（外国人メイド）は増加傾向にあり、在宅介護における重要な担い手である。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家政婦の出身地はフィリピン、ミャンマー、インドネシア等が多く、コストが低い。</a:t>
            </a:r>
          </a:p>
        </p:txBody>
      </p:sp>
      <p:graphicFrame>
        <p:nvGraphicFramePr>
          <p:cNvPr id="7" name="グラフ 6">
            <a:extLst>
              <a:ext uri="{FF2B5EF4-FFF2-40B4-BE49-F238E27FC236}">
                <a16:creationId xmlns:a16="http://schemas.microsoft.com/office/drawing/2014/main" id="{48F785EE-E801-4719-99BB-A926D5508611}"/>
              </a:ext>
            </a:extLst>
          </p:cNvPr>
          <p:cNvGraphicFramePr>
            <a:graphicFrameLocks/>
          </p:cNvGraphicFramePr>
          <p:nvPr/>
        </p:nvGraphicFramePr>
        <p:xfrm>
          <a:off x="5053070" y="2379782"/>
          <a:ext cx="4498544" cy="3238502"/>
        </p:xfrm>
        <a:graphic>
          <a:graphicData uri="http://schemas.openxmlformats.org/drawingml/2006/chart">
            <c:chart xmlns:c="http://schemas.openxmlformats.org/drawingml/2006/chart" xmlns:r="http://schemas.openxmlformats.org/officeDocument/2006/relationships" r:id="rId7"/>
          </a:graphicData>
        </a:graphic>
      </p:graphicFrame>
      <p:grpSp>
        <p:nvGrpSpPr>
          <p:cNvPr id="9" name="グループ化 8">
            <a:extLst>
              <a:ext uri="{FF2B5EF4-FFF2-40B4-BE49-F238E27FC236}">
                <a16:creationId xmlns:a16="http://schemas.microsoft.com/office/drawing/2014/main" id="{D53711C5-3460-4E39-BA09-D8BAA26D0C44}"/>
              </a:ext>
            </a:extLst>
          </p:cNvPr>
          <p:cNvGrpSpPr/>
          <p:nvPr/>
        </p:nvGrpSpPr>
        <p:grpSpPr>
          <a:xfrm>
            <a:off x="5529062" y="1547486"/>
            <a:ext cx="3672713" cy="457200"/>
            <a:chOff x="488502" y="976671"/>
            <a:chExt cx="3196968" cy="457200"/>
          </a:xfrm>
        </p:grpSpPr>
        <p:sp>
          <p:nvSpPr>
            <p:cNvPr id="11" name="Rectangle 2">
              <a:extLst>
                <a:ext uri="{FF2B5EF4-FFF2-40B4-BE49-F238E27FC236}">
                  <a16:creationId xmlns:a16="http://schemas.microsoft.com/office/drawing/2014/main" id="{37E7DCE2-8919-46EE-9D37-DF7B75E878D7}"/>
                </a:ext>
              </a:extLst>
            </p:cNvPr>
            <p:cNvSpPr txBox="1">
              <a:spLocks noChangeArrowheads="1"/>
            </p:cNvSpPr>
            <p:nvPr/>
          </p:nvSpPr>
          <p:spPr>
            <a:xfrm>
              <a:off x="613865" y="976671"/>
              <a:ext cx="3071605"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日本における主な介護の担い手</a:t>
              </a:r>
            </a:p>
          </p:txBody>
        </p:sp>
        <p:cxnSp>
          <p:nvCxnSpPr>
            <p:cNvPr id="12" name="直線コネクタ 11">
              <a:extLst>
                <a:ext uri="{FF2B5EF4-FFF2-40B4-BE49-F238E27FC236}">
                  <a16:creationId xmlns:a16="http://schemas.microsoft.com/office/drawing/2014/main" id="{682FD28F-3E52-4CA0-807A-B331001EDDCD}"/>
                </a:ext>
              </a:extLst>
            </p:cNvPr>
            <p:cNvCxnSpPr/>
            <p:nvPr/>
          </p:nvCxnSpPr>
          <p:spPr bwMode="auto">
            <a:xfrm>
              <a:off x="488502" y="1317228"/>
              <a:ext cx="3133674"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69D01640-1B6F-4B68-8AAF-AFA3B30B0020}"/>
                </a:ext>
              </a:extLst>
            </p:cNvPr>
            <p:cNvSpPr/>
            <p:nvPr/>
          </p:nvSpPr>
          <p:spPr bwMode="auto">
            <a:xfrm>
              <a:off x="488504" y="986352"/>
              <a:ext cx="9714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 name="グループ化 14">
            <a:extLst>
              <a:ext uri="{FF2B5EF4-FFF2-40B4-BE49-F238E27FC236}">
                <a16:creationId xmlns:a16="http://schemas.microsoft.com/office/drawing/2014/main" id="{57E85658-B31F-480B-8CA4-EB65932103BE}"/>
              </a:ext>
            </a:extLst>
          </p:cNvPr>
          <p:cNvGrpSpPr/>
          <p:nvPr/>
        </p:nvGrpSpPr>
        <p:grpSpPr>
          <a:xfrm>
            <a:off x="562801" y="1555080"/>
            <a:ext cx="4462207" cy="457200"/>
            <a:chOff x="488504" y="976671"/>
            <a:chExt cx="4462207" cy="457200"/>
          </a:xfrm>
        </p:grpSpPr>
        <p:sp>
          <p:nvSpPr>
            <p:cNvPr id="16" name="Rectangle 2">
              <a:extLst>
                <a:ext uri="{FF2B5EF4-FFF2-40B4-BE49-F238E27FC236}">
                  <a16:creationId xmlns:a16="http://schemas.microsoft.com/office/drawing/2014/main" id="{0DBA0EAD-F9C5-42C2-B2BE-8F1763453D26}"/>
                </a:ext>
              </a:extLst>
            </p:cNvPr>
            <p:cNvSpPr txBox="1">
              <a:spLocks noChangeArrowheads="1"/>
            </p:cNvSpPr>
            <p:nvPr/>
          </p:nvSpPr>
          <p:spPr>
            <a:xfrm>
              <a:off x="629928" y="976671"/>
              <a:ext cx="432078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家政婦（外国人メイド）数の推移</a:t>
              </a:r>
            </a:p>
          </p:txBody>
        </p:sp>
        <p:cxnSp>
          <p:nvCxnSpPr>
            <p:cNvPr id="17" name="直線コネクタ 16">
              <a:extLst>
                <a:ext uri="{FF2B5EF4-FFF2-40B4-BE49-F238E27FC236}">
                  <a16:creationId xmlns:a16="http://schemas.microsoft.com/office/drawing/2014/main" id="{C211DEC2-467B-4A6C-8AC9-95E394C5A3E6}"/>
                </a:ext>
              </a:extLst>
            </p:cNvPr>
            <p:cNvCxnSpPr/>
            <p:nvPr/>
          </p:nvCxnSpPr>
          <p:spPr bwMode="auto">
            <a:xfrm>
              <a:off x="488504" y="1317228"/>
              <a:ext cx="4172509"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DECC8D3A-0294-469C-B2D5-EE596CA8F04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9" name="テキスト ボックス 18">
            <a:extLst>
              <a:ext uri="{FF2B5EF4-FFF2-40B4-BE49-F238E27FC236}">
                <a16:creationId xmlns:a16="http://schemas.microsoft.com/office/drawing/2014/main" id="{775BA34F-151E-4385-B4FC-34F4BD545B74}"/>
              </a:ext>
            </a:extLst>
          </p:cNvPr>
          <p:cNvSpPr txBox="1"/>
          <p:nvPr/>
        </p:nvSpPr>
        <p:spPr>
          <a:xfrm>
            <a:off x="1208584" y="3360081"/>
            <a:ext cx="936104" cy="261610"/>
          </a:xfrm>
          <a:prstGeom prst="rect">
            <a:avLst/>
          </a:prstGeom>
          <a:noFill/>
        </p:spPr>
        <p:txBody>
          <a:bodyPr wrap="square" rtlCol="0">
            <a:spAutoFit/>
          </a:bodyPr>
          <a:lstStyle/>
          <a:p>
            <a:r>
              <a:rPr kumimoji="1"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国民</a:t>
            </a:r>
          </a:p>
        </p:txBody>
      </p:sp>
      <p:sp>
        <p:nvSpPr>
          <p:cNvPr id="20" name="テキスト ボックス 19">
            <a:extLst>
              <a:ext uri="{FF2B5EF4-FFF2-40B4-BE49-F238E27FC236}">
                <a16:creationId xmlns:a16="http://schemas.microsoft.com/office/drawing/2014/main" id="{43AA4C92-E585-4594-A45E-80845BEAD3DB}"/>
              </a:ext>
            </a:extLst>
          </p:cNvPr>
          <p:cNvSpPr txBox="1"/>
          <p:nvPr/>
        </p:nvSpPr>
        <p:spPr>
          <a:xfrm>
            <a:off x="2072680" y="3068889"/>
            <a:ext cx="1080120" cy="253916"/>
          </a:xfrm>
          <a:prstGeom prst="rect">
            <a:avLst/>
          </a:prstGeom>
          <a:noFill/>
        </p:spPr>
        <p:txBody>
          <a:bodyPr wrap="square" rtlCol="0">
            <a:spAutoFit/>
          </a:bodyPr>
          <a:lstStyle/>
          <a:p>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永住権保持者</a:t>
            </a:r>
            <a:endParaRPr kumimoji="1" lang="ja-JP" altLang="en-US" sz="105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テキスト ボックス 20">
            <a:extLst>
              <a:ext uri="{FF2B5EF4-FFF2-40B4-BE49-F238E27FC236}">
                <a16:creationId xmlns:a16="http://schemas.microsoft.com/office/drawing/2014/main" id="{401DB8EE-3D22-42BC-B120-84055F53CAF6}"/>
              </a:ext>
            </a:extLst>
          </p:cNvPr>
          <p:cNvSpPr txBox="1"/>
          <p:nvPr/>
        </p:nvSpPr>
        <p:spPr>
          <a:xfrm>
            <a:off x="2041025" y="3878830"/>
            <a:ext cx="1080120" cy="253916"/>
          </a:xfrm>
          <a:prstGeom prst="rect">
            <a:avLst/>
          </a:prstGeom>
          <a:noFill/>
        </p:spPr>
        <p:txBody>
          <a:bodyPr wrap="square" rtlCol="0">
            <a:spAutoFit/>
          </a:bodyPr>
          <a:lstStyle/>
          <a:p>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外国人定住者</a:t>
            </a:r>
            <a:endParaRPr kumimoji="1" lang="ja-JP" altLang="en-US" sz="1050" dirty="0">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22" name="グラフ 21">
            <a:extLst>
              <a:ext uri="{FF2B5EF4-FFF2-40B4-BE49-F238E27FC236}">
                <a16:creationId xmlns:a16="http://schemas.microsoft.com/office/drawing/2014/main" id="{0DE8AFF4-AAD6-49ED-9E50-48B543AD95F3}"/>
              </a:ext>
            </a:extLst>
          </p:cNvPr>
          <p:cNvGraphicFramePr>
            <a:graphicFrameLocks/>
          </p:cNvGraphicFramePr>
          <p:nvPr/>
        </p:nvGraphicFramePr>
        <p:xfrm>
          <a:off x="559810" y="2379782"/>
          <a:ext cx="4572000" cy="2986455"/>
        </p:xfrm>
        <a:graphic>
          <a:graphicData uri="http://schemas.openxmlformats.org/drawingml/2006/chart">
            <c:chart xmlns:c="http://schemas.openxmlformats.org/drawingml/2006/chart" xmlns:r="http://schemas.openxmlformats.org/officeDocument/2006/relationships" r:id="rId8"/>
          </a:graphicData>
        </a:graphic>
      </p:graphicFrame>
      <p:sp>
        <p:nvSpPr>
          <p:cNvPr id="23" name="テキスト ボックス 22">
            <a:extLst>
              <a:ext uri="{FF2B5EF4-FFF2-40B4-BE49-F238E27FC236}">
                <a16:creationId xmlns:a16="http://schemas.microsoft.com/office/drawing/2014/main" id="{29A60448-3429-4AA5-A5B2-4003ECA104FF}"/>
              </a:ext>
            </a:extLst>
          </p:cNvPr>
          <p:cNvSpPr txBox="1"/>
          <p:nvPr/>
        </p:nvSpPr>
        <p:spPr>
          <a:xfrm>
            <a:off x="4756014" y="5092549"/>
            <a:ext cx="920265" cy="246221"/>
          </a:xfrm>
          <a:prstGeom prst="rect">
            <a:avLst/>
          </a:prstGeom>
          <a:noFill/>
        </p:spPr>
        <p:txBody>
          <a:bodyPr wrap="square" rtlCol="0">
            <a:spAutoFit/>
          </a:bodyPr>
          <a:lstStyle/>
          <a:p>
            <a:r>
              <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24" name="テキスト ボックス 23">
            <a:extLst>
              <a:ext uri="{FF2B5EF4-FFF2-40B4-BE49-F238E27FC236}">
                <a16:creationId xmlns:a16="http://schemas.microsoft.com/office/drawing/2014/main" id="{CC4EBFFE-7F55-4D01-8A72-A924146A1B3B}"/>
              </a:ext>
            </a:extLst>
          </p:cNvPr>
          <p:cNvSpPr txBox="1"/>
          <p:nvPr/>
        </p:nvSpPr>
        <p:spPr>
          <a:xfrm>
            <a:off x="710377" y="2196343"/>
            <a:ext cx="56938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（人）</a:t>
            </a:r>
          </a:p>
        </p:txBody>
      </p:sp>
    </p:spTree>
    <p:extLst>
      <p:ext uri="{BB962C8B-B14F-4D97-AF65-F5344CB8AC3E}">
        <p14:creationId xmlns:p14="http://schemas.microsoft.com/office/powerpoint/2010/main" val="319646052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813352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372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a:t>
            </a:r>
            <a:r>
              <a:rPr lang="zh-TW" altLang="en-US" dirty="0"/>
              <a:t>介護保険制度</a:t>
            </a:r>
            <a:r>
              <a:rPr lang="ja-JP" altLang="en-US" dirty="0"/>
              <a:t>（</a:t>
            </a:r>
            <a:r>
              <a:rPr lang="en-US" altLang="ja-JP" dirty="0"/>
              <a:t>1/4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公的保険制度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68122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「エルダーシールド」という、要介護者となった高齢者向けの保険が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2002</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年に開始した。これは積立金（メディセーブ）を使い支払うもので、介護認定を受けた保障対象者には現金が給付される。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40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歳以上のすべての国民・永住権取得者が自動加入する。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年からは政府主導の「ケアシールドライフ」へ移行し、被保険者を</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歳以上の国民・永住権取得者に引き下げられる予定である。</a:t>
            </a:r>
          </a:p>
        </p:txBody>
      </p:sp>
      <p:graphicFrame>
        <p:nvGraphicFramePr>
          <p:cNvPr id="29" name="表 28">
            <a:extLst>
              <a:ext uri="{FF2B5EF4-FFF2-40B4-BE49-F238E27FC236}">
                <a16:creationId xmlns:a16="http://schemas.microsoft.com/office/drawing/2014/main" id="{EAC00991-9BEA-4C6D-83C8-A3896380FFEB}"/>
              </a:ext>
            </a:extLst>
          </p:cNvPr>
          <p:cNvGraphicFramePr>
            <a:graphicFrameLocks noGrp="1"/>
          </p:cNvGraphicFramePr>
          <p:nvPr>
            <p:extLst>
              <p:ext uri="{D42A27DB-BD31-4B8C-83A1-F6EECF244321}">
                <p14:modId xmlns:p14="http://schemas.microsoft.com/office/powerpoint/2010/main" val="1659808145"/>
              </p:ext>
            </p:extLst>
          </p:nvPr>
        </p:nvGraphicFramePr>
        <p:xfrm>
          <a:off x="490488" y="2432450"/>
          <a:ext cx="8820471" cy="4042518"/>
        </p:xfrm>
        <a:graphic>
          <a:graphicData uri="http://schemas.openxmlformats.org/drawingml/2006/table">
            <a:tbl>
              <a:tblPr firstRow="1" bandRow="1">
                <a:tableStyleId>{21E4AEA4-8DFA-4A89-87EB-49C32662AFE0}</a:tableStyleId>
              </a:tblPr>
              <a:tblGrid>
                <a:gridCol w="1288998">
                  <a:extLst>
                    <a:ext uri="{9D8B030D-6E8A-4147-A177-3AD203B41FA5}">
                      <a16:colId xmlns:a16="http://schemas.microsoft.com/office/drawing/2014/main" val="20000"/>
                    </a:ext>
                  </a:extLst>
                </a:gridCol>
                <a:gridCol w="3893594">
                  <a:extLst>
                    <a:ext uri="{9D8B030D-6E8A-4147-A177-3AD203B41FA5}">
                      <a16:colId xmlns:a16="http://schemas.microsoft.com/office/drawing/2014/main" val="20001"/>
                    </a:ext>
                  </a:extLst>
                </a:gridCol>
                <a:gridCol w="3637879">
                  <a:extLst>
                    <a:ext uri="{9D8B030D-6E8A-4147-A177-3AD203B41FA5}">
                      <a16:colId xmlns:a16="http://schemas.microsoft.com/office/drawing/2014/main" val="20002"/>
                    </a:ext>
                  </a:extLst>
                </a:gridCol>
              </a:tblGrid>
              <a:tr h="503152">
                <a:tc>
                  <a:txBody>
                    <a:bodyPr/>
                    <a:lstStyle/>
                    <a:p>
                      <a:pPr algn="ctr"/>
                      <a:r>
                        <a:rPr kumimoji="1" lang="ja-JP" altLang="en-US" sz="1200" b="1" dirty="0">
                          <a:latin typeface="メイリオ" panose="020B0604030504040204" pitchFamily="50" charset="-128"/>
                          <a:ea typeface="メイリオ" panose="020B0604030504040204" pitchFamily="50" charset="-128"/>
                          <a:sym typeface="メイリオ" panose="020B0604030504040204" pitchFamily="50" charset="-128"/>
                        </a:rPr>
                        <a:t>制度名称</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dirty="0">
                          <a:latin typeface="メイリオ" panose="020B0604030504040204" pitchFamily="50" charset="-128"/>
                          <a:ea typeface="メイリオ" panose="020B0604030504040204" pitchFamily="50" charset="-128"/>
                          <a:sym typeface="メイリオ" panose="020B0604030504040204" pitchFamily="50" charset="-128"/>
                        </a:rPr>
                        <a:t>エルダーシールド</a:t>
                      </a:r>
                      <a:endParaRPr kumimoji="1" lang="en-US" altLang="ja-JP" sz="1400" dirty="0">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400" dirty="0">
                          <a:latin typeface="メイリオ" panose="020B0604030504040204" pitchFamily="50" charset="-128"/>
                          <a:ea typeface="メイリオ" panose="020B0604030504040204" pitchFamily="50" charset="-128"/>
                          <a:sym typeface="メイリオ" panose="020B0604030504040204" pitchFamily="50" charset="-128"/>
                        </a:rPr>
                        <a:t>2002</a:t>
                      </a:r>
                      <a:r>
                        <a:rPr kumimoji="1" lang="ja-JP" altLang="en-US" sz="1400" dirty="0">
                          <a:latin typeface="メイリオ" panose="020B0604030504040204" pitchFamily="50" charset="-128"/>
                          <a:ea typeface="メイリオ" panose="020B0604030504040204" pitchFamily="50" charset="-128"/>
                          <a:sym typeface="メイリオ" panose="020B0604030504040204" pitchFamily="50" charset="-128"/>
                        </a:rPr>
                        <a:t>年～）</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400" dirty="0">
                          <a:latin typeface="メイリオ" panose="020B0604030504040204" pitchFamily="50" charset="-128"/>
                          <a:ea typeface="メイリオ" panose="020B0604030504040204" pitchFamily="50" charset="-128"/>
                          <a:sym typeface="メイリオ" panose="020B0604030504040204" pitchFamily="50" charset="-128"/>
                        </a:rPr>
                        <a:t>ケアシールドライフ</a:t>
                      </a:r>
                      <a:endParaRPr kumimoji="1" lang="en-US" altLang="ja-JP" sz="1400" dirty="0">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400" dirty="0">
                          <a:latin typeface="メイリオ" panose="020B0604030504040204" pitchFamily="50" charset="-128"/>
                          <a:ea typeface="メイリオ" panose="020B0604030504040204" pitchFamily="50" charset="-128"/>
                          <a:sym typeface="メイリオ" panose="020B0604030504040204" pitchFamily="50" charset="-128"/>
                        </a:rPr>
                        <a:t>2021</a:t>
                      </a:r>
                      <a:r>
                        <a:rPr kumimoji="1" lang="ja-JP" altLang="en-US" sz="1400" dirty="0">
                          <a:latin typeface="メイリオ" panose="020B0604030504040204" pitchFamily="50" charset="-128"/>
                          <a:ea typeface="メイリオ" panose="020B0604030504040204" pitchFamily="50" charset="-128"/>
                          <a:sym typeface="メイリオ" panose="020B0604030504040204" pitchFamily="50" charset="-128"/>
                        </a:rPr>
                        <a:t>年～）</a:t>
                      </a:r>
                    </a:p>
                  </a:txBody>
                  <a:tcP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414360">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運用主体</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民間保険会社</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（ＮＴＵＣインカム、グレートイースタン、アビバ）</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政府</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1"/>
                  </a:ext>
                </a:extLst>
              </a:tr>
              <a:tr h="414360">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被保険者</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歳以上の国民・永住権取得者</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歳になるまで納付</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歳以上の国民・永住権取得者</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67</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歳になるまで納付</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2"/>
                  </a:ext>
                </a:extLst>
              </a:tr>
              <a:tr h="360099">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加入</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任意（一旦自動加入するが、辞退可能）</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強制（皆保険制度）</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3"/>
                  </a:ext>
                </a:extLst>
              </a:tr>
              <a:tr h="902714">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保障対象</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（介護認定）</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r>
                        <a:rPr kumimoji="1" lang="ja-JP" altLang="en-US" sz="1100" b="1" baseline="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基本的な日常行為</a:t>
                      </a:r>
                      <a:endParaRPr kumimoji="1" lang="en-US" altLang="ja-JP" sz="1100" b="1" baseline="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1" baseline="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（食事・入浴・歩行・着替え・寝起き・トイレ）</a:t>
                      </a:r>
                      <a:endParaRPr kumimoji="1" lang="en-US" altLang="ja-JP" sz="1100" b="1" baseline="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1" baseline="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のうち３項目以上を補助なしでできなくなった者</a:t>
                      </a:r>
                      <a:endParaRPr kumimoji="1" lang="en-US" altLang="ja-JP" sz="1100" b="1" baseline="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endParaRPr kumimoji="1" lang="ja-JP" altLang="en-US" sz="1100" baseline="0" dirty="0">
                        <a:solidFill>
                          <a:srgbClr val="003366"/>
                        </a:solidFill>
                        <a:latin typeface="+mn-lt"/>
                        <a:ea typeface="+mn-ea"/>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10004"/>
                  </a:ext>
                </a:extLst>
              </a:tr>
              <a:tr h="414360">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保障金額</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最大</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300S</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24,000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月又は</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400S</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32,000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月</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（加入時期によって異なる）</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最大</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600S</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48,000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月</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（毎年２％ずつ支給額が増加）</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5"/>
                  </a:ext>
                </a:extLst>
              </a:tr>
              <a:tr h="414360">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保障期間</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最大５年間又は６年間</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（加入時期によって異なる）</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給付対象となる状態である限り、生涯を通じて保障</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6"/>
                  </a:ext>
                </a:extLst>
              </a:tr>
              <a:tr h="360099">
                <a:tc>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保障内容</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在宅介護サービス、リハビリ費用、医療費、家計費、介護付き老人ホームの入所料など</a:t>
                      </a: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10007"/>
                  </a:ext>
                </a:extLst>
              </a:tr>
            </a:tbl>
          </a:graphicData>
        </a:graphic>
      </p:graphicFrame>
      <p:sp>
        <p:nvSpPr>
          <p:cNvPr id="30" name="右矢印 4">
            <a:extLst>
              <a:ext uri="{FF2B5EF4-FFF2-40B4-BE49-F238E27FC236}">
                <a16:creationId xmlns:a16="http://schemas.microsoft.com/office/drawing/2014/main" id="{5266158D-3230-4C58-BBD2-96E111A01921}"/>
              </a:ext>
            </a:extLst>
          </p:cNvPr>
          <p:cNvSpPr/>
          <p:nvPr/>
        </p:nvSpPr>
        <p:spPr>
          <a:xfrm>
            <a:off x="5294596" y="2425350"/>
            <a:ext cx="745866" cy="565532"/>
          </a:xfrm>
          <a:prstGeom prst="rightArrow">
            <a:avLst/>
          </a:prstGeom>
          <a:solidFill>
            <a:srgbClr val="CCECFF"/>
          </a:solidFill>
          <a:ln w="19050">
            <a:noFill/>
          </a:ln>
        </p:spPr>
        <p:txBody>
          <a:bodyPr wrap="square" rtlCol="0" anchor="ctr">
            <a:spAutoFit/>
          </a:bodyPr>
          <a:lstStyle/>
          <a:p>
            <a:pPr indent="179388" algn="ctr">
              <a:lnSpc>
                <a:spcPts val="1500"/>
              </a:lnSpc>
            </a:pP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31" name="図 30">
            <a:extLst>
              <a:ext uri="{FF2B5EF4-FFF2-40B4-BE49-F238E27FC236}">
                <a16:creationId xmlns:a16="http://schemas.microsoft.com/office/drawing/2014/main" id="{93924DDD-25BE-40AB-AAFE-42193249427E}"/>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1997" r="70396"/>
          <a:stretch/>
        </p:blipFill>
        <p:spPr>
          <a:xfrm>
            <a:off x="5650899" y="4268015"/>
            <a:ext cx="454229" cy="848139"/>
          </a:xfrm>
          <a:prstGeom prst="rect">
            <a:avLst/>
          </a:prstGeom>
        </p:spPr>
      </p:pic>
      <p:sp>
        <p:nvSpPr>
          <p:cNvPr id="32" name="テキスト ボックス 31">
            <a:extLst>
              <a:ext uri="{FF2B5EF4-FFF2-40B4-BE49-F238E27FC236}">
                <a16:creationId xmlns:a16="http://schemas.microsoft.com/office/drawing/2014/main" id="{78BF7082-B268-47EF-9A48-6D424FE0C875}"/>
              </a:ext>
            </a:extLst>
          </p:cNvPr>
          <p:cNvSpPr txBox="1"/>
          <p:nvPr/>
        </p:nvSpPr>
        <p:spPr>
          <a:xfrm>
            <a:off x="6083794" y="4399622"/>
            <a:ext cx="480747" cy="230832"/>
          </a:xfrm>
          <a:prstGeom prst="rect">
            <a:avLst/>
          </a:prstGeom>
          <a:noFill/>
        </p:spPr>
        <p:txBody>
          <a:bodyPr wrap="square" rtlCol="0">
            <a:spAutoFit/>
          </a:bodyPr>
          <a:lstStyle/>
          <a:p>
            <a:r>
              <a:rPr kumimoji="1"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rPr>
              <a:t>食事</a:t>
            </a:r>
          </a:p>
        </p:txBody>
      </p:sp>
      <p:sp>
        <p:nvSpPr>
          <p:cNvPr id="33" name="テキスト ボックス 32">
            <a:extLst>
              <a:ext uri="{FF2B5EF4-FFF2-40B4-BE49-F238E27FC236}">
                <a16:creationId xmlns:a16="http://schemas.microsoft.com/office/drawing/2014/main" id="{313604DE-0F76-427F-825F-AF5979093778}"/>
              </a:ext>
            </a:extLst>
          </p:cNvPr>
          <p:cNvSpPr txBox="1"/>
          <p:nvPr/>
        </p:nvSpPr>
        <p:spPr>
          <a:xfrm>
            <a:off x="6930904" y="4418315"/>
            <a:ext cx="480747" cy="230832"/>
          </a:xfrm>
          <a:prstGeom prst="rect">
            <a:avLst/>
          </a:prstGeom>
          <a:noFill/>
        </p:spPr>
        <p:txBody>
          <a:bodyPr wrap="square" rtlCol="0">
            <a:spAutoFit/>
          </a:bodyPr>
          <a:lstStyle/>
          <a:p>
            <a:r>
              <a:rPr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rPr>
              <a:t>入浴</a:t>
            </a:r>
            <a:endParaRPr kumimoji="1"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4" name="テキスト ボックス 33">
            <a:extLst>
              <a:ext uri="{FF2B5EF4-FFF2-40B4-BE49-F238E27FC236}">
                <a16:creationId xmlns:a16="http://schemas.microsoft.com/office/drawing/2014/main" id="{4C542459-4226-4E25-8FE3-94C33CA9542C}"/>
              </a:ext>
            </a:extLst>
          </p:cNvPr>
          <p:cNvSpPr txBox="1"/>
          <p:nvPr/>
        </p:nvSpPr>
        <p:spPr>
          <a:xfrm>
            <a:off x="7830142" y="4418315"/>
            <a:ext cx="669461" cy="230832"/>
          </a:xfrm>
          <a:prstGeom prst="rect">
            <a:avLst/>
          </a:prstGeom>
          <a:noFill/>
        </p:spPr>
        <p:txBody>
          <a:bodyPr wrap="square" rtlCol="0">
            <a:spAutoFit/>
          </a:bodyPr>
          <a:lstStyle/>
          <a:p>
            <a:r>
              <a:rPr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rPr>
              <a:t>着替え</a:t>
            </a:r>
            <a:endParaRPr kumimoji="1"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テキスト ボックス 34">
            <a:extLst>
              <a:ext uri="{FF2B5EF4-FFF2-40B4-BE49-F238E27FC236}">
                <a16:creationId xmlns:a16="http://schemas.microsoft.com/office/drawing/2014/main" id="{26D62143-C837-49C8-993A-2C8B9B53ED34}"/>
              </a:ext>
            </a:extLst>
          </p:cNvPr>
          <p:cNvSpPr txBox="1"/>
          <p:nvPr/>
        </p:nvSpPr>
        <p:spPr>
          <a:xfrm>
            <a:off x="6058742" y="4775528"/>
            <a:ext cx="669461" cy="230832"/>
          </a:xfrm>
          <a:prstGeom prst="rect">
            <a:avLst/>
          </a:prstGeom>
          <a:noFill/>
        </p:spPr>
        <p:txBody>
          <a:bodyPr wrap="square" rtlCol="0">
            <a:spAutoFit/>
          </a:bodyPr>
          <a:lstStyle/>
          <a:p>
            <a:r>
              <a:rPr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rPr>
              <a:t>寝起き</a:t>
            </a:r>
            <a:endParaRPr kumimoji="1"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テキスト ボックス 35">
            <a:extLst>
              <a:ext uri="{FF2B5EF4-FFF2-40B4-BE49-F238E27FC236}">
                <a16:creationId xmlns:a16="http://schemas.microsoft.com/office/drawing/2014/main" id="{85106BC2-9D1B-4D0E-B22C-730B4AF3A085}"/>
              </a:ext>
            </a:extLst>
          </p:cNvPr>
          <p:cNvSpPr txBox="1"/>
          <p:nvPr/>
        </p:nvSpPr>
        <p:spPr>
          <a:xfrm>
            <a:off x="6923889" y="4775528"/>
            <a:ext cx="669461" cy="230832"/>
          </a:xfrm>
          <a:prstGeom prst="rect">
            <a:avLst/>
          </a:prstGeom>
          <a:noFill/>
        </p:spPr>
        <p:txBody>
          <a:bodyPr wrap="square" rtlCol="0">
            <a:spAutoFit/>
          </a:bodyPr>
          <a:lstStyle/>
          <a:p>
            <a:r>
              <a:rPr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rPr>
              <a:t>トイレ</a:t>
            </a:r>
            <a:endParaRPr kumimoji="1"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7" name="テキスト ボックス 36">
            <a:extLst>
              <a:ext uri="{FF2B5EF4-FFF2-40B4-BE49-F238E27FC236}">
                <a16:creationId xmlns:a16="http://schemas.microsoft.com/office/drawing/2014/main" id="{1CBECD2E-2F2E-481C-ABDA-3E6FCED74026}"/>
              </a:ext>
            </a:extLst>
          </p:cNvPr>
          <p:cNvSpPr txBox="1"/>
          <p:nvPr/>
        </p:nvSpPr>
        <p:spPr>
          <a:xfrm>
            <a:off x="7821631" y="4768933"/>
            <a:ext cx="669461" cy="230832"/>
          </a:xfrm>
          <a:prstGeom prst="rect">
            <a:avLst/>
          </a:prstGeom>
          <a:noFill/>
        </p:spPr>
        <p:txBody>
          <a:bodyPr wrap="square" rtlCol="0">
            <a:spAutoFit/>
          </a:bodyPr>
          <a:lstStyle/>
          <a:p>
            <a:r>
              <a:rPr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rPr>
              <a:t>歩行</a:t>
            </a:r>
            <a:endParaRPr kumimoji="1"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38" name="図 37">
            <a:extLst>
              <a:ext uri="{FF2B5EF4-FFF2-40B4-BE49-F238E27FC236}">
                <a16:creationId xmlns:a16="http://schemas.microsoft.com/office/drawing/2014/main" id="{AAC516CD-E436-4335-AE4C-0C48FEECF36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4963" t="978" r="32186" b="-1"/>
          <a:stretch/>
        </p:blipFill>
        <p:spPr>
          <a:xfrm>
            <a:off x="6499918" y="4290175"/>
            <a:ext cx="504057" cy="823404"/>
          </a:xfrm>
          <a:prstGeom prst="rect">
            <a:avLst/>
          </a:prstGeom>
        </p:spPr>
      </p:pic>
      <p:pic>
        <p:nvPicPr>
          <p:cNvPr id="39" name="図 38">
            <a:extLst>
              <a:ext uri="{FF2B5EF4-FFF2-40B4-BE49-F238E27FC236}">
                <a16:creationId xmlns:a16="http://schemas.microsoft.com/office/drawing/2014/main" id="{F6C112E0-8FE1-4AE5-A5F5-B09E15B86DCF}"/>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68308" t="-5748"/>
          <a:stretch/>
        </p:blipFill>
        <p:spPr>
          <a:xfrm>
            <a:off x="7343873" y="4252415"/>
            <a:ext cx="486269" cy="879337"/>
          </a:xfrm>
          <a:prstGeom prst="rect">
            <a:avLst/>
          </a:prstGeom>
        </p:spPr>
      </p:pic>
    </p:spTree>
    <p:extLst>
      <p:ext uri="{BB962C8B-B14F-4D97-AF65-F5344CB8AC3E}">
        <p14:creationId xmlns:p14="http://schemas.microsoft.com/office/powerpoint/2010/main" val="69236612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6938921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474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a:t>
            </a:r>
            <a:r>
              <a:rPr lang="zh-TW" altLang="en-US" dirty="0"/>
              <a:t>介護保険制度</a:t>
            </a:r>
            <a:r>
              <a:rPr lang="ja-JP" altLang="en-US" dirty="0"/>
              <a:t>（</a:t>
            </a:r>
            <a:r>
              <a:rPr lang="en-US" altLang="ja-JP" dirty="0"/>
              <a:t>2/4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公的保険制度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シンガポールの介護保険制度にあたるエルダーシールドは現金給付であり、幅広い用途に利用できる。</a:t>
            </a:r>
          </a:p>
        </p:txBody>
      </p:sp>
      <p:graphicFrame>
        <p:nvGraphicFramePr>
          <p:cNvPr id="7" name="Table 204">
            <a:extLst>
              <a:ext uri="{FF2B5EF4-FFF2-40B4-BE49-F238E27FC236}">
                <a16:creationId xmlns:a16="http://schemas.microsoft.com/office/drawing/2014/main" id="{DB1A07FC-C97C-4D09-9BAC-588678878DD9}"/>
              </a:ext>
            </a:extLst>
          </p:cNvPr>
          <p:cNvGraphicFramePr>
            <a:graphicFrameLocks noGrp="1"/>
          </p:cNvGraphicFramePr>
          <p:nvPr>
            <p:extLst>
              <p:ext uri="{D42A27DB-BD31-4B8C-83A1-F6EECF244321}">
                <p14:modId xmlns:p14="http://schemas.microsoft.com/office/powerpoint/2010/main" val="1967085502"/>
              </p:ext>
            </p:extLst>
          </p:nvPr>
        </p:nvGraphicFramePr>
        <p:xfrm>
          <a:off x="399926" y="1549032"/>
          <a:ext cx="9001000" cy="4773725"/>
        </p:xfrm>
        <a:graphic>
          <a:graphicData uri="http://schemas.openxmlformats.org/drawingml/2006/table">
            <a:tbl>
              <a:tblPr firstRow="1" bandRow="1" bandCol="1">
                <a:tableStyleId>{5C22544A-7EE6-4342-B048-85BDC9FD1C3A}</a:tableStyleId>
              </a:tblPr>
              <a:tblGrid>
                <a:gridCol w="1008112">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gridCol w="4104456">
                  <a:extLst>
                    <a:ext uri="{9D8B030D-6E8A-4147-A177-3AD203B41FA5}">
                      <a16:colId xmlns:a16="http://schemas.microsoft.com/office/drawing/2014/main" val="20002"/>
                    </a:ext>
                  </a:extLst>
                </a:gridCol>
              </a:tblGrid>
              <a:tr h="364861">
                <a:tc>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R w="12700" cap="flat" cmpd="sng" algn="ctr">
                      <a:solidFill>
                        <a:srgbClr val="0070C0"/>
                      </a:solidFill>
                      <a:prstDash val="solid"/>
                      <a:round/>
                      <a:headEnd type="none" w="med" len="med"/>
                      <a:tailEnd type="none" w="med" len="med"/>
                    </a:lnR>
                    <a:lnB w="12700" cap="flat" cmpd="sng" algn="ctr">
                      <a:solidFill>
                        <a:srgbClr val="0070C0"/>
                      </a:solidFill>
                      <a:prstDash val="solid"/>
                      <a:round/>
                      <a:headEnd type="none" w="med" len="med"/>
                      <a:tailEnd type="none" w="med" len="med"/>
                    </a:lnB>
                    <a:no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シンガポール（エルダーシールド）</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rgbClr val="0070C0"/>
                      </a:solidFill>
                      <a:prstDash val="solid"/>
                      <a:round/>
                      <a:headEnd type="none" w="med" len="med"/>
                      <a:tailEnd type="none" w="med" len="med"/>
                    </a:lnL>
                    <a:lnR w="19050" cap="flat" cmpd="sng" algn="ctr">
                      <a:solidFill>
                        <a:schemeClr val="bg1"/>
                      </a:solidFill>
                      <a:prstDash val="solid"/>
                      <a:round/>
                      <a:headEnd type="none" w="med" len="med"/>
                      <a:tailEnd type="none" w="med" len="med"/>
                    </a:ln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日本（介護保険）</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solidFill>
                        <a:srgbClr val="0070C0"/>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3635936">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の内容</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T w="12700" cap="flat" cmpd="sng" algn="ctr">
                      <a:solidFill>
                        <a:srgbClr val="0070C0"/>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 </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歳以上の国民・永住権取得者</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17780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基本的な日常行為（食事・入浴・歩行・着替え・寝起き・トイレ）のうち３項目を自力で行えなくなった者</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177800" algn="l">
                        <a:lnSpc>
                          <a:spcPts val="1500"/>
                        </a:lnSpc>
                        <a:buFont typeface="Wingdings" panose="05000000000000000000" pitchFamily="2" charset="2"/>
                        <a:buChar char="l"/>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特段の制限はない。</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在宅介護サービス、</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リハビリ費用、医療費、家計費、</a:t>
                      </a:r>
                      <a:b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介護付き老人ホームの入所料など自由に利用できる</a:t>
                      </a:r>
                      <a:r>
                        <a:rPr kumimoji="1"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05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自己負担額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メディセーブ積立金（</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）から納付。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収入によって金額は異なる。</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5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 付 方 式 </a:t>
                      </a:r>
                      <a:r>
                        <a:rPr lang="ja-JP" altLang="en-US" sz="105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現金給付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給付限度額</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：最大</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300</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Ｓドル</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24,000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もしくは</a:t>
                      </a:r>
                      <a:r>
                        <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400</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Ｓドル</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32,000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a:t>
                      </a:r>
                      <a:b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（加入時期によって異なる）</a:t>
                      </a: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88900" marR="0" lvl="0" indent="-8890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8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8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シンガポール国民・永住権取得者が強制加入する社会保障貯蓄制度であるＣＰＦ（中央積立基金）の中の医療専用の口座</a:t>
                      </a:r>
                      <a:endParaRPr kumimoji="1" lang="en-US" altLang="ja-JP" sz="8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R w="12700" cap="flat" cmpd="sng" algn="ctr">
                      <a:solidFill>
                        <a:schemeClr val="bg1">
                          <a:lumMod val="75000"/>
                        </a:schemeClr>
                      </a:solidFill>
                      <a:prstDash val="solid"/>
                      <a:round/>
                      <a:headEnd type="none" w="med" len="med"/>
                      <a:tailEnd type="none" w="med" len="med"/>
                    </a:lnR>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第１号被保険者（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719138" indent="0" algn="l">
                        <a:lnSpc>
                          <a:spcPts val="1500"/>
                        </a:lnSpc>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第２号被保険者（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歳の医療保険加入者）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一次判定（コンピュータによる推計）、</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二次判定（介護認定審査会による審査）</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居宅、高齢者施設、通所</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生活支援、入浴介護、リハビリテーション、福祉用具レンタル、特定福祉用品販売、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住宅バリアフリー改修など</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自己負担額 ：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96938" marR="0" lvl="0" indent="0" algn="l" defTabSz="914400" rtl="0" eaLnBrk="1" fontAlgn="auto" latinLnBrk="0" hangingPunct="1">
                        <a:lnSpc>
                          <a:spcPct val="100000"/>
                        </a:lnSpc>
                        <a:spcBef>
                          <a:spcPts val="0"/>
                        </a:spcBef>
                        <a:spcAft>
                          <a:spcPts val="0"/>
                        </a:spcAft>
                        <a:buClrTx/>
                        <a:buSzTx/>
                        <a:buFontTx/>
                        <a:buNone/>
                        <a:tabLst/>
                        <a:defRP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支給限度額を超過する部分は全額自己負担</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 付 方 式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サービス給付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給付限度額：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要介護度ごとに異なるが、月額５～</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36</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万円</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100" b="1" dirty="0">
                        <a:solidFill>
                          <a:srgbClr val="003366"/>
                        </a:solidFill>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772928">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財源</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T w="19050" cap="flat" cmpd="sng" algn="ctr">
                      <a:solidFill>
                        <a:schemeClr val="bg1"/>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rgbClr val="0070C0"/>
                    </a:solidFill>
                  </a:tcPr>
                </a:tc>
                <a:tc>
                  <a:txBody>
                    <a:bodyPr/>
                    <a:lstStyle/>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・ケアシールドライフ・エルダーシールド保険基金</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（保険料、政府補助金、個人寄付金、投資収益等）</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被保険者の保険料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第１号被保険者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23</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％、第２号被保険者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27</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公費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（国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％、都道府県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％、市町村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pic>
        <p:nvPicPr>
          <p:cNvPr id="9" name="図 8">
            <a:extLst>
              <a:ext uri="{FF2B5EF4-FFF2-40B4-BE49-F238E27FC236}">
                <a16:creationId xmlns:a16="http://schemas.microsoft.com/office/drawing/2014/main" id="{138B74CF-A8BA-4F98-9D37-DB454DE9CC41}"/>
              </a:ext>
            </a:extLst>
          </p:cNvPr>
          <p:cNvPicPr>
            <a:picLocks noChangeAspect="1"/>
          </p:cNvPicPr>
          <p:nvPr/>
        </p:nvPicPr>
        <p:blipFill>
          <a:blip r:embed="rId7"/>
          <a:stretch>
            <a:fillRect/>
          </a:stretch>
        </p:blipFill>
        <p:spPr>
          <a:xfrm>
            <a:off x="5514116" y="1569920"/>
            <a:ext cx="432048" cy="297713"/>
          </a:xfrm>
          <a:prstGeom prst="rect">
            <a:avLst/>
          </a:prstGeom>
        </p:spPr>
      </p:pic>
      <p:grpSp>
        <p:nvGrpSpPr>
          <p:cNvPr id="11" name="グループ化 10">
            <a:extLst>
              <a:ext uri="{FF2B5EF4-FFF2-40B4-BE49-F238E27FC236}">
                <a16:creationId xmlns:a16="http://schemas.microsoft.com/office/drawing/2014/main" id="{4CD6E10A-F563-4124-823E-7B3F422EF97D}"/>
              </a:ext>
            </a:extLst>
          </p:cNvPr>
          <p:cNvGrpSpPr/>
          <p:nvPr/>
        </p:nvGrpSpPr>
        <p:grpSpPr>
          <a:xfrm>
            <a:off x="424640" y="1167284"/>
            <a:ext cx="3600000" cy="457200"/>
            <a:chOff x="488504" y="976671"/>
            <a:chExt cx="3600000" cy="457200"/>
          </a:xfrm>
        </p:grpSpPr>
        <p:sp>
          <p:nvSpPr>
            <p:cNvPr id="12" name="Rectangle 2">
              <a:extLst>
                <a:ext uri="{FF2B5EF4-FFF2-40B4-BE49-F238E27FC236}">
                  <a16:creationId xmlns:a16="http://schemas.microsoft.com/office/drawing/2014/main" id="{914F720D-A632-4277-83CF-D06191B39C4C}"/>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介護保険制度の日星比較</a:t>
              </a:r>
            </a:p>
          </p:txBody>
        </p:sp>
        <p:cxnSp>
          <p:nvCxnSpPr>
            <p:cNvPr id="14" name="直線コネクタ 13">
              <a:extLst>
                <a:ext uri="{FF2B5EF4-FFF2-40B4-BE49-F238E27FC236}">
                  <a16:creationId xmlns:a16="http://schemas.microsoft.com/office/drawing/2014/main" id="{670C51BC-D4B8-44D2-AEC3-84D8645B7E5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6B145100-D0B5-4B05-8EC2-DD52394B1F3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6" name="図 15">
            <a:extLst>
              <a:ext uri="{FF2B5EF4-FFF2-40B4-BE49-F238E27FC236}">
                <a16:creationId xmlns:a16="http://schemas.microsoft.com/office/drawing/2014/main" id="{FF9B1191-9C1B-4F38-9364-0DA92618D34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1424608" y="1577705"/>
            <a:ext cx="417436" cy="277228"/>
          </a:xfrm>
          <a:prstGeom prst="rect">
            <a:avLst/>
          </a:prstGeom>
        </p:spPr>
      </p:pic>
    </p:spTree>
    <p:extLst>
      <p:ext uri="{BB962C8B-B14F-4D97-AF65-F5344CB8AC3E}">
        <p14:creationId xmlns:p14="http://schemas.microsoft.com/office/powerpoint/2010/main" val="1065155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49470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576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a:t>
            </a:r>
            <a:r>
              <a:rPr lang="zh-TW" altLang="en-US" dirty="0"/>
              <a:t>介護保険制度</a:t>
            </a:r>
            <a:r>
              <a:rPr lang="ja-JP" altLang="en-US" dirty="0"/>
              <a:t>（</a:t>
            </a:r>
            <a:r>
              <a:rPr lang="en-US" altLang="ja-JP" dirty="0"/>
              <a:t>3/4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公的保険制度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前述した介護保険制度に加え、さまざまな補助金プログラム等が実施されている。</a:t>
            </a:r>
          </a:p>
        </p:txBody>
      </p:sp>
      <p:grpSp>
        <p:nvGrpSpPr>
          <p:cNvPr id="7" name="グループ化 6">
            <a:extLst>
              <a:ext uri="{FF2B5EF4-FFF2-40B4-BE49-F238E27FC236}">
                <a16:creationId xmlns:a16="http://schemas.microsoft.com/office/drawing/2014/main" id="{C3A514E3-76E6-4849-96C6-8CF42350480F}"/>
              </a:ext>
            </a:extLst>
          </p:cNvPr>
          <p:cNvGrpSpPr/>
          <p:nvPr/>
        </p:nvGrpSpPr>
        <p:grpSpPr>
          <a:xfrm>
            <a:off x="468776" y="1293605"/>
            <a:ext cx="3600000" cy="457200"/>
            <a:chOff x="488504" y="976671"/>
            <a:chExt cx="3600000" cy="457200"/>
          </a:xfrm>
        </p:grpSpPr>
        <p:sp>
          <p:nvSpPr>
            <p:cNvPr id="9" name="Rectangle 2">
              <a:extLst>
                <a:ext uri="{FF2B5EF4-FFF2-40B4-BE49-F238E27FC236}">
                  <a16:creationId xmlns:a16="http://schemas.microsoft.com/office/drawing/2014/main" id="{CDEB7F57-71DC-4C9F-887B-E62754A8ACF2}"/>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補助金制度等の例</a:t>
              </a:r>
            </a:p>
          </p:txBody>
        </p:sp>
        <p:cxnSp>
          <p:nvCxnSpPr>
            <p:cNvPr id="11" name="直線コネクタ 10">
              <a:extLst>
                <a:ext uri="{FF2B5EF4-FFF2-40B4-BE49-F238E27FC236}">
                  <a16:creationId xmlns:a16="http://schemas.microsoft.com/office/drawing/2014/main" id="{01D9399F-B50C-4067-B874-19F94368A01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E90D146A-6BA6-48CA-B428-E7749257283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表 13">
            <a:extLst>
              <a:ext uri="{FF2B5EF4-FFF2-40B4-BE49-F238E27FC236}">
                <a16:creationId xmlns:a16="http://schemas.microsoft.com/office/drawing/2014/main" id="{B582F023-B748-4B64-945E-F3FF9CA97548}"/>
              </a:ext>
            </a:extLst>
          </p:cNvPr>
          <p:cNvGraphicFramePr>
            <a:graphicFrameLocks noGrp="1"/>
          </p:cNvGraphicFramePr>
          <p:nvPr>
            <p:extLst>
              <p:ext uri="{D42A27DB-BD31-4B8C-83A1-F6EECF244321}">
                <p14:modId xmlns:p14="http://schemas.microsoft.com/office/powerpoint/2010/main" val="3247439452"/>
              </p:ext>
            </p:extLst>
          </p:nvPr>
        </p:nvGraphicFramePr>
        <p:xfrm>
          <a:off x="452341" y="1801394"/>
          <a:ext cx="8920507" cy="4227280"/>
        </p:xfrm>
        <a:graphic>
          <a:graphicData uri="http://schemas.openxmlformats.org/drawingml/2006/table">
            <a:tbl>
              <a:tblPr firstRow="1" bandRow="1">
                <a:tableStyleId>{21E4AEA4-8DFA-4A89-87EB-49C32662AFE0}</a:tableStyleId>
              </a:tblPr>
              <a:tblGrid>
                <a:gridCol w="3591916">
                  <a:extLst>
                    <a:ext uri="{9D8B030D-6E8A-4147-A177-3AD203B41FA5}">
                      <a16:colId xmlns:a16="http://schemas.microsoft.com/office/drawing/2014/main" val="20000"/>
                    </a:ext>
                  </a:extLst>
                </a:gridCol>
                <a:gridCol w="5328591">
                  <a:extLst>
                    <a:ext uri="{9D8B030D-6E8A-4147-A177-3AD203B41FA5}">
                      <a16:colId xmlns:a16="http://schemas.microsoft.com/office/drawing/2014/main" val="20001"/>
                    </a:ext>
                  </a:extLst>
                </a:gridCol>
              </a:tblGrid>
              <a:tr h="0">
                <a:tc>
                  <a:txBody>
                    <a:bodyPr/>
                    <a:lstStyle/>
                    <a:p>
                      <a:pPr algn="ctr"/>
                      <a:r>
                        <a:rPr kumimoji="1" lang="ja-JP" altLang="en-US" sz="1400" b="0" dirty="0">
                          <a:latin typeface="メイリオ" panose="020B0604030504040204" pitchFamily="50" charset="-128"/>
                          <a:ea typeface="メイリオ" panose="020B0604030504040204" pitchFamily="50" charset="-128"/>
                          <a:sym typeface="メイリオ" panose="020B0604030504040204" pitchFamily="50" charset="-128"/>
                        </a:rPr>
                        <a:t>プログラム</a:t>
                      </a:r>
                    </a:p>
                  </a:txBody>
                  <a:tcP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400" b="0" dirty="0">
                          <a:latin typeface="メイリオ" panose="020B0604030504040204" pitchFamily="50" charset="-128"/>
                          <a:ea typeface="メイリオ" panose="020B0604030504040204" pitchFamily="50" charset="-128"/>
                          <a:sym typeface="メイリオ" panose="020B0604030504040204" pitchFamily="50" charset="-128"/>
                        </a:rPr>
                        <a:t>概要</a:t>
                      </a:r>
                      <a:endParaRPr kumimoji="1" lang="en-US" altLang="ja-JP" sz="1400" b="0" dirty="0">
                        <a:latin typeface="メイリオ" panose="020B0604030504040204" pitchFamily="50" charset="-128"/>
                        <a:ea typeface="メイリオ" panose="020B0604030504040204" pitchFamily="50" charset="-128"/>
                        <a:sym typeface="メイリオ" panose="020B0604030504040204" pitchFamily="50" charset="-128"/>
                      </a:endParaRPr>
                    </a:p>
                  </a:txBody>
                  <a:tcP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949910">
                <a:tc>
                  <a:txBody>
                    <a:bodyPr/>
                    <a:lstStyle/>
                    <a:p>
                      <a:pPr algn="l"/>
                      <a:r>
                        <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高齢者身体障害支援制度</a:t>
                      </a:r>
                      <a:endPar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Interim Disability</a:t>
                      </a:r>
                      <a:r>
                        <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Assistance</a:t>
                      </a:r>
                    </a:p>
                    <a:p>
                      <a:pPr algn="l"/>
                      <a:r>
                        <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Program for the Elderly)</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indent="-171450">
                        <a:buFont typeface="Arial" panose="020B0604020202020204" pitchFamily="34" charset="0"/>
                        <a:buChar cha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エルダーシールドに加入できない低所得者層が対象となる介護支援制度</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最大</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72</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か月、月額</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150S</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円）もしくは</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250S</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円）の補助</a:t>
                      </a: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1"/>
                  </a:ext>
                </a:extLst>
              </a:tr>
              <a:tr h="917468">
                <a:tc>
                  <a:txBody>
                    <a:bodyPr/>
                    <a:lstStyle/>
                    <a:p>
                      <a:pPr algn="l"/>
                      <a:r>
                        <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高齢者モビリティ・イネイブル基金</a:t>
                      </a:r>
                      <a:endPar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(Senior’s Mobility and Enabling Fund)</a:t>
                      </a:r>
                    </a:p>
                    <a:p>
                      <a:pPr algn="l"/>
                      <a:endParaRPr kumimoji="1" lang="en-US" altLang="ja-JP" sz="1400" b="1" dirty="0">
                        <a:solidFill>
                          <a:schemeClr val="bg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indent="-171450">
                        <a:buFont typeface="Arial" panose="020B0604020202020204" pitchFamily="34" charset="0"/>
                        <a:buChar char="•"/>
                      </a:pP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歳以上で条件に該当する高齢者に、福祉機器、在宅介護・医療での消耗品の購入等に対して、最大</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90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％まで支給される補助金</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対象条件は世帯月収</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Ｓドル（約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160,000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円）以下、介護施設に入居していないことなど</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申請するデバイスについては、医師など医療関係者からの評価が必要</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2"/>
                  </a:ext>
                </a:extLst>
              </a:tr>
              <a:tr h="701434">
                <a:tc>
                  <a:txBody>
                    <a:bodyPr/>
                    <a:lstStyle/>
                    <a:p>
                      <a:pPr algn="l"/>
                      <a:r>
                        <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在宅介護助成金</a:t>
                      </a:r>
                      <a:endPar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(Home</a:t>
                      </a:r>
                      <a:r>
                        <a:rPr kumimoji="1" lang="en-US" altLang="ja-JP" sz="1400" b="1" baseline="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Caregiving Grant) </a:t>
                      </a:r>
                      <a:endPar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地域での高齢者介護支援サービスや外国人メイドの雇用など、介護費用を賄うために使用できる制度</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月</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Ｓドル（約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16,000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円）を補助（世帯収入</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2,800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Ｓドル（約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224,000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円）以下が対象）</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3"/>
                  </a:ext>
                </a:extLst>
              </a:tr>
              <a:tr h="668096">
                <a:tc>
                  <a:txBody>
                    <a:bodyPr/>
                    <a:lstStyle/>
                    <a:p>
                      <a:pPr algn="l"/>
                      <a:r>
                        <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外国人家庭内労働者雇用税減税</a:t>
                      </a:r>
                      <a:endPar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(Foreign Domestic Worker Levy Concession)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indent="-171450">
                        <a:buFont typeface="Arial" panose="020B0604020202020204" pitchFamily="34" charset="0"/>
                        <a:buChar cha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介護が必要な高齢者を抱え、外国人メイドを雇用する場合の外国人雇用税を月</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Ｓドルから月</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Ｓドル（約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4,800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円）に減免</a:t>
                      </a: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0004"/>
                  </a:ext>
                </a:extLst>
              </a:tr>
              <a:tr h="534170">
                <a:tc>
                  <a:txBody>
                    <a:bodyPr/>
                    <a:lstStyle/>
                    <a:p>
                      <a:pPr algn="l"/>
                      <a:r>
                        <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介護者訓練助成金</a:t>
                      </a:r>
                      <a:endParaRPr kumimoji="1"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（Ｃ</a:t>
                      </a:r>
                      <a:r>
                        <a:rPr kumimoji="1" lang="en-US" altLang="ja-JP" sz="1400" b="1" dirty="0" err="1">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aregivers</a:t>
                      </a:r>
                      <a:r>
                        <a:rPr kumimoji="1" lang="ja-JP" altLang="en-US" sz="1400" b="1" baseline="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1400" b="1" baseline="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Training Grant)</a:t>
                      </a:r>
                      <a:endParaRPr kumimoji="1"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70C0"/>
                    </a:solidFill>
                  </a:tcPr>
                </a:tc>
                <a:tc>
                  <a:txBody>
                    <a:bodyPr/>
                    <a:lstStyle/>
                    <a:p>
                      <a:pPr marL="171450" indent="-171450">
                        <a:buFont typeface="Arial" panose="020B0604020202020204" pitchFamily="34" charset="0"/>
                        <a:buChar cha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介護講習の受講費用の助成制度</a:t>
                      </a:r>
                      <a:endPar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年間</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200S</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16,000</a:t>
                      </a:r>
                      <a:r>
                        <a:rPr kumimoji="1"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円）を補助</a:t>
                      </a: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7134341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615438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679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a:t>
            </a:r>
            <a:r>
              <a:rPr lang="zh-TW" altLang="en-US" dirty="0"/>
              <a:t>介護保険制度</a:t>
            </a:r>
            <a:r>
              <a:rPr lang="ja-JP" altLang="en-US" dirty="0"/>
              <a:t>（</a:t>
            </a:r>
            <a:r>
              <a:rPr lang="en-US" altLang="ja-JP" dirty="0"/>
              <a:t>4/4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公的保険制度／民間保険</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エルダーシールドの支払いを行うメディセーブは「中央積立基金（</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Central Provider Fund</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CPF</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）」内の口座である。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CPF</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はシンガポールの社会保障制度の根幹を支える柱の一つとなっている。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医療保障制度は、① メディセーブ（</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CPF</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内の医療口座）、② メディシールドライフ（医療保険）、③ 民間医療保険（統合シールド・プラン）の原則３段階で保障する仕組みとなっている。</a:t>
            </a:r>
          </a:p>
        </p:txBody>
      </p:sp>
      <p:graphicFrame>
        <p:nvGraphicFramePr>
          <p:cNvPr id="7" name="Table 204">
            <a:extLst>
              <a:ext uri="{FF2B5EF4-FFF2-40B4-BE49-F238E27FC236}">
                <a16:creationId xmlns:a16="http://schemas.microsoft.com/office/drawing/2014/main" id="{4A39EC45-7A6B-4FC3-9978-75B5E81F0A4B}"/>
              </a:ext>
            </a:extLst>
          </p:cNvPr>
          <p:cNvGraphicFramePr>
            <a:graphicFrameLocks noGrp="1"/>
          </p:cNvGraphicFramePr>
          <p:nvPr>
            <p:extLst>
              <p:ext uri="{D42A27DB-BD31-4B8C-83A1-F6EECF244321}">
                <p14:modId xmlns:p14="http://schemas.microsoft.com/office/powerpoint/2010/main" val="719586838"/>
              </p:ext>
            </p:extLst>
          </p:nvPr>
        </p:nvGraphicFramePr>
        <p:xfrm>
          <a:off x="497507" y="2770021"/>
          <a:ext cx="4068000" cy="1828800"/>
        </p:xfrm>
        <a:graphic>
          <a:graphicData uri="http://schemas.openxmlformats.org/drawingml/2006/table">
            <a:tbl>
              <a:tblPr firstRow="1" bandRow="1" bandCol="1">
                <a:tableStyleId>{5C22544A-7EE6-4342-B048-85BDC9FD1C3A}</a:tableStyleId>
              </a:tblPr>
              <a:tblGrid>
                <a:gridCol w="1346426">
                  <a:extLst>
                    <a:ext uri="{9D8B030D-6E8A-4147-A177-3AD203B41FA5}">
                      <a16:colId xmlns:a16="http://schemas.microsoft.com/office/drawing/2014/main" val="20000"/>
                    </a:ext>
                  </a:extLst>
                </a:gridCol>
                <a:gridCol w="1274547">
                  <a:extLst>
                    <a:ext uri="{9D8B030D-6E8A-4147-A177-3AD203B41FA5}">
                      <a16:colId xmlns:a16="http://schemas.microsoft.com/office/drawing/2014/main" val="20001"/>
                    </a:ext>
                  </a:extLst>
                </a:gridCol>
                <a:gridCol w="1447027">
                  <a:extLst>
                    <a:ext uri="{9D8B030D-6E8A-4147-A177-3AD203B41FA5}">
                      <a16:colId xmlns:a16="http://schemas.microsoft.com/office/drawing/2014/main" val="20002"/>
                    </a:ext>
                  </a:extLst>
                </a:gridCol>
              </a:tblGrid>
              <a:tr h="524051">
                <a:tc>
                  <a:txBody>
                    <a:bodyPr/>
                    <a:lstStyle/>
                    <a:p>
                      <a:pPr algn="ct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普通口座</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O</a:t>
                      </a:r>
                      <a:r>
                        <a:rPr 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rdinary</a:t>
                      </a:r>
                      <a:r>
                        <a:rPr lang="en-US" sz="1200" b="1" baseline="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200" b="1" baseline="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a:t>
                      </a:r>
                      <a:r>
                        <a:rPr lang="en-US" sz="1200" b="1" baseline="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ccount)</a:t>
                      </a: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buFont typeface="Arial" panose="020B0604020202020204" pitchFamily="34" charset="0"/>
                        <a:buNone/>
                      </a:pPr>
                      <a:r>
                        <a:rPr kumimoji="1" lang="ja-JP" altLang="en-US"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特別口座</a:t>
                      </a:r>
                      <a:endParaRPr kumimoji="1" lang="en-US" altLang="ja-JP"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buFont typeface="Arial" panose="020B0604020202020204" pitchFamily="34" charset="0"/>
                        <a:buNone/>
                      </a:pPr>
                      <a:r>
                        <a:rPr kumimoji="1" lang="en-US" altLang="ja-JP"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(Special </a:t>
                      </a:r>
                      <a:r>
                        <a:rPr kumimoji="1" lang="en-US" altLang="ja-JP" sz="1200" b="1" i="0" u="none" strike="noStrike" kern="1200" baseline="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Aaccount</a:t>
                      </a:r>
                      <a:r>
                        <a:rPr kumimoji="1" lang="en-US" altLang="ja-JP"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医療口座</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1" dirty="0" err="1">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Medisave</a:t>
                      </a:r>
                      <a:r>
                        <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a:t>
                      </a:r>
                      <a:endPar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631319">
                <a:tc>
                  <a:txBody>
                    <a:bodyPr/>
                    <a:lstStyle/>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b="1"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住宅購入</a:t>
                      </a:r>
                      <a:endParaRPr lang="en-US" altLang="ja-JP" sz="1200" b="1"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b="1"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保険</a:t>
                      </a:r>
                      <a:endParaRPr lang="en-US" altLang="ja-JP" sz="1200" b="1"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b="1"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投資</a:t>
                      </a:r>
                      <a:endParaRPr lang="en-US" altLang="ja-JP" sz="1200" b="1"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b="1"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教育費</a:t>
                      </a:r>
                      <a:endParaRPr lang="en-US" altLang="ja-JP" sz="1200" b="1"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228600" indent="-228600" algn="l">
                        <a:buFont typeface="Arial" panose="020B0604020202020204" pitchFamily="34" charset="0"/>
                        <a:buChar char="•"/>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老後資金</a:t>
                      </a:r>
                      <a:endPar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28600" indent="-228600" algn="l">
                        <a:buFont typeface="Arial" panose="020B0604020202020204" pitchFamily="34" charset="0"/>
                        <a:buChar char="•"/>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老後資金準備を目的とした金融商品への投資等</a:t>
                      </a:r>
                      <a:endPar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8600" indent="-228600" algn="l">
                        <a:buFont typeface="Arial" panose="020B0604020202020204" pitchFamily="34" charset="0"/>
                        <a:buChar char="•"/>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医療費</a:t>
                      </a:r>
                      <a:endPar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28600" indent="-228600" algn="l">
                        <a:buFont typeface="Arial" panose="020B0604020202020204" pitchFamily="34" charset="0"/>
                        <a:buChar char="•"/>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入院費</a:t>
                      </a:r>
                      <a:endPar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28600" indent="-228600" algn="l">
                        <a:buFont typeface="Arial" panose="020B0604020202020204" pitchFamily="34" charset="0"/>
                        <a:buChar char="•"/>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民間医療保険の保険料</a:t>
                      </a:r>
                      <a:endPar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pSp>
        <p:nvGrpSpPr>
          <p:cNvPr id="9" name="グループ化 8">
            <a:extLst>
              <a:ext uri="{FF2B5EF4-FFF2-40B4-BE49-F238E27FC236}">
                <a16:creationId xmlns:a16="http://schemas.microsoft.com/office/drawing/2014/main" id="{C84374C3-D1F5-471C-9E14-110446D59395}"/>
              </a:ext>
            </a:extLst>
          </p:cNvPr>
          <p:cNvGrpSpPr/>
          <p:nvPr/>
        </p:nvGrpSpPr>
        <p:grpSpPr>
          <a:xfrm>
            <a:off x="497507" y="2219800"/>
            <a:ext cx="2573191" cy="457200"/>
            <a:chOff x="488504" y="976671"/>
            <a:chExt cx="4477496" cy="457200"/>
          </a:xfrm>
        </p:grpSpPr>
        <p:sp>
          <p:nvSpPr>
            <p:cNvPr id="11" name="Rectangle 2">
              <a:extLst>
                <a:ext uri="{FF2B5EF4-FFF2-40B4-BE49-F238E27FC236}">
                  <a16:creationId xmlns:a16="http://schemas.microsoft.com/office/drawing/2014/main" id="{78F91B37-4DDA-4230-BB44-ED0583EE1B54}"/>
                </a:ext>
              </a:extLst>
            </p:cNvPr>
            <p:cNvSpPr txBox="1">
              <a:spLocks noChangeArrowheads="1"/>
            </p:cNvSpPr>
            <p:nvPr/>
          </p:nvSpPr>
          <p:spPr>
            <a:xfrm>
              <a:off x="718324" y="976671"/>
              <a:ext cx="4247676" cy="457200"/>
            </a:xfrm>
            <a:prstGeom prst="rect">
              <a:avLst/>
            </a:prstGeom>
          </p:spPr>
          <p:txBody>
            <a:bodyPr/>
            <a:lstStyle/>
            <a:p>
              <a:pPr defTabSz="957263" eaLnBrk="0" fontAlgn="ctr" hangingPunct="0">
                <a:defRPr/>
              </a:pPr>
              <a:r>
                <a:rPr lang="en-US" altLang="ja-JP"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CPF</a:t>
              </a:r>
              <a:r>
                <a:rPr lang="ja-JP" altLang="en-US"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の概要</a:t>
              </a:r>
              <a:endParaRPr lang="en-US" altLang="ja-JP"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2" name="直線コネクタ 11">
              <a:extLst>
                <a:ext uri="{FF2B5EF4-FFF2-40B4-BE49-F238E27FC236}">
                  <a16:creationId xmlns:a16="http://schemas.microsoft.com/office/drawing/2014/main" id="{94E83FD1-DB0F-4801-9070-C18D47746B6B}"/>
                </a:ext>
              </a:extLst>
            </p:cNvPr>
            <p:cNvCxnSpPr/>
            <p:nvPr/>
          </p:nvCxnSpPr>
          <p:spPr bwMode="auto">
            <a:xfrm>
              <a:off x="488504" y="1317228"/>
              <a:ext cx="4389101"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810809DC-DB00-40FA-872C-2E4557F327B0}"/>
                </a:ext>
              </a:extLst>
            </p:cNvPr>
            <p:cNvSpPr/>
            <p:nvPr/>
          </p:nvSpPr>
          <p:spPr bwMode="auto">
            <a:xfrm>
              <a:off x="488504" y="986352"/>
              <a:ext cx="18792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 name="グループ化 14">
            <a:extLst>
              <a:ext uri="{FF2B5EF4-FFF2-40B4-BE49-F238E27FC236}">
                <a16:creationId xmlns:a16="http://schemas.microsoft.com/office/drawing/2014/main" id="{5526F904-3273-4469-921B-DC56CD0751FD}"/>
              </a:ext>
            </a:extLst>
          </p:cNvPr>
          <p:cNvGrpSpPr/>
          <p:nvPr/>
        </p:nvGrpSpPr>
        <p:grpSpPr>
          <a:xfrm>
            <a:off x="4880992" y="2180369"/>
            <a:ext cx="2657067" cy="457200"/>
            <a:chOff x="488504" y="976671"/>
            <a:chExt cx="4496562" cy="457200"/>
          </a:xfrm>
        </p:grpSpPr>
        <p:sp>
          <p:nvSpPr>
            <p:cNvPr id="16" name="Rectangle 2">
              <a:extLst>
                <a:ext uri="{FF2B5EF4-FFF2-40B4-BE49-F238E27FC236}">
                  <a16:creationId xmlns:a16="http://schemas.microsoft.com/office/drawing/2014/main" id="{E88E3D3D-A240-469E-B2C1-69833FE020E3}"/>
                </a:ext>
              </a:extLst>
            </p:cNvPr>
            <p:cNvSpPr txBox="1">
              <a:spLocks noChangeArrowheads="1"/>
            </p:cNvSpPr>
            <p:nvPr/>
          </p:nvSpPr>
          <p:spPr>
            <a:xfrm>
              <a:off x="737391" y="976671"/>
              <a:ext cx="4247675" cy="457200"/>
            </a:xfrm>
            <a:prstGeom prst="rect">
              <a:avLst/>
            </a:prstGeom>
          </p:spPr>
          <p:txBody>
            <a:bodyPr/>
            <a:lstStyle/>
            <a:p>
              <a:pPr defTabSz="957263" eaLnBrk="0" fontAlgn="ctr" hangingPunct="0">
                <a:defRPr/>
              </a:pPr>
              <a:r>
                <a:rPr lang="ja-JP" altLang="en-US"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医療保障制度</a:t>
              </a:r>
              <a:endParaRPr lang="en-US" altLang="ja-JP"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7" name="直線コネクタ 16">
              <a:extLst>
                <a:ext uri="{FF2B5EF4-FFF2-40B4-BE49-F238E27FC236}">
                  <a16:creationId xmlns:a16="http://schemas.microsoft.com/office/drawing/2014/main" id="{C2E8D59B-4F58-4598-AB3B-0FBBF0A3DB27}"/>
                </a:ext>
              </a:extLst>
            </p:cNvPr>
            <p:cNvCxnSpPr/>
            <p:nvPr/>
          </p:nvCxnSpPr>
          <p:spPr bwMode="auto">
            <a:xfrm>
              <a:off x="488504" y="1317228"/>
              <a:ext cx="4389101"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A9B774A4-4E8D-464F-9C0E-B3E09A9F20EA}"/>
                </a:ext>
              </a:extLst>
            </p:cNvPr>
            <p:cNvSpPr/>
            <p:nvPr/>
          </p:nvSpPr>
          <p:spPr bwMode="auto">
            <a:xfrm>
              <a:off x="488504" y="986352"/>
              <a:ext cx="187927"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9" name="角丸四角形 3">
            <a:extLst>
              <a:ext uri="{FF2B5EF4-FFF2-40B4-BE49-F238E27FC236}">
                <a16:creationId xmlns:a16="http://schemas.microsoft.com/office/drawing/2014/main" id="{CF856B61-47AA-4F49-B76D-5CCC894BD7EB}"/>
              </a:ext>
            </a:extLst>
          </p:cNvPr>
          <p:cNvSpPr/>
          <p:nvPr/>
        </p:nvSpPr>
        <p:spPr>
          <a:xfrm>
            <a:off x="3085467" y="2791040"/>
            <a:ext cx="1457616" cy="1579058"/>
          </a:xfrm>
          <a:prstGeom prst="roundRect">
            <a:avLst/>
          </a:prstGeom>
          <a:noFill/>
          <a:ln w="38100">
            <a:solidFill>
              <a:srgbClr val="ED7D31"/>
            </a:solidFill>
            <a:prstDash val="sysDash"/>
          </a:ln>
        </p:spPr>
        <p:style>
          <a:lnRef idx="2">
            <a:schemeClr val="accent6"/>
          </a:lnRef>
          <a:fillRef idx="1">
            <a:schemeClr val="lt1"/>
          </a:fillRef>
          <a:effectRef idx="0">
            <a:schemeClr val="accent6"/>
          </a:effectRef>
          <a:fontRef idx="minor">
            <a:schemeClr val="dk1"/>
          </a:fontRef>
        </p:style>
        <p:txBody>
          <a:bodyPr wrap="square" rtlCol="0" anchor="ctr">
            <a:spAutoFit/>
          </a:bodyPr>
          <a:lstStyle/>
          <a:p>
            <a:pPr indent="179388" algn="ctr">
              <a:lnSpc>
                <a:spcPts val="1500"/>
              </a:lnSpc>
            </a:pP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19">
            <a:extLst>
              <a:ext uri="{FF2B5EF4-FFF2-40B4-BE49-F238E27FC236}">
                <a16:creationId xmlns:a16="http://schemas.microsoft.com/office/drawing/2014/main" id="{91B1630E-A8A7-49D8-9778-4DE5999E3D37}"/>
              </a:ext>
            </a:extLst>
          </p:cNvPr>
          <p:cNvSpPr txBox="1"/>
          <p:nvPr/>
        </p:nvSpPr>
        <p:spPr>
          <a:xfrm>
            <a:off x="410910" y="4627002"/>
            <a:ext cx="4087901" cy="1754326"/>
          </a:xfrm>
          <a:prstGeom prst="rect">
            <a:avLst/>
          </a:prstGeom>
          <a:noFill/>
        </p:spPr>
        <p:txBody>
          <a:bodyPr wrap="square" rtlCol="0">
            <a:spAutoFit/>
          </a:bodyPr>
          <a:lstStyle/>
          <a:p>
            <a:pPr marL="171450" indent="-171450">
              <a:buFont typeface="Wingdings" panose="05000000000000000000" pitchFamily="2" charset="2"/>
              <a:buChar char="ü"/>
            </a:pPr>
            <a:r>
              <a:rPr kumimoji="1" lang="en-US" altLang="ja-JP"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CPF</a:t>
            </a:r>
            <a:r>
              <a:rPr kumimoji="1" lang="ja-JP" altLang="en-US"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は強制加入（シンガポール国民</a:t>
            </a:r>
            <a:r>
              <a:rPr lang="ja-JP" altLang="en-US"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＋永住権取得者）</a:t>
            </a:r>
            <a:r>
              <a:rPr kumimoji="1" lang="ja-JP" altLang="en-US"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の総合的な社会保障貯蓄制度である。</a:t>
            </a:r>
            <a:endParaRPr kumimoji="1" lang="en-US" altLang="ja-JP"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Wingdings" panose="05000000000000000000" pitchFamily="2" charset="2"/>
              <a:buChar char="ü"/>
            </a:pPr>
            <a:endParaRPr lang="en-US" altLang="ja-JP"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Wingdings" panose="05000000000000000000" pitchFamily="2" charset="2"/>
              <a:buChar char="ü"/>
            </a:pPr>
            <a:r>
              <a:rPr lang="ja-JP" altLang="en-US"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被雇用者とその雇用主は、被雇用者の年齢に応じ、月給の一定額を</a:t>
            </a:r>
            <a:r>
              <a:rPr lang="en-US" altLang="ja-JP"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CPF</a:t>
            </a:r>
            <a:r>
              <a:rPr lang="ja-JP" altLang="en-US"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に積み立てることが義務付けられている。</a:t>
            </a:r>
            <a:endParaRPr kumimoji="1" lang="en-US" altLang="ja-JP"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Wingdings" panose="05000000000000000000" pitchFamily="2" charset="2"/>
              <a:buChar char="ü"/>
            </a:pPr>
            <a:endParaRPr lang="en-US" altLang="ja-JP"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Wingdings" panose="05000000000000000000" pitchFamily="2" charset="2"/>
              <a:buChar char="ü"/>
            </a:pPr>
            <a:r>
              <a:rPr lang="en-US" altLang="ja-JP"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CPF</a:t>
            </a:r>
            <a:r>
              <a:rPr kumimoji="1" lang="ja-JP" altLang="en-US"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rPr>
              <a:t>に積み立てられた貯蓄は公団住宅の購入資金や入院費用、老後の資金にも使用できる。</a:t>
            </a:r>
            <a:endParaRPr kumimoji="1" lang="en-US" altLang="ja-JP" sz="1200" dirty="0">
              <a:solidFill>
                <a:srgbClr val="3D648B"/>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21" name="Table 204">
            <a:extLst>
              <a:ext uri="{FF2B5EF4-FFF2-40B4-BE49-F238E27FC236}">
                <a16:creationId xmlns:a16="http://schemas.microsoft.com/office/drawing/2014/main" id="{7699451D-248F-4102-941B-C6171871FB83}"/>
              </a:ext>
            </a:extLst>
          </p:cNvPr>
          <p:cNvGraphicFramePr>
            <a:graphicFrameLocks noGrp="1"/>
          </p:cNvGraphicFramePr>
          <p:nvPr>
            <p:extLst>
              <p:ext uri="{D42A27DB-BD31-4B8C-83A1-F6EECF244321}">
                <p14:modId xmlns:p14="http://schemas.microsoft.com/office/powerpoint/2010/main" val="3880635998"/>
              </p:ext>
            </p:extLst>
          </p:nvPr>
        </p:nvGraphicFramePr>
        <p:xfrm>
          <a:off x="4880992" y="2753059"/>
          <a:ext cx="4550995" cy="2974968"/>
        </p:xfrm>
        <a:graphic>
          <a:graphicData uri="http://schemas.openxmlformats.org/drawingml/2006/table">
            <a:tbl>
              <a:tblPr firstRow="1" bandRow="1" bandCol="1">
                <a:tableStyleId>{5C22544A-7EE6-4342-B048-85BDC9FD1C3A}</a:tableStyleId>
              </a:tblPr>
              <a:tblGrid>
                <a:gridCol w="943435">
                  <a:extLst>
                    <a:ext uri="{9D8B030D-6E8A-4147-A177-3AD203B41FA5}">
                      <a16:colId xmlns:a16="http://schemas.microsoft.com/office/drawing/2014/main" val="20000"/>
                    </a:ext>
                  </a:extLst>
                </a:gridCol>
                <a:gridCol w="1556202">
                  <a:extLst>
                    <a:ext uri="{9D8B030D-6E8A-4147-A177-3AD203B41FA5}">
                      <a16:colId xmlns:a16="http://schemas.microsoft.com/office/drawing/2014/main" val="20001"/>
                    </a:ext>
                  </a:extLst>
                </a:gridCol>
                <a:gridCol w="2051358">
                  <a:extLst>
                    <a:ext uri="{9D8B030D-6E8A-4147-A177-3AD203B41FA5}">
                      <a16:colId xmlns:a16="http://schemas.microsoft.com/office/drawing/2014/main" val="20002"/>
                    </a:ext>
                  </a:extLst>
                </a:gridCol>
              </a:tblGrid>
              <a:tr h="668207">
                <a:tc>
                  <a:txBody>
                    <a:bodyPr/>
                    <a:lstStyle/>
                    <a:p>
                      <a:pPr algn="ct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第１段階</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（強制）</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buFont typeface="Arial" panose="020B0604020202020204" pitchFamily="34" charset="0"/>
                        <a:buNone/>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メディセーブ</a:t>
                      </a:r>
                      <a:endPar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buFont typeface="Arial" panose="020B0604020202020204" pitchFamily="34" charset="0"/>
                        <a:buNone/>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1" i="0" u="none" strike="noStrike" kern="1200" baseline="0" dirty="0" err="1">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Medisave</a:t>
                      </a:r>
                      <a:r>
                        <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buFont typeface="Arial" panose="020B0604020202020204" pitchFamily="34" charset="0"/>
                        <a:buChar char="•"/>
                      </a:pPr>
                      <a:r>
                        <a:rPr lang="ja-JP" altLang="en-US" sz="1200" b="1" dirty="0">
                          <a:solidFill>
                            <a:srgbClr val="236B9E"/>
                          </a:solidFill>
                          <a:latin typeface="メイリオ" panose="020B0604030504040204" pitchFamily="50" charset="-128"/>
                          <a:ea typeface="メイリオ" panose="020B0604030504040204" pitchFamily="50" charset="-128"/>
                          <a:sym typeface="メイリオ" panose="020B0604030504040204" pitchFamily="50" charset="-128"/>
                        </a:rPr>
                        <a:t>入院費用</a:t>
                      </a:r>
                      <a:endParaRPr lang="en-US" altLang="ja-JP" sz="1200" b="1" dirty="0">
                        <a:solidFill>
                          <a:srgbClr val="236B9E"/>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buFont typeface="Arial" panose="020B0604020202020204" pitchFamily="34" charset="0"/>
                        <a:buChar char="•"/>
                      </a:pPr>
                      <a:r>
                        <a:rPr lang="ja-JP" altLang="en-US" sz="1200" b="1" dirty="0">
                          <a:solidFill>
                            <a:srgbClr val="236B9E"/>
                          </a:solidFill>
                          <a:latin typeface="メイリオ" panose="020B0604030504040204" pitchFamily="50" charset="-128"/>
                          <a:ea typeface="メイリオ" panose="020B0604030504040204" pitchFamily="50" charset="-128"/>
                          <a:sym typeface="メイリオ" panose="020B0604030504040204" pitchFamily="50" charset="-128"/>
                        </a:rPr>
                        <a:t>慢性疾患の治療</a:t>
                      </a:r>
                      <a:endParaRPr lang="en-US" altLang="ja-JP" sz="1200" b="1" dirty="0">
                        <a:solidFill>
                          <a:srgbClr val="236B9E"/>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buFont typeface="Arial" panose="020B0604020202020204" pitchFamily="34" charset="0"/>
                        <a:buChar char="•"/>
                      </a:pPr>
                      <a:r>
                        <a:rPr lang="ja-JP" altLang="en-US" sz="1200" b="1" dirty="0">
                          <a:solidFill>
                            <a:srgbClr val="236B9E"/>
                          </a:solidFill>
                          <a:latin typeface="メイリオ" panose="020B0604030504040204" pitchFamily="50" charset="-128"/>
                          <a:ea typeface="メイリオ" panose="020B0604030504040204" pitchFamily="50" charset="-128"/>
                          <a:sym typeface="メイリオ" panose="020B0604030504040204" pitchFamily="50" charset="-128"/>
                        </a:rPr>
                        <a:t>予防接種等</a:t>
                      </a:r>
                      <a:endParaRPr lang="en-US" altLang="ja-JP" sz="1200" b="1" dirty="0">
                        <a:solidFill>
                          <a:srgbClr val="236B9E"/>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エルダーシールド、ケアシールドライフの支払い等</a:t>
                      </a:r>
                      <a:endPar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963288">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第２段階</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（強制）</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dash"/>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buFont typeface="Arial" panose="020B0604020202020204" pitchFamily="34" charset="0"/>
                        <a:buNone/>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メディシールド・ライフ</a:t>
                      </a:r>
                      <a:endPar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buFont typeface="Arial" panose="020B0604020202020204" pitchFamily="34" charset="0"/>
                        <a:buNone/>
                      </a:pPr>
                      <a:r>
                        <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1" i="0" u="none" strike="noStrike" kern="1200" baseline="0" dirty="0" err="1">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Medishield</a:t>
                      </a:r>
                      <a:r>
                        <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 Life)</a:t>
                      </a:r>
                    </a:p>
                  </a:txBody>
                  <a:tcPr anchor="ctr">
                    <a:lnL w="12700" cap="flat" cmpd="sng" algn="ctr">
                      <a:noFill/>
                      <a:prstDash val="dash"/>
                      <a:round/>
                      <a:headEnd type="none" w="med" len="med"/>
                      <a:tailEnd type="none" w="med" len="med"/>
                    </a:lnL>
                    <a:lnR w="12700" cap="flat" cmpd="sng" algn="ctr">
                      <a:solidFill>
                        <a:schemeClr val="bg1">
                          <a:lumMod val="75000"/>
                        </a:schemeClr>
                      </a:solidFill>
                      <a:prstDash val="dash"/>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0" indent="0" algn="l">
                        <a:buFont typeface="Arial" panose="020B0604020202020204" pitchFamily="34" charset="0"/>
                        <a:buNone/>
                      </a:pPr>
                      <a:r>
                        <a:rPr kumimoji="1" lang="ja-JP" altLang="en-US"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rPr>
                        <a:t>メディセーブでは賄えない</a:t>
                      </a:r>
                      <a:endParaRPr kumimoji="1" lang="en-US" altLang="ja-JP"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a:buFont typeface="Arial" panose="020B0604020202020204" pitchFamily="34" charset="0"/>
                        <a:buNone/>
                      </a:pPr>
                      <a:r>
                        <a:rPr kumimoji="1" lang="ja-JP" altLang="en-US"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rPr>
                        <a:t>高額医療のための保険</a:t>
                      </a:r>
                      <a:endParaRPr kumimoji="1" lang="en-US" altLang="ja-JP"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000" indent="-180000" algn="l">
                        <a:buFont typeface="Arial" panose="020B0604020202020204" pitchFamily="34" charset="0"/>
                        <a:buChar char="•"/>
                      </a:pPr>
                      <a:r>
                        <a:rPr kumimoji="1" lang="ja-JP" altLang="en-US"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rPr>
                        <a:t>入院費用</a:t>
                      </a:r>
                      <a:endParaRPr kumimoji="1" lang="en-US" altLang="ja-JP"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000" indent="-180000" algn="l">
                        <a:buFont typeface="Arial" panose="020B0604020202020204" pitchFamily="34" charset="0"/>
                        <a:buChar char="•"/>
                      </a:pPr>
                      <a:r>
                        <a:rPr kumimoji="1" lang="ja-JP" altLang="en-US"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rPr>
                        <a:t>人口透析等</a:t>
                      </a:r>
                      <a:endParaRPr kumimoji="1" lang="en-US" altLang="ja-JP"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lumMod val="75000"/>
                        </a:schemeClr>
                      </a:solidFill>
                      <a:prstDash val="dash"/>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772234">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第３段階</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（任意）</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dash"/>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buFont typeface="Arial" panose="020B0604020202020204" pitchFamily="34" charset="0"/>
                        <a:buNone/>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統合シールドプラン</a:t>
                      </a:r>
                      <a:endPar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buFont typeface="Arial" panose="020B0604020202020204" pitchFamily="34" charset="0"/>
                        <a:buNone/>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Integrated</a:t>
                      </a: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Shield</a:t>
                      </a: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Plans)</a:t>
                      </a:r>
                    </a:p>
                    <a:p>
                      <a:pPr marL="0" indent="0" algn="ctr">
                        <a:buFont typeface="Arial" panose="020B0604020202020204" pitchFamily="34" charset="0"/>
                        <a:buNone/>
                      </a:pPr>
                      <a:r>
                        <a:rPr kumimoji="1" lang="ja-JP" altLang="en-US"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rPr>
                        <a:t>→民間医療保険</a:t>
                      </a:r>
                      <a:endParaRPr kumimoji="1" lang="en-US" altLang="ja-JP" sz="1200" b="1" i="0" u="none" strike="noStrike" kern="1200" baseline="0" dirty="0">
                        <a:solidFill>
                          <a:srgbClr val="3D648B"/>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dash"/>
                      <a:round/>
                      <a:headEnd type="none" w="med" len="med"/>
                      <a:tailEnd type="none" w="med" len="med"/>
                    </a:lnL>
                    <a:lnR w="12700" cap="flat" cmpd="sng" algn="ctr">
                      <a:solidFill>
                        <a:schemeClr val="bg1">
                          <a:lumMod val="75000"/>
                        </a:schemeClr>
                      </a:solidFill>
                      <a:prstDash val="dash"/>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indent="0" algn="l">
                        <a:buFont typeface="Arial" panose="020B0604020202020204" pitchFamily="34" charset="0"/>
                        <a:buNone/>
                      </a:pPr>
                      <a:r>
                        <a:rPr kumimoji="1" lang="ja-JP" altLang="en-US"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rPr>
                        <a:t>保障範囲をさらに拡大</a:t>
                      </a:r>
                      <a:endParaRPr kumimoji="1" lang="en-US" altLang="ja-JP"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buFont typeface="Arial" panose="020B0604020202020204" pitchFamily="34" charset="0"/>
                        <a:buChar char="•"/>
                      </a:pPr>
                      <a:r>
                        <a:rPr kumimoji="1" lang="ja-JP" altLang="en-US"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rPr>
                        <a:t>私立医療機関医療費</a:t>
                      </a:r>
                      <a:endParaRPr kumimoji="1" lang="en-US" altLang="ja-JP"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buFont typeface="Arial" panose="020B0604020202020204" pitchFamily="34" charset="0"/>
                        <a:buChar char="•"/>
                      </a:pPr>
                      <a:r>
                        <a:rPr kumimoji="1" lang="ja-JP" altLang="en-US"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rPr>
                        <a:t>高額な病室等</a:t>
                      </a:r>
                      <a:endParaRPr kumimoji="1" lang="en-US" altLang="ja-JP" sz="1200" b="1" i="0" u="none" strike="noStrike" kern="1200" baseline="0" dirty="0">
                        <a:solidFill>
                          <a:srgbClr val="236B9E"/>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lumMod val="75000"/>
                        </a:schemeClr>
                      </a:solidFill>
                      <a:prstDash val="dash"/>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2" name="フローチャート: 組合せ 21">
            <a:extLst>
              <a:ext uri="{FF2B5EF4-FFF2-40B4-BE49-F238E27FC236}">
                <a16:creationId xmlns:a16="http://schemas.microsoft.com/office/drawing/2014/main" id="{2D34107A-D39C-4C65-8B8E-3FCDDA7F3676}"/>
              </a:ext>
            </a:extLst>
          </p:cNvPr>
          <p:cNvSpPr/>
          <p:nvPr/>
        </p:nvSpPr>
        <p:spPr>
          <a:xfrm>
            <a:off x="5058936" y="3913245"/>
            <a:ext cx="542136" cy="252200"/>
          </a:xfrm>
          <a:prstGeom prst="flowChartMerge">
            <a:avLst/>
          </a:prstGeom>
          <a:solidFill>
            <a:srgbClr val="CCECFF"/>
          </a:solidFill>
          <a:ln w="19050">
            <a:solidFill>
              <a:srgbClr val="0070C0"/>
            </a:solidFill>
          </a:ln>
        </p:spPr>
        <p:txBody>
          <a:bodyPr wrap="square" rtlCol="0" anchor="ctr">
            <a:spAutoFit/>
          </a:bodyPr>
          <a:lstStyle/>
          <a:p>
            <a:pPr indent="179388" algn="ctr">
              <a:lnSpc>
                <a:spcPts val="1500"/>
              </a:lnSpc>
            </a:pP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フローチャート: 組合せ 22">
            <a:extLst>
              <a:ext uri="{FF2B5EF4-FFF2-40B4-BE49-F238E27FC236}">
                <a16:creationId xmlns:a16="http://schemas.microsoft.com/office/drawing/2014/main" id="{DBC7824B-27EE-4855-A521-18C731CC88AF}"/>
              </a:ext>
            </a:extLst>
          </p:cNvPr>
          <p:cNvSpPr/>
          <p:nvPr/>
        </p:nvSpPr>
        <p:spPr>
          <a:xfrm>
            <a:off x="5058936" y="4871863"/>
            <a:ext cx="542136" cy="252200"/>
          </a:xfrm>
          <a:prstGeom prst="flowChartMerge">
            <a:avLst/>
          </a:prstGeom>
          <a:solidFill>
            <a:srgbClr val="CCECFF"/>
          </a:solidFill>
          <a:ln w="19050">
            <a:solidFill>
              <a:srgbClr val="0070C0"/>
            </a:solidFill>
          </a:ln>
        </p:spPr>
        <p:txBody>
          <a:bodyPr wrap="square" rtlCol="0" anchor="ctr">
            <a:spAutoFit/>
          </a:bodyPr>
          <a:lstStyle/>
          <a:p>
            <a:pPr indent="179388" algn="ctr">
              <a:lnSpc>
                <a:spcPts val="1500"/>
              </a:lnSpc>
            </a:pP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24" name="直線矢印コネクタ 23">
            <a:extLst>
              <a:ext uri="{FF2B5EF4-FFF2-40B4-BE49-F238E27FC236}">
                <a16:creationId xmlns:a16="http://schemas.microsoft.com/office/drawing/2014/main" id="{BF0FF82D-B0C7-4451-B491-6D87AEEA6F19}"/>
              </a:ext>
            </a:extLst>
          </p:cNvPr>
          <p:cNvCxnSpPr/>
          <p:nvPr/>
        </p:nvCxnSpPr>
        <p:spPr bwMode="auto">
          <a:xfrm>
            <a:off x="4543082" y="3083770"/>
            <a:ext cx="463996" cy="0"/>
          </a:xfrm>
          <a:prstGeom prst="straightConnector1">
            <a:avLst/>
          </a:prstGeom>
          <a:ln w="28575">
            <a:solidFill>
              <a:srgbClr val="ED7D31"/>
            </a:solidFill>
            <a:prstDash val="dash"/>
            <a:headEnd type="none" w="med" len="med"/>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471919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500" fill="hold"/>
                                        <p:tgtEl>
                                          <p:spTgt spid="21"/>
                                        </p:tgtEl>
                                        <p:attrNameLst>
                                          <p:attrName>ppt_w</p:attrName>
                                        </p:attrNameLst>
                                      </p:cBhvr>
                                      <p:tavLst>
                                        <p:tav tm="0">
                                          <p:val>
                                            <p:fltVal val="0"/>
                                          </p:val>
                                        </p:tav>
                                        <p:tav tm="100000">
                                          <p:val>
                                            <p:strVal val="#ppt_w"/>
                                          </p:val>
                                        </p:tav>
                                      </p:tavLst>
                                    </p:anim>
                                    <p:anim calcmode="lin" valueType="num">
                                      <p:cBhvr>
                                        <p:cTn id="14" dur="500" fill="hold"/>
                                        <p:tgtEl>
                                          <p:spTgt spid="21"/>
                                        </p:tgtEl>
                                        <p:attrNameLst>
                                          <p:attrName>ppt_h</p:attrName>
                                        </p:attrNameLst>
                                      </p:cBhvr>
                                      <p:tavLst>
                                        <p:tav tm="0">
                                          <p:val>
                                            <p:fltVal val="0"/>
                                          </p:val>
                                        </p:tav>
                                        <p:tav tm="100000">
                                          <p:val>
                                            <p:strVal val="#ppt_h"/>
                                          </p:val>
                                        </p:tav>
                                      </p:tavLst>
                                    </p:anim>
                                    <p:animEffect transition="in" filter="fade">
                                      <p:cBhvr>
                                        <p:cTn id="1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596034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781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シンガポールの介護サービスの提供（</a:t>
            </a:r>
            <a:r>
              <a:rPr lang="en-US" altLang="ja-JP" dirty="0"/>
              <a:t>1/4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シンガポール政府は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年に「高齢化を成功裏に迎えるためのアクションプラン（</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Action Plan For Successful Aging)</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」を策定し、高齢者支援策を打ち出している。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同アクションプランは、① すべての世代への機会創出、② 世代間の調和と団結、③ 住み慣れた街で健康的に暮らす、という３つの主要テーマに焦点を当て、「すべての世代のための国家」を築くことを目指している。</a:t>
            </a:r>
          </a:p>
        </p:txBody>
      </p:sp>
      <p:grpSp>
        <p:nvGrpSpPr>
          <p:cNvPr id="7" name="グループ化 6">
            <a:extLst>
              <a:ext uri="{FF2B5EF4-FFF2-40B4-BE49-F238E27FC236}">
                <a16:creationId xmlns:a16="http://schemas.microsoft.com/office/drawing/2014/main" id="{5AE5E489-069B-4305-B7E8-1DEF5EB3DA0A}"/>
              </a:ext>
            </a:extLst>
          </p:cNvPr>
          <p:cNvGrpSpPr/>
          <p:nvPr/>
        </p:nvGrpSpPr>
        <p:grpSpPr>
          <a:xfrm>
            <a:off x="466928" y="2040699"/>
            <a:ext cx="9505950" cy="457200"/>
            <a:chOff x="488504" y="976671"/>
            <a:chExt cx="9505950" cy="457200"/>
          </a:xfrm>
        </p:grpSpPr>
        <p:sp>
          <p:nvSpPr>
            <p:cNvPr id="9" name="Rectangle 2">
              <a:extLst>
                <a:ext uri="{FF2B5EF4-FFF2-40B4-BE49-F238E27FC236}">
                  <a16:creationId xmlns:a16="http://schemas.microsoft.com/office/drawing/2014/main" id="{32A33020-9A0B-46F5-8BA8-3DE5EF34170A}"/>
                </a:ext>
              </a:extLst>
            </p:cNvPr>
            <p:cNvSpPr txBox="1">
              <a:spLocks noChangeArrowheads="1"/>
            </p:cNvSpPr>
            <p:nvPr/>
          </p:nvSpPr>
          <p:spPr>
            <a:xfrm>
              <a:off x="629929" y="976671"/>
              <a:ext cx="9364525"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高齢化を成功裏に迎えるためのアクションプラン（</a:t>
              </a:r>
              <a:r>
                <a:rPr lang="en-US" altLang="ja-JP"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Action Plan For Successful Aging</a:t>
              </a: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　</a:t>
              </a:r>
            </a:p>
          </p:txBody>
        </p:sp>
        <p:cxnSp>
          <p:nvCxnSpPr>
            <p:cNvPr id="11" name="直線コネクタ 10">
              <a:extLst>
                <a:ext uri="{FF2B5EF4-FFF2-40B4-BE49-F238E27FC236}">
                  <a16:creationId xmlns:a16="http://schemas.microsoft.com/office/drawing/2014/main" id="{A6177079-4574-4834-A3FE-A3003B30C89F}"/>
                </a:ext>
              </a:extLst>
            </p:cNvPr>
            <p:cNvCxnSpPr/>
            <p:nvPr/>
          </p:nvCxnSpPr>
          <p:spPr bwMode="auto">
            <a:xfrm>
              <a:off x="488504" y="1317228"/>
              <a:ext cx="8455757"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BFCC9B60-B2FD-49B5-A551-4F1BB197822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表 13">
            <a:extLst>
              <a:ext uri="{FF2B5EF4-FFF2-40B4-BE49-F238E27FC236}">
                <a16:creationId xmlns:a16="http://schemas.microsoft.com/office/drawing/2014/main" id="{5EB96A13-93EC-4C67-8486-4BB846973A2E}"/>
              </a:ext>
            </a:extLst>
          </p:cNvPr>
          <p:cNvGraphicFramePr>
            <a:graphicFrameLocks noGrp="1"/>
          </p:cNvGraphicFramePr>
          <p:nvPr>
            <p:extLst>
              <p:ext uri="{D42A27DB-BD31-4B8C-83A1-F6EECF244321}">
                <p14:modId xmlns:p14="http://schemas.microsoft.com/office/powerpoint/2010/main" val="2187798285"/>
              </p:ext>
            </p:extLst>
          </p:nvPr>
        </p:nvGraphicFramePr>
        <p:xfrm>
          <a:off x="465315" y="2530144"/>
          <a:ext cx="8676000" cy="466808"/>
        </p:xfrm>
        <a:graphic>
          <a:graphicData uri="http://schemas.openxmlformats.org/drawingml/2006/table">
            <a:tbl>
              <a:tblPr/>
              <a:tblGrid>
                <a:gridCol w="2189932">
                  <a:extLst>
                    <a:ext uri="{9D8B030D-6E8A-4147-A177-3AD203B41FA5}">
                      <a16:colId xmlns:a16="http://schemas.microsoft.com/office/drawing/2014/main" val="20000"/>
                    </a:ext>
                  </a:extLst>
                </a:gridCol>
                <a:gridCol w="6486068">
                  <a:extLst>
                    <a:ext uri="{9D8B030D-6E8A-4147-A177-3AD203B41FA5}">
                      <a16:colId xmlns:a16="http://schemas.microsoft.com/office/drawing/2014/main" val="20001"/>
                    </a:ext>
                  </a:extLst>
                </a:gridCol>
              </a:tblGrid>
              <a:tr h="466808">
                <a:tc>
                  <a:txBody>
                    <a:bodyPr/>
                    <a:lstStyle/>
                    <a:p>
                      <a:pPr algn="ctr" fontAlgn="ct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概要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266700" indent="-177800" algn="l" fontAlgn="ctr">
                        <a:buFont typeface="Wingdings" panose="05000000000000000000" pitchFamily="2" charset="2"/>
                        <a:buChar char="l"/>
                      </a:pPr>
                      <a:r>
                        <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12</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分野（健康、雇用、住宅、交通、高齢者ケア等）における、約</a:t>
                      </a:r>
                      <a:r>
                        <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70</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の取組で構成</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266700" indent="-177800" algn="l" fontAlgn="ctr">
                        <a:buFont typeface="Wingdings" panose="05000000000000000000" pitchFamily="2" charset="2"/>
                        <a:buChar char="l"/>
                      </a:pP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同アクションプラン実施のため、約</a:t>
                      </a:r>
                      <a:r>
                        <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億Ｓドル（約</a:t>
                      </a:r>
                      <a:r>
                        <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2,400</a:t>
                      </a:r>
                      <a:r>
                        <a:rPr lang="ja-JP" altLang="en-US"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rPr>
                        <a:t>億円）が充てられている</a:t>
                      </a:r>
                      <a:endParaRPr lang="en-US" altLang="ja-JP" sz="1100" b="0" i="0" u="none" strike="noStrike" dirty="0">
                        <a:solidFill>
                          <a:srgbClr val="003366"/>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bl>
          </a:graphicData>
        </a:graphic>
      </p:graphicFrame>
      <p:graphicFrame>
        <p:nvGraphicFramePr>
          <p:cNvPr id="15" name="表 14">
            <a:extLst>
              <a:ext uri="{FF2B5EF4-FFF2-40B4-BE49-F238E27FC236}">
                <a16:creationId xmlns:a16="http://schemas.microsoft.com/office/drawing/2014/main" id="{4B661459-6829-4DC7-8BED-40A54DC736E4}"/>
              </a:ext>
            </a:extLst>
          </p:cNvPr>
          <p:cNvGraphicFramePr>
            <a:graphicFrameLocks noGrp="1"/>
          </p:cNvGraphicFramePr>
          <p:nvPr>
            <p:extLst>
              <p:ext uri="{D42A27DB-BD31-4B8C-83A1-F6EECF244321}">
                <p14:modId xmlns:p14="http://schemas.microsoft.com/office/powerpoint/2010/main" val="480524633"/>
              </p:ext>
            </p:extLst>
          </p:nvPr>
        </p:nvGraphicFramePr>
        <p:xfrm>
          <a:off x="465315" y="3366886"/>
          <a:ext cx="8714523" cy="2449132"/>
        </p:xfrm>
        <a:graphic>
          <a:graphicData uri="http://schemas.openxmlformats.org/drawingml/2006/table">
            <a:tbl>
              <a:tblPr/>
              <a:tblGrid>
                <a:gridCol w="2904841">
                  <a:extLst>
                    <a:ext uri="{9D8B030D-6E8A-4147-A177-3AD203B41FA5}">
                      <a16:colId xmlns:a16="http://schemas.microsoft.com/office/drawing/2014/main" val="20000"/>
                    </a:ext>
                  </a:extLst>
                </a:gridCol>
                <a:gridCol w="2904841">
                  <a:extLst>
                    <a:ext uri="{9D8B030D-6E8A-4147-A177-3AD203B41FA5}">
                      <a16:colId xmlns:a16="http://schemas.microsoft.com/office/drawing/2014/main" val="20001"/>
                    </a:ext>
                  </a:extLst>
                </a:gridCol>
                <a:gridCol w="2904841">
                  <a:extLst>
                    <a:ext uri="{9D8B030D-6E8A-4147-A177-3AD203B41FA5}">
                      <a16:colId xmlns:a16="http://schemas.microsoft.com/office/drawing/2014/main" val="20002"/>
                    </a:ext>
                  </a:extLst>
                </a:gridCol>
              </a:tblGrid>
              <a:tr h="725107">
                <a:tc>
                  <a:txBody>
                    <a:bodyPr/>
                    <a:lstStyle/>
                    <a:p>
                      <a:pPr algn="ctr" fontAlgn="ctr"/>
                      <a:r>
                        <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① すべての世代への機会の創出</a:t>
                      </a:r>
                      <a:endParaRPr lang="en-US" altLang="ja-JP"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ctr" fontAlgn="ctr"/>
                      <a:r>
                        <a:rPr lang="en-US" altLang="ja-JP"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Opportunities for All Ages</a:t>
                      </a:r>
                      <a:endParaRPr lang="ja-JP" altLang="en-US" sz="1200" b="1" i="0" u="none" strike="noStrike"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buFont typeface="Wingdings" panose="05000000000000000000" pitchFamily="2" charset="2"/>
                        <a:buNone/>
                      </a:pPr>
                      <a:r>
                        <a:rPr kumimoji="1" lang="ja-JP" altLang="en-US"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② 世代間の調和と団結</a:t>
                      </a:r>
                      <a:endParaRPr kumimoji="1" lang="en-US" altLang="ja-JP"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buFont typeface="Wingdings" panose="05000000000000000000" pitchFamily="2" charset="2"/>
                        <a:buNone/>
                      </a:pPr>
                      <a:r>
                        <a:rPr kumimoji="1" lang="en-US" altLang="ja-JP" sz="1200" b="1" i="0" u="none" strike="noStrike" kern="1200" baseline="0" dirty="0" err="1">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Kanpong</a:t>
                      </a:r>
                      <a:r>
                        <a:rPr kumimoji="1" lang="en-US" altLang="ja-JP"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for All Ages  </a:t>
                      </a:r>
                      <a:endParaRPr kumimoji="1" lang="ja-JP" altLang="en-US"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9525" marR="9525" marT="9525"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buFont typeface="Wingdings" panose="05000000000000000000" pitchFamily="2" charset="2"/>
                        <a:buNone/>
                        <a:tabLst/>
                      </a:pPr>
                      <a:r>
                        <a:rPr kumimoji="1" lang="ja-JP" altLang="en-US"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③ 住み慣れた街で健康的に暮らす</a:t>
                      </a:r>
                      <a:endParaRPr kumimoji="1" lang="en-US" altLang="ja-JP"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buFont typeface="Wingdings" panose="05000000000000000000" pitchFamily="2" charset="2"/>
                        <a:buNone/>
                      </a:pPr>
                      <a:r>
                        <a:rPr kumimoji="1" lang="en-US" altLang="ja-JP"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City for All Ages</a:t>
                      </a:r>
                      <a:endParaRPr kumimoji="1" lang="ja-JP" altLang="en-US" sz="12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9525" marR="9525" marT="9525" marB="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641262">
                <a:tc>
                  <a:txBody>
                    <a:bodyPr/>
                    <a:lstStyle/>
                    <a:p>
                      <a:pPr marL="261938" indent="-174625" algn="l" fontAlgn="ctr">
                        <a:lnSpc>
                          <a:spcPts val="1500"/>
                        </a:lnSpc>
                        <a:spcBef>
                          <a:spcPts val="0"/>
                        </a:spcBef>
                        <a:spcAft>
                          <a:spcPts val="0"/>
                        </a:spcAft>
                        <a:buFont typeface="Wingdings" panose="05000000000000000000" pitchFamily="2" charset="2"/>
                        <a:buChar char="l"/>
                        <a:tabLst/>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再就職年齢を</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歳から</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67</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歳へ引き上げ</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261938" indent="-174625" algn="l" fontAlgn="ctr">
                        <a:lnSpc>
                          <a:spcPts val="1500"/>
                        </a:lnSpc>
                        <a:spcBef>
                          <a:spcPts val="0"/>
                        </a:spcBef>
                        <a:spcAft>
                          <a:spcPts val="0"/>
                        </a:spcAft>
                        <a:buFont typeface="Wingdings" panose="05000000000000000000" pitchFamily="2" charset="2"/>
                        <a:buChar char="l"/>
                      </a:pP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40</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歳以上の労働者を対象に職場健康プログラムを実施</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261938" indent="-174625" algn="l" fontAlgn="ctr">
                        <a:lnSpc>
                          <a:spcPts val="1500"/>
                        </a:lnSpc>
                        <a:spcBef>
                          <a:spcPts val="0"/>
                        </a:spcBef>
                        <a:spcAft>
                          <a:spcPts val="0"/>
                        </a:spcAft>
                        <a:buFont typeface="Wingdings" panose="05000000000000000000" pitchFamily="2" charset="2"/>
                        <a:buChar char="l"/>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高齢者向けの生涯教育支援として、「ナショナル・シルバー・アカデミー」を開設し、約３万人分の公開講座を提供</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261938" indent="-174625" algn="l" fontAlgn="ctr">
                        <a:lnSpc>
                          <a:spcPts val="1500"/>
                        </a:lnSpc>
                        <a:spcBef>
                          <a:spcPts val="0"/>
                        </a:spcBef>
                        <a:spcAft>
                          <a:spcPts val="0"/>
                        </a:spcAft>
                        <a:buFont typeface="Wingdings" panose="05000000000000000000" pitchFamily="2" charset="2"/>
                        <a:buChar char="l"/>
                        <a:tabLst/>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シニアボランティアを約</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50,000</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人追加登用</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360000" indent="-180000" algn="l" fontAlgn="ctr">
                        <a:lnSpc>
                          <a:spcPts val="1500"/>
                        </a:lnSpc>
                        <a:spcBef>
                          <a:spcPts val="0"/>
                        </a:spcBef>
                        <a:spcAft>
                          <a:spcPts val="0"/>
                        </a:spcAft>
                        <a:buFont typeface="Wingdings" panose="05000000000000000000" pitchFamily="2" charset="2"/>
                        <a:buChar char="l"/>
                      </a:pPr>
                      <a:endParaRPr lang="ja-JP" altLang="en-US" sz="1100" b="0" i="0" u="none" strike="noStrike" dirty="0">
                        <a:solidFill>
                          <a:srgbClr val="002060"/>
                        </a:solidFill>
                        <a:effectLst/>
                        <a:latin typeface="+mn-ea"/>
                        <a:ea typeface="+mn-ea"/>
                      </a:endParaRPr>
                    </a:p>
                  </a:txBody>
                  <a:tcPr marL="9525" marR="36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261938" indent="-174625" algn="l">
                        <a:lnSpc>
                          <a:spcPts val="1500"/>
                        </a:lnSpc>
                        <a:spcBef>
                          <a:spcPts val="0"/>
                        </a:spcBef>
                        <a:spcAft>
                          <a:spcPts val="0"/>
                        </a:spcAft>
                        <a:buFont typeface="Wingdings" panose="05000000000000000000" pitchFamily="2" charset="2"/>
                        <a:buChar char="l"/>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約</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50</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の地域で、家庭訪問プログラムを実施し、高齢者の社会からの孤立を防止</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61938" indent="-174625" algn="l">
                        <a:lnSpc>
                          <a:spcPts val="1500"/>
                        </a:lnSpc>
                        <a:spcBef>
                          <a:spcPts val="0"/>
                        </a:spcBef>
                        <a:spcAft>
                          <a:spcPts val="0"/>
                        </a:spcAft>
                        <a:buFont typeface="Wingdings" panose="05000000000000000000" pitchFamily="2" charset="2"/>
                        <a:buChar char="l"/>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高齢者向け施設と保育施設を複合した施設を約</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10</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ヵ所新設し、世代間の交流を促進</a:t>
                      </a:r>
                    </a:p>
                  </a:txBody>
                  <a:tcPr marL="9525" marR="36000" marT="9525" marB="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261938" indent="-174625" algn="l">
                        <a:lnSpc>
                          <a:spcPts val="1500"/>
                        </a:lnSpc>
                        <a:spcBef>
                          <a:spcPts val="0"/>
                        </a:spcBef>
                        <a:spcAft>
                          <a:spcPts val="0"/>
                        </a:spcAft>
                        <a:buFont typeface="Wingdings" panose="05000000000000000000" pitchFamily="2" charset="2"/>
                        <a:buChar char="l"/>
                      </a:pPr>
                      <a:r>
                        <a:rPr kumimoji="1" lang="en-US" altLang="ja-JP"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2015</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年にコミュニティ病院のベッド数を現在の２倍に拡大し、高齢者介護施設の収容力を</a:t>
                      </a:r>
                      <a:r>
                        <a:rPr kumimoji="1" lang="en-US" altLang="ja-JP"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70</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％増大</a:t>
                      </a:r>
                      <a:endParaRPr kumimoji="1" lang="en-US" altLang="ja-JP"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61938" indent="-174625" algn="l">
                        <a:lnSpc>
                          <a:spcPts val="1500"/>
                        </a:lnSpc>
                        <a:spcBef>
                          <a:spcPts val="0"/>
                        </a:spcBef>
                        <a:spcAft>
                          <a:spcPts val="0"/>
                        </a:spcAft>
                        <a:buFont typeface="Wingdings" panose="05000000000000000000" pitchFamily="2" charset="2"/>
                        <a:buChar char="l"/>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交通では、</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年までに</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35</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ヵ所のシルバーゾーンを新設。また、すべてのバスをバリアフリーに切り替え</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61938" indent="-174625" algn="l">
                        <a:lnSpc>
                          <a:spcPts val="1500"/>
                        </a:lnSpc>
                        <a:spcBef>
                          <a:spcPts val="0"/>
                        </a:spcBef>
                        <a:spcAft>
                          <a:spcPts val="0"/>
                        </a:spcAft>
                        <a:buFont typeface="Wingdings" panose="05000000000000000000" pitchFamily="2" charset="2"/>
                        <a:buChar char="l"/>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国立研究財団は、高齢化に関する研究費として、最大２億Ｓドル（約</a:t>
                      </a: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160</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億円）を活用</a:t>
                      </a:r>
                    </a:p>
                  </a:txBody>
                  <a:tcPr marL="9525" marR="36000" marT="9525" marB="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bl>
          </a:graphicData>
        </a:graphic>
      </p:graphicFrame>
      <p:sp>
        <p:nvSpPr>
          <p:cNvPr id="16" name="正方形/長方形 15">
            <a:extLst>
              <a:ext uri="{FF2B5EF4-FFF2-40B4-BE49-F238E27FC236}">
                <a16:creationId xmlns:a16="http://schemas.microsoft.com/office/drawing/2014/main" id="{A878A3C1-6558-43D7-A4E3-EDF6A0722050}"/>
              </a:ext>
            </a:extLst>
          </p:cNvPr>
          <p:cNvSpPr/>
          <p:nvPr/>
        </p:nvSpPr>
        <p:spPr>
          <a:xfrm>
            <a:off x="473711" y="3059598"/>
            <a:ext cx="8694000" cy="284693"/>
          </a:xfrm>
          <a:prstGeom prst="rect">
            <a:avLst/>
          </a:prstGeom>
          <a:solidFill>
            <a:srgbClr val="0070C0"/>
          </a:solidFill>
          <a:ln w="19050">
            <a:solidFill>
              <a:srgbClr val="0070C0"/>
            </a:solidFill>
          </a:ln>
        </p:spPr>
        <p:txBody>
          <a:bodyPr wrap="square" rtlCol="0" anchor="ctr">
            <a:spAutoFit/>
          </a:bodyPr>
          <a:lstStyle/>
          <a:p>
            <a:pPr indent="179388" algn="ctr">
              <a:lnSpc>
                <a:spcPts val="1500"/>
              </a:lnSpc>
            </a:pPr>
            <a:r>
              <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アクションプランのテーマ</a:t>
            </a:r>
          </a:p>
        </p:txBody>
      </p:sp>
      <p:pic>
        <p:nvPicPr>
          <p:cNvPr id="17" name="図 16">
            <a:extLst>
              <a:ext uri="{FF2B5EF4-FFF2-40B4-BE49-F238E27FC236}">
                <a16:creationId xmlns:a16="http://schemas.microsoft.com/office/drawing/2014/main" id="{718F46CC-FEE1-4BA9-A5F9-3C40131B1465}"/>
              </a:ext>
            </a:extLst>
          </p:cNvPr>
          <p:cNvPicPr>
            <a:picLocks noChangeAspect="1"/>
          </p:cNvPicPr>
          <p:nvPr/>
        </p:nvPicPr>
        <p:blipFill>
          <a:blip r:embed="rId7"/>
          <a:stretch>
            <a:fillRect/>
          </a:stretch>
        </p:blipFill>
        <p:spPr>
          <a:xfrm>
            <a:off x="8512153" y="5636430"/>
            <a:ext cx="821064" cy="1090554"/>
          </a:xfrm>
          <a:prstGeom prst="rect">
            <a:avLst/>
          </a:prstGeom>
        </p:spPr>
      </p:pic>
    </p:spTree>
    <p:extLst>
      <p:ext uri="{BB962C8B-B14F-4D97-AF65-F5344CB8AC3E}">
        <p14:creationId xmlns:p14="http://schemas.microsoft.com/office/powerpoint/2010/main" val="273738039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36500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883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シンガポールの介護サービスの提供（</a:t>
            </a:r>
            <a:r>
              <a:rPr lang="en-US" altLang="ja-JP" dirty="0"/>
              <a:t>2/4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医療政策、計画等／</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現役世代のライフスタイルの多様化により家族から介護を受けられないケースが増加しつつあり、中長期型介護サービス（在宅介護、デイケア、高齢者施設等）の需要が高まっている。</a:t>
            </a:r>
          </a:p>
        </p:txBody>
      </p:sp>
      <p:grpSp>
        <p:nvGrpSpPr>
          <p:cNvPr id="7" name="グループ化 6">
            <a:extLst>
              <a:ext uri="{FF2B5EF4-FFF2-40B4-BE49-F238E27FC236}">
                <a16:creationId xmlns:a16="http://schemas.microsoft.com/office/drawing/2014/main" id="{841ED3A4-202D-4836-BCFF-CDC13339BB54}"/>
              </a:ext>
            </a:extLst>
          </p:cNvPr>
          <p:cNvGrpSpPr/>
          <p:nvPr/>
        </p:nvGrpSpPr>
        <p:grpSpPr>
          <a:xfrm>
            <a:off x="616793" y="1471551"/>
            <a:ext cx="3600000" cy="457200"/>
            <a:chOff x="488504" y="976671"/>
            <a:chExt cx="3600000" cy="457200"/>
          </a:xfrm>
        </p:grpSpPr>
        <p:sp>
          <p:nvSpPr>
            <p:cNvPr id="9" name="Rectangle 2">
              <a:extLst>
                <a:ext uri="{FF2B5EF4-FFF2-40B4-BE49-F238E27FC236}">
                  <a16:creationId xmlns:a16="http://schemas.microsoft.com/office/drawing/2014/main" id="{1F842A9A-7A86-4FC2-93BB-8954C2C9717A}"/>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中長期型介護サービス例</a:t>
              </a:r>
            </a:p>
          </p:txBody>
        </p:sp>
        <p:cxnSp>
          <p:nvCxnSpPr>
            <p:cNvPr id="11" name="直線コネクタ 10">
              <a:extLst>
                <a:ext uri="{FF2B5EF4-FFF2-40B4-BE49-F238E27FC236}">
                  <a16:creationId xmlns:a16="http://schemas.microsoft.com/office/drawing/2014/main" id="{54CB74CE-F913-48AB-AA7A-303F7F7E03E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48C9FCA4-A603-411F-94AD-D18D2C25731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BA9A3382-70DF-44A7-AC1B-03041DBFC3D7}"/>
              </a:ext>
            </a:extLst>
          </p:cNvPr>
          <p:cNvGraphicFramePr>
            <a:graphicFrameLocks noGrp="1"/>
          </p:cNvGraphicFramePr>
          <p:nvPr>
            <p:extLst>
              <p:ext uri="{D42A27DB-BD31-4B8C-83A1-F6EECF244321}">
                <p14:modId xmlns:p14="http://schemas.microsoft.com/office/powerpoint/2010/main" val="3081887619"/>
              </p:ext>
            </p:extLst>
          </p:nvPr>
        </p:nvGraphicFramePr>
        <p:xfrm>
          <a:off x="616793" y="1937323"/>
          <a:ext cx="8584681" cy="4184770"/>
        </p:xfrm>
        <a:graphic>
          <a:graphicData uri="http://schemas.openxmlformats.org/drawingml/2006/table">
            <a:tbl>
              <a:tblPr firstRow="1" bandRow="1" bandCol="1">
                <a:tableStyleId>{5C22544A-7EE6-4342-B048-85BDC9FD1C3A}</a:tableStyleId>
              </a:tblPr>
              <a:tblGrid>
                <a:gridCol w="608160">
                  <a:extLst>
                    <a:ext uri="{9D8B030D-6E8A-4147-A177-3AD203B41FA5}">
                      <a16:colId xmlns:a16="http://schemas.microsoft.com/office/drawing/2014/main" val="20000"/>
                    </a:ext>
                  </a:extLst>
                </a:gridCol>
                <a:gridCol w="2446282">
                  <a:extLst>
                    <a:ext uri="{9D8B030D-6E8A-4147-A177-3AD203B41FA5}">
                      <a16:colId xmlns:a16="http://schemas.microsoft.com/office/drawing/2014/main" val="20001"/>
                    </a:ext>
                  </a:extLst>
                </a:gridCol>
                <a:gridCol w="5530239">
                  <a:extLst>
                    <a:ext uri="{9D8B030D-6E8A-4147-A177-3AD203B41FA5}">
                      <a16:colId xmlns:a16="http://schemas.microsoft.com/office/drawing/2014/main" val="20002"/>
                    </a:ext>
                  </a:extLst>
                </a:gridCol>
              </a:tblGrid>
              <a:tr h="258836">
                <a:tc>
                  <a:txBody>
                    <a:bodyPr/>
                    <a:lstStyle/>
                    <a:p>
                      <a:pPr algn="ctr"/>
                      <a:endParaRPr 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概要</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610813">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在宅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lnL w="12700" cmpd="sng">
                      <a:noFill/>
                    </a:lnL>
                    <a:lnR w="190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在宅サービス</a:t>
                      </a:r>
                      <a:endParaRPr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訪問看護、訪問介護、緩和医療ホームケア、食事宅配サービス、通院／エスコートサービス等</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8425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非居住型中長期ケア</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vert="eaVert"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デイケア</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高齢者の交流、レクリエーション活動も含むデイケアサービス</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認知症ケア等の特定のサービスも存在する</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84259">
                <a:tc vMerge="1">
                  <a:txBody>
                    <a:bodyPr/>
                    <a:lstStyle/>
                    <a:p>
                      <a:pPr algn="ctr"/>
                      <a:endParaRPr lang="en-US" altLang="ja-JP" sz="1400" b="0" dirty="0">
                        <a:solidFill>
                          <a:schemeClr val="bg1"/>
                        </a:solidFill>
                      </a:endParaRPr>
                    </a:p>
                  </a:txBody>
                  <a:tcPr vert="eaVert" anchor="ctr">
                    <a:lnL w="12700" cmpd="sng">
                      <a:noFill/>
                    </a:lnL>
                    <a:lnR w="19050" cap="flat" cmpd="sng" algn="ctr">
                      <a:solidFill>
                        <a:schemeClr val="bg1">
                          <a:lumMod val="65000"/>
                        </a:schemeClr>
                      </a:solidFill>
                      <a:prstDash val="sysDash"/>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コミュニティリハビリセンター</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理学療法セラピー、スピーチセラピー等のリハビリテーションサービス</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84259">
                <a:tc vMerge="1">
                  <a:txBody>
                    <a:bodyPr/>
                    <a:lstStyle/>
                    <a:p>
                      <a:pPr algn="ctr"/>
                      <a:endParaRPr lang="en-US" altLang="ja-JP" sz="1400" b="0" dirty="0">
                        <a:solidFill>
                          <a:schemeClr val="bg1"/>
                        </a:solidFill>
                      </a:endParaRPr>
                    </a:p>
                  </a:txBody>
                  <a:tcPr vert="eaVert" anchor="ctr">
                    <a:lnL w="12700" cmpd="sng">
                      <a:noFill/>
                    </a:lnL>
                    <a:lnR w="19050" cap="flat" cmpd="sng" algn="ctr">
                      <a:solidFill>
                        <a:schemeClr val="bg1">
                          <a:lumMod val="65000"/>
                        </a:schemeClr>
                      </a:solidFill>
                      <a:prstDash val="sysDash"/>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シニアアクティビティセンター</a:t>
                      </a:r>
                      <a:endParaRPr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公団住宅の空きスペース等でカラオケ、運動などを行い、高齢者の交流を促進するサービス</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25191">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居住型中長期ケア</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vert="eaVert"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高齢者介護施設</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（ナーシングホーム）</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介護が必要な高齢者に対し、長期的な治療、介護サービスを行う施設</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自宅に家族などの介護者がいない、あるいは必要とされるレベルの介護ができる介護者がいない時に利用</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60040">
                <a:tc vMerge="1">
                  <a:txBody>
                    <a:bodyPr/>
                    <a:lstStyle/>
                    <a:p>
                      <a:pPr algn="ctr"/>
                      <a:endParaRPr lang="en-US" altLang="ja-JP" sz="1100" b="1" dirty="0">
                        <a:solidFill>
                          <a:schemeClr val="bg1"/>
                        </a:solidFill>
                        <a:latin typeface="+mn-ea"/>
                        <a:ea typeface="+mn-ea"/>
                      </a:endParaRPr>
                    </a:p>
                  </a:txBody>
                  <a:tcPr vert="eaVert" anchor="ctr">
                    <a:lnL w="12700" cmpd="sng">
                      <a:noFill/>
                    </a:lnL>
                    <a:lnR w="19050" cap="flat" cmpd="sng" algn="ctr">
                      <a:solidFill>
                        <a:schemeClr val="bg1">
                          <a:lumMod val="65000"/>
                        </a:schemeClr>
                      </a:solidFill>
                      <a:prstDash val="sysDash"/>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高齢者用賃貸施設</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(sheltered home)</a:t>
                      </a: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ボランティア団体等が運営する介護付きでない高齢者用施設</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432048">
                <a:tc vMerge="1">
                  <a:txBody>
                    <a:bodyPr/>
                    <a:lstStyle/>
                    <a:p>
                      <a:pPr algn="ctr"/>
                      <a:endParaRPr lang="en-US" altLang="ja-JP" sz="1100" b="1" dirty="0">
                        <a:solidFill>
                          <a:schemeClr val="bg1"/>
                        </a:solidFill>
                        <a:latin typeface="+mn-ea"/>
                        <a:ea typeface="+mn-ea"/>
                      </a:endParaRPr>
                    </a:p>
                  </a:txBody>
                  <a:tcPr vert="eaVert" anchor="ctr">
                    <a:lnL w="12700" cmpd="sng">
                      <a:noFill/>
                    </a:lnL>
                    <a:lnR w="19050" cap="flat" cmpd="sng" algn="ctr">
                      <a:solidFill>
                        <a:schemeClr val="bg1">
                          <a:lumMod val="65000"/>
                        </a:schemeClr>
                      </a:solidFill>
                      <a:prstDash val="sysDash"/>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コミュニティ病院</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入院治療を必要としないが、退院後も継続的な治療でリハビリテーションが必要な患者に医療サービスを提供</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03626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5992036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986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シンガポールの介護サービスの提供（</a:t>
            </a:r>
            <a:r>
              <a:rPr lang="en-US" altLang="ja-JP" dirty="0"/>
              <a:t>3/4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介護サービスの内容には、生活・介護サービスほか、健康指導、レクリエーション、精神ケアも含まれている。</a:t>
            </a:r>
          </a:p>
        </p:txBody>
      </p:sp>
      <p:grpSp>
        <p:nvGrpSpPr>
          <p:cNvPr id="7" name="グループ化 6">
            <a:extLst>
              <a:ext uri="{FF2B5EF4-FFF2-40B4-BE49-F238E27FC236}">
                <a16:creationId xmlns:a16="http://schemas.microsoft.com/office/drawing/2014/main" id="{D7505629-9BD3-4B4C-A1C3-CF40E3DC1663}"/>
              </a:ext>
            </a:extLst>
          </p:cNvPr>
          <p:cNvGrpSpPr/>
          <p:nvPr/>
        </p:nvGrpSpPr>
        <p:grpSpPr>
          <a:xfrm>
            <a:off x="5070121" y="1605633"/>
            <a:ext cx="4419383" cy="457200"/>
            <a:chOff x="488504" y="976671"/>
            <a:chExt cx="4419383" cy="457200"/>
          </a:xfrm>
        </p:grpSpPr>
        <p:sp>
          <p:nvSpPr>
            <p:cNvPr id="9" name="Rectangle 2">
              <a:extLst>
                <a:ext uri="{FF2B5EF4-FFF2-40B4-BE49-F238E27FC236}">
                  <a16:creationId xmlns:a16="http://schemas.microsoft.com/office/drawing/2014/main" id="{45B585EF-BD61-4F27-9645-DCF8FEC991C1}"/>
                </a:ext>
              </a:extLst>
            </p:cNvPr>
            <p:cNvSpPr txBox="1">
              <a:spLocks noChangeArrowheads="1"/>
            </p:cNvSpPr>
            <p:nvPr/>
          </p:nvSpPr>
          <p:spPr>
            <a:xfrm>
              <a:off x="629929" y="976671"/>
              <a:ext cx="427795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介護施設のサービス内容例（居住型）</a:t>
              </a:r>
            </a:p>
          </p:txBody>
        </p:sp>
        <p:cxnSp>
          <p:nvCxnSpPr>
            <p:cNvPr id="11" name="直線コネクタ 10">
              <a:extLst>
                <a:ext uri="{FF2B5EF4-FFF2-40B4-BE49-F238E27FC236}">
                  <a16:creationId xmlns:a16="http://schemas.microsoft.com/office/drawing/2014/main" id="{900865DD-0FB5-4CA7-AC71-A9C3A40C7B06}"/>
                </a:ext>
              </a:extLst>
            </p:cNvPr>
            <p:cNvCxnSpPr/>
            <p:nvPr/>
          </p:nvCxnSpPr>
          <p:spPr bwMode="auto">
            <a:xfrm>
              <a:off x="488504" y="1317228"/>
              <a:ext cx="3843319"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D7C3A5C8-5588-4F76-8482-A1780DA2EF9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4" name="グループ化 13">
            <a:extLst>
              <a:ext uri="{FF2B5EF4-FFF2-40B4-BE49-F238E27FC236}">
                <a16:creationId xmlns:a16="http://schemas.microsoft.com/office/drawing/2014/main" id="{99AD3CA6-7A0E-4EF1-9C3D-0057E05BE7E7}"/>
              </a:ext>
            </a:extLst>
          </p:cNvPr>
          <p:cNvGrpSpPr/>
          <p:nvPr/>
        </p:nvGrpSpPr>
        <p:grpSpPr>
          <a:xfrm>
            <a:off x="520032" y="1591000"/>
            <a:ext cx="4288952" cy="457200"/>
            <a:chOff x="488504" y="976671"/>
            <a:chExt cx="3600000" cy="457200"/>
          </a:xfrm>
        </p:grpSpPr>
        <p:sp>
          <p:nvSpPr>
            <p:cNvPr id="15" name="Rectangle 2">
              <a:extLst>
                <a:ext uri="{FF2B5EF4-FFF2-40B4-BE49-F238E27FC236}">
                  <a16:creationId xmlns:a16="http://schemas.microsoft.com/office/drawing/2014/main" id="{DA08DFB4-5F0C-4198-BBB3-3436A097F035}"/>
                </a:ext>
              </a:extLst>
            </p:cNvPr>
            <p:cNvSpPr txBox="1">
              <a:spLocks noChangeArrowheads="1"/>
            </p:cNvSpPr>
            <p:nvPr/>
          </p:nvSpPr>
          <p:spPr>
            <a:xfrm>
              <a:off x="622620" y="976671"/>
              <a:ext cx="322595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デイサービス内容例（非居住型）</a:t>
              </a:r>
              <a:endPar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16" name="直線コネクタ 15">
              <a:extLst>
                <a:ext uri="{FF2B5EF4-FFF2-40B4-BE49-F238E27FC236}">
                  <a16:creationId xmlns:a16="http://schemas.microsoft.com/office/drawing/2014/main" id="{5468DE3C-F76F-490F-B194-74B0E66E5D1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EFB46E65-0B35-4537-97CB-CBF755BC2AFD}"/>
                </a:ext>
              </a:extLst>
            </p:cNvPr>
            <p:cNvSpPr/>
            <p:nvPr/>
          </p:nvSpPr>
          <p:spPr bwMode="auto">
            <a:xfrm>
              <a:off x="488504" y="986352"/>
              <a:ext cx="9367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8" name="表 17">
            <a:extLst>
              <a:ext uri="{FF2B5EF4-FFF2-40B4-BE49-F238E27FC236}">
                <a16:creationId xmlns:a16="http://schemas.microsoft.com/office/drawing/2014/main" id="{2E7DFD66-2A60-481A-A0D2-9BF793A549A3}"/>
              </a:ext>
            </a:extLst>
          </p:cNvPr>
          <p:cNvGraphicFramePr>
            <a:graphicFrameLocks noGrp="1"/>
          </p:cNvGraphicFramePr>
          <p:nvPr>
            <p:extLst>
              <p:ext uri="{D42A27DB-BD31-4B8C-83A1-F6EECF244321}">
                <p14:modId xmlns:p14="http://schemas.microsoft.com/office/powerpoint/2010/main" val="2801464486"/>
              </p:ext>
            </p:extLst>
          </p:nvPr>
        </p:nvGraphicFramePr>
        <p:xfrm>
          <a:off x="5070121" y="2201430"/>
          <a:ext cx="4149862" cy="2119039"/>
        </p:xfrm>
        <a:graphic>
          <a:graphicData uri="http://schemas.openxmlformats.org/drawingml/2006/table">
            <a:tbl>
              <a:tblPr firstRow="1" bandRow="1">
                <a:tableStyleId>{5C22544A-7EE6-4342-B048-85BDC9FD1C3A}</a:tableStyleId>
              </a:tblPr>
              <a:tblGrid>
                <a:gridCol w="1150441">
                  <a:extLst>
                    <a:ext uri="{9D8B030D-6E8A-4147-A177-3AD203B41FA5}">
                      <a16:colId xmlns:a16="http://schemas.microsoft.com/office/drawing/2014/main" val="20000"/>
                    </a:ext>
                  </a:extLst>
                </a:gridCol>
                <a:gridCol w="2999421">
                  <a:extLst>
                    <a:ext uri="{9D8B030D-6E8A-4147-A177-3AD203B41FA5}">
                      <a16:colId xmlns:a16="http://schemas.microsoft.com/office/drawing/2014/main" val="20001"/>
                    </a:ext>
                  </a:extLst>
                </a:gridCol>
              </a:tblGrid>
              <a:tr h="408611">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利用者</a:t>
                      </a:r>
                    </a:p>
                  </a:txBody>
                  <a:tcPr marL="77372" marR="77372" marT="38686" marB="38686" anchor="ctr">
                    <a:lnL w="31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サービス内容</a:t>
                      </a:r>
                    </a:p>
                  </a:txBody>
                  <a:tcPr marL="77372" marR="77372" marT="38686" marB="38686" anchor="ctr">
                    <a:lnL w="19050" cap="flat" cmpd="sng" algn="ctr">
                      <a:solidFill>
                        <a:schemeClr val="bg1"/>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710428">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重度～軽度の</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要介護者等</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lnSpc>
                          <a:spcPts val="1500"/>
                        </a:lnSpc>
                        <a:buFont typeface="Wingdings" panose="05000000000000000000" pitchFamily="2" charset="2"/>
                        <a:buChar char="l"/>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高齢者介護サービス</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リハビリサービス</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食事サービス</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デイケア、レスパイトケア（ショートステイ）　等</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19" name="表 18">
            <a:extLst>
              <a:ext uri="{FF2B5EF4-FFF2-40B4-BE49-F238E27FC236}">
                <a16:creationId xmlns:a16="http://schemas.microsoft.com/office/drawing/2014/main" id="{56B47C9D-65E8-4D3C-AE6F-20E6DBE0F580}"/>
              </a:ext>
            </a:extLst>
          </p:cNvPr>
          <p:cNvGraphicFramePr>
            <a:graphicFrameLocks noGrp="1"/>
          </p:cNvGraphicFramePr>
          <p:nvPr>
            <p:extLst>
              <p:ext uri="{D42A27DB-BD31-4B8C-83A1-F6EECF244321}">
                <p14:modId xmlns:p14="http://schemas.microsoft.com/office/powerpoint/2010/main" val="3593192925"/>
              </p:ext>
            </p:extLst>
          </p:nvPr>
        </p:nvGraphicFramePr>
        <p:xfrm>
          <a:off x="520032" y="2203420"/>
          <a:ext cx="4176464" cy="2119039"/>
        </p:xfrm>
        <a:graphic>
          <a:graphicData uri="http://schemas.openxmlformats.org/drawingml/2006/table">
            <a:tbl>
              <a:tblPr firstRow="1" bandRow="1">
                <a:tableStyleId>{5C22544A-7EE6-4342-B048-85BDC9FD1C3A}</a:tableStyleId>
              </a:tblPr>
              <a:tblGrid>
                <a:gridCol w="1193118">
                  <a:extLst>
                    <a:ext uri="{9D8B030D-6E8A-4147-A177-3AD203B41FA5}">
                      <a16:colId xmlns:a16="http://schemas.microsoft.com/office/drawing/2014/main" val="20000"/>
                    </a:ext>
                  </a:extLst>
                </a:gridCol>
                <a:gridCol w="2983346">
                  <a:extLst>
                    <a:ext uri="{9D8B030D-6E8A-4147-A177-3AD203B41FA5}">
                      <a16:colId xmlns:a16="http://schemas.microsoft.com/office/drawing/2014/main" val="20001"/>
                    </a:ext>
                  </a:extLst>
                </a:gridCol>
              </a:tblGrid>
              <a:tr h="408153">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利用者</a:t>
                      </a:r>
                    </a:p>
                  </a:txBody>
                  <a:tcPr marL="77372" marR="77372" marT="38686" marB="38686" anchor="ctr">
                    <a:lnL w="3175" cap="flat" cmpd="sng" algn="ctr">
                      <a:solidFill>
                        <a:schemeClr val="bg1">
                          <a:lumMod val="6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サービス内容</a:t>
                      </a:r>
                    </a:p>
                  </a:txBody>
                  <a:tcPr marL="77372" marR="77372" marT="38686" marB="38686" anchor="ctr">
                    <a:lnL w="19050" cap="flat" cmpd="sng" algn="ctr">
                      <a:solidFill>
                        <a:schemeClr val="bg1"/>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710886">
                <a:tc>
                  <a:txBody>
                    <a:bodyPr/>
                    <a:lstStyle/>
                    <a:p>
                      <a:pPr algn="l">
                        <a:lnSpc>
                          <a:spcPts val="1500"/>
                        </a:lnSpc>
                      </a:pP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80</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代</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自分で動くことができ、健康状態が良好な人</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lnSpc>
                          <a:spcPts val="1500"/>
                        </a:lnSpc>
                        <a:buFont typeface="Wingdings" panose="05000000000000000000" pitchFamily="2" charset="2"/>
                        <a:buChar char="l"/>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脳卒中、心臓疾患などの疾病で障害のある患者に対してのリハビリテーション</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認知症ケアトレーニング</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末期患者向けのデイケアセンター</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運動、ゲーム等の社交活動、理学療法、基礎的な健康診断等</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高齢者向けの社交の場　等</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6140884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580775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5842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中国の介護市場の現状（</a:t>
            </a:r>
            <a:r>
              <a:rPr lang="en-US" altLang="ja-JP" dirty="0"/>
              <a:t>5/7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その他の制度・規制／</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中国の高齢者の収入源は、「年金」、「子女、親戚からの支援」、「労働収入」であり、日本と比べ、特に「子女、親戚からの支援」の割合が高い。</a:t>
            </a:r>
          </a:p>
        </p:txBody>
      </p:sp>
      <p:graphicFrame>
        <p:nvGraphicFramePr>
          <p:cNvPr id="7" name="グラフ 6">
            <a:extLst>
              <a:ext uri="{FF2B5EF4-FFF2-40B4-BE49-F238E27FC236}">
                <a16:creationId xmlns:a16="http://schemas.microsoft.com/office/drawing/2014/main" id="{541EB8A3-8098-4F71-B2FC-7FEB11F539E3}"/>
              </a:ext>
            </a:extLst>
          </p:cNvPr>
          <p:cNvGraphicFramePr>
            <a:graphicFrameLocks/>
          </p:cNvGraphicFramePr>
          <p:nvPr>
            <p:extLst>
              <p:ext uri="{D42A27DB-BD31-4B8C-83A1-F6EECF244321}">
                <p14:modId xmlns:p14="http://schemas.microsoft.com/office/powerpoint/2010/main" val="61666330"/>
              </p:ext>
            </p:extLst>
          </p:nvPr>
        </p:nvGraphicFramePr>
        <p:xfrm>
          <a:off x="-4866" y="1998448"/>
          <a:ext cx="4771335" cy="3892234"/>
        </p:xfrm>
        <a:graphic>
          <a:graphicData uri="http://schemas.openxmlformats.org/drawingml/2006/chart">
            <c:chart xmlns:c="http://schemas.openxmlformats.org/drawingml/2006/chart" xmlns:r="http://schemas.openxmlformats.org/officeDocument/2006/relationships" r:id="rId7"/>
          </a:graphicData>
        </a:graphic>
      </p:graphicFrame>
      <p:grpSp>
        <p:nvGrpSpPr>
          <p:cNvPr id="11" name="グループ化 10">
            <a:extLst>
              <a:ext uri="{FF2B5EF4-FFF2-40B4-BE49-F238E27FC236}">
                <a16:creationId xmlns:a16="http://schemas.microsoft.com/office/drawing/2014/main" id="{37FF1375-5E4C-44E1-845F-F8BDEBCEC6B5}"/>
              </a:ext>
            </a:extLst>
          </p:cNvPr>
          <p:cNvGrpSpPr/>
          <p:nvPr/>
        </p:nvGrpSpPr>
        <p:grpSpPr>
          <a:xfrm>
            <a:off x="4969194" y="1484784"/>
            <a:ext cx="3600000" cy="457200"/>
            <a:chOff x="488504" y="976671"/>
            <a:chExt cx="3600000" cy="457200"/>
          </a:xfrm>
        </p:grpSpPr>
        <p:sp>
          <p:nvSpPr>
            <p:cNvPr id="12" name="Rectangle 2">
              <a:extLst>
                <a:ext uri="{FF2B5EF4-FFF2-40B4-BE49-F238E27FC236}">
                  <a16:creationId xmlns:a16="http://schemas.microsoft.com/office/drawing/2014/main" id="{033DF4D1-0402-4CE8-95B5-62DEA78F8C81}"/>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日本の高齢者の収入状況</a:t>
              </a:r>
            </a:p>
          </p:txBody>
        </p:sp>
        <p:cxnSp>
          <p:nvCxnSpPr>
            <p:cNvPr id="14" name="直線コネクタ 13">
              <a:extLst>
                <a:ext uri="{FF2B5EF4-FFF2-40B4-BE49-F238E27FC236}">
                  <a16:creationId xmlns:a16="http://schemas.microsoft.com/office/drawing/2014/main" id="{94149106-15FE-4B6B-AD4D-21B67174937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DE4DFB35-A3E3-45B4-9AFF-80D573EEE42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6" name="グループ化 15">
            <a:extLst>
              <a:ext uri="{FF2B5EF4-FFF2-40B4-BE49-F238E27FC236}">
                <a16:creationId xmlns:a16="http://schemas.microsoft.com/office/drawing/2014/main" id="{B6ED82DA-FF73-4F98-B692-6E60341F14AB}"/>
              </a:ext>
            </a:extLst>
          </p:cNvPr>
          <p:cNvGrpSpPr/>
          <p:nvPr/>
        </p:nvGrpSpPr>
        <p:grpSpPr>
          <a:xfrm>
            <a:off x="618519" y="1525936"/>
            <a:ext cx="3600000" cy="457200"/>
            <a:chOff x="488504" y="976671"/>
            <a:chExt cx="3600000" cy="457200"/>
          </a:xfrm>
        </p:grpSpPr>
        <p:sp>
          <p:nvSpPr>
            <p:cNvPr id="17" name="Rectangle 2">
              <a:extLst>
                <a:ext uri="{FF2B5EF4-FFF2-40B4-BE49-F238E27FC236}">
                  <a16:creationId xmlns:a16="http://schemas.microsoft.com/office/drawing/2014/main" id="{CEF5177C-8C03-4957-B9C0-6F451249EE09}"/>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中国の高齢者の収入状況</a:t>
              </a:r>
            </a:p>
          </p:txBody>
        </p:sp>
        <p:cxnSp>
          <p:nvCxnSpPr>
            <p:cNvPr id="18" name="直線コネクタ 17">
              <a:extLst>
                <a:ext uri="{FF2B5EF4-FFF2-40B4-BE49-F238E27FC236}">
                  <a16:creationId xmlns:a16="http://schemas.microsoft.com/office/drawing/2014/main" id="{6E018F1B-2CE4-4FCC-BD57-77A40FFDB91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85F3A636-CB56-49C3-BFE0-E13D3E5153F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0" name="グラフ 19">
            <a:extLst>
              <a:ext uri="{FF2B5EF4-FFF2-40B4-BE49-F238E27FC236}">
                <a16:creationId xmlns:a16="http://schemas.microsoft.com/office/drawing/2014/main" id="{EC40DFA7-1DA4-4B59-94D5-9E0D8154FE44}"/>
              </a:ext>
            </a:extLst>
          </p:cNvPr>
          <p:cNvGraphicFramePr>
            <a:graphicFrameLocks/>
          </p:cNvGraphicFramePr>
          <p:nvPr>
            <p:extLst>
              <p:ext uri="{D42A27DB-BD31-4B8C-83A1-F6EECF244321}">
                <p14:modId xmlns:p14="http://schemas.microsoft.com/office/powerpoint/2010/main" val="623481186"/>
              </p:ext>
            </p:extLst>
          </p:nvPr>
        </p:nvGraphicFramePr>
        <p:xfrm>
          <a:off x="4834434" y="2062035"/>
          <a:ext cx="4589252" cy="1764000"/>
        </p:xfrm>
        <a:graphic>
          <a:graphicData uri="http://schemas.openxmlformats.org/drawingml/2006/chart">
            <c:chart xmlns:c="http://schemas.openxmlformats.org/drawingml/2006/chart" xmlns:r="http://schemas.openxmlformats.org/officeDocument/2006/relationships" r:id="rId8"/>
          </a:graphicData>
        </a:graphic>
      </p:graphicFrame>
      <p:grpSp>
        <p:nvGrpSpPr>
          <p:cNvPr id="21" name="グループ化 20">
            <a:extLst>
              <a:ext uri="{FF2B5EF4-FFF2-40B4-BE49-F238E27FC236}">
                <a16:creationId xmlns:a16="http://schemas.microsoft.com/office/drawing/2014/main" id="{C3CA3C12-7B99-4CA0-8F11-409BB65B9E85}"/>
              </a:ext>
            </a:extLst>
          </p:cNvPr>
          <p:cNvGrpSpPr/>
          <p:nvPr/>
        </p:nvGrpSpPr>
        <p:grpSpPr>
          <a:xfrm>
            <a:off x="5025008" y="3966924"/>
            <a:ext cx="4464496" cy="457200"/>
            <a:chOff x="488504" y="976671"/>
            <a:chExt cx="4060035" cy="457200"/>
          </a:xfrm>
        </p:grpSpPr>
        <p:sp>
          <p:nvSpPr>
            <p:cNvPr id="22" name="Rectangle 2">
              <a:extLst>
                <a:ext uri="{FF2B5EF4-FFF2-40B4-BE49-F238E27FC236}">
                  <a16:creationId xmlns:a16="http://schemas.microsoft.com/office/drawing/2014/main" id="{F3787DEC-DD33-4910-B0A3-EE54DF88C298}"/>
                </a:ext>
              </a:extLst>
            </p:cNvPr>
            <p:cNvSpPr txBox="1">
              <a:spLocks noChangeArrowheads="1"/>
            </p:cNvSpPr>
            <p:nvPr/>
          </p:nvSpPr>
          <p:spPr>
            <a:xfrm>
              <a:off x="629930" y="976671"/>
              <a:ext cx="3918609"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月額平均年金受給額（都市部・農村部）</a:t>
              </a:r>
            </a:p>
          </p:txBody>
        </p:sp>
        <p:cxnSp>
          <p:nvCxnSpPr>
            <p:cNvPr id="23" name="直線コネクタ 22">
              <a:extLst>
                <a:ext uri="{FF2B5EF4-FFF2-40B4-BE49-F238E27FC236}">
                  <a16:creationId xmlns:a16="http://schemas.microsoft.com/office/drawing/2014/main" id="{D0D2074C-C7EB-4DE4-A52F-4C7729F278B2}"/>
                </a:ext>
              </a:extLst>
            </p:cNvPr>
            <p:cNvCxnSpPr/>
            <p:nvPr/>
          </p:nvCxnSpPr>
          <p:spPr bwMode="auto">
            <a:xfrm>
              <a:off x="488504" y="1320585"/>
              <a:ext cx="3744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4" name="正方形/長方形 23">
              <a:extLst>
                <a:ext uri="{FF2B5EF4-FFF2-40B4-BE49-F238E27FC236}">
                  <a16:creationId xmlns:a16="http://schemas.microsoft.com/office/drawing/2014/main" id="{6B05089A-66D8-433D-9944-1CE668C10666}"/>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5" name="表 24">
            <a:extLst>
              <a:ext uri="{FF2B5EF4-FFF2-40B4-BE49-F238E27FC236}">
                <a16:creationId xmlns:a16="http://schemas.microsoft.com/office/drawing/2014/main" id="{109655EB-9A59-4F4E-8AAC-0EF165CD7ED3}"/>
              </a:ext>
            </a:extLst>
          </p:cNvPr>
          <p:cNvGraphicFramePr>
            <a:graphicFrameLocks noGrp="1"/>
          </p:cNvGraphicFramePr>
          <p:nvPr>
            <p:extLst>
              <p:ext uri="{D42A27DB-BD31-4B8C-83A1-F6EECF244321}">
                <p14:modId xmlns:p14="http://schemas.microsoft.com/office/powerpoint/2010/main" val="1714514438"/>
              </p:ext>
            </p:extLst>
          </p:nvPr>
        </p:nvGraphicFramePr>
        <p:xfrm>
          <a:off x="5426181" y="4485593"/>
          <a:ext cx="3715805" cy="1404522"/>
        </p:xfrm>
        <a:graphic>
          <a:graphicData uri="http://schemas.openxmlformats.org/drawingml/2006/table">
            <a:tbl>
              <a:tblPr firstRow="1" bandRow="1">
                <a:tableStyleId>{5C22544A-7EE6-4342-B048-85BDC9FD1C3A}</a:tableStyleId>
              </a:tblPr>
              <a:tblGrid>
                <a:gridCol w="1288449">
                  <a:extLst>
                    <a:ext uri="{9D8B030D-6E8A-4147-A177-3AD203B41FA5}">
                      <a16:colId xmlns:a16="http://schemas.microsoft.com/office/drawing/2014/main" val="20000"/>
                    </a:ext>
                  </a:extLst>
                </a:gridCol>
                <a:gridCol w="1213678">
                  <a:extLst>
                    <a:ext uri="{9D8B030D-6E8A-4147-A177-3AD203B41FA5}">
                      <a16:colId xmlns:a16="http://schemas.microsoft.com/office/drawing/2014/main" val="20001"/>
                    </a:ext>
                  </a:extLst>
                </a:gridCol>
                <a:gridCol w="1213678">
                  <a:extLst>
                    <a:ext uri="{9D8B030D-6E8A-4147-A177-3AD203B41FA5}">
                      <a16:colId xmlns:a16="http://schemas.microsoft.com/office/drawing/2014/main" val="20002"/>
                    </a:ext>
                  </a:extLst>
                </a:gridCol>
              </a:tblGrid>
              <a:tr h="435561">
                <a:tc>
                  <a:txBody>
                    <a:bodyPr/>
                    <a:lstStyle/>
                    <a:p>
                      <a:endParaRPr kumimoji="1" lang="ja-JP" altLang="en-US"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B w="28575" cap="flat" cmpd="sng" algn="ctr">
                      <a:solidFill>
                        <a:schemeClr val="bg1"/>
                      </a:solidFill>
                      <a:prstDash val="solid"/>
                      <a:round/>
                      <a:headEnd type="none" w="med" len="med"/>
                      <a:tailEnd type="none" w="med" len="med"/>
                    </a:lnB>
                    <a:noFill/>
                  </a:tcPr>
                </a:tc>
                <a:tc>
                  <a:txBody>
                    <a:bodyPr/>
                    <a:lstStyle/>
                    <a:p>
                      <a:pPr marL="0" algn="ctr" defTabSz="914400" rtl="0" eaLnBrk="1" latinLnBrk="0" hangingPunct="1"/>
                      <a:r>
                        <a:rPr kumimoji="1" lang="ja-JP" altLang="en-US" sz="1100" b="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人民元</a:t>
                      </a:r>
                    </a:p>
                  </a:txBody>
                  <a:tcPr anchor="ctr">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solidFill>
                      <a:schemeClr val="bg1">
                        <a:lumMod val="75000"/>
                      </a:schemeClr>
                    </a:solidFill>
                  </a:tcPr>
                </a:tc>
                <a:tc>
                  <a:txBody>
                    <a:bodyPr/>
                    <a:lstStyle/>
                    <a:p>
                      <a:pPr marL="0" algn="ctr" defTabSz="914400" rtl="0" eaLnBrk="1" latinLnBrk="0" hangingPunct="1"/>
                      <a:r>
                        <a:rPr kumimoji="1" lang="ja-JP" altLang="en-US" sz="1100" b="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日本円換算</a:t>
                      </a:r>
                      <a:endParaRPr kumimoji="1" lang="en-US" altLang="ja-JP" sz="1100" b="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１元＝</a:t>
                      </a:r>
                      <a:r>
                        <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16</a:t>
                      </a:r>
                      <a:r>
                        <a:rPr lang="ja-JP" altLang="en-US"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円で換算</a:t>
                      </a:r>
                      <a:endParaRPr lang="en-US" altLang="ja-JP" sz="9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0"/>
                  </a:ext>
                </a:extLst>
              </a:tr>
              <a:tr h="435561">
                <a:tc>
                  <a:txBody>
                    <a:bodyPr/>
                    <a:lstStyle/>
                    <a:p>
                      <a:pPr algn="ct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北京市</a:t>
                      </a:r>
                    </a:p>
                  </a:txBody>
                  <a:tcPr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kumimoji="1" lang="en-US" altLang="ja-JP"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3,355</a:t>
                      </a: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元</a:t>
                      </a:r>
                    </a:p>
                  </a:txBody>
                  <a:tcPr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約 </a:t>
                      </a:r>
                      <a:r>
                        <a:rPr kumimoji="1" lang="en-US" altLang="ja-JP"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54,000</a:t>
                      </a: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35561">
                <a:tc>
                  <a:txBody>
                    <a:bodyPr/>
                    <a:lstStyle/>
                    <a:p>
                      <a:pPr algn="ctr"/>
                      <a:r>
                        <a:rPr kumimoji="1" lang="ja-JP" altLang="en-US" sz="11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甘粛省</a:t>
                      </a:r>
                    </a:p>
                  </a:txBody>
                  <a:tcPr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kumimoji="1" lang="en-US" altLang="ja-JP"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2,168</a:t>
                      </a:r>
                      <a:r>
                        <a:rPr kumimoji="1" lang="ja-JP" altLang="en-US"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元</a:t>
                      </a:r>
                    </a:p>
                  </a:txBody>
                  <a:tcPr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r>
                        <a:rPr kumimoji="1" lang="ja-JP" altLang="en-US"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約 </a:t>
                      </a:r>
                      <a:r>
                        <a:rPr kumimoji="1" lang="en-US" altLang="ja-JP"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35,000</a:t>
                      </a:r>
                      <a:r>
                        <a:rPr kumimoji="1" lang="ja-JP" altLang="en-US" sz="1100" kern="1200" dirty="0">
                          <a:solidFill>
                            <a:schemeClr val="tx1">
                              <a:lumMod val="75000"/>
                              <a:lumOff val="25000"/>
                            </a:schemeClr>
                          </a:solidFill>
                          <a:latin typeface="メイリオ" panose="020B0604030504040204" pitchFamily="50" charset="-128"/>
                          <a:ea typeface="メイリオ" panose="020B0604030504040204" pitchFamily="50" charset="-128"/>
                          <a:cs typeface="+mn-cs"/>
                          <a:sym typeface="メイリオ" panose="020B0604030504040204" pitchFamily="50" charset="-128"/>
                        </a:rPr>
                        <a:t>円</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bl>
          </a:graphicData>
        </a:graphic>
      </p:graphicFrame>
      <p:sp>
        <p:nvSpPr>
          <p:cNvPr id="26" name="角丸四角形 38">
            <a:extLst>
              <a:ext uri="{FF2B5EF4-FFF2-40B4-BE49-F238E27FC236}">
                <a16:creationId xmlns:a16="http://schemas.microsoft.com/office/drawing/2014/main" id="{9C600161-C163-4C67-94F4-145977E891A0}"/>
              </a:ext>
            </a:extLst>
          </p:cNvPr>
          <p:cNvSpPr/>
          <p:nvPr/>
        </p:nvSpPr>
        <p:spPr bwMode="auto">
          <a:xfrm>
            <a:off x="5102766" y="4819564"/>
            <a:ext cx="642322" cy="243218"/>
          </a:xfrm>
          <a:prstGeom prst="roundRect">
            <a:avLst/>
          </a:prstGeom>
          <a:solidFill>
            <a:srgbClr val="0070C0"/>
          </a:solidFill>
          <a:ln w="9525" cap="flat" cmpd="sng" algn="ctr">
            <a:noFill/>
            <a:prstDash val="solid"/>
            <a:round/>
            <a:headEnd type="none" w="med" len="med"/>
            <a:tailEnd type="none" w="med" len="med"/>
          </a:ln>
          <a:effectLst/>
        </p:spPr>
        <p:txBody>
          <a:bodyPr wrap="square" lIns="0" tIns="47893" rIns="0" bIns="47893" rtlCol="0" anchor="ctr">
            <a:spAutoFit/>
          </a:bodyPr>
          <a:lstStyle/>
          <a:p>
            <a:pPr algn="ctr" defTabSz="957263"/>
            <a:r>
              <a:rPr lang="ja-JP" altLang="en-US" sz="8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都市部の例</a:t>
            </a:r>
            <a:endParaRPr kumimoji="1" lang="ja-JP" altLang="en-US" sz="8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角丸四角形 39">
            <a:extLst>
              <a:ext uri="{FF2B5EF4-FFF2-40B4-BE49-F238E27FC236}">
                <a16:creationId xmlns:a16="http://schemas.microsoft.com/office/drawing/2014/main" id="{640DCC2E-E008-4885-8FD1-32176DFAB417}"/>
              </a:ext>
            </a:extLst>
          </p:cNvPr>
          <p:cNvSpPr/>
          <p:nvPr/>
        </p:nvSpPr>
        <p:spPr bwMode="auto">
          <a:xfrm>
            <a:off x="5124542" y="5259344"/>
            <a:ext cx="642322" cy="243218"/>
          </a:xfrm>
          <a:prstGeom prst="roundRect">
            <a:avLst/>
          </a:prstGeom>
          <a:solidFill>
            <a:srgbClr val="0070C0"/>
          </a:solidFill>
          <a:ln w="9525" cap="flat" cmpd="sng" algn="ctr">
            <a:noFill/>
            <a:prstDash val="solid"/>
            <a:round/>
            <a:headEnd type="none" w="med" len="med"/>
            <a:tailEnd type="none" w="med" len="med"/>
          </a:ln>
          <a:effectLst/>
        </p:spPr>
        <p:txBody>
          <a:bodyPr wrap="square" lIns="0" tIns="47893" rIns="0" bIns="47893" rtlCol="0" anchor="ctr">
            <a:spAutoFit/>
          </a:bodyPr>
          <a:lstStyle/>
          <a:p>
            <a:pPr algn="ctr" defTabSz="957263"/>
            <a:r>
              <a:rPr lang="ja-JP" altLang="en-US" sz="8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農村部の例</a:t>
            </a:r>
            <a:endParaRPr kumimoji="1" lang="ja-JP" altLang="en-US" sz="8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427016123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095489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088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シンガポールの介護サービスの提供（</a:t>
            </a:r>
            <a:r>
              <a:rPr lang="en-US" altLang="ja-JP" dirty="0"/>
              <a:t>4/4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シンガポールでは公共・民間を問わず、介護施設に入居する高齢者は少ないが、それでも</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2012</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年の</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10,000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人から</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13,000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人へと増えている。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介護サポート従事者の需要も高まる見込みである。</a:t>
            </a:r>
          </a:p>
        </p:txBody>
      </p:sp>
      <p:graphicFrame>
        <p:nvGraphicFramePr>
          <p:cNvPr id="7" name="グラフ 6">
            <a:extLst>
              <a:ext uri="{FF2B5EF4-FFF2-40B4-BE49-F238E27FC236}">
                <a16:creationId xmlns:a16="http://schemas.microsoft.com/office/drawing/2014/main" id="{EF9D8CA4-2090-4B2C-8393-7EF4483B7609}"/>
              </a:ext>
            </a:extLst>
          </p:cNvPr>
          <p:cNvGraphicFramePr>
            <a:graphicFrameLocks/>
          </p:cNvGraphicFramePr>
          <p:nvPr>
            <p:extLst>
              <p:ext uri="{D42A27DB-BD31-4B8C-83A1-F6EECF244321}">
                <p14:modId xmlns:p14="http://schemas.microsoft.com/office/powerpoint/2010/main" val="1778192393"/>
              </p:ext>
            </p:extLst>
          </p:nvPr>
        </p:nvGraphicFramePr>
        <p:xfrm>
          <a:off x="5140629" y="2376253"/>
          <a:ext cx="4104456" cy="3332111"/>
        </p:xfrm>
        <a:graphic>
          <a:graphicData uri="http://schemas.openxmlformats.org/drawingml/2006/chart">
            <c:chart xmlns:c="http://schemas.openxmlformats.org/drawingml/2006/chart" xmlns:r="http://schemas.openxmlformats.org/officeDocument/2006/relationships" r:id="rId7"/>
          </a:graphicData>
        </a:graphic>
      </p:graphicFrame>
      <p:grpSp>
        <p:nvGrpSpPr>
          <p:cNvPr id="9" name="グループ化 8">
            <a:extLst>
              <a:ext uri="{FF2B5EF4-FFF2-40B4-BE49-F238E27FC236}">
                <a16:creationId xmlns:a16="http://schemas.microsoft.com/office/drawing/2014/main" id="{FACADF3B-00E4-4A4C-9A8F-973B5560F56E}"/>
              </a:ext>
            </a:extLst>
          </p:cNvPr>
          <p:cNvGrpSpPr/>
          <p:nvPr/>
        </p:nvGrpSpPr>
        <p:grpSpPr>
          <a:xfrm>
            <a:off x="5457456" y="1747664"/>
            <a:ext cx="3600000" cy="457200"/>
            <a:chOff x="488504" y="976671"/>
            <a:chExt cx="3600000" cy="457200"/>
          </a:xfrm>
        </p:grpSpPr>
        <p:sp>
          <p:nvSpPr>
            <p:cNvPr id="11" name="Rectangle 2">
              <a:extLst>
                <a:ext uri="{FF2B5EF4-FFF2-40B4-BE49-F238E27FC236}">
                  <a16:creationId xmlns:a16="http://schemas.microsoft.com/office/drawing/2014/main" id="{8EF091EC-661B-4392-997D-EB48E6AB1B54}"/>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介護従事者の需要見通し</a:t>
              </a:r>
            </a:p>
          </p:txBody>
        </p:sp>
        <p:cxnSp>
          <p:nvCxnSpPr>
            <p:cNvPr id="12" name="直線コネクタ 11">
              <a:extLst>
                <a:ext uri="{FF2B5EF4-FFF2-40B4-BE49-F238E27FC236}">
                  <a16:creationId xmlns:a16="http://schemas.microsoft.com/office/drawing/2014/main" id="{271B78C6-DD17-4D20-ABC8-D9B6C3A7CD4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8C59A415-10EE-4AED-9C27-55E9B2FFF53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5" name="グループ化 14">
            <a:extLst>
              <a:ext uri="{FF2B5EF4-FFF2-40B4-BE49-F238E27FC236}">
                <a16:creationId xmlns:a16="http://schemas.microsoft.com/office/drawing/2014/main" id="{48CCAA06-02B0-4FD6-BDFF-39E03665BB23}"/>
              </a:ext>
            </a:extLst>
          </p:cNvPr>
          <p:cNvGrpSpPr/>
          <p:nvPr/>
        </p:nvGrpSpPr>
        <p:grpSpPr>
          <a:xfrm>
            <a:off x="605039" y="1726518"/>
            <a:ext cx="3600000" cy="457200"/>
            <a:chOff x="488504" y="976671"/>
            <a:chExt cx="3600000" cy="457200"/>
          </a:xfrm>
        </p:grpSpPr>
        <p:sp>
          <p:nvSpPr>
            <p:cNvPr id="16" name="Rectangle 2">
              <a:extLst>
                <a:ext uri="{FF2B5EF4-FFF2-40B4-BE49-F238E27FC236}">
                  <a16:creationId xmlns:a16="http://schemas.microsoft.com/office/drawing/2014/main" id="{2DFD5DD8-F6A4-4D03-8FA4-E8164965CBAE}"/>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介護施設の入居者数</a:t>
              </a:r>
            </a:p>
          </p:txBody>
        </p:sp>
        <p:cxnSp>
          <p:nvCxnSpPr>
            <p:cNvPr id="17" name="直線コネクタ 16">
              <a:extLst>
                <a:ext uri="{FF2B5EF4-FFF2-40B4-BE49-F238E27FC236}">
                  <a16:creationId xmlns:a16="http://schemas.microsoft.com/office/drawing/2014/main" id="{CBC8DFB3-D5B8-4DFC-A137-FBDE8ED412DB}"/>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4E1F5398-C3C5-4EBB-BA01-A3E3099473C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9" name="正方形/長方形 18">
            <a:extLst>
              <a:ext uri="{FF2B5EF4-FFF2-40B4-BE49-F238E27FC236}">
                <a16:creationId xmlns:a16="http://schemas.microsoft.com/office/drawing/2014/main" id="{2AD06994-925A-42E6-B22A-96D76BC01B36}"/>
              </a:ext>
            </a:extLst>
          </p:cNvPr>
          <p:cNvSpPr/>
          <p:nvPr/>
        </p:nvSpPr>
        <p:spPr>
          <a:xfrm>
            <a:off x="533076" y="5920149"/>
            <a:ext cx="6120681" cy="461665"/>
          </a:xfrm>
          <a:prstGeom prst="rect">
            <a:avLst/>
          </a:prstGeom>
        </p:spPr>
        <p:txBody>
          <a:bodyPr wrap="square">
            <a:spAutoFit/>
          </a:bodyPr>
          <a:lstStyle/>
          <a:p>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介護付きでない老人ホームは「</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Shelter Homes</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」と呼ばれ、ボランティア団体が運営しており、民間企業が運営する</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Shelter Home</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はない。</a:t>
            </a:r>
            <a:endPar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シンガポールではＶＷＯ</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と呼ばれる福祉ボランティア団体が高齢者ケアにおいて大きな役割を果たしている。</a:t>
            </a:r>
          </a:p>
        </p:txBody>
      </p:sp>
      <p:sp>
        <p:nvSpPr>
          <p:cNvPr id="20" name="テキスト ボックス 19">
            <a:extLst>
              <a:ext uri="{FF2B5EF4-FFF2-40B4-BE49-F238E27FC236}">
                <a16:creationId xmlns:a16="http://schemas.microsoft.com/office/drawing/2014/main" id="{93597C61-588E-4585-9587-A80D6ED189DB}"/>
              </a:ext>
            </a:extLst>
          </p:cNvPr>
          <p:cNvSpPr txBox="1"/>
          <p:nvPr/>
        </p:nvSpPr>
        <p:spPr>
          <a:xfrm>
            <a:off x="5236883" y="2204864"/>
            <a:ext cx="569387" cy="246221"/>
          </a:xfrm>
          <a:prstGeom prst="rect">
            <a:avLst/>
          </a:prstGeom>
          <a:noFill/>
        </p:spPr>
        <p:txBody>
          <a:bodyPr wrap="non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（人）</a:t>
            </a:r>
          </a:p>
        </p:txBody>
      </p:sp>
      <p:sp>
        <p:nvSpPr>
          <p:cNvPr id="21" name="テキスト ボックス 20">
            <a:extLst>
              <a:ext uri="{FF2B5EF4-FFF2-40B4-BE49-F238E27FC236}">
                <a16:creationId xmlns:a16="http://schemas.microsoft.com/office/drawing/2014/main" id="{C7DEADE4-9F24-4B1A-BD4E-65AF999F887B}"/>
              </a:ext>
            </a:extLst>
          </p:cNvPr>
          <p:cNvSpPr txBox="1"/>
          <p:nvPr/>
        </p:nvSpPr>
        <p:spPr>
          <a:xfrm>
            <a:off x="6820216" y="3370725"/>
            <a:ext cx="737877" cy="276999"/>
          </a:xfrm>
          <a:prstGeom prst="rect">
            <a:avLst/>
          </a:prstGeom>
          <a:noFill/>
        </p:spPr>
        <p:txBody>
          <a:bodyPr wrap="square" rtlCol="0">
            <a:spAutoFit/>
          </a:bodyPr>
          <a:lstStyle/>
          <a:p>
            <a:r>
              <a:rPr kumimoji="1" lang="en-US" altLang="ja-JP"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220</a:t>
            </a:r>
            <a:r>
              <a:rPr kumimoji="1" lang="ja-JP" altLang="en-US" sz="1200" b="0" dirty="0">
                <a:solidFill>
                  <a:schemeClr val="bg1">
                    <a:lumMod val="50000"/>
                  </a:schemeClr>
                </a:solidFill>
                <a:latin typeface="メイリオ" panose="020B0604030504040204" pitchFamily="50" charset="-128"/>
                <a:ea typeface="メイリオ" panose="020B0604030504040204" pitchFamily="50" charset="-128"/>
                <a:sym typeface="メイリオ" panose="020B0604030504040204" pitchFamily="50" charset="-128"/>
              </a:rPr>
              <a:t>％</a:t>
            </a:r>
          </a:p>
        </p:txBody>
      </p:sp>
      <p:sp>
        <p:nvSpPr>
          <p:cNvPr id="22" name="テキスト ボックス 21">
            <a:extLst>
              <a:ext uri="{FF2B5EF4-FFF2-40B4-BE49-F238E27FC236}">
                <a16:creationId xmlns:a16="http://schemas.microsoft.com/office/drawing/2014/main" id="{E21BFBB3-E158-4F8C-865E-118E86EA7EF6}"/>
              </a:ext>
            </a:extLst>
          </p:cNvPr>
          <p:cNvSpPr txBox="1"/>
          <p:nvPr/>
        </p:nvSpPr>
        <p:spPr>
          <a:xfrm>
            <a:off x="4715799" y="5429393"/>
            <a:ext cx="920265" cy="230832"/>
          </a:xfrm>
          <a:prstGeom prst="rect">
            <a:avLst/>
          </a:prstGeom>
          <a:noFill/>
        </p:spPr>
        <p:txBody>
          <a:bodyPr wrap="square" rtlCol="0">
            <a:spAutoFit/>
          </a:bodyPr>
          <a:lstStyle/>
          <a:p>
            <a:r>
              <a:rPr kumimoji="1" lang="ja-JP" altLang="en-US" sz="900" b="0" dirty="0">
                <a:solidFill>
                  <a:srgbClr val="0F3F6F"/>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23" name="テキスト ボックス 22">
            <a:extLst>
              <a:ext uri="{FF2B5EF4-FFF2-40B4-BE49-F238E27FC236}">
                <a16:creationId xmlns:a16="http://schemas.microsoft.com/office/drawing/2014/main" id="{3E576AC3-182E-44AD-AE9B-C5A49AFC90F3}"/>
              </a:ext>
            </a:extLst>
          </p:cNvPr>
          <p:cNvSpPr txBox="1"/>
          <p:nvPr/>
        </p:nvSpPr>
        <p:spPr>
          <a:xfrm>
            <a:off x="8597323" y="5429393"/>
            <a:ext cx="920265" cy="230832"/>
          </a:xfrm>
          <a:prstGeom prst="rect">
            <a:avLst/>
          </a:prstGeom>
          <a:noFill/>
        </p:spPr>
        <p:txBody>
          <a:bodyPr wrap="square" rtlCol="0">
            <a:spAutoFit/>
          </a:bodyPr>
          <a:lstStyle/>
          <a:p>
            <a:r>
              <a:rPr kumimoji="1" lang="ja-JP" altLang="en-US" sz="9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24" name="テキスト ボックス 1">
            <a:extLst>
              <a:ext uri="{FF2B5EF4-FFF2-40B4-BE49-F238E27FC236}">
                <a16:creationId xmlns:a16="http://schemas.microsoft.com/office/drawing/2014/main" id="{23FB3008-11EC-4352-AFE2-655EE897DD36}"/>
              </a:ext>
            </a:extLst>
          </p:cNvPr>
          <p:cNvSpPr txBox="1"/>
          <p:nvPr/>
        </p:nvSpPr>
        <p:spPr>
          <a:xfrm>
            <a:off x="344487" y="2173815"/>
            <a:ext cx="805758" cy="19305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（人）</a:t>
            </a:r>
          </a:p>
        </p:txBody>
      </p:sp>
      <p:graphicFrame>
        <p:nvGraphicFramePr>
          <p:cNvPr id="25" name="グラフ 24">
            <a:extLst>
              <a:ext uri="{FF2B5EF4-FFF2-40B4-BE49-F238E27FC236}">
                <a16:creationId xmlns:a16="http://schemas.microsoft.com/office/drawing/2014/main" id="{4A2CC742-BB78-423A-9B92-27E1B3988251}"/>
              </a:ext>
            </a:extLst>
          </p:cNvPr>
          <p:cNvGraphicFramePr>
            <a:graphicFrameLocks/>
          </p:cNvGraphicFramePr>
          <p:nvPr/>
        </p:nvGraphicFramePr>
        <p:xfrm>
          <a:off x="269855" y="2371368"/>
          <a:ext cx="5011315" cy="4212544"/>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02393878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8236481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191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シンガポールのロボット介護機器関連の施策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医療政策、計画等／</a:t>
            </a:r>
            <a:r>
              <a:rPr lang="en-US" altLang="ja-JP" dirty="0"/>
              <a:t>5.</a:t>
            </a:r>
            <a:r>
              <a:rPr lang="ja-JP" altLang="en-US" dirty="0"/>
              <a:t>キーパーソン・協力先</a:t>
            </a:r>
            <a:r>
              <a:rPr lang="en-US" altLang="ja-JP" dirty="0"/>
              <a:t>&gt;</a:t>
            </a:r>
            <a:r>
              <a:rPr lang="ja-JP" altLang="en-US" dirty="0"/>
              <a:t>その他のキーパーソン・協力先等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政府はスマートネーション構想を掲げている。「デジタル化は資源不足や高齢化などの社会課題解決に繋がると同時に、新たな経済競争力をもたらす」との考えのもと、テクノロジーへの関心は強い。</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ヘルスケアも重点分野の一つとなっているものの、介護分野のロボット開発に係る優先度が特別に高いとはいえない。</a:t>
            </a:r>
          </a:p>
        </p:txBody>
      </p:sp>
      <p:graphicFrame>
        <p:nvGraphicFramePr>
          <p:cNvPr id="7" name="表 6">
            <a:extLst>
              <a:ext uri="{FF2B5EF4-FFF2-40B4-BE49-F238E27FC236}">
                <a16:creationId xmlns:a16="http://schemas.microsoft.com/office/drawing/2014/main" id="{FADFB188-5755-4B33-8EC9-CB7D57BC2D62}"/>
              </a:ext>
            </a:extLst>
          </p:cNvPr>
          <p:cNvGraphicFramePr>
            <a:graphicFrameLocks noGrp="1"/>
          </p:cNvGraphicFramePr>
          <p:nvPr>
            <p:extLst>
              <p:ext uri="{D42A27DB-BD31-4B8C-83A1-F6EECF244321}">
                <p14:modId xmlns:p14="http://schemas.microsoft.com/office/powerpoint/2010/main" val="2368884431"/>
              </p:ext>
            </p:extLst>
          </p:nvPr>
        </p:nvGraphicFramePr>
        <p:xfrm>
          <a:off x="483454" y="2248891"/>
          <a:ext cx="8974935" cy="2503216"/>
        </p:xfrm>
        <a:graphic>
          <a:graphicData uri="http://schemas.openxmlformats.org/drawingml/2006/table">
            <a:tbl>
              <a:tblPr firstRow="1" bandRow="1">
                <a:tableStyleId>{5C22544A-7EE6-4342-B048-85BDC9FD1C3A}</a:tableStyleId>
              </a:tblPr>
              <a:tblGrid>
                <a:gridCol w="896045">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5702626">
                  <a:extLst>
                    <a:ext uri="{9D8B030D-6E8A-4147-A177-3AD203B41FA5}">
                      <a16:colId xmlns:a16="http://schemas.microsoft.com/office/drawing/2014/main" val="20002"/>
                    </a:ext>
                  </a:extLst>
                </a:gridCol>
              </a:tblGrid>
              <a:tr h="26293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発布年</a:t>
                      </a:r>
                      <a:endParaRPr kumimoji="1" lang="en-US"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政策・プログラム名</a:t>
                      </a:r>
                      <a:endParaRPr kumimoji="1" lang="ja-JP"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138730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2014</a:t>
                      </a: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年</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「スマートネーション構想」</a:t>
                      </a:r>
                      <a:endParaRPr kumimoji="1" lang="ja-JP"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デジタル技術とデータを活用して国全体をスマートシティ化し、「より良い暮らし、より多くの機会、より強固なコミュニティを実現しようとする構想</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0" indent="-1800000">
                        <a:spcBef>
                          <a:spcPts val="600"/>
                        </a:spcBef>
                        <a:buFont typeface="Wingdings" panose="05000000000000000000" pitchFamily="2" charset="2"/>
                        <a:buNone/>
                      </a:pP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概　　　要</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① キャッシュレス化の取組み、② 行政サービスアプリ「モーメント・オブ・ライフ（</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MOL</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）」の提供、③ 電子行政サービスの統一開発プラットフォーム、④ 「国家デジタル身分証明（ＮＤＩ</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」の整備、</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1800000">
                        <a:spcBef>
                          <a:spcPts val="0"/>
                        </a:spcBef>
                        <a:buFont typeface="Wingdings" panose="05000000000000000000" pitchFamily="2" charset="2"/>
                        <a:buNone/>
                      </a:pP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⑤ 無人バスの実証実験等スマートな都市型モビリティの実施、⑥ 「スマート国家センター・プラットフォーム（ＳＮＳＰ</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spcBef>
                          <a:spcPts val="600"/>
                        </a:spcBef>
                        <a:buFont typeface="Wingdings" panose="05000000000000000000" pitchFamily="2" charset="2"/>
                        <a:buNone/>
                      </a:pP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推進機関</a:t>
                      </a:r>
                      <a:r>
                        <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ＳＮＤＧＧ（スマート国家デジタル政府グループ）　</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765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2017</a:t>
                      </a: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年</a:t>
                      </a:r>
                      <a:endPar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AI</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シンガポール」</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《AI</a:t>
                      </a:r>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に係る人材育成や技術開発・活用に注力</a:t>
                      </a:r>
                      <a:r>
                        <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ltLang="ja-JP"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概　　　要</a:t>
                      </a:r>
                      <a:r>
                        <a:rPr lang="en-US" altLang="ja-JP"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シンガポールにおける</a:t>
                      </a:r>
                      <a:r>
                        <a:rPr lang="en-US" altLang="ja-JP"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AI</a:t>
                      </a:r>
                      <a:r>
                        <a:rPr lang="ja-JP" altLang="en-US" sz="10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の活用を促進するプロジェクト（プログラム提供、研究支援等）</a:t>
                      </a:r>
                      <a:endParaRPr kumimoji="1" lang="en-US" altLang="ja-JP" sz="1000" u="sng"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推進機関</a:t>
                      </a:r>
                      <a:r>
                        <a:rPr kumimoji="1" lang="en-US" altLang="ja-JP"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National Research</a:t>
                      </a:r>
                      <a:r>
                        <a:rPr kumimoji="1" lang="en-US" altLang="ja-JP" sz="100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Foundation</a:t>
                      </a:r>
                      <a:r>
                        <a:rPr kumimoji="1" lang="ja-JP" altLang="en-US" sz="100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（事務局：シンガポール国立大学）</a:t>
                      </a:r>
                      <a:endParaRPr kumimoji="1" lang="en-US" altLang="ja-JP"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bl>
          </a:graphicData>
        </a:graphic>
      </p:graphicFrame>
      <p:grpSp>
        <p:nvGrpSpPr>
          <p:cNvPr id="9" name="グループ化 8">
            <a:extLst>
              <a:ext uri="{FF2B5EF4-FFF2-40B4-BE49-F238E27FC236}">
                <a16:creationId xmlns:a16="http://schemas.microsoft.com/office/drawing/2014/main" id="{9E6E7053-5130-4E78-B562-B9A59C7176A6}"/>
              </a:ext>
            </a:extLst>
          </p:cNvPr>
          <p:cNvGrpSpPr/>
          <p:nvPr/>
        </p:nvGrpSpPr>
        <p:grpSpPr>
          <a:xfrm>
            <a:off x="500828" y="1874683"/>
            <a:ext cx="4956228" cy="457200"/>
            <a:chOff x="488504" y="976671"/>
            <a:chExt cx="4168381" cy="457200"/>
          </a:xfrm>
        </p:grpSpPr>
        <p:sp>
          <p:nvSpPr>
            <p:cNvPr id="11" name="Rectangle 2">
              <a:extLst>
                <a:ext uri="{FF2B5EF4-FFF2-40B4-BE49-F238E27FC236}">
                  <a16:creationId xmlns:a16="http://schemas.microsoft.com/office/drawing/2014/main" id="{11E87BC8-3344-4412-804A-1CE35C97007A}"/>
                </a:ext>
              </a:extLst>
            </p:cNvPr>
            <p:cNvSpPr txBox="1">
              <a:spLocks noChangeArrowheads="1"/>
            </p:cNvSpPr>
            <p:nvPr/>
          </p:nvSpPr>
          <p:spPr>
            <a:xfrm>
              <a:off x="629930" y="976671"/>
              <a:ext cx="4026955"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テクノロジーに関する政策・プログラム　</a:t>
              </a:r>
            </a:p>
          </p:txBody>
        </p:sp>
        <p:cxnSp>
          <p:nvCxnSpPr>
            <p:cNvPr id="12" name="直線コネクタ 11">
              <a:extLst>
                <a:ext uri="{FF2B5EF4-FFF2-40B4-BE49-F238E27FC236}">
                  <a16:creationId xmlns:a16="http://schemas.microsoft.com/office/drawing/2014/main" id="{F64E63DD-603E-4643-8D22-FAE390DD227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8E517C6F-AD46-4706-B0C4-E7DA4638E79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5" name="表 14">
            <a:extLst>
              <a:ext uri="{FF2B5EF4-FFF2-40B4-BE49-F238E27FC236}">
                <a16:creationId xmlns:a16="http://schemas.microsoft.com/office/drawing/2014/main" id="{EDB06035-B344-4F3F-A430-6E5EB3BB760A}"/>
              </a:ext>
            </a:extLst>
          </p:cNvPr>
          <p:cNvGraphicFramePr>
            <a:graphicFrameLocks noGrp="1"/>
          </p:cNvGraphicFramePr>
          <p:nvPr>
            <p:extLst>
              <p:ext uri="{D42A27DB-BD31-4B8C-83A1-F6EECF244321}">
                <p14:modId xmlns:p14="http://schemas.microsoft.com/office/powerpoint/2010/main" val="1145284622"/>
              </p:ext>
            </p:extLst>
          </p:nvPr>
        </p:nvGraphicFramePr>
        <p:xfrm>
          <a:off x="423238" y="5030054"/>
          <a:ext cx="9035151" cy="1423282"/>
        </p:xfrm>
        <a:graphic>
          <a:graphicData uri="http://schemas.openxmlformats.org/drawingml/2006/table">
            <a:tbl>
              <a:tblPr firstRow="1" bandRow="1">
                <a:tableStyleId>{5C22544A-7EE6-4342-B048-85BDC9FD1C3A}</a:tableStyleId>
              </a:tblPr>
              <a:tblGrid>
                <a:gridCol w="3310314">
                  <a:extLst>
                    <a:ext uri="{9D8B030D-6E8A-4147-A177-3AD203B41FA5}">
                      <a16:colId xmlns:a16="http://schemas.microsoft.com/office/drawing/2014/main" val="20000"/>
                    </a:ext>
                  </a:extLst>
                </a:gridCol>
                <a:gridCol w="5724837">
                  <a:extLst>
                    <a:ext uri="{9D8B030D-6E8A-4147-A177-3AD203B41FA5}">
                      <a16:colId xmlns:a16="http://schemas.microsoft.com/office/drawing/2014/main" val="20001"/>
                    </a:ext>
                  </a:extLst>
                </a:gridCol>
              </a:tblGrid>
              <a:tr h="2545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機関</a:t>
                      </a:r>
                      <a:endParaRPr kumimoji="1" lang="ja-JP"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4457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医療支援ロボット技術センター</a:t>
                      </a:r>
                      <a:endParaRPr kumimoji="1" lang="en-US" altLang="ja-JP"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（ＣＨＡＲＴ：</a:t>
                      </a:r>
                      <a:r>
                        <a:rPr kumimoji="1" lang="en-US" altLang="ja-JP"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Centre for Healthcare Assistive and Robotics Technologies</a:t>
                      </a:r>
                      <a:r>
                        <a:rPr kumimoji="1" lang="ja-JP" altLang="en-US"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ja-JP" sz="10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市内のチャンギ総合病院に開設されたセンターで、南洋工科大などの大学と企業及び政府の官民学の連携推進を進めている。　　　　　　　　　　　　　　　　　　　　　　　　　　　　　　　　　　　　　　　　　　　　　　　　　　　　　　　　　　　　　　　　　　　　　　　　　　　　　　　　　　　　                 　</a:t>
                      </a:r>
                      <a:endParaRPr kumimoji="1" lang="en-US" altLang="ja-JP" sz="10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6155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イノベーションセンター</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CIH</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Centre for Innovation in Healthcare</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NUHS</a:t>
                      </a:r>
                      <a:r>
                        <a:rPr kumimoji="1" lang="ja-JP" altLang="en-US"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（シンガポール国立大学医療グループ）内のイノベーションセンターで、医療機器、介護機器の開発支援、病院内で実証実験等を行う。</a:t>
                      </a:r>
                      <a:endParaRPr kumimoji="1" lang="en-US" altLang="ja-JP" sz="10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bl>
          </a:graphicData>
        </a:graphic>
      </p:graphicFrame>
      <p:grpSp>
        <p:nvGrpSpPr>
          <p:cNvPr id="16" name="グループ化 15">
            <a:extLst>
              <a:ext uri="{FF2B5EF4-FFF2-40B4-BE49-F238E27FC236}">
                <a16:creationId xmlns:a16="http://schemas.microsoft.com/office/drawing/2014/main" id="{2BD850F4-FDCD-4CBC-BDA3-DC1713647C68}"/>
              </a:ext>
            </a:extLst>
          </p:cNvPr>
          <p:cNvGrpSpPr/>
          <p:nvPr/>
        </p:nvGrpSpPr>
        <p:grpSpPr>
          <a:xfrm>
            <a:off x="483454" y="4731659"/>
            <a:ext cx="4966487" cy="457200"/>
            <a:chOff x="488504" y="976671"/>
            <a:chExt cx="3936836" cy="457200"/>
          </a:xfrm>
        </p:grpSpPr>
        <p:sp>
          <p:nvSpPr>
            <p:cNvPr id="17" name="Rectangle 2">
              <a:extLst>
                <a:ext uri="{FF2B5EF4-FFF2-40B4-BE49-F238E27FC236}">
                  <a16:creationId xmlns:a16="http://schemas.microsoft.com/office/drawing/2014/main" id="{EC81B056-7503-4620-9361-CA8072C76038}"/>
                </a:ext>
              </a:extLst>
            </p:cNvPr>
            <p:cNvSpPr txBox="1">
              <a:spLocks noChangeArrowheads="1"/>
            </p:cNvSpPr>
            <p:nvPr/>
          </p:nvSpPr>
          <p:spPr>
            <a:xfrm>
              <a:off x="629930" y="976671"/>
              <a:ext cx="379541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ヘルスケアテクノロジーに関する主な機関　</a:t>
              </a:r>
            </a:p>
          </p:txBody>
        </p:sp>
        <p:cxnSp>
          <p:nvCxnSpPr>
            <p:cNvPr id="18" name="直線コネクタ 17">
              <a:extLst>
                <a:ext uri="{FF2B5EF4-FFF2-40B4-BE49-F238E27FC236}">
                  <a16:creationId xmlns:a16="http://schemas.microsoft.com/office/drawing/2014/main" id="{62F32D8E-0697-44FF-A3DE-CD7B5E26F24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A34D4FCD-F542-4F54-9CD1-11A3FD77CC9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70345029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879908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396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シンガポールの医療機器の定義・分類とロボット介護機器の該当予測（</a:t>
            </a:r>
            <a:r>
              <a:rPr lang="en-US" altLang="ja-JP" dirty="0"/>
              <a:t>1/6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医療機器は、その安全性や有効性に対する管理の度合いに応じて、クラスＡからＤまでの４区分に分類される。</a:t>
            </a:r>
          </a:p>
        </p:txBody>
      </p:sp>
      <p:grpSp>
        <p:nvGrpSpPr>
          <p:cNvPr id="7" name="グループ化 6">
            <a:extLst>
              <a:ext uri="{FF2B5EF4-FFF2-40B4-BE49-F238E27FC236}">
                <a16:creationId xmlns:a16="http://schemas.microsoft.com/office/drawing/2014/main" id="{C18C3201-82FC-42D1-8D58-2B4C13341F19}"/>
              </a:ext>
            </a:extLst>
          </p:cNvPr>
          <p:cNvGrpSpPr/>
          <p:nvPr/>
        </p:nvGrpSpPr>
        <p:grpSpPr>
          <a:xfrm>
            <a:off x="560512" y="3548302"/>
            <a:ext cx="3600000" cy="457200"/>
            <a:chOff x="488504" y="969539"/>
            <a:chExt cx="3600000" cy="457200"/>
          </a:xfrm>
        </p:grpSpPr>
        <p:sp>
          <p:nvSpPr>
            <p:cNvPr id="9" name="Rectangle 2">
              <a:extLst>
                <a:ext uri="{FF2B5EF4-FFF2-40B4-BE49-F238E27FC236}">
                  <a16:creationId xmlns:a16="http://schemas.microsoft.com/office/drawing/2014/main" id="{3F98E7D7-595F-4D9F-8E18-EDFF052D1BDD}"/>
                </a:ext>
              </a:extLst>
            </p:cNvPr>
            <p:cNvSpPr txBox="1">
              <a:spLocks noChangeArrowheads="1"/>
            </p:cNvSpPr>
            <p:nvPr/>
          </p:nvSpPr>
          <p:spPr>
            <a:xfrm>
              <a:off x="618602" y="969539"/>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分類別の管理項目</a:t>
              </a:r>
            </a:p>
          </p:txBody>
        </p:sp>
        <p:cxnSp>
          <p:nvCxnSpPr>
            <p:cNvPr id="11" name="直線コネクタ 10">
              <a:extLst>
                <a:ext uri="{FF2B5EF4-FFF2-40B4-BE49-F238E27FC236}">
                  <a16:creationId xmlns:a16="http://schemas.microsoft.com/office/drawing/2014/main" id="{F28FFCBE-8B88-41D3-BD67-A596C7D2E52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403A9944-0D11-436E-9107-9C90C8B0318D}"/>
                </a:ext>
              </a:extLst>
            </p:cNvPr>
            <p:cNvSpPr/>
            <p:nvPr/>
          </p:nvSpPr>
          <p:spPr bwMode="auto">
            <a:xfrm>
              <a:off x="488504" y="986352"/>
              <a:ext cx="1116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4" name="グループ化 13">
            <a:extLst>
              <a:ext uri="{FF2B5EF4-FFF2-40B4-BE49-F238E27FC236}">
                <a16:creationId xmlns:a16="http://schemas.microsoft.com/office/drawing/2014/main" id="{403B94B0-24CA-4AFB-A748-ED570D80F409}"/>
              </a:ext>
            </a:extLst>
          </p:cNvPr>
          <p:cNvGrpSpPr/>
          <p:nvPr/>
        </p:nvGrpSpPr>
        <p:grpSpPr>
          <a:xfrm>
            <a:off x="566786" y="1273190"/>
            <a:ext cx="4787809" cy="457200"/>
            <a:chOff x="488504" y="977014"/>
            <a:chExt cx="3572595" cy="457200"/>
          </a:xfrm>
        </p:grpSpPr>
        <p:sp>
          <p:nvSpPr>
            <p:cNvPr id="15" name="Rectangle 2">
              <a:extLst>
                <a:ext uri="{FF2B5EF4-FFF2-40B4-BE49-F238E27FC236}">
                  <a16:creationId xmlns:a16="http://schemas.microsoft.com/office/drawing/2014/main" id="{6A44CC2A-621B-4654-834F-752ABDBE39BB}"/>
                </a:ext>
              </a:extLst>
            </p:cNvPr>
            <p:cNvSpPr txBox="1">
              <a:spLocks noChangeArrowheads="1"/>
            </p:cNvSpPr>
            <p:nvPr/>
          </p:nvSpPr>
          <p:spPr>
            <a:xfrm>
              <a:off x="602525" y="977014"/>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医療機器の定義</a:t>
              </a:r>
            </a:p>
          </p:txBody>
        </p:sp>
        <p:cxnSp>
          <p:nvCxnSpPr>
            <p:cNvPr id="16" name="直線コネクタ 15">
              <a:extLst>
                <a:ext uri="{FF2B5EF4-FFF2-40B4-BE49-F238E27FC236}">
                  <a16:creationId xmlns:a16="http://schemas.microsoft.com/office/drawing/2014/main" id="{56A5CCE9-7D23-4242-B435-3272A47BA8BE}"/>
                </a:ext>
              </a:extLst>
            </p:cNvPr>
            <p:cNvCxnSpPr/>
            <p:nvPr/>
          </p:nvCxnSpPr>
          <p:spPr bwMode="auto">
            <a:xfrm>
              <a:off x="488504" y="1317228"/>
              <a:ext cx="2686269"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4B1092AA-100F-4B26-BFF3-81D6FF91F975}"/>
                </a:ext>
              </a:extLst>
            </p:cNvPr>
            <p:cNvSpPr/>
            <p:nvPr/>
          </p:nvSpPr>
          <p:spPr bwMode="auto">
            <a:xfrm>
              <a:off x="488504" y="986352"/>
              <a:ext cx="8327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8" name="正方形/長方形 17">
            <a:extLst>
              <a:ext uri="{FF2B5EF4-FFF2-40B4-BE49-F238E27FC236}">
                <a16:creationId xmlns:a16="http://schemas.microsoft.com/office/drawing/2014/main" id="{1F4A5093-6D11-47B0-AB5E-CC48BC20EF7D}"/>
              </a:ext>
            </a:extLst>
          </p:cNvPr>
          <p:cNvSpPr/>
          <p:nvPr/>
        </p:nvSpPr>
        <p:spPr>
          <a:xfrm>
            <a:off x="590736" y="1703265"/>
            <a:ext cx="8761025" cy="1631216"/>
          </a:xfrm>
          <a:prstGeom prst="rect">
            <a:avLst/>
          </a:prstGeom>
          <a:solidFill>
            <a:srgbClr val="CCECFF"/>
          </a:solidFill>
          <a:ln w="19050">
            <a:solidFill>
              <a:srgbClr val="0070C0"/>
            </a:solidFill>
          </a:ln>
        </p:spPr>
        <p:txBody>
          <a:bodyPr wrap="square">
            <a:spAutoFit/>
          </a:bodyPr>
          <a:lstStyle/>
          <a:p>
            <a:pPr indent="179388">
              <a:lnSpc>
                <a:spcPts val="1500"/>
              </a:lnSpc>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「医療機器」とは、</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器具、装置、用具、機械</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、取り付け具、インプラント、インビトロ試薬又はキャリブレーター、ソフトウェア、</a:t>
            </a:r>
            <a:b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材料その他類似又は関連する物品であり、単独又は併用使用を問わず、以下に示す</a:t>
            </a:r>
            <a:r>
              <a:rPr lang="ja-JP" altLang="en-US" sz="110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特定目的のうち１項目以上でヒトに使用することを目的として製造業者によって定められている製品</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をいう。</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179388">
              <a:lnSpc>
                <a:spcPts val="1500"/>
              </a:lnSpc>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 疾患の診断、予防、モニタリング、治療又は症状緩和　　　 （ｂ） 損傷の診断、モニタリング、治療、症状緩和又は補正</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179388">
              <a:lnSpc>
                <a:spcPts val="1500"/>
              </a:lnSpc>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 解剖又は生理学的過程の調査、代替、修正又はサポート　　（ｄ） 生命サポート又は生命維持</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179388">
              <a:lnSpc>
                <a:spcPts val="1500"/>
              </a:lnSpc>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（ｅ） 妊娠コントロール　　　　　　　　　　　　　　　　　　　（ｆ）</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医療機器の殺菌</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indent="-1080000">
              <a:lnSpc>
                <a:spcPts val="1500"/>
              </a:lnSpc>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（ｇ） 人体由来の標本のインビトロ検査法による医療又は診断の目的のための情報を提供するほか、薬理学的、免疫学的又は代謝的方法によって人体内又は人体表面に主要な作用は及ぼさないが、所定の目的を補助すること</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19" name="表 18">
            <a:extLst>
              <a:ext uri="{FF2B5EF4-FFF2-40B4-BE49-F238E27FC236}">
                <a16:creationId xmlns:a16="http://schemas.microsoft.com/office/drawing/2014/main" id="{B84AD52F-0258-44DF-8F2D-6C55F6564BDA}"/>
              </a:ext>
            </a:extLst>
          </p:cNvPr>
          <p:cNvGraphicFramePr>
            <a:graphicFrameLocks noGrp="1"/>
          </p:cNvGraphicFramePr>
          <p:nvPr>
            <p:extLst>
              <p:ext uri="{D42A27DB-BD31-4B8C-83A1-F6EECF244321}">
                <p14:modId xmlns:p14="http://schemas.microsoft.com/office/powerpoint/2010/main" val="807514644"/>
              </p:ext>
            </p:extLst>
          </p:nvPr>
        </p:nvGraphicFramePr>
        <p:xfrm>
          <a:off x="571686" y="4023328"/>
          <a:ext cx="8761026" cy="1645920"/>
        </p:xfrm>
        <a:graphic>
          <a:graphicData uri="http://schemas.openxmlformats.org/drawingml/2006/table">
            <a:tbl>
              <a:tblPr firstRow="1" bandRow="1">
                <a:tableStyleId>{5C22544A-7EE6-4342-B048-85BDC9FD1C3A}</a:tableStyleId>
              </a:tblPr>
              <a:tblGrid>
                <a:gridCol w="85292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4968552">
                  <a:extLst>
                    <a:ext uri="{9D8B030D-6E8A-4147-A177-3AD203B41FA5}">
                      <a16:colId xmlns:a16="http://schemas.microsoft.com/office/drawing/2014/main" val="20002"/>
                    </a:ext>
                  </a:extLst>
                </a:gridCol>
                <a:gridCol w="1643408">
                  <a:extLst>
                    <a:ext uri="{9D8B030D-6E8A-4147-A177-3AD203B41FA5}">
                      <a16:colId xmlns:a16="http://schemas.microsoft.com/office/drawing/2014/main" val="20003"/>
                    </a:ext>
                  </a:extLst>
                </a:gridCol>
              </a:tblGrid>
              <a:tr h="0">
                <a:tc>
                  <a:txBody>
                    <a:bodyPr/>
                    <a:lstStyle/>
                    <a:p>
                      <a:pPr algn="ctr"/>
                      <a:r>
                        <a:rPr kumimoji="1" lang="ja-JP" altLang="en-US" sz="1200" b="0"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分類</a:t>
                      </a:r>
                    </a:p>
                  </a:txBody>
                  <a:tcPr>
                    <a:solidFill>
                      <a:schemeClr val="bg1"/>
                    </a:solidFill>
                  </a:tcPr>
                </a:tc>
                <a:tc>
                  <a:txBody>
                    <a:bodyPr/>
                    <a:lstStyle/>
                    <a:p>
                      <a:pPr algn="ctr"/>
                      <a:r>
                        <a:rPr kumimoji="1" lang="ja-JP" altLang="en-US" sz="1200" b="0"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リスク</a:t>
                      </a:r>
                    </a:p>
                  </a:txBody>
                  <a:tcPr>
                    <a:solidFill>
                      <a:schemeClr val="bg1"/>
                    </a:solidFill>
                  </a:tcPr>
                </a:tc>
                <a:tc>
                  <a:txBody>
                    <a:bodyPr/>
                    <a:lstStyle/>
                    <a:p>
                      <a:pPr algn="ctr"/>
                      <a:r>
                        <a:rPr kumimoji="1" lang="ja-JP" altLang="en-US" sz="1200" b="0"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例</a:t>
                      </a:r>
                    </a:p>
                  </a:txBody>
                  <a:tcPr>
                    <a:solidFill>
                      <a:schemeClr val="bg1"/>
                    </a:solidFill>
                  </a:tcPr>
                </a:tc>
                <a:tc>
                  <a:txBody>
                    <a:bodyPr/>
                    <a:lstStyle/>
                    <a:p>
                      <a:pPr algn="ctr"/>
                      <a:r>
                        <a:rPr kumimoji="1" lang="ja-JP" altLang="en-US" sz="1200" b="0" u="sng"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届出・登録申請</a:t>
                      </a:r>
                    </a:p>
                  </a:txBody>
                  <a:tcPr>
                    <a:solidFill>
                      <a:schemeClr val="bg1"/>
                    </a:solidFill>
                  </a:tcPr>
                </a:tc>
                <a:extLst>
                  <a:ext uri="{0D108BD9-81ED-4DB2-BD59-A6C34878D82A}">
                    <a16:rowId xmlns:a16="http://schemas.microsoft.com/office/drawing/2014/main" val="10000"/>
                  </a:ext>
                </a:extLst>
              </a:tr>
              <a:tr h="0">
                <a:tc>
                  <a:txBody>
                    <a:bodyPr/>
                    <a:lstStyle/>
                    <a:p>
                      <a:pPr algn="ctr">
                        <a:lnSpc>
                          <a:spcPct val="150000"/>
                        </a:lnSpc>
                        <a:spcBef>
                          <a:spcPts val="0"/>
                        </a:spcBef>
                        <a:spcAft>
                          <a:spcPts val="0"/>
                        </a:spcAft>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p>
                  </a:txBody>
                  <a:tcPr>
                    <a:solidFill>
                      <a:srgbClr val="CCECFF"/>
                    </a:solidFill>
                  </a:tcPr>
                </a:tc>
                <a:tc>
                  <a:txBody>
                    <a:bodyPr/>
                    <a:lstStyle/>
                    <a:p>
                      <a:pPr algn="ctr">
                        <a:lnSpc>
                          <a:spcPct val="150000"/>
                        </a:lnSpc>
                        <a:spcBef>
                          <a:spcPts val="0"/>
                        </a:spcBef>
                        <a:spcAft>
                          <a:spcPts val="0"/>
                        </a:spcAft>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a:t>
                      </a:r>
                    </a:p>
                  </a:txBody>
                  <a:tcPr>
                    <a:solidFill>
                      <a:srgbClr val="CCECFF"/>
                    </a:solidFill>
                  </a:tcPr>
                </a:tc>
                <a:tc>
                  <a:txBody>
                    <a:bodyPr/>
                    <a:lstStyle/>
                    <a:p>
                      <a:pPr algn="ctr">
                        <a:lnSpc>
                          <a:spcPct val="150000"/>
                        </a:lnSpc>
                        <a:spcBef>
                          <a:spcPts val="0"/>
                        </a:spcBef>
                        <a:spcAft>
                          <a:spcPts val="0"/>
                        </a:spcAft>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手術用開創器、舌圧子、車椅子、ベッド</a:t>
                      </a:r>
                    </a:p>
                  </a:txBody>
                  <a:tcPr>
                    <a:solidFill>
                      <a:schemeClr val="bg1">
                        <a:lumMod val="95000"/>
                      </a:schemeClr>
                    </a:solidFill>
                  </a:tcPr>
                </a:tc>
                <a:tc>
                  <a:txBody>
                    <a:bodyPr/>
                    <a:lstStyle/>
                    <a:p>
                      <a:pPr algn="ctr">
                        <a:lnSpc>
                          <a:spcPct val="150000"/>
                        </a:lnSpc>
                        <a:spcBef>
                          <a:spcPts val="0"/>
                        </a:spcBef>
                        <a:spcAft>
                          <a:spcPts val="0"/>
                        </a:spcAft>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届出</a:t>
                      </a:r>
                    </a:p>
                  </a:txBody>
                  <a:tcPr>
                    <a:solidFill>
                      <a:schemeClr val="bg1">
                        <a:lumMod val="95000"/>
                      </a:schemeClr>
                    </a:solidFill>
                  </a:tcPr>
                </a:tc>
                <a:extLst>
                  <a:ext uri="{0D108BD9-81ED-4DB2-BD59-A6C34878D82A}">
                    <a16:rowId xmlns:a16="http://schemas.microsoft.com/office/drawing/2014/main" val="10001"/>
                  </a:ext>
                </a:extLst>
              </a:tr>
              <a:tr h="0">
                <a:tc>
                  <a:txBody>
                    <a:bodyPr/>
                    <a:lstStyle/>
                    <a:p>
                      <a:pPr algn="ctr">
                        <a:lnSpc>
                          <a:spcPct val="150000"/>
                        </a:lnSpc>
                        <a:spcBef>
                          <a:spcPts val="0"/>
                        </a:spcBef>
                        <a:spcAft>
                          <a:spcPts val="0"/>
                        </a:spcAft>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Ｂ</a:t>
                      </a:r>
                    </a:p>
                  </a:txBody>
                  <a:tcPr>
                    <a:solidFill>
                      <a:srgbClr val="66CCFF"/>
                    </a:solidFill>
                  </a:tcPr>
                </a:tc>
                <a:tc>
                  <a:txBody>
                    <a:bodyPr/>
                    <a:lstStyle/>
                    <a:p>
                      <a:pPr algn="ctr">
                        <a:lnSpc>
                          <a:spcPct val="150000"/>
                        </a:lnSpc>
                        <a:spcBef>
                          <a:spcPts val="0"/>
                        </a:spcBef>
                        <a:spcAft>
                          <a:spcPts val="0"/>
                        </a:spcAft>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低－中</a:t>
                      </a:r>
                    </a:p>
                  </a:txBody>
                  <a:tcPr>
                    <a:solidFill>
                      <a:srgbClr val="66CCFF"/>
                    </a:solidFill>
                  </a:tcPr>
                </a:tc>
                <a:tc>
                  <a:txBody>
                    <a:bodyPr/>
                    <a:lstStyle/>
                    <a:p>
                      <a:pPr algn="ctr">
                        <a:lnSpc>
                          <a:spcPct val="150000"/>
                        </a:lnSpc>
                        <a:spcBef>
                          <a:spcPts val="0"/>
                        </a:spcBef>
                        <a:spcAft>
                          <a:spcPts val="0"/>
                        </a:spcAft>
                      </a:pPr>
                      <a:r>
                        <a:rPr lang="ja-JP" altLang="en-US" sz="12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皮下注射針、吸引装置</a:t>
                      </a:r>
                      <a:endParaRPr lang="en-US" altLang="ja-JP" sz="12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lumMod val="85000"/>
                      </a:schemeClr>
                    </a:solidFill>
                  </a:tcPr>
                </a:tc>
                <a:tc>
                  <a:txBody>
                    <a:bodyPr/>
                    <a:lstStyle/>
                    <a:p>
                      <a:pPr algn="ctr">
                        <a:lnSpc>
                          <a:spcPct val="150000"/>
                        </a:lnSpc>
                        <a:spcBef>
                          <a:spcPts val="0"/>
                        </a:spcBef>
                        <a:spcAft>
                          <a:spcPts val="0"/>
                        </a:spcAft>
                      </a:pPr>
                      <a:r>
                        <a:rPr lang="ja-JP" altLang="en-US" sz="12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2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lumMod val="85000"/>
                      </a:schemeClr>
                    </a:solidFill>
                  </a:tcPr>
                </a:tc>
                <a:extLst>
                  <a:ext uri="{0D108BD9-81ED-4DB2-BD59-A6C34878D82A}">
                    <a16:rowId xmlns:a16="http://schemas.microsoft.com/office/drawing/2014/main" val="10002"/>
                  </a:ext>
                </a:extLst>
              </a:tr>
              <a:tr h="0">
                <a:tc>
                  <a:txBody>
                    <a:bodyPr/>
                    <a:lstStyle/>
                    <a:p>
                      <a:pPr algn="ctr">
                        <a:lnSpc>
                          <a:spcPct val="150000"/>
                        </a:lnSpc>
                        <a:spcBef>
                          <a:spcPts val="0"/>
                        </a:spcBef>
                        <a:spcAft>
                          <a:spcPts val="0"/>
                        </a:spcAft>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Ｃ</a:t>
                      </a:r>
                    </a:p>
                  </a:txBody>
                  <a:tcPr>
                    <a:solidFill>
                      <a:srgbClr val="17ADCB"/>
                    </a:solidFill>
                  </a:tcPr>
                </a:tc>
                <a:tc>
                  <a:txBody>
                    <a:bodyPr/>
                    <a:lstStyle/>
                    <a:p>
                      <a:pPr algn="ctr">
                        <a:lnSpc>
                          <a:spcPct val="150000"/>
                        </a:lnSpc>
                        <a:spcBef>
                          <a:spcPts val="0"/>
                        </a:spcBef>
                        <a:spcAft>
                          <a:spcPts val="0"/>
                        </a:spcAft>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中－高</a:t>
                      </a:r>
                    </a:p>
                  </a:txBody>
                  <a:tcPr>
                    <a:solidFill>
                      <a:srgbClr val="17ADCB"/>
                    </a:solidFill>
                  </a:tcPr>
                </a:tc>
                <a:tc>
                  <a:txBody>
                    <a:bodyPr/>
                    <a:lstStyle/>
                    <a:p>
                      <a:pPr algn="ctr">
                        <a:lnSpc>
                          <a:spcPct val="150000"/>
                        </a:lnSpc>
                        <a:spcBef>
                          <a:spcPts val="0"/>
                        </a:spcBef>
                        <a:spcAft>
                          <a:spcPts val="0"/>
                        </a:spcAft>
                      </a:pPr>
                      <a:r>
                        <a:rPr kumimoji="1" lang="ja-JP" altLang="en-US" sz="12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肺換気装置、骨固定板</a:t>
                      </a:r>
                      <a:endPar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lumMod val="75000"/>
                      </a:schemeClr>
                    </a:solidFill>
                  </a:tcPr>
                </a:tc>
                <a:tc>
                  <a:txBody>
                    <a:bodyPr/>
                    <a:lstStyle/>
                    <a:p>
                      <a:pPr algn="ctr">
                        <a:lnSpc>
                          <a:spcPct val="150000"/>
                        </a:lnSpc>
                        <a:spcBef>
                          <a:spcPts val="0"/>
                        </a:spcBef>
                        <a:spcAft>
                          <a:spcPts val="0"/>
                        </a:spcAft>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a:t>
                      </a:r>
                    </a:p>
                  </a:txBody>
                  <a:tcPr>
                    <a:solidFill>
                      <a:schemeClr val="bg1">
                        <a:lumMod val="75000"/>
                      </a:schemeClr>
                    </a:solidFill>
                  </a:tcPr>
                </a:tc>
                <a:extLst>
                  <a:ext uri="{0D108BD9-81ED-4DB2-BD59-A6C34878D82A}">
                    <a16:rowId xmlns:a16="http://schemas.microsoft.com/office/drawing/2014/main" val="10003"/>
                  </a:ext>
                </a:extLst>
              </a:tr>
              <a:tr h="0">
                <a:tc>
                  <a:txBody>
                    <a:bodyPr/>
                    <a:lstStyle/>
                    <a:p>
                      <a:pPr algn="ctr">
                        <a:lnSpc>
                          <a:spcPct val="150000"/>
                        </a:lnSpc>
                        <a:spcBef>
                          <a:spcPts val="0"/>
                        </a:spcBef>
                        <a:spcAft>
                          <a:spcPts val="0"/>
                        </a:spcAft>
                      </a:pPr>
                      <a:r>
                        <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Ｄ</a:t>
                      </a:r>
                    </a:p>
                  </a:txBody>
                  <a:tcPr>
                    <a:solidFill>
                      <a:srgbClr val="0070C0"/>
                    </a:solidFill>
                  </a:tcPr>
                </a:tc>
                <a:tc>
                  <a:txBody>
                    <a:bodyPr/>
                    <a:lstStyle/>
                    <a:p>
                      <a:pPr algn="ctr">
                        <a:lnSpc>
                          <a:spcPct val="150000"/>
                        </a:lnSpc>
                        <a:spcBef>
                          <a:spcPts val="0"/>
                        </a:spcBef>
                        <a:spcAft>
                          <a:spcPts val="0"/>
                        </a:spcAft>
                      </a:pPr>
                      <a:r>
                        <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a:t>
                      </a:r>
                    </a:p>
                  </a:txBody>
                  <a:tcPr>
                    <a:solidFill>
                      <a:srgbClr val="0070C0"/>
                    </a:solidFill>
                  </a:tcPr>
                </a:tc>
                <a:tc>
                  <a:txBody>
                    <a:bodyPr/>
                    <a:lstStyle/>
                    <a:p>
                      <a:pPr algn="ctr">
                        <a:lnSpc>
                          <a:spcPct val="150000"/>
                        </a:lnSpc>
                        <a:spcBef>
                          <a:spcPts val="0"/>
                        </a:spcBef>
                        <a:spcAft>
                          <a:spcPts val="0"/>
                        </a:spcAft>
                      </a:pPr>
                      <a:r>
                        <a:rPr lang="ja-JP" altLang="en-US" sz="1200"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rPr>
                        <a:t>心臓弁、埋め込み型の除細動器</a:t>
                      </a:r>
                      <a:endParaRPr lang="en-US" altLang="ja-JP" sz="1200" dirty="0">
                        <a:solidFill>
                          <a:schemeClr val="bg1"/>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lumMod val="65000"/>
                      </a:schemeClr>
                    </a:solidFill>
                  </a:tcPr>
                </a:tc>
                <a:tc>
                  <a:txBody>
                    <a:bodyPr/>
                    <a:lstStyle/>
                    <a:p>
                      <a:pPr algn="ctr">
                        <a:lnSpc>
                          <a:spcPct val="150000"/>
                        </a:lnSpc>
                        <a:spcBef>
                          <a:spcPts val="0"/>
                        </a:spcBef>
                        <a:spcAft>
                          <a:spcPts val="0"/>
                        </a:spcAft>
                      </a:pPr>
                      <a:r>
                        <a:rPr kumimoji="1" lang="ja-JP" altLang="en-US" sz="120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登録</a:t>
                      </a:r>
                    </a:p>
                  </a:txBody>
                  <a:tcPr>
                    <a:solidFill>
                      <a:schemeClr val="bg1">
                        <a:lumMod val="65000"/>
                      </a:schemeClr>
                    </a:solidFill>
                  </a:tcPr>
                </a:tc>
                <a:extLst>
                  <a:ext uri="{0D108BD9-81ED-4DB2-BD59-A6C34878D82A}">
                    <a16:rowId xmlns:a16="http://schemas.microsoft.com/office/drawing/2014/main" val="10004"/>
                  </a:ext>
                </a:extLst>
              </a:tr>
            </a:tbl>
          </a:graphicData>
        </a:graphic>
      </p:graphicFrame>
      <p:sp>
        <p:nvSpPr>
          <p:cNvPr id="20" name="テキスト ボックス 19">
            <a:extLst>
              <a:ext uri="{FF2B5EF4-FFF2-40B4-BE49-F238E27FC236}">
                <a16:creationId xmlns:a16="http://schemas.microsoft.com/office/drawing/2014/main" id="{73A16006-FB8C-4756-9ADE-18471CBC8740}"/>
              </a:ext>
            </a:extLst>
          </p:cNvPr>
          <p:cNvSpPr txBox="1"/>
          <p:nvPr/>
        </p:nvSpPr>
        <p:spPr>
          <a:xfrm>
            <a:off x="494778" y="5744289"/>
            <a:ext cx="9018373" cy="461665"/>
          </a:xfrm>
          <a:prstGeom prst="rect">
            <a:avLst/>
          </a:prstGeom>
          <a:noFill/>
        </p:spPr>
        <p:txBody>
          <a:bodyPr wrap="square" rtlCol="0">
            <a:spAutoFit/>
          </a:bodyPr>
          <a:lstStyle/>
          <a:p>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クラスＢ、Ｃ、Ｄの登録には４つの評価ルート（</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Full, Abridged, Expedited and Immediate evaluation routes</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）がある（後述）。</a:t>
            </a:r>
            <a:endPar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52659561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5367907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498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シンガポールの医療機器の定義・分類とロボット介護機器の該当予測（</a:t>
            </a:r>
            <a:r>
              <a:rPr lang="en-US" altLang="ja-JP" dirty="0"/>
              <a:t>2/6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日本の「ロボット技術の介護利用における重点分野（６分野</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13</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項目）」に定められた各機器（以下、「重点分野機器」という。）について、医療機器への大まかな該当状況を整理すると、以下のとおりとなる。</a:t>
            </a:r>
          </a:p>
        </p:txBody>
      </p:sp>
      <p:graphicFrame>
        <p:nvGraphicFramePr>
          <p:cNvPr id="21" name="表 20">
            <a:extLst>
              <a:ext uri="{FF2B5EF4-FFF2-40B4-BE49-F238E27FC236}">
                <a16:creationId xmlns:a16="http://schemas.microsoft.com/office/drawing/2014/main" id="{9761E7CA-1AB7-4458-A99D-A91E62FE6E97}"/>
              </a:ext>
            </a:extLst>
          </p:cNvPr>
          <p:cNvGraphicFramePr>
            <a:graphicFrameLocks noGrp="1"/>
          </p:cNvGraphicFramePr>
          <p:nvPr>
            <p:extLst>
              <p:ext uri="{D42A27DB-BD31-4B8C-83A1-F6EECF244321}">
                <p14:modId xmlns:p14="http://schemas.microsoft.com/office/powerpoint/2010/main" val="1258953920"/>
              </p:ext>
            </p:extLst>
          </p:nvPr>
        </p:nvGraphicFramePr>
        <p:xfrm>
          <a:off x="469626" y="1411569"/>
          <a:ext cx="9235903" cy="5010789"/>
        </p:xfrm>
        <a:graphic>
          <a:graphicData uri="http://schemas.openxmlformats.org/drawingml/2006/table">
            <a:tbl>
              <a:tblPr firstRow="1" bandRow="1">
                <a:tableStyleId>{5C22544A-7EE6-4342-B048-85BDC9FD1C3A}</a:tableStyleId>
              </a:tblPr>
              <a:tblGrid>
                <a:gridCol w="877394">
                  <a:extLst>
                    <a:ext uri="{9D8B030D-6E8A-4147-A177-3AD203B41FA5}">
                      <a16:colId xmlns:a16="http://schemas.microsoft.com/office/drawing/2014/main" val="20000"/>
                    </a:ext>
                  </a:extLst>
                </a:gridCol>
                <a:gridCol w="1716479">
                  <a:extLst>
                    <a:ext uri="{9D8B030D-6E8A-4147-A177-3AD203B41FA5}">
                      <a16:colId xmlns:a16="http://schemas.microsoft.com/office/drawing/2014/main" val="20001"/>
                    </a:ext>
                  </a:extLst>
                </a:gridCol>
                <a:gridCol w="4253884">
                  <a:extLst>
                    <a:ext uri="{9D8B030D-6E8A-4147-A177-3AD203B41FA5}">
                      <a16:colId xmlns:a16="http://schemas.microsoft.com/office/drawing/2014/main" val="20002"/>
                    </a:ext>
                  </a:extLst>
                </a:gridCol>
                <a:gridCol w="1194073">
                  <a:extLst>
                    <a:ext uri="{9D8B030D-6E8A-4147-A177-3AD203B41FA5}">
                      <a16:colId xmlns:a16="http://schemas.microsoft.com/office/drawing/2014/main" val="20003"/>
                    </a:ext>
                  </a:extLst>
                </a:gridCol>
                <a:gridCol w="1194073">
                  <a:extLst>
                    <a:ext uri="{9D8B030D-6E8A-4147-A177-3AD203B41FA5}">
                      <a16:colId xmlns:a16="http://schemas.microsoft.com/office/drawing/2014/main" val="20004"/>
                    </a:ext>
                  </a:extLst>
                </a:gridCol>
              </a:tblGrid>
              <a:tr h="236317">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37112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216260">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介助者のパワーアシストを行う装着型の機器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介助者が装着して用い、移動介助の際の腰の負担を軽減する。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介助者が一人で着脱可能であること。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ベッド、車いす、便器の間の移乗に用いることができる。</a:t>
                      </a: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tx1">
                          <a:lumMod val="50000"/>
                          <a:lumOff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563640">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患者の移乗介助を</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目的とするため。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使用が介護目的に限られないため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39763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介助者による抱え上げ動作のパワーアシストを行う非装着機器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移乗開始から終了まで、介助者が一人で使用することができる。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ベッドと車いすの間の移乗に用いることができる。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要介助者を移乗させる際、介助者の力の全部又は一部のパワーアシストを行うこと。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機器据付けのための土台設置工事等の住宅等への据付け工事を伴わない。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695765">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患者の人体に直接触れて使用する</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高齢者の人体に</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直接触れて使用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397635">
                <a:tc rowSpan="4">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高齢者等の外出をサポートし、荷物等を安全に運搬できる歩行支援機器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使用者が一人で用いる手押し車型（歩行者、シルバーカー等）の機器。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モーター等により、移動をアシストする。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４つ以上の車輪を有する。搭乗するものは対象としない。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介助者が持ち上げられる重量（</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30kg</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以下）である。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6"/>
                  </a:ext>
                </a:extLst>
              </a:tr>
              <a:tr h="708951">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患者のリハビリ用を</a:t>
                      </a:r>
                      <a:r>
                        <a:rPr kumimoji="1" lang="ja-JP" altLang="en-US" sz="900" b="0" kern="1200" dirty="0" err="1">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あれば医療機器に分類。</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対象者が高齢者のみと限られないため。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7"/>
                  </a:ext>
                </a:extLst>
              </a:tr>
              <a:tr h="397635">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高齢者等の屋内移動や立ち座りをサポートする支援機器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marR="0" lvl="0" indent="-952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使用者が自らの足で歩行することを支援することができる。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椅子からの立ち上がりやベッドからの立ち上がりを主に想定し、使用者が起座位・端座位から立ち上がる動作を支援することができる。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80975" indent="-95250"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トイレの中での一連の動作（便座への立ち座り、ズボンの上げ下げ、清拭、トイレ内での方向転換）の際の転倒を防ぐことが可能である。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8"/>
                  </a:ext>
                </a:extLst>
              </a:tr>
              <a:tr h="768773">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特定の患者向けの用途であり、患者の身体へ直接触れるため。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特定の高齢者向けの用途であり、高齢者の身体に直接</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触れるため。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bl>
          </a:graphicData>
        </a:graphic>
      </p:graphicFrame>
      <p:pic>
        <p:nvPicPr>
          <p:cNvPr id="22" name="図 21">
            <a:extLst>
              <a:ext uri="{FF2B5EF4-FFF2-40B4-BE49-F238E27FC236}">
                <a16:creationId xmlns:a16="http://schemas.microsoft.com/office/drawing/2014/main" id="{C57248E2-C158-4EEB-B6E9-EF598384AE19}"/>
              </a:ext>
            </a:extLst>
          </p:cNvPr>
          <p:cNvPicPr>
            <a:picLocks noChangeAspect="1"/>
          </p:cNvPicPr>
          <p:nvPr/>
        </p:nvPicPr>
        <p:blipFill>
          <a:blip r:embed="rId7"/>
          <a:stretch>
            <a:fillRect/>
          </a:stretch>
        </p:blipFill>
        <p:spPr>
          <a:xfrm>
            <a:off x="2000672" y="1988840"/>
            <a:ext cx="864096" cy="862280"/>
          </a:xfrm>
          <a:prstGeom prst="rect">
            <a:avLst/>
          </a:prstGeom>
        </p:spPr>
      </p:pic>
      <p:pic>
        <p:nvPicPr>
          <p:cNvPr id="23" name="図 22">
            <a:extLst>
              <a:ext uri="{FF2B5EF4-FFF2-40B4-BE49-F238E27FC236}">
                <a16:creationId xmlns:a16="http://schemas.microsoft.com/office/drawing/2014/main" id="{3CBED888-B102-4A10-BCA7-4E6B13227D3B}"/>
              </a:ext>
            </a:extLst>
          </p:cNvPr>
          <p:cNvPicPr>
            <a:picLocks noChangeAspect="1"/>
          </p:cNvPicPr>
          <p:nvPr/>
        </p:nvPicPr>
        <p:blipFill>
          <a:blip r:embed="rId8"/>
          <a:stretch>
            <a:fillRect/>
          </a:stretch>
        </p:blipFill>
        <p:spPr>
          <a:xfrm>
            <a:off x="2001286" y="3152934"/>
            <a:ext cx="864096" cy="837616"/>
          </a:xfrm>
          <a:prstGeom prst="rect">
            <a:avLst/>
          </a:prstGeom>
        </p:spPr>
      </p:pic>
      <p:pic>
        <p:nvPicPr>
          <p:cNvPr id="24" name="図 23">
            <a:extLst>
              <a:ext uri="{FF2B5EF4-FFF2-40B4-BE49-F238E27FC236}">
                <a16:creationId xmlns:a16="http://schemas.microsoft.com/office/drawing/2014/main" id="{EDDECFD7-BD01-4DCD-A4FD-7D794837FF35}"/>
              </a:ext>
            </a:extLst>
          </p:cNvPr>
          <p:cNvPicPr>
            <a:picLocks noChangeAspect="1"/>
          </p:cNvPicPr>
          <p:nvPr/>
        </p:nvPicPr>
        <p:blipFill>
          <a:blip r:embed="rId9"/>
          <a:stretch>
            <a:fillRect/>
          </a:stretch>
        </p:blipFill>
        <p:spPr>
          <a:xfrm>
            <a:off x="1996915" y="4263391"/>
            <a:ext cx="868467" cy="821793"/>
          </a:xfrm>
          <a:prstGeom prst="rect">
            <a:avLst/>
          </a:prstGeom>
        </p:spPr>
      </p:pic>
      <p:pic>
        <p:nvPicPr>
          <p:cNvPr id="25" name="図 24">
            <a:extLst>
              <a:ext uri="{FF2B5EF4-FFF2-40B4-BE49-F238E27FC236}">
                <a16:creationId xmlns:a16="http://schemas.microsoft.com/office/drawing/2014/main" id="{72194D2E-F398-4435-8EAC-0C8942405C22}"/>
              </a:ext>
            </a:extLst>
          </p:cNvPr>
          <p:cNvPicPr>
            <a:picLocks noChangeAspect="1"/>
          </p:cNvPicPr>
          <p:nvPr/>
        </p:nvPicPr>
        <p:blipFill>
          <a:blip r:embed="rId10"/>
          <a:stretch>
            <a:fillRect/>
          </a:stretch>
        </p:blipFill>
        <p:spPr>
          <a:xfrm>
            <a:off x="1996915" y="5410445"/>
            <a:ext cx="854250" cy="835544"/>
          </a:xfrm>
          <a:prstGeom prst="rect">
            <a:avLst/>
          </a:prstGeom>
        </p:spPr>
      </p:pic>
      <p:grpSp>
        <p:nvGrpSpPr>
          <p:cNvPr id="26" name="グループ化 25">
            <a:extLst>
              <a:ext uri="{FF2B5EF4-FFF2-40B4-BE49-F238E27FC236}">
                <a16:creationId xmlns:a16="http://schemas.microsoft.com/office/drawing/2014/main" id="{9EDE3453-0BDC-49E5-8F9E-8E5E78D8F3B5}"/>
              </a:ext>
            </a:extLst>
          </p:cNvPr>
          <p:cNvGrpSpPr/>
          <p:nvPr/>
        </p:nvGrpSpPr>
        <p:grpSpPr>
          <a:xfrm>
            <a:off x="520723" y="1531640"/>
            <a:ext cx="5555830" cy="457200"/>
            <a:chOff x="488504" y="976671"/>
            <a:chExt cx="3600000" cy="457200"/>
          </a:xfrm>
        </p:grpSpPr>
        <p:sp>
          <p:nvSpPr>
            <p:cNvPr id="27" name="Rectangle 2">
              <a:extLst>
                <a:ext uri="{FF2B5EF4-FFF2-40B4-BE49-F238E27FC236}">
                  <a16:creationId xmlns:a16="http://schemas.microsoft.com/office/drawing/2014/main" id="{3686A0A8-A1EA-464A-9B3A-02FA0396D367}"/>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重点分野機器の医療機器への該当予測</a:t>
              </a:r>
            </a:p>
          </p:txBody>
        </p:sp>
        <p:cxnSp>
          <p:nvCxnSpPr>
            <p:cNvPr id="28" name="直線コネクタ 27">
              <a:extLst>
                <a:ext uri="{FF2B5EF4-FFF2-40B4-BE49-F238E27FC236}">
                  <a16:creationId xmlns:a16="http://schemas.microsoft.com/office/drawing/2014/main" id="{90BDEA8E-1C78-4977-ABEA-2D0FB95C9C93}"/>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9" name="正方形/長方形 28">
              <a:extLst>
                <a:ext uri="{FF2B5EF4-FFF2-40B4-BE49-F238E27FC236}">
                  <a16:creationId xmlns:a16="http://schemas.microsoft.com/office/drawing/2014/main" id="{C9166F86-8AC7-4A15-BA7E-98F5AE533F13}"/>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411303993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441073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600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シンガポールの医療機器の定義・分類とロボット介護機器の該当予測（</a:t>
            </a:r>
            <a:r>
              <a:rPr lang="en-US" altLang="ja-JP" dirty="0"/>
              <a:t>3/6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FC1544FC-3895-442E-8D1E-896B2F40934A}"/>
              </a:ext>
            </a:extLst>
          </p:cNvPr>
          <p:cNvGraphicFramePr>
            <a:graphicFrameLocks noGrp="1"/>
          </p:cNvGraphicFramePr>
          <p:nvPr>
            <p:extLst>
              <p:ext uri="{D42A27DB-BD31-4B8C-83A1-F6EECF244321}">
                <p14:modId xmlns:p14="http://schemas.microsoft.com/office/powerpoint/2010/main" val="3211666581"/>
              </p:ext>
            </p:extLst>
          </p:nvPr>
        </p:nvGraphicFramePr>
        <p:xfrm>
          <a:off x="469626" y="1268760"/>
          <a:ext cx="9235903" cy="5244576"/>
        </p:xfrm>
        <a:graphic>
          <a:graphicData uri="http://schemas.openxmlformats.org/drawingml/2006/table">
            <a:tbl>
              <a:tblPr firstRow="1" bandRow="1">
                <a:tableStyleId>{5C22544A-7EE6-4342-B048-85BDC9FD1C3A}</a:tableStyleId>
              </a:tblPr>
              <a:tblGrid>
                <a:gridCol w="877394">
                  <a:extLst>
                    <a:ext uri="{9D8B030D-6E8A-4147-A177-3AD203B41FA5}">
                      <a16:colId xmlns:a16="http://schemas.microsoft.com/office/drawing/2014/main" val="20000"/>
                    </a:ext>
                  </a:extLst>
                </a:gridCol>
                <a:gridCol w="1716479">
                  <a:extLst>
                    <a:ext uri="{9D8B030D-6E8A-4147-A177-3AD203B41FA5}">
                      <a16:colId xmlns:a16="http://schemas.microsoft.com/office/drawing/2014/main" val="20001"/>
                    </a:ext>
                  </a:extLst>
                </a:gridCol>
                <a:gridCol w="4253884">
                  <a:extLst>
                    <a:ext uri="{9D8B030D-6E8A-4147-A177-3AD203B41FA5}">
                      <a16:colId xmlns:a16="http://schemas.microsoft.com/office/drawing/2014/main" val="20002"/>
                    </a:ext>
                  </a:extLst>
                </a:gridCol>
                <a:gridCol w="1194073">
                  <a:extLst>
                    <a:ext uri="{9D8B030D-6E8A-4147-A177-3AD203B41FA5}">
                      <a16:colId xmlns:a16="http://schemas.microsoft.com/office/drawing/2014/main" val="20003"/>
                    </a:ext>
                  </a:extLst>
                </a:gridCol>
                <a:gridCol w="1194073">
                  <a:extLst>
                    <a:ext uri="{9D8B030D-6E8A-4147-A177-3AD203B41FA5}">
                      <a16:colId xmlns:a16="http://schemas.microsoft.com/office/drawing/2014/main" val="20004"/>
                    </a:ext>
                  </a:extLst>
                </a:gridCol>
              </a:tblGrid>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276211">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27363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高齢者の外出等をサポートし、転倒予防や歩行等を補助する装着型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の移動支援機器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使用者が一人で用いる装着型の機器。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自立歩行できる使用者の転倒に繋がるような動作等を検知し、使用者に通知して、転倒を予防することができる。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826057">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ja-JP" altLang="en-US" sz="9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患者向けのリハビリの用途として使用されるため。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高齢者向けの</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リハビリの用途と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して使用されるため。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308719">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排泄処理にロボット技術を用いた設置位置の調整可能なトイレ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使用者が、居室で用いる便器。排泄物のにおいが室内に広がらないよう、排泄物を室外へ流す、又は、容器や袋に密閉して隔離する。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室内での設置位置を調整可能であること。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667530">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人体には触れるが、あくまでも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トイレの範疇の機器であるため。</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人体には触れるが、あくまでも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トイレの範疇の機器であるため。</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r h="296270">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排泄を予測し、的確なタイミングでトイレへ誘導する機器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使用者が装着する場合には、容易に着脱可能であること。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使用者の生体情報等に基づき排尿又は排便を予測することができる。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予測結果に基づき的確なタイミングで使用者をトイレに誘導することができる。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B</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a:t>
                      </a:r>
                      <a:r>
                        <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B</a:t>
                      </a: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r h="819784">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直接人体から超音波により生体情報を取得するため。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45720" marR="45720"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直接人体から超音波により生体情報を取得するため。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r h="286084">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8"/>
                  </a:ext>
                </a:extLst>
              </a:tr>
              <a:tr h="810572">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人体には触れるが、治療を目的とした</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機器ではないため。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人体には触れるが、治療を目的とした</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機器ではないため。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9"/>
                  </a:ext>
                </a:extLst>
              </a:tr>
            </a:tbl>
          </a:graphicData>
        </a:graphic>
      </p:graphicFrame>
      <p:pic>
        <p:nvPicPr>
          <p:cNvPr id="9" name="図 8">
            <a:extLst>
              <a:ext uri="{FF2B5EF4-FFF2-40B4-BE49-F238E27FC236}">
                <a16:creationId xmlns:a16="http://schemas.microsoft.com/office/drawing/2014/main" id="{CFF51166-C198-431E-8F19-33E70850A1F9}"/>
              </a:ext>
            </a:extLst>
          </p:cNvPr>
          <p:cNvPicPr>
            <a:picLocks noChangeAspect="1"/>
          </p:cNvPicPr>
          <p:nvPr/>
        </p:nvPicPr>
        <p:blipFill>
          <a:blip r:embed="rId7"/>
          <a:stretch>
            <a:fillRect/>
          </a:stretch>
        </p:blipFill>
        <p:spPr>
          <a:xfrm>
            <a:off x="1996031" y="2252010"/>
            <a:ext cx="864096" cy="853098"/>
          </a:xfrm>
          <a:prstGeom prst="rect">
            <a:avLst/>
          </a:prstGeom>
        </p:spPr>
      </p:pic>
      <p:pic>
        <p:nvPicPr>
          <p:cNvPr id="11" name="図 10">
            <a:extLst>
              <a:ext uri="{FF2B5EF4-FFF2-40B4-BE49-F238E27FC236}">
                <a16:creationId xmlns:a16="http://schemas.microsoft.com/office/drawing/2014/main" id="{504375B6-5AA3-49D8-AE70-6A7869E797E3}"/>
              </a:ext>
            </a:extLst>
          </p:cNvPr>
          <p:cNvPicPr>
            <a:picLocks noChangeAspect="1"/>
          </p:cNvPicPr>
          <p:nvPr/>
        </p:nvPicPr>
        <p:blipFill>
          <a:blip r:embed="rId8"/>
          <a:stretch>
            <a:fillRect/>
          </a:stretch>
        </p:blipFill>
        <p:spPr>
          <a:xfrm>
            <a:off x="2000672" y="3279354"/>
            <a:ext cx="868667" cy="815936"/>
          </a:xfrm>
          <a:prstGeom prst="rect">
            <a:avLst/>
          </a:prstGeom>
        </p:spPr>
      </p:pic>
      <p:pic>
        <p:nvPicPr>
          <p:cNvPr id="12" name="図 11">
            <a:extLst>
              <a:ext uri="{FF2B5EF4-FFF2-40B4-BE49-F238E27FC236}">
                <a16:creationId xmlns:a16="http://schemas.microsoft.com/office/drawing/2014/main" id="{895EA759-5418-4EC8-968F-8C7140221EF0}"/>
              </a:ext>
            </a:extLst>
          </p:cNvPr>
          <p:cNvPicPr>
            <a:picLocks noChangeAspect="1"/>
          </p:cNvPicPr>
          <p:nvPr/>
        </p:nvPicPr>
        <p:blipFill>
          <a:blip r:embed="rId9"/>
          <a:stretch>
            <a:fillRect/>
          </a:stretch>
        </p:blipFill>
        <p:spPr>
          <a:xfrm>
            <a:off x="2000672" y="5465404"/>
            <a:ext cx="859455" cy="775742"/>
          </a:xfrm>
          <a:prstGeom prst="rect">
            <a:avLst/>
          </a:prstGeom>
        </p:spPr>
      </p:pic>
      <p:pic>
        <p:nvPicPr>
          <p:cNvPr id="14" name="図 13">
            <a:extLst>
              <a:ext uri="{FF2B5EF4-FFF2-40B4-BE49-F238E27FC236}">
                <a16:creationId xmlns:a16="http://schemas.microsoft.com/office/drawing/2014/main" id="{8B0D9FB2-D001-4B76-AA76-0B63E080F6AF}"/>
              </a:ext>
            </a:extLst>
          </p:cNvPr>
          <p:cNvPicPr>
            <a:picLocks noChangeAspect="1"/>
          </p:cNvPicPr>
          <p:nvPr/>
        </p:nvPicPr>
        <p:blipFill>
          <a:blip r:embed="rId10"/>
          <a:stretch>
            <a:fillRect/>
          </a:stretch>
        </p:blipFill>
        <p:spPr>
          <a:xfrm>
            <a:off x="1991084" y="4342693"/>
            <a:ext cx="878255" cy="815936"/>
          </a:xfrm>
          <a:prstGeom prst="rect">
            <a:avLst/>
          </a:prstGeom>
        </p:spPr>
      </p:pic>
      <p:grpSp>
        <p:nvGrpSpPr>
          <p:cNvPr id="15" name="グループ化 14">
            <a:extLst>
              <a:ext uri="{FF2B5EF4-FFF2-40B4-BE49-F238E27FC236}">
                <a16:creationId xmlns:a16="http://schemas.microsoft.com/office/drawing/2014/main" id="{E673A57A-64D5-4143-851B-01E99ED14A84}"/>
              </a:ext>
            </a:extLst>
          </p:cNvPr>
          <p:cNvGrpSpPr/>
          <p:nvPr/>
        </p:nvGrpSpPr>
        <p:grpSpPr>
          <a:xfrm>
            <a:off x="511198" y="1531640"/>
            <a:ext cx="5555830" cy="457200"/>
            <a:chOff x="488504" y="976671"/>
            <a:chExt cx="3600000" cy="457200"/>
          </a:xfrm>
        </p:grpSpPr>
        <p:sp>
          <p:nvSpPr>
            <p:cNvPr id="16" name="Rectangle 2">
              <a:extLst>
                <a:ext uri="{FF2B5EF4-FFF2-40B4-BE49-F238E27FC236}">
                  <a16:creationId xmlns:a16="http://schemas.microsoft.com/office/drawing/2014/main" id="{E416AD4D-EBA3-499D-A644-66B1F79A1149}"/>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予測</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7" name="直線コネクタ 16">
              <a:extLst>
                <a:ext uri="{FF2B5EF4-FFF2-40B4-BE49-F238E27FC236}">
                  <a16:creationId xmlns:a16="http://schemas.microsoft.com/office/drawing/2014/main" id="{136BC50B-AE55-499C-80E1-EBBE83AB94A7}"/>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9A748F31-DA30-499A-820E-4A40B31A2335}"/>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0047739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964781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703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シンガポールの医療機器の定義・分類とロボット介護機器の該当予測（</a:t>
            </a:r>
            <a:r>
              <a:rPr lang="en-US" altLang="ja-JP" dirty="0"/>
              <a:t>4/6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A8EFDD5E-6779-41A1-BE1F-4C5A74964B83}"/>
              </a:ext>
            </a:extLst>
          </p:cNvPr>
          <p:cNvGraphicFramePr>
            <a:graphicFrameLocks noGrp="1"/>
          </p:cNvGraphicFramePr>
          <p:nvPr>
            <p:extLst>
              <p:ext uri="{D42A27DB-BD31-4B8C-83A1-F6EECF244321}">
                <p14:modId xmlns:p14="http://schemas.microsoft.com/office/powerpoint/2010/main" val="1472490863"/>
              </p:ext>
            </p:extLst>
          </p:nvPr>
        </p:nvGraphicFramePr>
        <p:xfrm>
          <a:off x="469626" y="1412776"/>
          <a:ext cx="8910479" cy="4833244"/>
        </p:xfrm>
        <a:graphic>
          <a:graphicData uri="http://schemas.openxmlformats.org/drawingml/2006/table">
            <a:tbl>
              <a:tblPr firstRow="1" bandRow="1">
                <a:tableStyleId>{5C22544A-7EE6-4342-B048-85BDC9FD1C3A}</a:tableStyleId>
              </a:tblPr>
              <a:tblGrid>
                <a:gridCol w="846479">
                  <a:extLst>
                    <a:ext uri="{9D8B030D-6E8A-4147-A177-3AD203B41FA5}">
                      <a16:colId xmlns:a16="http://schemas.microsoft.com/office/drawing/2014/main" val="20000"/>
                    </a:ext>
                  </a:extLst>
                </a:gridCol>
                <a:gridCol w="1656000">
                  <a:extLst>
                    <a:ext uri="{9D8B030D-6E8A-4147-A177-3AD203B41FA5}">
                      <a16:colId xmlns:a16="http://schemas.microsoft.com/office/drawing/2014/main" val="20001"/>
                    </a:ext>
                  </a:extLst>
                </a:gridCol>
                <a:gridCol w="4104000">
                  <a:extLst>
                    <a:ext uri="{9D8B030D-6E8A-4147-A177-3AD203B41FA5}">
                      <a16:colId xmlns:a16="http://schemas.microsoft.com/office/drawing/2014/main" val="20002"/>
                    </a:ext>
                  </a:extLst>
                </a:gridCol>
                <a:gridCol w="1152000">
                  <a:extLst>
                    <a:ext uri="{9D8B030D-6E8A-4147-A177-3AD203B41FA5}">
                      <a16:colId xmlns:a16="http://schemas.microsoft.com/office/drawing/2014/main" val="20003"/>
                    </a:ext>
                  </a:extLst>
                </a:gridCol>
                <a:gridCol w="1152000">
                  <a:extLst>
                    <a:ext uri="{9D8B030D-6E8A-4147-A177-3AD203B41FA5}">
                      <a16:colId xmlns:a16="http://schemas.microsoft.com/office/drawing/2014/main" val="20004"/>
                    </a:ext>
                  </a:extLst>
                </a:gridCol>
              </a:tblGrid>
              <a:tr h="288034">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18286">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32221">
                <a:tc rowSpan="6">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介護施設において使用するセンサーや外部通信機能を備えたプラットフォーム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77518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治療目的ではなく、モニタリングに使用（ドクターの診療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以外）するため。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治療目的ではなく、モニタリングに使用（ドクターの診療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以外）するため。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291002">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在宅介護において使用する、転倒検知センサーや外部通信機能を備えたプ　</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複数の部屋を同時に見守ることが可能。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浴室での見守りが可能。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暗所でも使用できる。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認知症の方の見守りプラットフォームとして、機能の拡張又は他の機器・ソフトウェアと接続ができる。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361667">
                <a:tc vMerge="1">
                  <a:txBody>
                    <a:bodyPr/>
                    <a:lstStyle/>
                    <a:p>
                      <a:endParaRPr kumimoji="1" lang="ja-JP" altLang="en-US"/>
                    </a:p>
                  </a:txBody>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治療目的ではなく、モニタリングに使用（ドクターの診療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以外）するため。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治療目的ではなく、モニタリングに使用（ドクターの診療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以外）するため。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r h="283593">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介護施設に使用する、センサーや外部通信機能を備えたロボット技術を用いた</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機器のプラットフォーム</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複数の要介護者を同時に見守ることが可能。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施設内各所にいる複数の介護従事者へ同時に情報共有することが可能。</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要介護者が自発的に助けを求める行動（ボタンを押す、声を出す等）から得る情報だけに依存しない。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6"/>
                  </a:ext>
                </a:extLst>
              </a:tr>
              <a:tr h="891045">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治療目的ではなく、モニタリングに使用（ドクターの診療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以外）するため。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治療目的ではなく、モニタリングに使用（ドクターの診療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以外）するため。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7"/>
                  </a:ext>
                </a:extLst>
              </a:tr>
            </a:tbl>
          </a:graphicData>
        </a:graphic>
      </p:graphicFrame>
      <p:pic>
        <p:nvPicPr>
          <p:cNvPr id="9" name="図 8">
            <a:extLst>
              <a:ext uri="{FF2B5EF4-FFF2-40B4-BE49-F238E27FC236}">
                <a16:creationId xmlns:a16="http://schemas.microsoft.com/office/drawing/2014/main" id="{67581BEB-D269-4D4B-886B-2D32C8094885}"/>
              </a:ext>
            </a:extLst>
          </p:cNvPr>
          <p:cNvPicPr>
            <a:picLocks noChangeAspect="1"/>
          </p:cNvPicPr>
          <p:nvPr/>
        </p:nvPicPr>
        <p:blipFill>
          <a:blip r:embed="rId7"/>
          <a:stretch>
            <a:fillRect/>
          </a:stretch>
        </p:blipFill>
        <p:spPr>
          <a:xfrm>
            <a:off x="2003616" y="2278717"/>
            <a:ext cx="856404" cy="851602"/>
          </a:xfrm>
          <a:prstGeom prst="rect">
            <a:avLst/>
          </a:prstGeom>
        </p:spPr>
      </p:pic>
      <p:pic>
        <p:nvPicPr>
          <p:cNvPr id="11" name="図 10">
            <a:extLst>
              <a:ext uri="{FF2B5EF4-FFF2-40B4-BE49-F238E27FC236}">
                <a16:creationId xmlns:a16="http://schemas.microsoft.com/office/drawing/2014/main" id="{20C10982-8DC1-46B6-8CD5-75EAC0642B09}"/>
              </a:ext>
            </a:extLst>
          </p:cNvPr>
          <p:cNvPicPr>
            <a:picLocks noChangeAspect="1"/>
          </p:cNvPicPr>
          <p:nvPr/>
        </p:nvPicPr>
        <p:blipFill>
          <a:blip r:embed="rId8"/>
          <a:stretch>
            <a:fillRect/>
          </a:stretch>
        </p:blipFill>
        <p:spPr>
          <a:xfrm>
            <a:off x="2015134" y="3642005"/>
            <a:ext cx="844886" cy="794819"/>
          </a:xfrm>
          <a:prstGeom prst="rect">
            <a:avLst/>
          </a:prstGeom>
        </p:spPr>
      </p:pic>
      <p:pic>
        <p:nvPicPr>
          <p:cNvPr id="12" name="図 11">
            <a:extLst>
              <a:ext uri="{FF2B5EF4-FFF2-40B4-BE49-F238E27FC236}">
                <a16:creationId xmlns:a16="http://schemas.microsoft.com/office/drawing/2014/main" id="{D5974BC9-CCEB-4495-83D4-0788F2E62D5A}"/>
              </a:ext>
            </a:extLst>
          </p:cNvPr>
          <p:cNvPicPr>
            <a:picLocks noChangeAspect="1"/>
          </p:cNvPicPr>
          <p:nvPr/>
        </p:nvPicPr>
        <p:blipFill>
          <a:blip r:embed="rId9"/>
          <a:stretch>
            <a:fillRect/>
          </a:stretch>
        </p:blipFill>
        <p:spPr>
          <a:xfrm>
            <a:off x="1971124" y="5072191"/>
            <a:ext cx="888896" cy="813758"/>
          </a:xfrm>
          <a:prstGeom prst="rect">
            <a:avLst/>
          </a:prstGeom>
        </p:spPr>
      </p:pic>
      <p:grpSp>
        <p:nvGrpSpPr>
          <p:cNvPr id="14" name="グループ化 13">
            <a:extLst>
              <a:ext uri="{FF2B5EF4-FFF2-40B4-BE49-F238E27FC236}">
                <a16:creationId xmlns:a16="http://schemas.microsoft.com/office/drawing/2014/main" id="{D58DEC22-859F-4613-A96E-28BD7FF52418}"/>
              </a:ext>
            </a:extLst>
          </p:cNvPr>
          <p:cNvGrpSpPr/>
          <p:nvPr/>
        </p:nvGrpSpPr>
        <p:grpSpPr>
          <a:xfrm>
            <a:off x="511198" y="1531640"/>
            <a:ext cx="5555830" cy="457200"/>
            <a:chOff x="488504" y="976671"/>
            <a:chExt cx="3600000" cy="457200"/>
          </a:xfrm>
        </p:grpSpPr>
        <p:sp>
          <p:nvSpPr>
            <p:cNvPr id="15" name="Rectangle 2">
              <a:extLst>
                <a:ext uri="{FF2B5EF4-FFF2-40B4-BE49-F238E27FC236}">
                  <a16:creationId xmlns:a16="http://schemas.microsoft.com/office/drawing/2014/main" id="{B8862362-ACA9-49F0-B5CA-701F549601BD}"/>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予測</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6" name="直線コネクタ 15">
              <a:extLst>
                <a:ext uri="{FF2B5EF4-FFF2-40B4-BE49-F238E27FC236}">
                  <a16:creationId xmlns:a16="http://schemas.microsoft.com/office/drawing/2014/main" id="{3D71CA36-281C-455B-9996-1C85342D60D1}"/>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97880D3D-C603-43A0-BADC-F3D07ADB548D}"/>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078303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2004971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805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シンガポールの医療機器の定義・分類とロボット介護機器の該当予測（</a:t>
            </a:r>
            <a:r>
              <a:rPr lang="en-US" altLang="ja-JP" dirty="0"/>
              <a:t>5/6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医療機器は、その安全性や有効性に対する管理の度合いに応じて、クラスＡからＤまでの４区分に分類される。</a:t>
            </a:r>
          </a:p>
        </p:txBody>
      </p:sp>
      <p:graphicFrame>
        <p:nvGraphicFramePr>
          <p:cNvPr id="7" name="表 6">
            <a:extLst>
              <a:ext uri="{FF2B5EF4-FFF2-40B4-BE49-F238E27FC236}">
                <a16:creationId xmlns:a16="http://schemas.microsoft.com/office/drawing/2014/main" id="{5098990B-B8A2-497B-9E96-E6D669E88BB1}"/>
              </a:ext>
            </a:extLst>
          </p:cNvPr>
          <p:cNvGraphicFramePr>
            <a:graphicFrameLocks noGrp="1"/>
          </p:cNvGraphicFramePr>
          <p:nvPr>
            <p:extLst>
              <p:ext uri="{D42A27DB-BD31-4B8C-83A1-F6EECF244321}">
                <p14:modId xmlns:p14="http://schemas.microsoft.com/office/powerpoint/2010/main" val="3717933389"/>
              </p:ext>
            </p:extLst>
          </p:nvPr>
        </p:nvGraphicFramePr>
        <p:xfrm>
          <a:off x="469626" y="1412776"/>
          <a:ext cx="8910479" cy="3671775"/>
        </p:xfrm>
        <a:graphic>
          <a:graphicData uri="http://schemas.openxmlformats.org/drawingml/2006/table">
            <a:tbl>
              <a:tblPr firstRow="1" bandRow="1">
                <a:tableStyleId>{5C22544A-7EE6-4342-B048-85BDC9FD1C3A}</a:tableStyleId>
              </a:tblPr>
              <a:tblGrid>
                <a:gridCol w="846479">
                  <a:extLst>
                    <a:ext uri="{9D8B030D-6E8A-4147-A177-3AD203B41FA5}">
                      <a16:colId xmlns:a16="http://schemas.microsoft.com/office/drawing/2014/main" val="20000"/>
                    </a:ext>
                  </a:extLst>
                </a:gridCol>
                <a:gridCol w="1656000">
                  <a:extLst>
                    <a:ext uri="{9D8B030D-6E8A-4147-A177-3AD203B41FA5}">
                      <a16:colId xmlns:a16="http://schemas.microsoft.com/office/drawing/2014/main" val="20001"/>
                    </a:ext>
                  </a:extLst>
                </a:gridCol>
                <a:gridCol w="4104000">
                  <a:extLst>
                    <a:ext uri="{9D8B030D-6E8A-4147-A177-3AD203B41FA5}">
                      <a16:colId xmlns:a16="http://schemas.microsoft.com/office/drawing/2014/main" val="20002"/>
                    </a:ext>
                  </a:extLst>
                </a:gridCol>
                <a:gridCol w="1152000">
                  <a:extLst>
                    <a:ext uri="{9D8B030D-6E8A-4147-A177-3AD203B41FA5}">
                      <a16:colId xmlns:a16="http://schemas.microsoft.com/office/drawing/2014/main" val="20003"/>
                    </a:ext>
                  </a:extLst>
                </a:gridCol>
                <a:gridCol w="1152000">
                  <a:extLst>
                    <a:ext uri="{9D8B030D-6E8A-4147-A177-3AD203B41FA5}">
                      <a16:colId xmlns:a16="http://schemas.microsoft.com/office/drawing/2014/main" val="20004"/>
                    </a:ext>
                  </a:extLst>
                </a:gridCol>
              </a:tblGrid>
              <a:tr h="289938">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noFill/>
                  </a:tcPr>
                </a:tc>
                <a:tc gridSpan="2">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医療機器への該当</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95190">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endParaRPr kumimoji="1" lang="ja-JP" altLang="en-US" sz="8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tc>
                  <a:txBody>
                    <a:body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1"/>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浴槽に出入りする際の一連の動作を支援する機器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要介護者が一人で使用できる又は一人の介助者の支援の下で使用できる。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要介護者の浴室から浴槽への出入り動作、浴槽をまたぎ湯船につかるまでの一連の動作を支援できる。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機器を使用しなくても少なくとも胸部まで湯に浸かることができる。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2"/>
                  </a:ext>
                </a:extLst>
              </a:tr>
              <a:tr h="948313">
                <a:tc vMerge="1">
                  <a:txBody>
                    <a:bodyPr/>
                    <a:lstStyle/>
                    <a:p>
                      <a:endParaRPr kumimoji="1" lang="ja-JP" altLang="en-US"/>
                    </a:p>
                  </a:txBody>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人体には触れるが、治療目的に使用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するものではない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人体には触れるが、治療目的に使用</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するものではない</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3"/>
                  </a:ext>
                </a:extLst>
              </a:tr>
              <a:tr h="315285">
                <a:tc rowSpan="2">
                  <a:txBody>
                    <a:body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rowSpan="2">
                  <a:txBody>
                    <a:bodyPr/>
                    <a:lstStyle/>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見守り、移動支援、排泄支援をはじめとする介護業務に伴う情報を収集・蓄積</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し、それを基に、高齢者等の必要な支援に活用することを可能とする機器</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定義</a:t>
                      </a: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共有する情報は、ロボット介護機器により得られたものとする。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介護サービスの内容を共有することが可能であるとなお良い。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共有した情報を活用して、ロボット介護機器が適切な動作を行うことが可能であればなお良い。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9388" indent="-100013" algn="l">
                        <a:buFont typeface="Arial" panose="020B0604020202020204" pitchFamily="34" charset="0"/>
                        <a:buChar cha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共有した情報を介護記録システムやケアプラン作成システム等に連結することが可能であればなお良い。</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lumMod val="50000"/>
                        </a:schemeClr>
                      </a:solidFill>
                      <a:prstDash val="dash"/>
                      <a:round/>
                      <a:headEnd type="none" w="med" len="med"/>
                      <a:tailEnd type="none" w="med" len="med"/>
                    </a:lnB>
                    <a:solidFill>
                      <a:srgbClr val="FF9900"/>
                    </a:solidFill>
                  </a:tcPr>
                </a:tc>
                <a:extLst>
                  <a:ext uri="{0D108BD9-81ED-4DB2-BD59-A6C34878D82A}">
                    <a16:rowId xmlns:a16="http://schemas.microsoft.com/office/drawing/2014/main" val="10004"/>
                  </a:ext>
                </a:extLst>
              </a:tr>
              <a:tr h="1208594">
                <a:tc vMerge="1">
                  <a:txBody>
                    <a:bodyPr/>
                    <a:lstStyle/>
                    <a:p>
                      <a:pPr algn="ctr"/>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algn="l"/>
                      <a:endParaRPr kumimoji="1" lang="en-US" altLang="ja-JP" sz="800" b="1" dirty="0">
                        <a:solidFill>
                          <a:schemeClr val="tx1">
                            <a:lumMod val="75000"/>
                            <a:lumOff val="25000"/>
                          </a:schemeClr>
                        </a:solidFill>
                        <a:latin typeface="+mn-ea"/>
                        <a:ea typeface="+mn-ea"/>
                      </a:endParaRPr>
                    </a:p>
                  </a:txBody>
                  <a:tcPr anchor="ctr"/>
                </a:tc>
                <a:tc vMerge="1">
                  <a:txBody>
                    <a:bodyPr/>
                    <a:lstStyle/>
                    <a:p>
                      <a:pPr marL="252000" indent="-171450" algn="l">
                        <a:buFont typeface="Arial" panose="020B0604020202020204" pitchFamily="34" charset="0"/>
                        <a:buChar char="•"/>
                      </a:pPr>
                      <a:endParaRPr kumimoji="1" lang="en-US" altLang="ja-JP"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治療目的ではなく、モニタリング、介護ケアに活用（データはドクターの診療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以外に使用を条件）</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tc>
                  <a:txBody>
                    <a:bodyPr/>
                    <a:lstStyle/>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治療目的ではなく、モニタリング、介護ケアに活用（データはドクターの診療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以外に使用を条件）</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するため。</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28575"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5"/>
                  </a:ext>
                </a:extLst>
              </a:tr>
            </a:tbl>
          </a:graphicData>
        </a:graphic>
      </p:graphicFrame>
      <p:pic>
        <p:nvPicPr>
          <p:cNvPr id="9" name="図 8">
            <a:extLst>
              <a:ext uri="{FF2B5EF4-FFF2-40B4-BE49-F238E27FC236}">
                <a16:creationId xmlns:a16="http://schemas.microsoft.com/office/drawing/2014/main" id="{4EB21591-F40C-4FF5-9991-22C056FD8F52}"/>
              </a:ext>
            </a:extLst>
          </p:cNvPr>
          <p:cNvPicPr>
            <a:picLocks noChangeAspect="1"/>
          </p:cNvPicPr>
          <p:nvPr/>
        </p:nvPicPr>
        <p:blipFill>
          <a:blip r:embed="rId7"/>
          <a:stretch>
            <a:fillRect/>
          </a:stretch>
        </p:blipFill>
        <p:spPr>
          <a:xfrm>
            <a:off x="1991992" y="2363394"/>
            <a:ext cx="864096" cy="817610"/>
          </a:xfrm>
          <a:prstGeom prst="rect">
            <a:avLst/>
          </a:prstGeom>
        </p:spPr>
      </p:pic>
      <p:pic>
        <p:nvPicPr>
          <p:cNvPr id="11" name="図 10">
            <a:extLst>
              <a:ext uri="{FF2B5EF4-FFF2-40B4-BE49-F238E27FC236}">
                <a16:creationId xmlns:a16="http://schemas.microsoft.com/office/drawing/2014/main" id="{5974568F-9214-436F-BD71-29EE408E40B4}"/>
              </a:ext>
            </a:extLst>
          </p:cNvPr>
          <p:cNvPicPr>
            <a:picLocks noChangeAspect="1"/>
          </p:cNvPicPr>
          <p:nvPr/>
        </p:nvPicPr>
        <p:blipFill>
          <a:blip r:embed="rId8"/>
          <a:stretch>
            <a:fillRect/>
          </a:stretch>
        </p:blipFill>
        <p:spPr>
          <a:xfrm>
            <a:off x="2005163" y="3784916"/>
            <a:ext cx="850925" cy="749726"/>
          </a:xfrm>
          <a:prstGeom prst="rect">
            <a:avLst/>
          </a:prstGeom>
        </p:spPr>
      </p:pic>
      <p:grpSp>
        <p:nvGrpSpPr>
          <p:cNvPr id="12" name="グループ化 11">
            <a:extLst>
              <a:ext uri="{FF2B5EF4-FFF2-40B4-BE49-F238E27FC236}">
                <a16:creationId xmlns:a16="http://schemas.microsoft.com/office/drawing/2014/main" id="{89EC90D9-1942-40BF-9A39-FCC899257B29}"/>
              </a:ext>
            </a:extLst>
          </p:cNvPr>
          <p:cNvGrpSpPr/>
          <p:nvPr/>
        </p:nvGrpSpPr>
        <p:grpSpPr>
          <a:xfrm>
            <a:off x="511198" y="1531640"/>
            <a:ext cx="5555830" cy="457200"/>
            <a:chOff x="488504" y="976671"/>
            <a:chExt cx="3600000" cy="457200"/>
          </a:xfrm>
        </p:grpSpPr>
        <p:sp>
          <p:nvSpPr>
            <p:cNvPr id="14" name="Rectangle 2">
              <a:extLst>
                <a:ext uri="{FF2B5EF4-FFF2-40B4-BE49-F238E27FC236}">
                  <a16:creationId xmlns:a16="http://schemas.microsoft.com/office/drawing/2014/main" id="{E6DDA1A5-D513-4B30-A6E1-49DC93BAFAE3}"/>
                </a:ext>
              </a:extLst>
            </p:cNvPr>
            <p:cNvSpPr txBox="1">
              <a:spLocks noChangeArrowheads="1"/>
            </p:cNvSpPr>
            <p:nvPr/>
          </p:nvSpPr>
          <p:spPr>
            <a:xfrm>
              <a:off x="589088"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重点分野機器の医療機器への該当</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予測</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5" name="直線コネクタ 14">
              <a:extLst>
                <a:ext uri="{FF2B5EF4-FFF2-40B4-BE49-F238E27FC236}">
                  <a16:creationId xmlns:a16="http://schemas.microsoft.com/office/drawing/2014/main" id="{8273C18E-712E-4DA6-ABA2-21B4D67108E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6" name="正方形/長方形 15">
              <a:extLst>
                <a:ext uri="{FF2B5EF4-FFF2-40B4-BE49-F238E27FC236}">
                  <a16:creationId xmlns:a16="http://schemas.microsoft.com/office/drawing/2014/main" id="{C36AF43E-1FFA-4C42-946A-73E8553396A3}"/>
                </a:ext>
              </a:extLst>
            </p:cNvPr>
            <p:cNvSpPr/>
            <p:nvPr/>
          </p:nvSpPr>
          <p:spPr bwMode="auto">
            <a:xfrm>
              <a:off x="488504" y="986352"/>
              <a:ext cx="7231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8" name="Rectangle 3">
            <a:extLst>
              <a:ext uri="{FF2B5EF4-FFF2-40B4-BE49-F238E27FC236}">
                <a16:creationId xmlns:a16="http://schemas.microsoft.com/office/drawing/2014/main" id="{372D8477-38B4-476A-A017-A327FDC7C02E}"/>
              </a:ext>
            </a:extLst>
          </p:cNvPr>
          <p:cNvSpPr txBox="1">
            <a:spLocks noChangeArrowheads="1"/>
          </p:cNvSpPr>
          <p:nvPr/>
        </p:nvSpPr>
        <p:spPr bwMode="auto">
          <a:xfrm>
            <a:off x="128464" y="5406159"/>
            <a:ext cx="9251641" cy="61512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58775" indent="-358775" algn="l" defTabSz="957263" rtl="0" eaLnBrk="0" fontAlgn="base" hangingPunct="0">
              <a:spcBef>
                <a:spcPct val="20000"/>
              </a:spcBef>
              <a:spcAft>
                <a:spcPct val="0"/>
              </a:spcAft>
              <a:buClr>
                <a:schemeClr val="accent2"/>
              </a:buClr>
              <a:buFont typeface="Wingdings" pitchFamily="2" charset="2"/>
              <a:buChar char="l"/>
              <a:defRPr kumimoji="1" sz="1400">
                <a:solidFill>
                  <a:schemeClr val="tx1"/>
                </a:solidFill>
                <a:latin typeface="+mn-lt"/>
                <a:ea typeface="+mn-ea"/>
                <a:cs typeface="+mn-cs"/>
              </a:defRPr>
            </a:lvl1pPr>
            <a:lvl2pPr marL="777875" indent="-298450" algn="l" defTabSz="957263" rtl="0" eaLnBrk="0" fontAlgn="base" hangingPunct="0">
              <a:spcBef>
                <a:spcPct val="20000"/>
              </a:spcBef>
              <a:spcAft>
                <a:spcPct val="0"/>
              </a:spcAft>
              <a:buChar char="–"/>
              <a:defRPr kumimoji="1" sz="1400">
                <a:solidFill>
                  <a:schemeClr val="tx1"/>
                </a:solidFill>
                <a:latin typeface="+mn-lt"/>
                <a:ea typeface="+mn-ea"/>
              </a:defRPr>
            </a:lvl2pPr>
            <a:lvl3pPr marL="1196975"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3pPr>
            <a:lvl4pPr marL="1676400" indent="-239713"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4pPr>
            <a:lvl5pPr marL="2154238" indent="-238125" algn="l" defTabSz="957263" rtl="0" eaLnBrk="0" fontAlgn="base" hangingPunct="0">
              <a:spcBef>
                <a:spcPct val="20000"/>
              </a:spcBef>
              <a:spcAft>
                <a:spcPct val="0"/>
              </a:spcAft>
              <a:buClr>
                <a:srgbClr val="0033CC"/>
              </a:buClr>
              <a:buFont typeface="Wingdings" pitchFamily="2" charset="2"/>
              <a:buChar char="l"/>
              <a:defRPr kumimoji="1" sz="1400">
                <a:solidFill>
                  <a:schemeClr val="tx1"/>
                </a:solidFill>
                <a:latin typeface="+mn-lt"/>
                <a:ea typeface="+mn-ea"/>
              </a:defRPr>
            </a:lvl5pPr>
            <a:lvl6pPr marL="26114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6pPr>
            <a:lvl7pPr marL="30686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7pPr>
            <a:lvl8pPr marL="35258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8pPr>
            <a:lvl9pPr marL="3983038" indent="-238125" algn="l" defTabSz="957263" rtl="0" fontAlgn="base">
              <a:spcBef>
                <a:spcPct val="20000"/>
              </a:spcBef>
              <a:spcAft>
                <a:spcPct val="0"/>
              </a:spcAft>
              <a:buClr>
                <a:srgbClr val="0033CC"/>
              </a:buClr>
              <a:buFont typeface="Wingdings" pitchFamily="2" charset="2"/>
              <a:buChar char="l"/>
              <a:defRPr kumimoji="1" sz="1400">
                <a:solidFill>
                  <a:schemeClr val="tx1"/>
                </a:solidFill>
                <a:latin typeface="+mn-lt"/>
                <a:ea typeface="+mn-ea"/>
              </a:defRPr>
            </a:lvl9pPr>
          </a:lstStyle>
          <a:p>
            <a:pPr indent="-87313">
              <a:lnSpc>
                <a:spcPts val="1500"/>
              </a:lnSpc>
              <a:spcBef>
                <a:spcPts val="0"/>
              </a:spcBef>
              <a:buClr>
                <a:srgbClr val="003366"/>
              </a:buClr>
              <a:buNone/>
            </a:pPr>
            <a:r>
              <a:rPr lang="en-US" altLang="ja-JP"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上述の「医療機器への該当予測」は、上記出典のとおり、</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Medical Device Information Communication System</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」及び現地ヒアリング</a:t>
            </a:r>
            <a:r>
              <a:rPr lang="ja-JP" altLang="en-US" sz="11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を参考に弊社が判断したものであるが、</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同じ</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でも</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用途・</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機能</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等によって変わりうるため、医療機器に該当するか及び該当する場合に適用されるリ</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スク分類</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は、シンガポールでの</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医療機器の監督官庁である</a:t>
            </a:r>
            <a:r>
              <a:rPr lang="ja-JP" altLang="en-US" sz="11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ＨＳＡ</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に製品の説明書や仕様書を</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示し、</a:t>
            </a:r>
            <a:r>
              <a:rPr lang="ja-JP"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判定してもらう</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154148618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8141971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2908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シンガポールの医療機器の定義・分類とロボット介護機器の該当予測（</a:t>
            </a:r>
            <a:r>
              <a:rPr lang="en-US" altLang="ja-JP" dirty="0"/>
              <a:t>6/6</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医療機器に対する規制／その他の制度・規制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シンガポールにおいて医療機器に該当しない重点分野機器は、移乗介護（非装着型）、排泄支援、排泄支援（動作支援）、見守り・コミュニケーション、入浴支援、介護業務支援であると予測される。</a:t>
            </a:r>
          </a:p>
        </p:txBody>
      </p:sp>
      <p:graphicFrame>
        <p:nvGraphicFramePr>
          <p:cNvPr id="7" name="表 6">
            <a:extLst>
              <a:ext uri="{FF2B5EF4-FFF2-40B4-BE49-F238E27FC236}">
                <a16:creationId xmlns:a16="http://schemas.microsoft.com/office/drawing/2014/main" id="{DD25A3F7-454B-4587-BEA2-E3F6A9E3A1E2}"/>
              </a:ext>
            </a:extLst>
          </p:cNvPr>
          <p:cNvGraphicFramePr>
            <a:graphicFrameLocks noGrp="1"/>
          </p:cNvGraphicFramePr>
          <p:nvPr>
            <p:extLst>
              <p:ext uri="{D42A27DB-BD31-4B8C-83A1-F6EECF244321}">
                <p14:modId xmlns:p14="http://schemas.microsoft.com/office/powerpoint/2010/main" val="2759608413"/>
              </p:ext>
            </p:extLst>
          </p:nvPr>
        </p:nvGraphicFramePr>
        <p:xfrm>
          <a:off x="416205" y="2132855"/>
          <a:ext cx="8972288" cy="3616711"/>
        </p:xfrm>
        <a:graphic>
          <a:graphicData uri="http://schemas.openxmlformats.org/drawingml/2006/table">
            <a:tbl>
              <a:tblPr firstRow="1" bandRow="1">
                <a:tableStyleId>{5C22544A-7EE6-4342-B048-85BDC9FD1C3A}</a:tableStyleId>
              </a:tblPr>
              <a:tblGrid>
                <a:gridCol w="320944">
                  <a:extLst>
                    <a:ext uri="{9D8B030D-6E8A-4147-A177-3AD203B41FA5}">
                      <a16:colId xmlns:a16="http://schemas.microsoft.com/office/drawing/2014/main" val="20000"/>
                    </a:ext>
                  </a:extLst>
                </a:gridCol>
                <a:gridCol w="320944">
                  <a:extLst>
                    <a:ext uri="{9D8B030D-6E8A-4147-A177-3AD203B41FA5}">
                      <a16:colId xmlns:a16="http://schemas.microsoft.com/office/drawing/2014/main" val="20001"/>
                    </a:ext>
                  </a:extLst>
                </a:gridCol>
                <a:gridCol w="640800">
                  <a:extLst>
                    <a:ext uri="{9D8B030D-6E8A-4147-A177-3AD203B41FA5}">
                      <a16:colId xmlns:a16="http://schemas.microsoft.com/office/drawing/2014/main" val="20002"/>
                    </a:ext>
                  </a:extLst>
                </a:gridCol>
                <a:gridCol w="640800">
                  <a:extLst>
                    <a:ext uri="{9D8B030D-6E8A-4147-A177-3AD203B41FA5}">
                      <a16:colId xmlns:a16="http://schemas.microsoft.com/office/drawing/2014/main" val="20003"/>
                    </a:ext>
                  </a:extLst>
                </a:gridCol>
                <a:gridCol w="640800">
                  <a:extLst>
                    <a:ext uri="{9D8B030D-6E8A-4147-A177-3AD203B41FA5}">
                      <a16:colId xmlns:a16="http://schemas.microsoft.com/office/drawing/2014/main" val="20004"/>
                    </a:ext>
                  </a:extLst>
                </a:gridCol>
                <a:gridCol w="640800">
                  <a:extLst>
                    <a:ext uri="{9D8B030D-6E8A-4147-A177-3AD203B41FA5}">
                      <a16:colId xmlns:a16="http://schemas.microsoft.com/office/drawing/2014/main" val="20005"/>
                    </a:ext>
                  </a:extLst>
                </a:gridCol>
                <a:gridCol w="640800">
                  <a:extLst>
                    <a:ext uri="{9D8B030D-6E8A-4147-A177-3AD203B41FA5}">
                      <a16:colId xmlns:a16="http://schemas.microsoft.com/office/drawing/2014/main" val="20006"/>
                    </a:ext>
                  </a:extLst>
                </a:gridCol>
                <a:gridCol w="640800">
                  <a:extLst>
                    <a:ext uri="{9D8B030D-6E8A-4147-A177-3AD203B41FA5}">
                      <a16:colId xmlns:a16="http://schemas.microsoft.com/office/drawing/2014/main" val="20007"/>
                    </a:ext>
                  </a:extLst>
                </a:gridCol>
                <a:gridCol w="640800">
                  <a:extLst>
                    <a:ext uri="{9D8B030D-6E8A-4147-A177-3AD203B41FA5}">
                      <a16:colId xmlns:a16="http://schemas.microsoft.com/office/drawing/2014/main" val="20008"/>
                    </a:ext>
                  </a:extLst>
                </a:gridCol>
                <a:gridCol w="640800">
                  <a:extLst>
                    <a:ext uri="{9D8B030D-6E8A-4147-A177-3AD203B41FA5}">
                      <a16:colId xmlns:a16="http://schemas.microsoft.com/office/drawing/2014/main" val="20009"/>
                    </a:ext>
                  </a:extLst>
                </a:gridCol>
                <a:gridCol w="640800">
                  <a:extLst>
                    <a:ext uri="{9D8B030D-6E8A-4147-A177-3AD203B41FA5}">
                      <a16:colId xmlns:a16="http://schemas.microsoft.com/office/drawing/2014/main" val="20010"/>
                    </a:ext>
                  </a:extLst>
                </a:gridCol>
                <a:gridCol w="640800">
                  <a:extLst>
                    <a:ext uri="{9D8B030D-6E8A-4147-A177-3AD203B41FA5}">
                      <a16:colId xmlns:a16="http://schemas.microsoft.com/office/drawing/2014/main" val="20011"/>
                    </a:ext>
                  </a:extLst>
                </a:gridCol>
                <a:gridCol w="640800">
                  <a:extLst>
                    <a:ext uri="{9D8B030D-6E8A-4147-A177-3AD203B41FA5}">
                      <a16:colId xmlns:a16="http://schemas.microsoft.com/office/drawing/2014/main" val="20012"/>
                    </a:ext>
                  </a:extLst>
                </a:gridCol>
                <a:gridCol w="640800">
                  <a:extLst>
                    <a:ext uri="{9D8B030D-6E8A-4147-A177-3AD203B41FA5}">
                      <a16:colId xmlns:a16="http://schemas.microsoft.com/office/drawing/2014/main" val="20013"/>
                    </a:ext>
                  </a:extLst>
                </a:gridCol>
                <a:gridCol w="640800">
                  <a:extLst>
                    <a:ext uri="{9D8B030D-6E8A-4147-A177-3AD203B41FA5}">
                      <a16:colId xmlns:a16="http://schemas.microsoft.com/office/drawing/2014/main" val="20014"/>
                    </a:ext>
                  </a:extLst>
                </a:gridCol>
              </a:tblGrid>
              <a:tr h="525987">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solidFill>
                      <a:schemeClr val="bg1"/>
                    </a:solidFill>
                  </a:tcPr>
                </a:tc>
                <a:tc rowSpan="2" hMerge="1">
                  <a:txBody>
                    <a:bodyPr/>
                    <a:lstStyle/>
                    <a:p>
                      <a:endParaRPr kumimoji="1" lang="ja-JP" altLang="en-US"/>
                    </a:p>
                  </a:txBody>
                  <a:tcPr/>
                </a:tc>
                <a:tc grid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移乗介護</a:t>
                      </a:r>
                    </a:p>
                  </a:txBody>
                  <a:tcPr anchor="ctr">
                    <a:solidFill>
                      <a:srgbClr val="0070C0"/>
                    </a:solidFill>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移動支援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gridSpan="3">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solidFill>
                      <a:srgbClr val="0070C0"/>
                    </a:solidFill>
                  </a:tcPr>
                </a:tc>
                <a:tc hMerge="1">
                  <a:txBody>
                    <a:bodyPr/>
                    <a:lstStyle/>
                    <a:p>
                      <a:endParaRPr kumimoji="1" lang="ja-JP" altLang="en-US" dirty="0"/>
                    </a:p>
                  </a:txBody>
                  <a:tcPr/>
                </a:tc>
                <a:tc hMerge="1">
                  <a:txBody>
                    <a:bodyPr/>
                    <a:lstStyle/>
                    <a:p>
                      <a:endParaRPr kumimoji="1" lang="ja-JP" altLang="en-US" dirty="0"/>
                    </a:p>
                  </a:txBody>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業務</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solidFill>
                      <a:srgbClr val="0070C0"/>
                    </a:solidFill>
                  </a:tcPr>
                </a:tc>
                <a:extLst>
                  <a:ext uri="{0D108BD9-81ED-4DB2-BD59-A6C34878D82A}">
                    <a16:rowId xmlns:a16="http://schemas.microsoft.com/office/drawing/2014/main" val="10000"/>
                  </a:ext>
                </a:extLst>
              </a:tr>
              <a:tr h="1465251">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予測）</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a:t>
                      </a:r>
                      <a:b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b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a:txBody>
                    <a:bodyPr/>
                    <a:lstStyle/>
                    <a:p>
                      <a:pPr algn="ct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ー</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ション</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0" dirty="0">
                        <a:solidFill>
                          <a:srgbClr val="002060"/>
                        </a:solidFill>
                        <a:latin typeface="+mn-ea"/>
                        <a:ea typeface="+mn-ea"/>
                      </a:endParaRPr>
                    </a:p>
                  </a:txBody>
                  <a:tcPr marL="0" marR="0" anchor="ctr">
                    <a:solidFill>
                      <a:srgbClr val="CCECFF"/>
                    </a:solidFill>
                  </a:tcPr>
                </a:tc>
                <a:tc vMerge="1">
                  <a:txBody>
                    <a:bodyPr/>
                    <a:lstStyle/>
                    <a:p>
                      <a:endParaRPr kumimoji="1" lang="ja-JP" altLang="en-US" sz="1100" b="0" dirty="0">
                        <a:solidFill>
                          <a:srgbClr val="002060"/>
                        </a:solidFill>
                      </a:endParaRPr>
                    </a:p>
                  </a:txBody>
                  <a:tcPr/>
                </a:tc>
                <a:tc vMerge="1">
                  <a:txBody>
                    <a:bodyPr/>
                    <a:lstStyle/>
                    <a:p>
                      <a:endParaRPr kumimoji="1" lang="ja-JP" altLang="en-US" sz="1100" b="0" dirty="0">
                        <a:solidFill>
                          <a:srgbClr val="002060"/>
                        </a:solidFill>
                      </a:endParaRPr>
                    </a:p>
                  </a:txBody>
                  <a:tcPr/>
                </a:tc>
                <a:extLst>
                  <a:ext uri="{0D108BD9-81ED-4DB2-BD59-A6C34878D82A}">
                    <a16:rowId xmlns:a16="http://schemas.microsoft.com/office/drawing/2014/main" val="10001"/>
                  </a:ext>
                </a:extLst>
              </a:tr>
              <a:tr h="812056">
                <a:tc rowSpan="2">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シンガポール</a:t>
                      </a:r>
                    </a:p>
                  </a:txBody>
                  <a:tcPr vert="eaVert" anchor="ctr">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p>
                  </a:txBody>
                  <a:tcPr vert="eaVert"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B</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solidFill>
                      <a:srgbClr val="FF990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chemeClr val="bg1">
                        <a:lumMod val="8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l"/>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2"/>
                  </a:ext>
                </a:extLst>
              </a:tr>
              <a:tr h="813417">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vert="eaVert"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B</a:t>
                      </a: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solidFill>
                      <a:schemeClr val="bg1">
                        <a:lumMod val="85000"/>
                      </a:schemeClr>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gridSpan="3">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tc>
                  <a:txBody>
                    <a:bodyPr/>
                    <a:lstStyle/>
                    <a:p>
                      <a:pPr algn="ct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solidFill>
                      <a:srgbClr val="FF9900"/>
                    </a:solidFill>
                  </a:tcPr>
                </a:tc>
                <a:extLst>
                  <a:ext uri="{0D108BD9-81ED-4DB2-BD59-A6C34878D82A}">
                    <a16:rowId xmlns:a16="http://schemas.microsoft.com/office/drawing/2014/main" val="10003"/>
                  </a:ext>
                </a:extLst>
              </a:tr>
            </a:tbl>
          </a:graphicData>
        </a:graphic>
      </p:graphicFrame>
      <p:pic>
        <p:nvPicPr>
          <p:cNvPr id="9" name="図 8">
            <a:extLst>
              <a:ext uri="{FF2B5EF4-FFF2-40B4-BE49-F238E27FC236}">
                <a16:creationId xmlns:a16="http://schemas.microsoft.com/office/drawing/2014/main" id="{4CBDFF49-9E7A-4636-84C4-877DBAE0B0B9}"/>
              </a:ext>
            </a:extLst>
          </p:cNvPr>
          <p:cNvPicPr>
            <a:picLocks noChangeAspect="1"/>
          </p:cNvPicPr>
          <p:nvPr/>
        </p:nvPicPr>
        <p:blipFill>
          <a:blip r:embed="rId7"/>
          <a:stretch>
            <a:fillRect/>
          </a:stretch>
        </p:blipFill>
        <p:spPr>
          <a:xfrm>
            <a:off x="1094823" y="3430211"/>
            <a:ext cx="576064" cy="574853"/>
          </a:xfrm>
          <a:prstGeom prst="roundRect">
            <a:avLst>
              <a:gd name="adj" fmla="val 8594"/>
            </a:avLst>
          </a:prstGeom>
          <a:solidFill>
            <a:srgbClr val="FFFFFF">
              <a:shade val="85000"/>
            </a:srgbClr>
          </a:solidFill>
          <a:ln>
            <a:noFill/>
          </a:ln>
          <a:effectLst>
            <a:softEdge rad="31750"/>
          </a:effectLst>
        </p:spPr>
      </p:pic>
      <p:pic>
        <p:nvPicPr>
          <p:cNvPr id="11" name="図 10">
            <a:extLst>
              <a:ext uri="{FF2B5EF4-FFF2-40B4-BE49-F238E27FC236}">
                <a16:creationId xmlns:a16="http://schemas.microsoft.com/office/drawing/2014/main" id="{21940FD1-6315-4F22-A412-169DCF910641}"/>
              </a:ext>
            </a:extLst>
          </p:cNvPr>
          <p:cNvPicPr>
            <a:picLocks noChangeAspect="1"/>
          </p:cNvPicPr>
          <p:nvPr/>
        </p:nvPicPr>
        <p:blipFill>
          <a:blip r:embed="rId8"/>
          <a:stretch>
            <a:fillRect/>
          </a:stretch>
        </p:blipFill>
        <p:spPr>
          <a:xfrm>
            <a:off x="1724677" y="3430211"/>
            <a:ext cx="593027" cy="574853"/>
          </a:xfrm>
          <a:prstGeom prst="roundRect">
            <a:avLst>
              <a:gd name="adj" fmla="val 8594"/>
            </a:avLst>
          </a:prstGeom>
          <a:solidFill>
            <a:srgbClr val="FFFFFF">
              <a:shade val="85000"/>
            </a:srgbClr>
          </a:solidFill>
          <a:ln>
            <a:noFill/>
          </a:ln>
          <a:effectLst>
            <a:softEdge rad="31750"/>
          </a:effectLst>
        </p:spPr>
      </p:pic>
      <p:pic>
        <p:nvPicPr>
          <p:cNvPr id="12" name="図 11">
            <a:extLst>
              <a:ext uri="{FF2B5EF4-FFF2-40B4-BE49-F238E27FC236}">
                <a16:creationId xmlns:a16="http://schemas.microsoft.com/office/drawing/2014/main" id="{12EBA377-5E84-45B2-9581-F8B02E3B3FCF}"/>
              </a:ext>
            </a:extLst>
          </p:cNvPr>
          <p:cNvPicPr>
            <a:picLocks noChangeAspect="1"/>
          </p:cNvPicPr>
          <p:nvPr/>
        </p:nvPicPr>
        <p:blipFill>
          <a:blip r:embed="rId9"/>
          <a:stretch>
            <a:fillRect/>
          </a:stretch>
        </p:blipFill>
        <p:spPr>
          <a:xfrm>
            <a:off x="2362529" y="3430211"/>
            <a:ext cx="607502" cy="574853"/>
          </a:xfrm>
          <a:prstGeom prst="roundRect">
            <a:avLst>
              <a:gd name="adj" fmla="val 8594"/>
            </a:avLst>
          </a:prstGeom>
          <a:solidFill>
            <a:srgbClr val="FFFFFF">
              <a:shade val="85000"/>
            </a:srgbClr>
          </a:solidFill>
          <a:ln>
            <a:noFill/>
          </a:ln>
          <a:effectLst>
            <a:softEdge rad="31750"/>
          </a:effectLst>
        </p:spPr>
      </p:pic>
      <p:pic>
        <p:nvPicPr>
          <p:cNvPr id="14" name="図 13">
            <a:extLst>
              <a:ext uri="{FF2B5EF4-FFF2-40B4-BE49-F238E27FC236}">
                <a16:creationId xmlns:a16="http://schemas.microsoft.com/office/drawing/2014/main" id="{F99ABA2C-3ACB-4ED7-823B-725DB60914A3}"/>
              </a:ext>
            </a:extLst>
          </p:cNvPr>
          <p:cNvPicPr>
            <a:picLocks noChangeAspect="1"/>
          </p:cNvPicPr>
          <p:nvPr/>
        </p:nvPicPr>
        <p:blipFill>
          <a:blip r:embed="rId10"/>
          <a:stretch>
            <a:fillRect/>
          </a:stretch>
        </p:blipFill>
        <p:spPr>
          <a:xfrm>
            <a:off x="3007215" y="3430210"/>
            <a:ext cx="587723" cy="574853"/>
          </a:xfrm>
          <a:prstGeom prst="roundRect">
            <a:avLst>
              <a:gd name="adj" fmla="val 8594"/>
            </a:avLst>
          </a:prstGeom>
          <a:solidFill>
            <a:srgbClr val="FFFFFF">
              <a:shade val="85000"/>
            </a:srgbClr>
          </a:solidFill>
          <a:ln>
            <a:noFill/>
          </a:ln>
          <a:effectLst>
            <a:softEdge rad="31750"/>
          </a:effectLst>
        </p:spPr>
      </p:pic>
      <p:pic>
        <p:nvPicPr>
          <p:cNvPr id="15" name="図 14">
            <a:extLst>
              <a:ext uri="{FF2B5EF4-FFF2-40B4-BE49-F238E27FC236}">
                <a16:creationId xmlns:a16="http://schemas.microsoft.com/office/drawing/2014/main" id="{269F228C-1EC1-4755-8007-EEA42A142DF9}"/>
              </a:ext>
            </a:extLst>
          </p:cNvPr>
          <p:cNvPicPr>
            <a:picLocks noChangeAspect="1"/>
          </p:cNvPicPr>
          <p:nvPr/>
        </p:nvPicPr>
        <p:blipFill>
          <a:blip r:embed="rId11"/>
          <a:stretch>
            <a:fillRect/>
          </a:stretch>
        </p:blipFill>
        <p:spPr>
          <a:xfrm>
            <a:off x="3651327" y="3430210"/>
            <a:ext cx="582264" cy="574853"/>
          </a:xfrm>
          <a:prstGeom prst="roundRect">
            <a:avLst>
              <a:gd name="adj" fmla="val 8594"/>
            </a:avLst>
          </a:prstGeom>
          <a:solidFill>
            <a:srgbClr val="FFFFFF">
              <a:shade val="85000"/>
            </a:srgbClr>
          </a:solidFill>
          <a:ln>
            <a:noFill/>
          </a:ln>
          <a:effectLst>
            <a:softEdge rad="31750"/>
          </a:effectLst>
        </p:spPr>
      </p:pic>
      <p:pic>
        <p:nvPicPr>
          <p:cNvPr id="16" name="図 15">
            <a:extLst>
              <a:ext uri="{FF2B5EF4-FFF2-40B4-BE49-F238E27FC236}">
                <a16:creationId xmlns:a16="http://schemas.microsoft.com/office/drawing/2014/main" id="{CFF444F1-C33B-43AD-B0AA-59308791C63D}"/>
              </a:ext>
            </a:extLst>
          </p:cNvPr>
          <p:cNvPicPr>
            <a:picLocks noChangeAspect="1"/>
          </p:cNvPicPr>
          <p:nvPr/>
        </p:nvPicPr>
        <p:blipFill>
          <a:blip r:embed="rId12"/>
          <a:stretch>
            <a:fillRect/>
          </a:stretch>
        </p:blipFill>
        <p:spPr>
          <a:xfrm>
            <a:off x="4287790" y="3430210"/>
            <a:ext cx="612004" cy="574853"/>
          </a:xfrm>
          <a:prstGeom prst="roundRect">
            <a:avLst>
              <a:gd name="adj" fmla="val 8594"/>
            </a:avLst>
          </a:prstGeom>
          <a:solidFill>
            <a:srgbClr val="FFFFFF">
              <a:shade val="85000"/>
            </a:srgbClr>
          </a:solidFill>
          <a:ln>
            <a:noFill/>
          </a:ln>
          <a:effectLst>
            <a:softEdge rad="31750"/>
          </a:effectLst>
        </p:spPr>
      </p:pic>
      <p:pic>
        <p:nvPicPr>
          <p:cNvPr id="17" name="図 16">
            <a:extLst>
              <a:ext uri="{FF2B5EF4-FFF2-40B4-BE49-F238E27FC236}">
                <a16:creationId xmlns:a16="http://schemas.microsoft.com/office/drawing/2014/main" id="{0B532BF2-6BA8-40AF-A5A8-4094A24CC21E}"/>
              </a:ext>
            </a:extLst>
          </p:cNvPr>
          <p:cNvPicPr>
            <a:picLocks noChangeAspect="1"/>
          </p:cNvPicPr>
          <p:nvPr/>
        </p:nvPicPr>
        <p:blipFill>
          <a:blip r:embed="rId13"/>
          <a:stretch>
            <a:fillRect/>
          </a:stretch>
        </p:blipFill>
        <p:spPr>
          <a:xfrm>
            <a:off x="5547415" y="3430210"/>
            <a:ext cx="636887" cy="574853"/>
          </a:xfrm>
          <a:prstGeom prst="roundRect">
            <a:avLst>
              <a:gd name="adj" fmla="val 8594"/>
            </a:avLst>
          </a:prstGeom>
          <a:solidFill>
            <a:srgbClr val="FFFFFF">
              <a:shade val="85000"/>
            </a:srgbClr>
          </a:solidFill>
          <a:ln>
            <a:noFill/>
          </a:ln>
          <a:effectLst>
            <a:softEdge rad="31750"/>
          </a:effectLst>
        </p:spPr>
      </p:pic>
      <p:pic>
        <p:nvPicPr>
          <p:cNvPr id="18" name="図 17">
            <a:extLst>
              <a:ext uri="{FF2B5EF4-FFF2-40B4-BE49-F238E27FC236}">
                <a16:creationId xmlns:a16="http://schemas.microsoft.com/office/drawing/2014/main" id="{95447EF1-2D29-4588-9A6C-FD62B604838F}"/>
              </a:ext>
            </a:extLst>
          </p:cNvPr>
          <p:cNvPicPr>
            <a:picLocks noChangeAspect="1"/>
          </p:cNvPicPr>
          <p:nvPr/>
        </p:nvPicPr>
        <p:blipFill>
          <a:blip r:embed="rId14"/>
          <a:stretch>
            <a:fillRect/>
          </a:stretch>
        </p:blipFill>
        <p:spPr>
          <a:xfrm>
            <a:off x="4936102" y="3430210"/>
            <a:ext cx="618759" cy="574853"/>
          </a:xfrm>
          <a:prstGeom prst="roundRect">
            <a:avLst>
              <a:gd name="adj" fmla="val 8594"/>
            </a:avLst>
          </a:prstGeom>
          <a:solidFill>
            <a:srgbClr val="FFFFFF">
              <a:shade val="85000"/>
            </a:srgbClr>
          </a:solidFill>
          <a:ln>
            <a:noFill/>
          </a:ln>
          <a:effectLst>
            <a:softEdge rad="31750"/>
          </a:effectLst>
        </p:spPr>
      </p:pic>
      <p:pic>
        <p:nvPicPr>
          <p:cNvPr id="19" name="図 18">
            <a:extLst>
              <a:ext uri="{FF2B5EF4-FFF2-40B4-BE49-F238E27FC236}">
                <a16:creationId xmlns:a16="http://schemas.microsoft.com/office/drawing/2014/main" id="{A49396BC-9B33-4BC3-A18C-7375222AF2A5}"/>
              </a:ext>
            </a:extLst>
          </p:cNvPr>
          <p:cNvPicPr>
            <a:picLocks noChangeAspect="1"/>
          </p:cNvPicPr>
          <p:nvPr/>
        </p:nvPicPr>
        <p:blipFill>
          <a:blip r:embed="rId15"/>
          <a:stretch>
            <a:fillRect/>
          </a:stretch>
        </p:blipFill>
        <p:spPr>
          <a:xfrm>
            <a:off x="6226942" y="3430210"/>
            <a:ext cx="578094" cy="574853"/>
          </a:xfrm>
          <a:prstGeom prst="roundRect">
            <a:avLst>
              <a:gd name="adj" fmla="val 8594"/>
            </a:avLst>
          </a:prstGeom>
          <a:solidFill>
            <a:srgbClr val="FFFFFF">
              <a:shade val="85000"/>
            </a:srgbClr>
          </a:solidFill>
          <a:ln>
            <a:noFill/>
          </a:ln>
          <a:effectLst>
            <a:softEdge rad="31750"/>
          </a:effectLst>
        </p:spPr>
      </p:pic>
      <p:pic>
        <p:nvPicPr>
          <p:cNvPr id="20" name="図 19">
            <a:extLst>
              <a:ext uri="{FF2B5EF4-FFF2-40B4-BE49-F238E27FC236}">
                <a16:creationId xmlns:a16="http://schemas.microsoft.com/office/drawing/2014/main" id="{CEAF2D23-DA1C-474B-A9D2-51853609E27E}"/>
              </a:ext>
            </a:extLst>
          </p:cNvPr>
          <p:cNvPicPr>
            <a:picLocks noChangeAspect="1"/>
          </p:cNvPicPr>
          <p:nvPr/>
        </p:nvPicPr>
        <p:blipFill>
          <a:blip r:embed="rId16"/>
          <a:stretch>
            <a:fillRect/>
          </a:stretch>
        </p:blipFill>
        <p:spPr>
          <a:xfrm>
            <a:off x="6851317" y="3430210"/>
            <a:ext cx="611064" cy="574853"/>
          </a:xfrm>
          <a:prstGeom prst="roundRect">
            <a:avLst>
              <a:gd name="adj" fmla="val 8594"/>
            </a:avLst>
          </a:prstGeom>
          <a:solidFill>
            <a:srgbClr val="FFFFFF">
              <a:shade val="85000"/>
            </a:srgbClr>
          </a:solidFill>
          <a:ln>
            <a:noFill/>
          </a:ln>
          <a:effectLst>
            <a:softEdge rad="31750"/>
          </a:effectLst>
        </p:spPr>
      </p:pic>
      <p:pic>
        <p:nvPicPr>
          <p:cNvPr id="21" name="図 20">
            <a:extLst>
              <a:ext uri="{FF2B5EF4-FFF2-40B4-BE49-F238E27FC236}">
                <a16:creationId xmlns:a16="http://schemas.microsoft.com/office/drawing/2014/main" id="{A427D0E6-5804-40AE-B517-12297A34C178}"/>
              </a:ext>
            </a:extLst>
          </p:cNvPr>
          <p:cNvPicPr>
            <a:picLocks noChangeAspect="1"/>
          </p:cNvPicPr>
          <p:nvPr/>
        </p:nvPicPr>
        <p:blipFill>
          <a:blip r:embed="rId17"/>
          <a:stretch>
            <a:fillRect/>
          </a:stretch>
        </p:blipFill>
        <p:spPr>
          <a:xfrm>
            <a:off x="7472952" y="3428946"/>
            <a:ext cx="629313" cy="576117"/>
          </a:xfrm>
          <a:prstGeom prst="roundRect">
            <a:avLst>
              <a:gd name="adj" fmla="val 8594"/>
            </a:avLst>
          </a:prstGeom>
          <a:solidFill>
            <a:srgbClr val="FFFFFF">
              <a:shade val="85000"/>
            </a:srgbClr>
          </a:solidFill>
          <a:ln>
            <a:noFill/>
          </a:ln>
          <a:effectLst>
            <a:softEdge rad="31750"/>
          </a:effectLst>
        </p:spPr>
      </p:pic>
      <p:pic>
        <p:nvPicPr>
          <p:cNvPr id="22" name="図 21">
            <a:extLst>
              <a:ext uri="{FF2B5EF4-FFF2-40B4-BE49-F238E27FC236}">
                <a16:creationId xmlns:a16="http://schemas.microsoft.com/office/drawing/2014/main" id="{50598222-0DE7-4852-B82F-12126F929B2F}"/>
              </a:ext>
            </a:extLst>
          </p:cNvPr>
          <p:cNvPicPr>
            <a:picLocks noChangeAspect="1"/>
          </p:cNvPicPr>
          <p:nvPr/>
        </p:nvPicPr>
        <p:blipFill>
          <a:blip r:embed="rId18"/>
          <a:stretch>
            <a:fillRect/>
          </a:stretch>
        </p:blipFill>
        <p:spPr>
          <a:xfrm>
            <a:off x="8144479" y="3428946"/>
            <a:ext cx="608873" cy="576117"/>
          </a:xfrm>
          <a:prstGeom prst="roundRect">
            <a:avLst>
              <a:gd name="adj" fmla="val 8594"/>
            </a:avLst>
          </a:prstGeom>
          <a:solidFill>
            <a:srgbClr val="FFFFFF">
              <a:shade val="85000"/>
            </a:srgbClr>
          </a:solidFill>
          <a:ln>
            <a:noFill/>
          </a:ln>
          <a:effectLst>
            <a:softEdge rad="31750"/>
          </a:effectLst>
        </p:spPr>
      </p:pic>
      <p:pic>
        <p:nvPicPr>
          <p:cNvPr id="23" name="図 22">
            <a:extLst>
              <a:ext uri="{FF2B5EF4-FFF2-40B4-BE49-F238E27FC236}">
                <a16:creationId xmlns:a16="http://schemas.microsoft.com/office/drawing/2014/main" id="{B0A03480-E651-4A77-93C4-05F8345B0AED}"/>
              </a:ext>
            </a:extLst>
          </p:cNvPr>
          <p:cNvPicPr>
            <a:picLocks noChangeAspect="1"/>
          </p:cNvPicPr>
          <p:nvPr/>
        </p:nvPicPr>
        <p:blipFill>
          <a:blip r:embed="rId19"/>
          <a:stretch>
            <a:fillRect/>
          </a:stretch>
        </p:blipFill>
        <p:spPr>
          <a:xfrm>
            <a:off x="8749305" y="3428946"/>
            <a:ext cx="653882" cy="576117"/>
          </a:xfrm>
          <a:prstGeom prst="roundRect">
            <a:avLst>
              <a:gd name="adj" fmla="val 8594"/>
            </a:avLst>
          </a:prstGeom>
          <a:solidFill>
            <a:srgbClr val="FFFFFF">
              <a:shade val="85000"/>
            </a:srgbClr>
          </a:solidFill>
          <a:ln>
            <a:noFill/>
          </a:ln>
          <a:effectLst>
            <a:softEdge rad="31750"/>
          </a:effectLst>
        </p:spPr>
      </p:pic>
      <p:grpSp>
        <p:nvGrpSpPr>
          <p:cNvPr id="25" name="グループ化 24">
            <a:extLst>
              <a:ext uri="{FF2B5EF4-FFF2-40B4-BE49-F238E27FC236}">
                <a16:creationId xmlns:a16="http://schemas.microsoft.com/office/drawing/2014/main" id="{D4D09B3A-0C40-4EBF-8ADD-2D2B74D252B8}"/>
              </a:ext>
            </a:extLst>
          </p:cNvPr>
          <p:cNvGrpSpPr/>
          <p:nvPr/>
        </p:nvGrpSpPr>
        <p:grpSpPr>
          <a:xfrm>
            <a:off x="428556" y="1628800"/>
            <a:ext cx="6804317" cy="457200"/>
            <a:chOff x="776535" y="1362293"/>
            <a:chExt cx="8445381" cy="457200"/>
          </a:xfrm>
        </p:grpSpPr>
        <p:sp>
          <p:nvSpPr>
            <p:cNvPr id="26" name="Rectangle 2">
              <a:extLst>
                <a:ext uri="{FF2B5EF4-FFF2-40B4-BE49-F238E27FC236}">
                  <a16:creationId xmlns:a16="http://schemas.microsoft.com/office/drawing/2014/main" id="{1CC12817-F2AC-4011-BC20-249111DED4D5}"/>
                </a:ext>
              </a:extLst>
            </p:cNvPr>
            <p:cNvSpPr txBox="1">
              <a:spLocks noChangeArrowheads="1"/>
            </p:cNvSpPr>
            <p:nvPr/>
          </p:nvSpPr>
          <p:spPr>
            <a:xfrm>
              <a:off x="995779" y="1362293"/>
              <a:ext cx="8226137" cy="457200"/>
            </a:xfrm>
            <a:prstGeom prst="rect">
              <a:avLst/>
            </a:prstGeom>
          </p:spPr>
          <p:txBody>
            <a:bodyPr/>
            <a:lstStyle/>
            <a:p>
              <a:pPr defTabSz="957263" eaLnBrk="0" fontAlgn="ctr" hangingPunct="0">
                <a:defRPr/>
              </a:pPr>
              <a:r>
                <a:rPr lang="ja-JP" altLang="en-US"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重点分野機器についての医療機器への該当性のまとめ</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27" name="直線コネクタ 26">
              <a:extLst>
                <a:ext uri="{FF2B5EF4-FFF2-40B4-BE49-F238E27FC236}">
                  <a16:creationId xmlns:a16="http://schemas.microsoft.com/office/drawing/2014/main" id="{71836387-BC98-404D-A222-35AA3F76A93B}"/>
                </a:ext>
              </a:extLst>
            </p:cNvPr>
            <p:cNvCxnSpPr/>
            <p:nvPr/>
          </p:nvCxnSpPr>
          <p:spPr bwMode="auto">
            <a:xfrm>
              <a:off x="776535" y="1692968"/>
              <a:ext cx="7020001"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8" name="正方形/長方形 27">
              <a:extLst>
                <a:ext uri="{FF2B5EF4-FFF2-40B4-BE49-F238E27FC236}">
                  <a16:creationId xmlns:a16="http://schemas.microsoft.com/office/drawing/2014/main" id="{380D28E9-A935-4BC8-8C14-DB3F6A5B48E2}"/>
                </a:ext>
              </a:extLst>
            </p:cNvPr>
            <p:cNvSpPr/>
            <p:nvPr/>
          </p:nvSpPr>
          <p:spPr bwMode="auto">
            <a:xfrm>
              <a:off x="776535" y="1362507"/>
              <a:ext cx="138516"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39596560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991584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010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シンガポール現地で販売されているロボット介護機器（</a:t>
            </a:r>
            <a:r>
              <a:rPr lang="en-US" altLang="ja-JP" dirty="0"/>
              <a:t>1/5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13968BA1-F0D6-4EFA-AB6D-634F4853140E}"/>
              </a:ext>
            </a:extLst>
          </p:cNvPr>
          <p:cNvGraphicFramePr>
            <a:graphicFrameLocks noGrp="1"/>
          </p:cNvGraphicFramePr>
          <p:nvPr>
            <p:extLst>
              <p:ext uri="{D42A27DB-BD31-4B8C-83A1-F6EECF244321}">
                <p14:modId xmlns:p14="http://schemas.microsoft.com/office/powerpoint/2010/main" val="935315849"/>
              </p:ext>
            </p:extLst>
          </p:nvPr>
        </p:nvGraphicFramePr>
        <p:xfrm>
          <a:off x="414914" y="1412776"/>
          <a:ext cx="4921218" cy="4820298"/>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gridCol w="2004678">
                  <a:extLst>
                    <a:ext uri="{9D8B030D-6E8A-4147-A177-3AD203B41FA5}">
                      <a16:colId xmlns:a16="http://schemas.microsoft.com/office/drawing/2014/main" val="20002"/>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OpeMax</a:t>
                      </a: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Lite Passive </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Sabina</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7729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fontAlgn="ctr" latinLnBrk="0" hangingPunct="1"/>
                      <a:r>
                        <a:rPr kumimoji="1" lang="en-US" altLang="ja-JP" sz="1100" b="0" i="0" u="none" strike="noStrike" kern="1200" dirty="0" err="1">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OpeMed</a:t>
                      </a:r>
                      <a:r>
                        <a:rPr kumimoji="1" lang="en-US" altLang="ja-JP"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(Europe) Ltd</a:t>
                      </a:r>
                      <a:endParaRPr kumimoji="1" lang="ja-JP" alt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algn="l" defTabSz="914400" rtl="0" eaLnBrk="1" fontAlgn="ctr" latinLnBrk="0" hangingPunct="1"/>
                      <a:r>
                        <a:rPr kumimoji="1" 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HILL-ROM SERVICES PTE. LTD. </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CN" alt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移乗支援（非装着）</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移乗支援（非装着）</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2259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algn="l" defTabSz="914400" rtl="0" eaLnBrk="1" fontAlgn="ctr" latinLnBrk="0" hangingPunct="1"/>
                      <a:r>
                        <a:rPr kumimoji="1" lang="ja-JP" alt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高齢者・患者の移乗に使用</a:t>
                      </a:r>
                      <a:endParaRPr kumimoji="1" lang="en-US" altLang="ja-JP"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l" defTabSz="914400" rtl="0" eaLnBrk="1" fontAlgn="ctr" latinLnBrk="0" hangingPunct="1"/>
                      <a:r>
                        <a:rPr kumimoji="1" lang="ja-JP" alt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（クラスＡ）</a:t>
                      </a:r>
                      <a:endParaRPr kumimoji="1" lang="en-US" altLang="ja-JP"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algn="l" defTabSz="914400" rtl="0" eaLnBrk="1" fontAlgn="ctr" latinLnBrk="0" hangingPunct="1"/>
                      <a:r>
                        <a:rPr kumimoji="1" lang="ja-JP" alt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個々の患者の能力に合わせた立ち上がり動作またはリフト動作を提供することで、幅広い患者のニーズに対応</a:t>
                      </a:r>
                      <a:endParaRPr kumimoji="1" lang="en-US" altLang="ja-JP"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l" defTabSz="914400" rtl="0" eaLnBrk="1" fontAlgn="ctr" latinLnBrk="0" hangingPunct="1"/>
                      <a:r>
                        <a:rPr kumimoji="1" lang="ja-JP" altLang="en-US" sz="1100" b="0" i="0" u="none" strike="noStrike"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（クラスＡ）</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https://www.opemed.net/introducing-the-opemax-lite/</a:t>
                      </a:r>
                      <a:endParaRPr kumimoji="1" lang="ja-JP" altLang="en-US" sz="11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https://www.hill-rom.jp/jp/Products/by-clinical-setting/home-care-and-community/</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9" name="正方形/長方形 8">
            <a:extLst>
              <a:ext uri="{FF2B5EF4-FFF2-40B4-BE49-F238E27FC236}">
                <a16:creationId xmlns:a16="http://schemas.microsoft.com/office/drawing/2014/main" id="{54432F09-0503-444F-8DD7-E8DFAAF1F783}"/>
              </a:ext>
            </a:extLst>
          </p:cNvPr>
          <p:cNvSpPr/>
          <p:nvPr/>
        </p:nvSpPr>
        <p:spPr>
          <a:xfrm>
            <a:off x="365875" y="6237129"/>
            <a:ext cx="3795037" cy="246221"/>
          </a:xfrm>
          <a:prstGeom prst="rect">
            <a:avLst/>
          </a:prstGeom>
        </p:spPr>
        <p:txBody>
          <a:bodyPr wrap="square">
            <a:spAutoFit/>
          </a:bodyPr>
          <a:lstStyle/>
          <a:p>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　１シンガポールドル＝</a:t>
            </a:r>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80</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円として換算。以下同様。</a:t>
            </a:r>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1" name="正方形/長方形 10">
            <a:extLst>
              <a:ext uri="{FF2B5EF4-FFF2-40B4-BE49-F238E27FC236}">
                <a16:creationId xmlns:a16="http://schemas.microsoft.com/office/drawing/2014/main" id="{DD367E1E-0603-4736-9067-0DC73198F6DF}"/>
              </a:ext>
            </a:extLst>
          </p:cNvPr>
          <p:cNvSpPr/>
          <p:nvPr/>
        </p:nvSpPr>
        <p:spPr>
          <a:xfrm>
            <a:off x="3718799" y="6243634"/>
            <a:ext cx="5482673" cy="246221"/>
          </a:xfrm>
          <a:prstGeom prst="rect">
            <a:avLst/>
          </a:prstGeom>
        </p:spPr>
        <p:txBody>
          <a:bodyPr wrap="square">
            <a:spAutoFit/>
          </a:bodyPr>
          <a:lstStyle/>
          <a:p>
            <a:r>
              <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　介護保険は現金給付のため、ロボット介護機器の購入費に充てることも可能。</a:t>
            </a:r>
            <a:endParaRPr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12" name="グループ化 11">
            <a:extLst>
              <a:ext uri="{FF2B5EF4-FFF2-40B4-BE49-F238E27FC236}">
                <a16:creationId xmlns:a16="http://schemas.microsoft.com/office/drawing/2014/main" id="{9ED30528-DCFC-43AB-85BF-EAB55E2D7D96}"/>
              </a:ext>
            </a:extLst>
          </p:cNvPr>
          <p:cNvGrpSpPr/>
          <p:nvPr/>
        </p:nvGrpSpPr>
        <p:grpSpPr>
          <a:xfrm>
            <a:off x="441896" y="908720"/>
            <a:ext cx="3384376" cy="457200"/>
            <a:chOff x="488504" y="976671"/>
            <a:chExt cx="3384376" cy="457200"/>
          </a:xfrm>
        </p:grpSpPr>
        <p:sp>
          <p:nvSpPr>
            <p:cNvPr id="14" name="Rectangle 2">
              <a:extLst>
                <a:ext uri="{FF2B5EF4-FFF2-40B4-BE49-F238E27FC236}">
                  <a16:creationId xmlns:a16="http://schemas.microsoft.com/office/drawing/2014/main" id="{3F4A0FED-607B-4535-961A-47F17C0151C7}"/>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① 移乗介護</a:t>
              </a:r>
            </a:p>
          </p:txBody>
        </p:sp>
        <p:cxnSp>
          <p:nvCxnSpPr>
            <p:cNvPr id="15" name="直線コネクタ 14">
              <a:extLst>
                <a:ext uri="{FF2B5EF4-FFF2-40B4-BE49-F238E27FC236}">
                  <a16:creationId xmlns:a16="http://schemas.microsoft.com/office/drawing/2014/main" id="{40EFFFB1-268C-4D98-8B89-A5C394154EC8}"/>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6" name="正方形/長方形 15">
              <a:extLst>
                <a:ext uri="{FF2B5EF4-FFF2-40B4-BE49-F238E27FC236}">
                  <a16:creationId xmlns:a16="http://schemas.microsoft.com/office/drawing/2014/main" id="{60BD0A5C-B0B0-4905-A687-F629656A5C54}"/>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7" name="テキスト ボックス 16">
            <a:extLst>
              <a:ext uri="{FF2B5EF4-FFF2-40B4-BE49-F238E27FC236}">
                <a16:creationId xmlns:a16="http://schemas.microsoft.com/office/drawing/2014/main" id="{3013B44D-8BD6-4428-99B5-2C085AD658AC}"/>
              </a:ext>
            </a:extLst>
          </p:cNvPr>
          <p:cNvSpPr txBox="1"/>
          <p:nvPr/>
        </p:nvSpPr>
        <p:spPr>
          <a:xfrm>
            <a:off x="2000672" y="4561086"/>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8" name="テキスト ボックス 17">
            <a:extLst>
              <a:ext uri="{FF2B5EF4-FFF2-40B4-BE49-F238E27FC236}">
                <a16:creationId xmlns:a16="http://schemas.microsoft.com/office/drawing/2014/main" id="{2280A19C-B01B-40E0-9B59-C2E9FA602B37}"/>
              </a:ext>
            </a:extLst>
          </p:cNvPr>
          <p:cNvSpPr txBox="1"/>
          <p:nvPr/>
        </p:nvSpPr>
        <p:spPr>
          <a:xfrm>
            <a:off x="4088904" y="456138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24142394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3773833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624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シンガポール現地で販売されているロボット介護機器（</a:t>
            </a:r>
            <a:r>
              <a:rPr lang="en-US" altLang="ja-JP" dirty="0"/>
              <a:t>2/5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19" name="表 18">
            <a:extLst>
              <a:ext uri="{FF2B5EF4-FFF2-40B4-BE49-F238E27FC236}">
                <a16:creationId xmlns:a16="http://schemas.microsoft.com/office/drawing/2014/main" id="{658C1CF8-02F5-4492-98D9-612A3E706E75}"/>
              </a:ext>
            </a:extLst>
          </p:cNvPr>
          <p:cNvGraphicFramePr>
            <a:graphicFrameLocks noGrp="1"/>
          </p:cNvGraphicFramePr>
          <p:nvPr>
            <p:extLst>
              <p:ext uri="{D42A27DB-BD31-4B8C-83A1-F6EECF244321}">
                <p14:modId xmlns:p14="http://schemas.microsoft.com/office/powerpoint/2010/main" val="1849715144"/>
              </p:ext>
            </p:extLst>
          </p:nvPr>
        </p:nvGraphicFramePr>
        <p:xfrm>
          <a:off x="414914" y="1412776"/>
          <a:ext cx="2916540" cy="4925266"/>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Transport Support Robot Hug L1</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86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株式会社</a:t>
                      </a: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FUJI</a:t>
                      </a:r>
                      <a:endParaRPr lang="zh-TW"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移乗支援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46437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ベッドから車椅子、車椅子からトイレへの移動や、脱衣場での立位保持をサポートする。介護施設やその他のケアの場所で使用</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（クラスＡ）</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ja-JP" altLang="en-US" sz="1100" b="0" i="0" u="none" strike="noStrike" dirty="0">
                        <a:solidFill>
                          <a:srgbClr val="002060"/>
                        </a:solidFill>
                        <a:effectLst/>
                        <a:latin typeface="+mn-ea"/>
                        <a:ea typeface="+mn-ea"/>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25000S</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2,000,000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https://www.fuji.co.jp/cn/items/hug/hugt1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20" name="グループ化 19">
            <a:extLst>
              <a:ext uri="{FF2B5EF4-FFF2-40B4-BE49-F238E27FC236}">
                <a16:creationId xmlns:a16="http://schemas.microsoft.com/office/drawing/2014/main" id="{67366893-0A82-450F-BAA9-BAFDB63DAF83}"/>
              </a:ext>
            </a:extLst>
          </p:cNvPr>
          <p:cNvGrpSpPr/>
          <p:nvPr/>
        </p:nvGrpSpPr>
        <p:grpSpPr>
          <a:xfrm>
            <a:off x="441896" y="908720"/>
            <a:ext cx="3384376" cy="457200"/>
            <a:chOff x="488504" y="976671"/>
            <a:chExt cx="3384376" cy="457200"/>
          </a:xfrm>
        </p:grpSpPr>
        <p:sp>
          <p:nvSpPr>
            <p:cNvPr id="21" name="Rectangle 2">
              <a:extLst>
                <a:ext uri="{FF2B5EF4-FFF2-40B4-BE49-F238E27FC236}">
                  <a16:creationId xmlns:a16="http://schemas.microsoft.com/office/drawing/2014/main" id="{C683A39B-B666-474C-B99F-753815A6176C}"/>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② 移動支援</a:t>
              </a:r>
            </a:p>
          </p:txBody>
        </p:sp>
        <p:cxnSp>
          <p:nvCxnSpPr>
            <p:cNvPr id="22" name="直線コネクタ 21">
              <a:extLst>
                <a:ext uri="{FF2B5EF4-FFF2-40B4-BE49-F238E27FC236}">
                  <a16:creationId xmlns:a16="http://schemas.microsoft.com/office/drawing/2014/main" id="{5511EE2F-C74A-4BDB-9A21-D08B822099A4}"/>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3" name="正方形/長方形 22">
              <a:extLst>
                <a:ext uri="{FF2B5EF4-FFF2-40B4-BE49-F238E27FC236}">
                  <a16:creationId xmlns:a16="http://schemas.microsoft.com/office/drawing/2014/main" id="{76DED66E-2324-4C8D-80F5-EE78639FBCF1}"/>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4" name="テキスト ボックス 23">
            <a:extLst>
              <a:ext uri="{FF2B5EF4-FFF2-40B4-BE49-F238E27FC236}">
                <a16:creationId xmlns:a16="http://schemas.microsoft.com/office/drawing/2014/main" id="{DF9086F4-81BB-4BCD-8C2C-4149A2BB274C}"/>
              </a:ext>
            </a:extLst>
          </p:cNvPr>
          <p:cNvSpPr txBox="1"/>
          <p:nvPr/>
        </p:nvSpPr>
        <p:spPr>
          <a:xfrm>
            <a:off x="2000672" y="4868863"/>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188622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7208040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5944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中国の介護市場の現状（</a:t>
            </a:r>
            <a:r>
              <a:rPr lang="en-US" altLang="ja-JP" dirty="0"/>
              <a:t>6/7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中国の高齢者の同居状況は、「子女と同居」の割合が高く、反対に「ひとり暮らし」の割合が低い。これは、中国では「子女の家事手伝い」や「孫の世話」など、家族内で高齢者が家事や世話の役割を担う存在であることが背景にある。</a:t>
            </a:r>
          </a:p>
        </p:txBody>
      </p:sp>
      <p:graphicFrame>
        <p:nvGraphicFramePr>
          <p:cNvPr id="7" name="グラフ 6">
            <a:extLst>
              <a:ext uri="{FF2B5EF4-FFF2-40B4-BE49-F238E27FC236}">
                <a16:creationId xmlns:a16="http://schemas.microsoft.com/office/drawing/2014/main" id="{F76A3B55-D14D-4511-A815-B78A2FC8CFB1}"/>
              </a:ext>
            </a:extLst>
          </p:cNvPr>
          <p:cNvGraphicFramePr>
            <a:graphicFrameLocks/>
          </p:cNvGraphicFramePr>
          <p:nvPr>
            <p:extLst>
              <p:ext uri="{D42A27DB-BD31-4B8C-83A1-F6EECF244321}">
                <p14:modId xmlns:p14="http://schemas.microsoft.com/office/powerpoint/2010/main" val="952666478"/>
              </p:ext>
            </p:extLst>
          </p:nvPr>
        </p:nvGraphicFramePr>
        <p:xfrm>
          <a:off x="145877" y="2192959"/>
          <a:ext cx="4680000" cy="3600000"/>
        </p:xfrm>
        <a:graphic>
          <a:graphicData uri="http://schemas.openxmlformats.org/drawingml/2006/chart">
            <c:chart xmlns:c="http://schemas.openxmlformats.org/drawingml/2006/chart" xmlns:r="http://schemas.openxmlformats.org/officeDocument/2006/relationships" r:id="rId7"/>
          </a:graphicData>
        </a:graphic>
      </p:graphicFrame>
      <p:grpSp>
        <p:nvGrpSpPr>
          <p:cNvPr id="11" name="グループ化 10">
            <a:extLst>
              <a:ext uri="{FF2B5EF4-FFF2-40B4-BE49-F238E27FC236}">
                <a16:creationId xmlns:a16="http://schemas.microsoft.com/office/drawing/2014/main" id="{8326BD50-DB12-4524-B7E6-004DA3D47795}"/>
              </a:ext>
            </a:extLst>
          </p:cNvPr>
          <p:cNvGrpSpPr/>
          <p:nvPr/>
        </p:nvGrpSpPr>
        <p:grpSpPr>
          <a:xfrm>
            <a:off x="4970964" y="1662869"/>
            <a:ext cx="4135717" cy="457200"/>
            <a:chOff x="488504" y="976671"/>
            <a:chExt cx="3600000" cy="457200"/>
          </a:xfrm>
        </p:grpSpPr>
        <p:sp>
          <p:nvSpPr>
            <p:cNvPr id="12" name="Rectangle 2">
              <a:extLst>
                <a:ext uri="{FF2B5EF4-FFF2-40B4-BE49-F238E27FC236}">
                  <a16:creationId xmlns:a16="http://schemas.microsoft.com/office/drawing/2014/main" id="{98B29BB5-9241-44DC-9D5C-7F79E5AA3A79}"/>
                </a:ext>
              </a:extLst>
            </p:cNvPr>
            <p:cNvSpPr txBox="1">
              <a:spLocks noChangeArrowheads="1"/>
            </p:cNvSpPr>
            <p:nvPr/>
          </p:nvSpPr>
          <p:spPr>
            <a:xfrm>
              <a:off x="618875" y="976671"/>
              <a:ext cx="2984332"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中国の高齢者の家族支援参加率</a:t>
              </a:r>
            </a:p>
          </p:txBody>
        </p:sp>
        <p:cxnSp>
          <p:nvCxnSpPr>
            <p:cNvPr id="14" name="直線コネクタ 13">
              <a:extLst>
                <a:ext uri="{FF2B5EF4-FFF2-40B4-BE49-F238E27FC236}">
                  <a16:creationId xmlns:a16="http://schemas.microsoft.com/office/drawing/2014/main" id="{CBF4822E-B188-492C-8FF1-0C30FAE82A9F}"/>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A5490E6C-C193-4B96-89BA-F7FED3D4A932}"/>
                </a:ext>
              </a:extLst>
            </p:cNvPr>
            <p:cNvSpPr/>
            <p:nvPr/>
          </p:nvSpPr>
          <p:spPr bwMode="auto">
            <a:xfrm>
              <a:off x="488504" y="986352"/>
              <a:ext cx="9714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6" name="グループ化 15">
            <a:extLst>
              <a:ext uri="{FF2B5EF4-FFF2-40B4-BE49-F238E27FC236}">
                <a16:creationId xmlns:a16="http://schemas.microsoft.com/office/drawing/2014/main" id="{3B69EBC9-B382-4250-AB99-272ABE4371A8}"/>
              </a:ext>
            </a:extLst>
          </p:cNvPr>
          <p:cNvGrpSpPr/>
          <p:nvPr/>
        </p:nvGrpSpPr>
        <p:grpSpPr>
          <a:xfrm>
            <a:off x="615586" y="1662869"/>
            <a:ext cx="3600000" cy="457200"/>
            <a:chOff x="488504" y="976671"/>
            <a:chExt cx="3600000" cy="457200"/>
          </a:xfrm>
        </p:grpSpPr>
        <p:sp>
          <p:nvSpPr>
            <p:cNvPr id="17" name="Rectangle 2">
              <a:extLst>
                <a:ext uri="{FF2B5EF4-FFF2-40B4-BE49-F238E27FC236}">
                  <a16:creationId xmlns:a16="http://schemas.microsoft.com/office/drawing/2014/main" id="{2D11F458-0DDE-4C1E-9222-2517C1A7780B}"/>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中国の高齢者の同居状況</a:t>
              </a:r>
            </a:p>
          </p:txBody>
        </p:sp>
        <p:cxnSp>
          <p:nvCxnSpPr>
            <p:cNvPr id="18" name="直線コネクタ 17">
              <a:extLst>
                <a:ext uri="{FF2B5EF4-FFF2-40B4-BE49-F238E27FC236}">
                  <a16:creationId xmlns:a16="http://schemas.microsoft.com/office/drawing/2014/main" id="{55EB60F7-0F6E-403E-B276-63337F8FA625}"/>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354D0B0D-AAD1-44A5-B2EE-37B314D5378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0" name="グラフ 19">
            <a:extLst>
              <a:ext uri="{FF2B5EF4-FFF2-40B4-BE49-F238E27FC236}">
                <a16:creationId xmlns:a16="http://schemas.microsoft.com/office/drawing/2014/main" id="{5EAB30AD-1D28-460B-9BCE-A08EC9B37B05}"/>
              </a:ext>
            </a:extLst>
          </p:cNvPr>
          <p:cNvGraphicFramePr>
            <a:graphicFrameLocks/>
          </p:cNvGraphicFramePr>
          <p:nvPr>
            <p:extLst>
              <p:ext uri="{D42A27DB-BD31-4B8C-83A1-F6EECF244321}">
                <p14:modId xmlns:p14="http://schemas.microsoft.com/office/powerpoint/2010/main" val="945816716"/>
              </p:ext>
            </p:extLst>
          </p:nvPr>
        </p:nvGraphicFramePr>
        <p:xfrm>
          <a:off x="4841641" y="2401918"/>
          <a:ext cx="4680000" cy="342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 name="グラフ 20">
            <a:extLst>
              <a:ext uri="{FF2B5EF4-FFF2-40B4-BE49-F238E27FC236}">
                <a16:creationId xmlns:a16="http://schemas.microsoft.com/office/drawing/2014/main" id="{C4308FE0-8AA5-4C7E-AD9D-3DFA611D9FDB}"/>
              </a:ext>
            </a:extLst>
          </p:cNvPr>
          <p:cNvGraphicFramePr>
            <a:graphicFrameLocks/>
          </p:cNvGraphicFramePr>
          <p:nvPr>
            <p:extLst>
              <p:ext uri="{D42A27DB-BD31-4B8C-83A1-F6EECF244321}">
                <p14:modId xmlns:p14="http://schemas.microsoft.com/office/powerpoint/2010/main" val="3052373714"/>
              </p:ext>
            </p:extLst>
          </p:nvPr>
        </p:nvGraphicFramePr>
        <p:xfrm>
          <a:off x="173485" y="2194768"/>
          <a:ext cx="4680000" cy="360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2" name="グラフ 21">
            <a:extLst>
              <a:ext uri="{FF2B5EF4-FFF2-40B4-BE49-F238E27FC236}">
                <a16:creationId xmlns:a16="http://schemas.microsoft.com/office/drawing/2014/main" id="{3C50BCFD-18E6-4EF0-BBB9-971E12013312}"/>
              </a:ext>
            </a:extLst>
          </p:cNvPr>
          <p:cNvGraphicFramePr>
            <a:graphicFrameLocks/>
          </p:cNvGraphicFramePr>
          <p:nvPr>
            <p:extLst>
              <p:ext uri="{D42A27DB-BD31-4B8C-83A1-F6EECF244321}">
                <p14:modId xmlns:p14="http://schemas.microsoft.com/office/powerpoint/2010/main" val="3931147844"/>
              </p:ext>
            </p:extLst>
          </p:nvPr>
        </p:nvGraphicFramePr>
        <p:xfrm>
          <a:off x="145877" y="2194768"/>
          <a:ext cx="4680000" cy="360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3" name="グラフ 22">
            <a:extLst>
              <a:ext uri="{FF2B5EF4-FFF2-40B4-BE49-F238E27FC236}">
                <a16:creationId xmlns:a16="http://schemas.microsoft.com/office/drawing/2014/main" id="{7824F7C0-EF78-4EC6-9349-B797226AD944}"/>
              </a:ext>
            </a:extLst>
          </p:cNvPr>
          <p:cNvGraphicFramePr>
            <a:graphicFrameLocks/>
          </p:cNvGraphicFramePr>
          <p:nvPr>
            <p:extLst>
              <p:ext uri="{D42A27DB-BD31-4B8C-83A1-F6EECF244321}">
                <p14:modId xmlns:p14="http://schemas.microsoft.com/office/powerpoint/2010/main" val="2920293777"/>
              </p:ext>
            </p:extLst>
          </p:nvPr>
        </p:nvGraphicFramePr>
        <p:xfrm>
          <a:off x="159681" y="2194768"/>
          <a:ext cx="4680000" cy="360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4" name="グラフ 23">
            <a:extLst>
              <a:ext uri="{FF2B5EF4-FFF2-40B4-BE49-F238E27FC236}">
                <a16:creationId xmlns:a16="http://schemas.microsoft.com/office/drawing/2014/main" id="{8F94051D-0CD5-48F7-8ACE-E7FDDADFB65C}"/>
              </a:ext>
            </a:extLst>
          </p:cNvPr>
          <p:cNvGraphicFramePr>
            <a:graphicFrameLocks/>
          </p:cNvGraphicFramePr>
          <p:nvPr>
            <p:extLst>
              <p:ext uri="{D42A27DB-BD31-4B8C-83A1-F6EECF244321}">
                <p14:modId xmlns:p14="http://schemas.microsoft.com/office/powerpoint/2010/main" val="594856274"/>
              </p:ext>
            </p:extLst>
          </p:nvPr>
        </p:nvGraphicFramePr>
        <p:xfrm>
          <a:off x="145753" y="2201517"/>
          <a:ext cx="4680000" cy="360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25" name="グラフ 24">
            <a:extLst>
              <a:ext uri="{FF2B5EF4-FFF2-40B4-BE49-F238E27FC236}">
                <a16:creationId xmlns:a16="http://schemas.microsoft.com/office/drawing/2014/main" id="{6F8AD123-AFAB-4A01-8267-057C0C5D940E}"/>
              </a:ext>
            </a:extLst>
          </p:cNvPr>
          <p:cNvGraphicFramePr>
            <a:graphicFrameLocks/>
          </p:cNvGraphicFramePr>
          <p:nvPr>
            <p:extLst>
              <p:ext uri="{D42A27DB-BD31-4B8C-83A1-F6EECF244321}">
                <p14:modId xmlns:p14="http://schemas.microsoft.com/office/powerpoint/2010/main" val="1308644604"/>
              </p:ext>
            </p:extLst>
          </p:nvPr>
        </p:nvGraphicFramePr>
        <p:xfrm>
          <a:off x="145753" y="2193050"/>
          <a:ext cx="4680000" cy="360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26" name="グラフ 25">
            <a:extLst>
              <a:ext uri="{FF2B5EF4-FFF2-40B4-BE49-F238E27FC236}">
                <a16:creationId xmlns:a16="http://schemas.microsoft.com/office/drawing/2014/main" id="{DCFDF2BB-A6BF-4932-BD25-5D314A77D6F5}"/>
              </a:ext>
            </a:extLst>
          </p:cNvPr>
          <p:cNvGraphicFramePr>
            <a:graphicFrameLocks/>
          </p:cNvGraphicFramePr>
          <p:nvPr>
            <p:extLst>
              <p:ext uri="{D42A27DB-BD31-4B8C-83A1-F6EECF244321}">
                <p14:modId xmlns:p14="http://schemas.microsoft.com/office/powerpoint/2010/main" val="1461889464"/>
              </p:ext>
            </p:extLst>
          </p:nvPr>
        </p:nvGraphicFramePr>
        <p:xfrm>
          <a:off x="162102" y="2193051"/>
          <a:ext cx="4680000" cy="360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27" name="グラフ 26">
            <a:extLst>
              <a:ext uri="{FF2B5EF4-FFF2-40B4-BE49-F238E27FC236}">
                <a16:creationId xmlns:a16="http://schemas.microsoft.com/office/drawing/2014/main" id="{1710F8DE-5C36-4CFE-B994-3D9618512ED7}"/>
              </a:ext>
            </a:extLst>
          </p:cNvPr>
          <p:cNvGraphicFramePr>
            <a:graphicFrameLocks/>
          </p:cNvGraphicFramePr>
          <p:nvPr>
            <p:extLst>
              <p:ext uri="{D42A27DB-BD31-4B8C-83A1-F6EECF244321}">
                <p14:modId xmlns:p14="http://schemas.microsoft.com/office/powerpoint/2010/main" val="1113708904"/>
              </p:ext>
            </p:extLst>
          </p:nvPr>
        </p:nvGraphicFramePr>
        <p:xfrm>
          <a:off x="161641" y="2192959"/>
          <a:ext cx="4680000" cy="360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28" name="グラフ 27">
            <a:extLst>
              <a:ext uri="{FF2B5EF4-FFF2-40B4-BE49-F238E27FC236}">
                <a16:creationId xmlns:a16="http://schemas.microsoft.com/office/drawing/2014/main" id="{BF4823CE-0A04-4E9C-97FB-6E5617A08BDD}"/>
              </a:ext>
            </a:extLst>
          </p:cNvPr>
          <p:cNvGraphicFramePr>
            <a:graphicFrameLocks/>
          </p:cNvGraphicFramePr>
          <p:nvPr>
            <p:extLst>
              <p:ext uri="{D42A27DB-BD31-4B8C-83A1-F6EECF244321}">
                <p14:modId xmlns:p14="http://schemas.microsoft.com/office/powerpoint/2010/main" val="1230493302"/>
              </p:ext>
            </p:extLst>
          </p:nvPr>
        </p:nvGraphicFramePr>
        <p:xfrm>
          <a:off x="126505" y="2192959"/>
          <a:ext cx="4680000" cy="360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29" name="グラフ 28">
            <a:extLst>
              <a:ext uri="{FF2B5EF4-FFF2-40B4-BE49-F238E27FC236}">
                <a16:creationId xmlns:a16="http://schemas.microsoft.com/office/drawing/2014/main" id="{00BA662D-9F30-4BDA-9018-D4B40CB2B758}"/>
              </a:ext>
            </a:extLst>
          </p:cNvPr>
          <p:cNvGraphicFramePr>
            <a:graphicFrameLocks/>
          </p:cNvGraphicFramePr>
          <p:nvPr>
            <p:extLst>
              <p:ext uri="{D42A27DB-BD31-4B8C-83A1-F6EECF244321}">
                <p14:modId xmlns:p14="http://schemas.microsoft.com/office/powerpoint/2010/main" val="1882159810"/>
              </p:ext>
            </p:extLst>
          </p:nvPr>
        </p:nvGraphicFramePr>
        <p:xfrm>
          <a:off x="133909" y="2184583"/>
          <a:ext cx="4680000" cy="360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30" name="グラフ 29">
            <a:extLst>
              <a:ext uri="{FF2B5EF4-FFF2-40B4-BE49-F238E27FC236}">
                <a16:creationId xmlns:a16="http://schemas.microsoft.com/office/drawing/2014/main" id="{7E150F1D-C488-41F1-BC3D-C701200DAAF6}"/>
              </a:ext>
            </a:extLst>
          </p:cNvPr>
          <p:cNvGraphicFramePr>
            <a:graphicFrameLocks/>
          </p:cNvGraphicFramePr>
          <p:nvPr>
            <p:extLst>
              <p:ext uri="{D42A27DB-BD31-4B8C-83A1-F6EECF244321}">
                <p14:modId xmlns:p14="http://schemas.microsoft.com/office/powerpoint/2010/main" val="777065526"/>
              </p:ext>
            </p:extLst>
          </p:nvPr>
        </p:nvGraphicFramePr>
        <p:xfrm>
          <a:off x="151678" y="2192959"/>
          <a:ext cx="4680000" cy="3600000"/>
        </p:xfrm>
        <a:graphic>
          <a:graphicData uri="http://schemas.openxmlformats.org/drawingml/2006/chart">
            <c:chart xmlns:c="http://schemas.openxmlformats.org/drawingml/2006/chart" xmlns:r="http://schemas.openxmlformats.org/officeDocument/2006/relationships" r:id="rId18"/>
          </a:graphicData>
        </a:graphic>
      </p:graphicFrame>
    </p:spTree>
    <p:extLst>
      <p:ext uri="{BB962C8B-B14F-4D97-AF65-F5344CB8AC3E}">
        <p14:creationId xmlns:p14="http://schemas.microsoft.com/office/powerpoint/2010/main" val="397328883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833153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727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シンガポール現地で販売されているロボット介護機器（</a:t>
            </a:r>
            <a:r>
              <a:rPr lang="en-US" altLang="ja-JP" dirty="0"/>
              <a:t>3/5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A448D3B9-A246-4B35-9708-6A04E5A8C6E0}"/>
              </a:ext>
            </a:extLst>
          </p:cNvPr>
          <p:cNvGraphicFramePr>
            <a:graphicFrameLocks noGrp="1"/>
          </p:cNvGraphicFramePr>
          <p:nvPr>
            <p:extLst>
              <p:ext uri="{D42A27DB-BD31-4B8C-83A1-F6EECF244321}">
                <p14:modId xmlns:p14="http://schemas.microsoft.com/office/powerpoint/2010/main" val="3750685258"/>
              </p:ext>
            </p:extLst>
          </p:nvPr>
        </p:nvGraphicFramePr>
        <p:xfrm>
          <a:off x="414914" y="1412776"/>
          <a:ext cx="4921218" cy="4804588"/>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gridCol w="2004678">
                  <a:extLst>
                    <a:ext uri="{9D8B030D-6E8A-4147-A177-3AD203B41FA5}">
                      <a16:colId xmlns:a16="http://schemas.microsoft.com/office/drawing/2014/main" val="20002"/>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zh-CN"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Reflex Mobile Shower-Toilet Chair</a:t>
                      </a:r>
                      <a:endPar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zh-CN"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CHAIR, TOILET COMMODE</a:t>
                      </a:r>
                      <a:endPar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86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altLang="ja-JP" sz="1100"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Lopital</a:t>
                      </a:r>
                      <a:r>
                        <a:rPr lang="en-US" altLang="ja-JP" sz="11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Nederland B.V.,</a:t>
                      </a:r>
                      <a:endPar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zh-CN"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REBOTEC REHABILITATIONSMITTEL GMBH</a:t>
                      </a:r>
                      <a:endParaRPr lang="zh-CN"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06397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病院や養護施設で使用するシャワーとトイレ用</a:t>
                      </a: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のいす</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（クラスＡ）</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患者がトイレに移動せずに済むよう、椅子にトイレが組み込まれた設計</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（クラスＡ）</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lang="ja-JP" altLang="en-US" sz="1100" dirty="0">
                        <a:solidFill>
                          <a:srgbClr val="002060"/>
                        </a:solidFill>
                      </a:endParaRPr>
                    </a:p>
                  </a:txBody>
                  <a:tcPr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358920">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https://www.lopital.com/shower-and-toilet-chairs/reflex-shower-toilet-chair/</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https://www.rebotec.de/en/products.html</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E646B150-E8CD-46E5-A116-4561EBDEFE50}"/>
              </a:ext>
            </a:extLst>
          </p:cNvPr>
          <p:cNvGrpSpPr/>
          <p:nvPr/>
        </p:nvGrpSpPr>
        <p:grpSpPr>
          <a:xfrm>
            <a:off x="441896" y="908720"/>
            <a:ext cx="3384376" cy="457200"/>
            <a:chOff x="488504" y="976671"/>
            <a:chExt cx="3384376" cy="457200"/>
          </a:xfrm>
        </p:grpSpPr>
        <p:sp>
          <p:nvSpPr>
            <p:cNvPr id="9" name="Rectangle 2">
              <a:extLst>
                <a:ext uri="{FF2B5EF4-FFF2-40B4-BE49-F238E27FC236}">
                  <a16:creationId xmlns:a16="http://schemas.microsoft.com/office/drawing/2014/main" id="{2350708C-FB4E-405A-898F-AD5A43E13B5B}"/>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③ 排泄支援</a:t>
              </a:r>
            </a:p>
          </p:txBody>
        </p:sp>
        <p:cxnSp>
          <p:nvCxnSpPr>
            <p:cNvPr id="11" name="直線コネクタ 10">
              <a:extLst>
                <a:ext uri="{FF2B5EF4-FFF2-40B4-BE49-F238E27FC236}">
                  <a16:creationId xmlns:a16="http://schemas.microsoft.com/office/drawing/2014/main" id="{34D86457-79E0-4FEC-B385-62F5D0BD6F25}"/>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3CDB8D90-ACB1-4B38-963D-4F86F481AB48}"/>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BFF2C376-1986-4647-87C9-AA31873AD08C}"/>
              </a:ext>
            </a:extLst>
          </p:cNvPr>
          <p:cNvSpPr txBox="1"/>
          <p:nvPr/>
        </p:nvSpPr>
        <p:spPr>
          <a:xfrm>
            <a:off x="2000672"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6EB03168-B2A3-45D8-A80A-316F7B1CECAF}"/>
              </a:ext>
            </a:extLst>
          </p:cNvPr>
          <p:cNvSpPr txBox="1"/>
          <p:nvPr/>
        </p:nvSpPr>
        <p:spPr>
          <a:xfrm>
            <a:off x="4016896" y="471497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202138086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6971884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829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シンガポール現地で販売されているロボット介護機器（</a:t>
            </a:r>
            <a:r>
              <a:rPr lang="en-US" altLang="ja-JP" dirty="0"/>
              <a:t>4/5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E07DFC06-D5CF-4CCE-A684-59A4E6E51C5F}"/>
              </a:ext>
            </a:extLst>
          </p:cNvPr>
          <p:cNvGraphicFramePr>
            <a:graphicFrameLocks noGrp="1"/>
          </p:cNvGraphicFramePr>
          <p:nvPr>
            <p:extLst>
              <p:ext uri="{D42A27DB-BD31-4B8C-83A1-F6EECF244321}">
                <p14:modId xmlns:p14="http://schemas.microsoft.com/office/powerpoint/2010/main" val="1800188092"/>
              </p:ext>
            </p:extLst>
          </p:nvPr>
        </p:nvGraphicFramePr>
        <p:xfrm>
          <a:off x="414914" y="1412776"/>
          <a:ext cx="4921218" cy="4945752"/>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gridCol w="2004678">
                  <a:extLst>
                    <a:ext uri="{9D8B030D-6E8A-4147-A177-3AD203B41FA5}">
                      <a16:colId xmlns:a16="http://schemas.microsoft.com/office/drawing/2014/main" val="20002"/>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JUVO Senior Care</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Piezo Respiratory Effort Sensor </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86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JUVO Labs</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S.L.P. Ltd</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見守り・コミュニケーション</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見守り・コミュニケーション</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06397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高齢者の睡眠中のバイタルサインのリアルタイムデータを提供。睡眠の妨げにならず、モニタリングのためのウェアラブルデバイスは不要</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（クラスＡ）</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mn-ea"/>
                        <a:ea typeface="+mn-ea"/>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胸部又は腹部の呼吸運動を小さなアナログ電圧に変換し、呼吸波形を表示するセンサー</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（クラスＡ）</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199S</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15,920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300S</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ドル（約</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24,000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円）</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https://www.juvolabs.com/juvo-senior-care</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https://sleepsense.com/shop/sleepsense-respiratory-effort-sensors/piezo-crystal-effort-sensor-kit-double-buckle-alice-3-compatible/</a:t>
                      </a:r>
                      <a:endParaRPr kumimoji="1" lang="ja-JP" altLang="en-US" sz="9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85134115-2389-45AD-B8C4-82A40AFCC5B0}"/>
              </a:ext>
            </a:extLst>
          </p:cNvPr>
          <p:cNvGrpSpPr/>
          <p:nvPr/>
        </p:nvGrpSpPr>
        <p:grpSpPr>
          <a:xfrm>
            <a:off x="441896" y="908720"/>
            <a:ext cx="3719016" cy="457200"/>
            <a:chOff x="488504" y="976671"/>
            <a:chExt cx="3719016" cy="457200"/>
          </a:xfrm>
        </p:grpSpPr>
        <p:sp>
          <p:nvSpPr>
            <p:cNvPr id="9" name="Rectangle 2">
              <a:extLst>
                <a:ext uri="{FF2B5EF4-FFF2-40B4-BE49-F238E27FC236}">
                  <a16:creationId xmlns:a16="http://schemas.microsoft.com/office/drawing/2014/main" id="{C88D958D-F3EC-4A5C-BC75-D7C0B8C3BFB8}"/>
                </a:ext>
              </a:extLst>
            </p:cNvPr>
            <p:cNvSpPr txBox="1">
              <a:spLocks noChangeArrowheads="1"/>
            </p:cNvSpPr>
            <p:nvPr/>
          </p:nvSpPr>
          <p:spPr>
            <a:xfrm>
              <a:off x="629930" y="976671"/>
              <a:ext cx="357759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④ 見守り・コミュニケーション</a:t>
              </a:r>
            </a:p>
          </p:txBody>
        </p:sp>
        <p:cxnSp>
          <p:nvCxnSpPr>
            <p:cNvPr id="11" name="直線コネクタ 10">
              <a:extLst>
                <a:ext uri="{FF2B5EF4-FFF2-40B4-BE49-F238E27FC236}">
                  <a16:creationId xmlns:a16="http://schemas.microsoft.com/office/drawing/2014/main" id="{9E77F5F5-2134-4E50-BDF0-3E13C0D387C0}"/>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6CEFE6C3-0D1F-4C81-AB85-99573F9CA57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5160D24B-AD3E-4720-A8C4-5CBFAABCF9BD}"/>
              </a:ext>
            </a:extLst>
          </p:cNvPr>
          <p:cNvSpPr txBox="1"/>
          <p:nvPr/>
        </p:nvSpPr>
        <p:spPr>
          <a:xfrm>
            <a:off x="2000672" y="472514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2BEF704B-2DA1-41D9-8196-DBB49C53DB16}"/>
              </a:ext>
            </a:extLst>
          </p:cNvPr>
          <p:cNvSpPr txBox="1"/>
          <p:nvPr/>
        </p:nvSpPr>
        <p:spPr>
          <a:xfrm>
            <a:off x="4016896" y="4725144"/>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311377625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0425743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931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シンガポール現地で販売されているロボット介護機器（</a:t>
            </a:r>
            <a:r>
              <a:rPr lang="en-US" altLang="ja-JP" dirty="0"/>
              <a:t>5/5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主要企業・競合</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6" name="表 5">
            <a:extLst>
              <a:ext uri="{FF2B5EF4-FFF2-40B4-BE49-F238E27FC236}">
                <a16:creationId xmlns:a16="http://schemas.microsoft.com/office/drawing/2014/main" id="{6192D009-B317-416B-90CE-EA35A7CC6242}"/>
              </a:ext>
            </a:extLst>
          </p:cNvPr>
          <p:cNvGraphicFramePr>
            <a:graphicFrameLocks noGrp="1"/>
          </p:cNvGraphicFramePr>
          <p:nvPr>
            <p:extLst>
              <p:ext uri="{D42A27DB-BD31-4B8C-83A1-F6EECF244321}">
                <p14:modId xmlns:p14="http://schemas.microsoft.com/office/powerpoint/2010/main" val="2463988523"/>
              </p:ext>
            </p:extLst>
          </p:nvPr>
        </p:nvGraphicFramePr>
        <p:xfrm>
          <a:off x="419132" y="1413992"/>
          <a:ext cx="4921218" cy="4762872"/>
        </p:xfrm>
        <a:graphic>
          <a:graphicData uri="http://schemas.openxmlformats.org/drawingml/2006/table">
            <a:tbl>
              <a:tblPr firstRow="1" bandRow="1">
                <a:tableStyleId>{5C22544A-7EE6-4342-B048-85BDC9FD1C3A}</a:tableStyleId>
              </a:tblPr>
              <a:tblGrid>
                <a:gridCol w="911862">
                  <a:extLst>
                    <a:ext uri="{9D8B030D-6E8A-4147-A177-3AD203B41FA5}">
                      <a16:colId xmlns:a16="http://schemas.microsoft.com/office/drawing/2014/main" val="20000"/>
                    </a:ext>
                  </a:extLst>
                </a:gridCol>
                <a:gridCol w="2004678">
                  <a:extLst>
                    <a:ext uri="{9D8B030D-6E8A-4147-A177-3AD203B41FA5}">
                      <a16:colId xmlns:a16="http://schemas.microsoft.com/office/drawing/2014/main" val="20001"/>
                    </a:ext>
                  </a:extLst>
                </a:gridCol>
                <a:gridCol w="2004678">
                  <a:extLst>
                    <a:ext uri="{9D8B030D-6E8A-4147-A177-3AD203B41FA5}">
                      <a16:colId xmlns:a16="http://schemas.microsoft.com/office/drawing/2014/main" val="20002"/>
                    </a:ext>
                  </a:extLst>
                </a:gridCol>
              </a:tblGrid>
              <a:tr h="2868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名称</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en-US" altLang="zh-TW"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Bathing lifts Nina/</a:t>
                      </a:r>
                      <a:r>
                        <a:rPr kumimoji="1" lang="en-US" altLang="zh-TW"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mona</a:t>
                      </a:r>
                      <a:r>
                        <a:rPr kumimoji="1" lang="en-US" altLang="zh-TW"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en-US" altLang="zh-TW" sz="11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caesar</a:t>
                      </a: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Pacific Shower-Bathing Trolley</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50860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会社名</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lang="en-US" altLang="ja-JP" sz="1100" dirty="0" err="1">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Horcher</a:t>
                      </a:r>
                      <a:r>
                        <a:rPr lang="en-US" altLang="ja-JP" sz="1100"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 Medical Systems</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Howard Wright Limited</a:t>
                      </a:r>
                      <a:endPar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253831">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区分</a:t>
                      </a:r>
                      <a:endParaRPr kumimoji="1" lang="en-US" altLang="ja-JP"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1063974">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回転式シートを備えたバスリフトであり、ベッド、バス、シャワー、トイレ間の移動又は単なる移動手段としても使用可能</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en-US" altLang="ja-JP" sz="1100" dirty="0">
                        <a:solidFill>
                          <a:srgbClr val="002060"/>
                        </a:solidFill>
                      </a:endParaRP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患者のシャワー、入浴、移動のための多彩なパシフィックシャワー入浴用ストレッチャー</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r>
                        <a:rPr lang="ja-JP" altLang="en-US"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（クラスＡ）</a:t>
                      </a: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en-US" altLang="ja-JP" sz="11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p>
                      <a:pPr algn="l" fontAlgn="ctr"/>
                      <a:endParaRPr lang="ja-JP" altLang="en-US" sz="1100" b="0" i="0" u="none" strike="noStrike" dirty="0">
                        <a:solidFill>
                          <a:srgbClr val="002060"/>
                        </a:solidFill>
                        <a:effectLst/>
                        <a:latin typeface="+mn-ea"/>
                        <a:ea typeface="+mn-ea"/>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96136">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販売価格</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pPr algn="ct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不明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4"/>
                  </a:ext>
                </a:extLst>
              </a:tr>
              <a:tr h="1402963">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画像</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tc>
                  <a:txBody>
                    <a:bodyPr/>
                    <a:lstStyle/>
                    <a:p>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5"/>
                  </a:ext>
                </a:extLst>
              </a:tr>
              <a:tr h="372285">
                <a:tc>
                  <a:txBody>
                    <a:bodyPr/>
                    <a:lstStyle/>
                    <a:p>
                      <a:r>
                        <a:rPr kumimoji="1" lang="ja-JP" altLang="en-US" sz="11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ＵＲＬ</a:t>
                      </a:r>
                    </a:p>
                  </a:txBody>
                  <a:tcPr marL="101532" marR="101532" marT="50766" marB="50766">
                    <a:lnL w="38100" cap="flat" cmpd="sng" algn="ctr">
                      <a:noFill/>
                      <a:prstDash val="solid"/>
                      <a:round/>
                      <a:headEnd type="none" w="med" len="med"/>
                      <a:tailEnd type="none" w="med" len="med"/>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https://www.horcher.com/de_badelifter-poollifter.php</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38100"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http://www.woosiyuan.com/Products/ShowProducts.asp?id=1</a:t>
                      </a:r>
                      <a:endPar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pSp>
        <p:nvGrpSpPr>
          <p:cNvPr id="7" name="グループ化 6">
            <a:extLst>
              <a:ext uri="{FF2B5EF4-FFF2-40B4-BE49-F238E27FC236}">
                <a16:creationId xmlns:a16="http://schemas.microsoft.com/office/drawing/2014/main" id="{FA3F4AA6-74AE-4A29-9539-C713AF0D9AEC}"/>
              </a:ext>
            </a:extLst>
          </p:cNvPr>
          <p:cNvGrpSpPr/>
          <p:nvPr/>
        </p:nvGrpSpPr>
        <p:grpSpPr>
          <a:xfrm>
            <a:off x="441896" y="908720"/>
            <a:ext cx="3384376" cy="457200"/>
            <a:chOff x="488504" y="976671"/>
            <a:chExt cx="3384376" cy="457200"/>
          </a:xfrm>
        </p:grpSpPr>
        <p:sp>
          <p:nvSpPr>
            <p:cNvPr id="9" name="Rectangle 2">
              <a:extLst>
                <a:ext uri="{FF2B5EF4-FFF2-40B4-BE49-F238E27FC236}">
                  <a16:creationId xmlns:a16="http://schemas.microsoft.com/office/drawing/2014/main" id="{9A6B232F-4B1E-4361-89C2-13E4E67CC493}"/>
                </a:ext>
              </a:extLst>
            </p:cNvPr>
            <p:cNvSpPr txBox="1">
              <a:spLocks noChangeArrowheads="1"/>
            </p:cNvSpPr>
            <p:nvPr/>
          </p:nvSpPr>
          <p:spPr>
            <a:xfrm>
              <a:off x="629930" y="976671"/>
              <a:ext cx="324295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⑤ 入浴支援</a:t>
              </a:r>
            </a:p>
          </p:txBody>
        </p:sp>
        <p:cxnSp>
          <p:nvCxnSpPr>
            <p:cNvPr id="11" name="直線コネクタ 10">
              <a:extLst>
                <a:ext uri="{FF2B5EF4-FFF2-40B4-BE49-F238E27FC236}">
                  <a16:creationId xmlns:a16="http://schemas.microsoft.com/office/drawing/2014/main" id="{C311E1EE-1BF8-4F69-9218-387197594F31}"/>
                </a:ext>
              </a:extLst>
            </p:cNvPr>
            <p:cNvCxnSpPr/>
            <p:nvPr/>
          </p:nvCxnSpPr>
          <p:spPr bwMode="auto">
            <a:xfrm>
              <a:off x="488504" y="1317228"/>
              <a:ext cx="30816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47118039-195F-4B0C-A7B3-6A301C23CBD4}"/>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4" name="テキスト ボックス 13">
            <a:extLst>
              <a:ext uri="{FF2B5EF4-FFF2-40B4-BE49-F238E27FC236}">
                <a16:creationId xmlns:a16="http://schemas.microsoft.com/office/drawing/2014/main" id="{43D5D0B1-856A-4838-859B-5305E473EED2}"/>
              </a:ext>
            </a:extLst>
          </p:cNvPr>
          <p:cNvSpPr txBox="1"/>
          <p:nvPr/>
        </p:nvSpPr>
        <p:spPr>
          <a:xfrm>
            <a:off x="2000672" y="4633391"/>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
        <p:nvSpPr>
          <p:cNvPr id="15" name="テキスト ボックス 14">
            <a:extLst>
              <a:ext uri="{FF2B5EF4-FFF2-40B4-BE49-F238E27FC236}">
                <a16:creationId xmlns:a16="http://schemas.microsoft.com/office/drawing/2014/main" id="{1BC7AA7E-311A-4674-9C4F-4CB23BB5FABB}"/>
              </a:ext>
            </a:extLst>
          </p:cNvPr>
          <p:cNvSpPr txBox="1"/>
          <p:nvPr/>
        </p:nvSpPr>
        <p:spPr>
          <a:xfrm>
            <a:off x="4088904" y="4633391"/>
            <a:ext cx="646331" cy="369332"/>
          </a:xfrm>
          <a:prstGeom prst="rect">
            <a:avLst/>
          </a:prstGeom>
          <a:noFill/>
          <a:ln>
            <a:solidFill>
              <a:schemeClr val="tx1"/>
            </a:solidFill>
          </a:ln>
        </p:spPr>
        <p:txBody>
          <a:bodyPr wrap="none" rtlCol="0">
            <a:spAutoFit/>
          </a:bodyPr>
          <a:lstStyle/>
          <a:p>
            <a:r>
              <a:rPr kumimoji="1" lang="ja-JP" altLang="en-US" b="0" dirty="0">
                <a:solidFill>
                  <a:schemeClr val="tx1"/>
                </a:solidFill>
                <a:latin typeface="メイリオ" panose="020B0604030504040204" pitchFamily="50" charset="-128"/>
                <a:ea typeface="メイリオ" panose="020B0604030504040204" pitchFamily="50" charset="-128"/>
                <a:sym typeface="メイリオ" panose="020B0604030504040204" pitchFamily="50" charset="-128"/>
              </a:rPr>
              <a:t>省略</a:t>
            </a:r>
          </a:p>
        </p:txBody>
      </p:sp>
    </p:spTree>
    <p:extLst>
      <p:ext uri="{BB962C8B-B14F-4D97-AF65-F5344CB8AC3E}">
        <p14:creationId xmlns:p14="http://schemas.microsoft.com/office/powerpoint/2010/main" val="61830225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871872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215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シンガポールの医療機器の登録手続き（</a:t>
            </a:r>
            <a:r>
              <a:rPr lang="en-US" altLang="ja-JP" dirty="0"/>
              <a:t>1/4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健康製品法（</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Health Products Act)</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により、医療機器を製造・輸入・販売（卸売）する事業者はそれぞれ免許を取得する必要がある。また、取扱製品それぞれについて、製品登録を行う必要がある。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該当する医療機器のリスク分類によって、医療機器の認証登録の流れは異なる。</a:t>
            </a:r>
          </a:p>
        </p:txBody>
      </p:sp>
      <p:grpSp>
        <p:nvGrpSpPr>
          <p:cNvPr id="9" name="グループ化 8">
            <a:extLst>
              <a:ext uri="{FF2B5EF4-FFF2-40B4-BE49-F238E27FC236}">
                <a16:creationId xmlns:a16="http://schemas.microsoft.com/office/drawing/2014/main" id="{8357D45C-C803-43F3-A675-86739968DD0C}"/>
              </a:ext>
            </a:extLst>
          </p:cNvPr>
          <p:cNvGrpSpPr/>
          <p:nvPr/>
        </p:nvGrpSpPr>
        <p:grpSpPr>
          <a:xfrm>
            <a:off x="602290" y="1696354"/>
            <a:ext cx="3612700" cy="457200"/>
            <a:chOff x="488504" y="976671"/>
            <a:chExt cx="3612700" cy="457200"/>
          </a:xfrm>
        </p:grpSpPr>
        <p:sp>
          <p:nvSpPr>
            <p:cNvPr id="11" name="Rectangle 2">
              <a:extLst>
                <a:ext uri="{FF2B5EF4-FFF2-40B4-BE49-F238E27FC236}">
                  <a16:creationId xmlns:a16="http://schemas.microsoft.com/office/drawing/2014/main" id="{A65DA77B-C298-4B10-B592-C2EC6F8090FC}"/>
                </a:ext>
              </a:extLst>
            </p:cNvPr>
            <p:cNvSpPr txBox="1">
              <a:spLocks noChangeArrowheads="1"/>
            </p:cNvSpPr>
            <p:nvPr/>
          </p:nvSpPr>
          <p:spPr>
            <a:xfrm>
              <a:off x="6426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医療機器の認証登録の流れ</a:t>
              </a:r>
            </a:p>
          </p:txBody>
        </p:sp>
        <p:cxnSp>
          <p:nvCxnSpPr>
            <p:cNvPr id="12" name="直線コネクタ 11">
              <a:extLst>
                <a:ext uri="{FF2B5EF4-FFF2-40B4-BE49-F238E27FC236}">
                  <a16:creationId xmlns:a16="http://schemas.microsoft.com/office/drawing/2014/main" id="{EFB9D078-5F05-498D-BED7-92779AD3745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8639580C-7E25-4419-AFFD-16912E96CDD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5" name="正方形/長方形 14">
            <a:extLst>
              <a:ext uri="{FF2B5EF4-FFF2-40B4-BE49-F238E27FC236}">
                <a16:creationId xmlns:a16="http://schemas.microsoft.com/office/drawing/2014/main" id="{F95B3A82-0C3A-4AB0-B1CD-A6561CB8B562}"/>
              </a:ext>
            </a:extLst>
          </p:cNvPr>
          <p:cNvSpPr/>
          <p:nvPr/>
        </p:nvSpPr>
        <p:spPr>
          <a:xfrm>
            <a:off x="1158991" y="2153554"/>
            <a:ext cx="2559551" cy="337676"/>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クラスＡ</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6" name="正方形/長方形 15">
            <a:extLst>
              <a:ext uri="{FF2B5EF4-FFF2-40B4-BE49-F238E27FC236}">
                <a16:creationId xmlns:a16="http://schemas.microsoft.com/office/drawing/2014/main" id="{DE59B878-3680-4549-8B91-D8EFBBBFAD77}"/>
              </a:ext>
            </a:extLst>
          </p:cNvPr>
          <p:cNvSpPr/>
          <p:nvPr/>
        </p:nvSpPr>
        <p:spPr>
          <a:xfrm>
            <a:off x="3804151" y="2156973"/>
            <a:ext cx="3503515" cy="337676"/>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クラスＢ、Ｃ、Ｄ</a:t>
            </a:r>
            <a:endPar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下矢印 13">
            <a:extLst>
              <a:ext uri="{FF2B5EF4-FFF2-40B4-BE49-F238E27FC236}">
                <a16:creationId xmlns:a16="http://schemas.microsoft.com/office/drawing/2014/main" id="{C15296FB-C32A-4E53-A5C1-6DF22D9FA0DF}"/>
              </a:ext>
            </a:extLst>
          </p:cNvPr>
          <p:cNvSpPr/>
          <p:nvPr/>
        </p:nvSpPr>
        <p:spPr>
          <a:xfrm>
            <a:off x="2171001" y="2624103"/>
            <a:ext cx="511175" cy="619957"/>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8" name="正方形/長方形 17">
            <a:extLst>
              <a:ext uri="{FF2B5EF4-FFF2-40B4-BE49-F238E27FC236}">
                <a16:creationId xmlns:a16="http://schemas.microsoft.com/office/drawing/2014/main" id="{956383C8-D80B-4DDC-B68E-D88AFA0FFA63}"/>
              </a:ext>
            </a:extLst>
          </p:cNvPr>
          <p:cNvSpPr/>
          <p:nvPr/>
        </p:nvSpPr>
        <p:spPr>
          <a:xfrm>
            <a:off x="1146815" y="3360702"/>
            <a:ext cx="6150695" cy="338400"/>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事前準備（ディーラーライセンスの登録（</a:t>
            </a:r>
            <a:r>
              <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２）、申請手順、書類の確認）</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9" name="下矢印 15">
            <a:extLst>
              <a:ext uri="{FF2B5EF4-FFF2-40B4-BE49-F238E27FC236}">
                <a16:creationId xmlns:a16="http://schemas.microsoft.com/office/drawing/2014/main" id="{2199A11F-0DE5-4594-81F7-DFE1A1D1CFCF}"/>
              </a:ext>
            </a:extLst>
          </p:cNvPr>
          <p:cNvSpPr/>
          <p:nvPr/>
        </p:nvSpPr>
        <p:spPr>
          <a:xfrm>
            <a:off x="2181822" y="3791100"/>
            <a:ext cx="511176" cy="1356607"/>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8">
            <a:extLst>
              <a:ext uri="{FF2B5EF4-FFF2-40B4-BE49-F238E27FC236}">
                <a16:creationId xmlns:a16="http://schemas.microsoft.com/office/drawing/2014/main" id="{7DEC05D9-1978-45F0-821D-53945E013356}"/>
              </a:ext>
            </a:extLst>
          </p:cNvPr>
          <p:cNvSpPr txBox="1"/>
          <p:nvPr/>
        </p:nvSpPr>
        <p:spPr>
          <a:xfrm>
            <a:off x="2249039" y="4187923"/>
            <a:ext cx="380173" cy="405418"/>
          </a:xfrm>
          <a:prstGeom prst="rect">
            <a:avLst/>
          </a:prstGeom>
          <a:noFill/>
          <a:ln>
            <a:noFill/>
          </a:ln>
          <a:effectLst/>
        </p:spPr>
        <p:txBody>
          <a:bodyPr vert="wordArtVertRtl"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届出</a:t>
            </a:r>
          </a:p>
        </p:txBody>
      </p:sp>
      <p:sp>
        <p:nvSpPr>
          <p:cNvPr id="21" name="正方形/長方形 20">
            <a:extLst>
              <a:ext uri="{FF2B5EF4-FFF2-40B4-BE49-F238E27FC236}">
                <a16:creationId xmlns:a16="http://schemas.microsoft.com/office/drawing/2014/main" id="{1A57EB42-5BC2-48EA-9752-0F2B411D8C41}"/>
              </a:ext>
            </a:extLst>
          </p:cNvPr>
          <p:cNvSpPr/>
          <p:nvPr/>
        </p:nvSpPr>
        <p:spPr>
          <a:xfrm>
            <a:off x="3802960" y="3981879"/>
            <a:ext cx="3509566" cy="338400"/>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申請書類をＭＥＤＩＣＳ（</a:t>
            </a:r>
            <a:r>
              <a:rPr lang="en-US" altLang="ja-JP"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２）により申請</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2" name="正方形/長方形 21">
            <a:extLst>
              <a:ext uri="{FF2B5EF4-FFF2-40B4-BE49-F238E27FC236}">
                <a16:creationId xmlns:a16="http://schemas.microsoft.com/office/drawing/2014/main" id="{CB8AE0FF-820D-46D3-B471-16B974EFE570}"/>
              </a:ext>
            </a:extLst>
          </p:cNvPr>
          <p:cNvSpPr/>
          <p:nvPr/>
        </p:nvSpPr>
        <p:spPr>
          <a:xfrm>
            <a:off x="3800940" y="5220261"/>
            <a:ext cx="3505535" cy="338400"/>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ＳＭＤＲ（</a:t>
            </a:r>
            <a:r>
              <a:rPr lang="en-US" altLang="ja-JP"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３）へ登録</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正方形/長方形 22">
            <a:extLst>
              <a:ext uri="{FF2B5EF4-FFF2-40B4-BE49-F238E27FC236}">
                <a16:creationId xmlns:a16="http://schemas.microsoft.com/office/drawing/2014/main" id="{F5AA2375-C247-4C16-B609-D4474CC7A43D}"/>
              </a:ext>
            </a:extLst>
          </p:cNvPr>
          <p:cNvSpPr/>
          <p:nvPr/>
        </p:nvSpPr>
        <p:spPr>
          <a:xfrm>
            <a:off x="3800940" y="4604446"/>
            <a:ext cx="3505535" cy="338400"/>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ＨＳＡの照会事項に対応</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4" name="右中かっこ 23">
            <a:extLst>
              <a:ext uri="{FF2B5EF4-FFF2-40B4-BE49-F238E27FC236}">
                <a16:creationId xmlns:a16="http://schemas.microsoft.com/office/drawing/2014/main" id="{6CF87D32-B803-4E9B-813F-E766BEE826BB}"/>
              </a:ext>
            </a:extLst>
          </p:cNvPr>
          <p:cNvSpPr/>
          <p:nvPr/>
        </p:nvSpPr>
        <p:spPr>
          <a:xfrm>
            <a:off x="7579685" y="2284790"/>
            <a:ext cx="292105" cy="3053143"/>
          </a:xfrm>
          <a:prstGeom prst="rightBrace">
            <a:avLst>
              <a:gd name="adj1" fmla="val 49117"/>
              <a:gd name="adj2" fmla="val 50000"/>
            </a:avLst>
          </a:prstGeom>
          <a:noFill/>
          <a:ln w="6350" cap="flat" cmpd="sng" algn="ctr">
            <a:solidFill>
              <a:srgbClr val="00206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5" name="テキスト ボックス 34">
            <a:extLst>
              <a:ext uri="{FF2B5EF4-FFF2-40B4-BE49-F238E27FC236}">
                <a16:creationId xmlns:a16="http://schemas.microsoft.com/office/drawing/2014/main" id="{4B97A6AE-D389-49BE-9655-A6B371D3F8C1}"/>
              </a:ext>
            </a:extLst>
          </p:cNvPr>
          <p:cNvSpPr txBox="1"/>
          <p:nvPr/>
        </p:nvSpPr>
        <p:spPr>
          <a:xfrm>
            <a:off x="8047570" y="2602863"/>
            <a:ext cx="338554" cy="2913618"/>
          </a:xfrm>
          <a:prstGeom prst="rect">
            <a:avLst/>
          </a:prstGeom>
          <a:noFill/>
          <a:ln>
            <a:noFill/>
          </a:ln>
          <a:effectLst/>
        </p:spPr>
        <p:txBody>
          <a:bodyPr vert="eaVert"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即時～１年と評価ルートによって期間は異なる。</a:t>
            </a:r>
            <a:endPar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正方形/長方形 25">
            <a:extLst>
              <a:ext uri="{FF2B5EF4-FFF2-40B4-BE49-F238E27FC236}">
                <a16:creationId xmlns:a16="http://schemas.microsoft.com/office/drawing/2014/main" id="{D593AF08-384E-43FA-9748-9501E1CDD7EF}"/>
              </a:ext>
            </a:extLst>
          </p:cNvPr>
          <p:cNvSpPr/>
          <p:nvPr/>
        </p:nvSpPr>
        <p:spPr>
          <a:xfrm>
            <a:off x="1164744" y="5216483"/>
            <a:ext cx="2559551" cy="338400"/>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クラス</a:t>
            </a:r>
            <a:r>
              <a:rPr lang="en-US" altLang="ja-JP"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 Medical Device Register </a:t>
            </a: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に登録</a:t>
            </a:r>
            <a:r>
              <a:rPr lang="en-US" altLang="ja-JP"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endPar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7" name="正方形/長方形 26">
            <a:extLst>
              <a:ext uri="{FF2B5EF4-FFF2-40B4-BE49-F238E27FC236}">
                <a16:creationId xmlns:a16="http://schemas.microsoft.com/office/drawing/2014/main" id="{1CBA04F3-D70A-4B27-90B8-EB86292BE610}"/>
              </a:ext>
            </a:extLst>
          </p:cNvPr>
          <p:cNvSpPr/>
          <p:nvPr/>
        </p:nvSpPr>
        <p:spPr>
          <a:xfrm>
            <a:off x="3808648" y="2757455"/>
            <a:ext cx="3503515" cy="338400"/>
          </a:xfrm>
          <a:prstGeom prst="rect">
            <a:avLst/>
          </a:prstGeom>
          <a:noFill/>
          <a:ln w="12700" cap="flat" cmpd="sng" algn="ctr">
            <a:solidFill>
              <a:srgbClr val="002060"/>
            </a:solidFill>
            <a:prstDash val="solid"/>
            <a:miter lim="800000"/>
          </a:ln>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評価ルート（</a:t>
            </a:r>
            <a:r>
              <a:rPr kumimoji="1" lang="en-US" altLang="ja-JP"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000" b="0" i="0" u="none" strike="noStrike" kern="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sym typeface="メイリオ" panose="020B0604030504040204" pitchFamily="50" charset="-128"/>
              </a:rPr>
              <a:t>１）を決定</a:t>
            </a:r>
          </a:p>
        </p:txBody>
      </p:sp>
      <p:sp>
        <p:nvSpPr>
          <p:cNvPr id="28" name="下矢印 41">
            <a:extLst>
              <a:ext uri="{FF2B5EF4-FFF2-40B4-BE49-F238E27FC236}">
                <a16:creationId xmlns:a16="http://schemas.microsoft.com/office/drawing/2014/main" id="{4B691EFE-4334-499D-B77E-156650FF519B}"/>
              </a:ext>
            </a:extLst>
          </p:cNvPr>
          <p:cNvSpPr/>
          <p:nvPr/>
        </p:nvSpPr>
        <p:spPr>
          <a:xfrm>
            <a:off x="5298116" y="3141132"/>
            <a:ext cx="511175" cy="180000"/>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9" name="テキスト ボックス 28">
            <a:extLst>
              <a:ext uri="{FF2B5EF4-FFF2-40B4-BE49-F238E27FC236}">
                <a16:creationId xmlns:a16="http://schemas.microsoft.com/office/drawing/2014/main" id="{E28B07E4-DD24-4A32-B14D-1AF01E7D5606}"/>
              </a:ext>
            </a:extLst>
          </p:cNvPr>
          <p:cNvSpPr txBox="1"/>
          <p:nvPr/>
        </p:nvSpPr>
        <p:spPr>
          <a:xfrm>
            <a:off x="1054277" y="5768884"/>
            <a:ext cx="6840760" cy="584775"/>
          </a:xfrm>
          <a:prstGeom prst="rect">
            <a:avLst/>
          </a:prstGeom>
          <a:noFill/>
        </p:spPr>
        <p:txBody>
          <a:bodyPr wrap="square" rtlCol="0">
            <a:spAutoFit/>
          </a:bodyPr>
          <a:lstStyle/>
          <a:p>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a:t>
            </a:r>
            <a:r>
              <a:rPr kumimoji="1"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１　完全、簡易、迅速、即時（</a:t>
            </a:r>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FULL</a:t>
            </a:r>
            <a:r>
              <a:rPr kumimoji="1" lang="ja-JP" altLang="en-US" sz="800" b="0" dirty="0" err="1">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a:t>
            </a:r>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ABRIDGED</a:t>
            </a:r>
            <a:r>
              <a:rPr lang="ja-JP" altLang="en-US" sz="800" b="0" dirty="0" err="1">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a:t>
            </a:r>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EXPEDITED</a:t>
            </a:r>
            <a:r>
              <a:rPr kumimoji="1" lang="ja-JP" altLang="en-US" sz="800" b="0" dirty="0" err="1">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a:t>
            </a:r>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IMMEDIATE</a:t>
            </a:r>
            <a:r>
              <a:rPr kumimoji="1"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）の評価ルートがある</a:t>
            </a:r>
            <a:r>
              <a:rPr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a:t>
            </a:r>
            <a:endPar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endParaRPr>
          </a:p>
          <a:p>
            <a:r>
              <a:rPr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a:t>
            </a:r>
            <a:r>
              <a:rPr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２　ディーラーライセンス（製造業者、輸入業者、販売（卸売）業者）の登録が必要。製品登録と同時進行の申請が可能。</a:t>
            </a:r>
            <a:endParaRPr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endParaRPr>
          </a:p>
          <a:p>
            <a:r>
              <a:rPr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a:t>
            </a:r>
            <a:r>
              <a:rPr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３　</a:t>
            </a:r>
            <a:r>
              <a:rPr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Medical Device Information Communication System</a:t>
            </a:r>
            <a:r>
              <a:rPr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：ＨＳＡのＨＰサイトから参照可能。</a:t>
            </a:r>
            <a:endParaRPr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endParaRPr>
          </a:p>
          <a:p>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a:t>
            </a:r>
            <a:r>
              <a:rPr kumimoji="1"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４　</a:t>
            </a:r>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Singapore</a:t>
            </a:r>
            <a:r>
              <a:rPr kumimoji="1"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 </a:t>
            </a:r>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Medical</a:t>
            </a:r>
            <a:r>
              <a:rPr kumimoji="1"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 </a:t>
            </a:r>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Device</a:t>
            </a:r>
            <a:r>
              <a:rPr kumimoji="1"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 </a:t>
            </a:r>
            <a:r>
              <a:rPr kumimoji="1" lang="en-US" altLang="ja-JP"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Register</a:t>
            </a:r>
            <a:r>
              <a:rPr kumimoji="1" lang="ja-JP" altLang="en-US" sz="800" b="0" dirty="0">
                <a:solidFill>
                  <a:srgbClr val="315A83"/>
                </a:solidFill>
                <a:latin typeface="メイリオ" panose="020B0604030504040204" pitchFamily="50" charset="-128"/>
                <a:ea typeface="メイリオ" panose="020B0604030504040204" pitchFamily="50" charset="-128"/>
                <a:cs typeface="Calibri" panose="020F0502020204030204" pitchFamily="34" charset="0"/>
                <a:sym typeface="メイリオ" panose="020B0604030504040204" pitchFamily="50" charset="-128"/>
              </a:rPr>
              <a:t>：ＨＳＡのＨＰサイトから参照可能。</a:t>
            </a:r>
          </a:p>
        </p:txBody>
      </p:sp>
      <p:sp>
        <p:nvSpPr>
          <p:cNvPr id="31" name="下矢印 29">
            <a:extLst>
              <a:ext uri="{FF2B5EF4-FFF2-40B4-BE49-F238E27FC236}">
                <a16:creationId xmlns:a16="http://schemas.microsoft.com/office/drawing/2014/main" id="{4B83AACD-F227-4E2A-8517-D43B067C9DC7}"/>
              </a:ext>
            </a:extLst>
          </p:cNvPr>
          <p:cNvSpPr/>
          <p:nvPr/>
        </p:nvSpPr>
        <p:spPr>
          <a:xfrm>
            <a:off x="5298119" y="4987666"/>
            <a:ext cx="511175" cy="180000"/>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2" name="下矢印 32">
            <a:extLst>
              <a:ext uri="{FF2B5EF4-FFF2-40B4-BE49-F238E27FC236}">
                <a16:creationId xmlns:a16="http://schemas.microsoft.com/office/drawing/2014/main" id="{0C953A38-F020-4626-A828-BF202A4E7ADC}"/>
              </a:ext>
            </a:extLst>
          </p:cNvPr>
          <p:cNvSpPr/>
          <p:nvPr/>
        </p:nvSpPr>
        <p:spPr>
          <a:xfrm>
            <a:off x="5298118" y="4371454"/>
            <a:ext cx="511175" cy="180000"/>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3" name="下矢印 37">
            <a:extLst>
              <a:ext uri="{FF2B5EF4-FFF2-40B4-BE49-F238E27FC236}">
                <a16:creationId xmlns:a16="http://schemas.microsoft.com/office/drawing/2014/main" id="{D32C8262-291F-485E-AD92-8827217EF624}"/>
              </a:ext>
            </a:extLst>
          </p:cNvPr>
          <p:cNvSpPr/>
          <p:nvPr/>
        </p:nvSpPr>
        <p:spPr>
          <a:xfrm>
            <a:off x="5298117" y="3746507"/>
            <a:ext cx="511175" cy="180000"/>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4" name="下矢印 43">
            <a:extLst>
              <a:ext uri="{FF2B5EF4-FFF2-40B4-BE49-F238E27FC236}">
                <a16:creationId xmlns:a16="http://schemas.microsoft.com/office/drawing/2014/main" id="{F79A64E4-0A61-4D4E-BF59-16FFB2A389E6}"/>
              </a:ext>
            </a:extLst>
          </p:cNvPr>
          <p:cNvSpPr/>
          <p:nvPr/>
        </p:nvSpPr>
        <p:spPr>
          <a:xfrm>
            <a:off x="5299189" y="2537885"/>
            <a:ext cx="511175" cy="180000"/>
          </a:xfrm>
          <a:prstGeom prst="downArrow">
            <a:avLst/>
          </a:prstGeom>
          <a:solidFill>
            <a:srgbClr val="CCECFF"/>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64585654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6209315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034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シンガポールの医療機器の登録手続き（</a:t>
            </a:r>
            <a:r>
              <a:rPr lang="en-US" altLang="ja-JP" dirty="0"/>
              <a:t>2/4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製品登録者は、ＨＳＡのオンラインシステム（ＭＥＤＩＣＳ）から申請書類を提出する。申請書類はＡＳＥＡＮ共通のＣＳＤＴ（</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Common Submission Dossier Template</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）形式に従って作成する。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他国で認証をとっている医療機器については、より簡便な手続きとなる。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医療機器の申請時にＨＳＡに相談し、必要なエビデンス等を確認することができる。</a:t>
            </a:r>
          </a:p>
        </p:txBody>
      </p:sp>
      <p:graphicFrame>
        <p:nvGraphicFramePr>
          <p:cNvPr id="7" name="Table 204">
            <a:extLst>
              <a:ext uri="{FF2B5EF4-FFF2-40B4-BE49-F238E27FC236}">
                <a16:creationId xmlns:a16="http://schemas.microsoft.com/office/drawing/2014/main" id="{366AC073-36CA-458C-8F25-95F216E3018B}"/>
              </a:ext>
            </a:extLst>
          </p:cNvPr>
          <p:cNvGraphicFramePr>
            <a:graphicFrameLocks noGrp="1"/>
          </p:cNvGraphicFramePr>
          <p:nvPr>
            <p:extLst>
              <p:ext uri="{D42A27DB-BD31-4B8C-83A1-F6EECF244321}">
                <p14:modId xmlns:p14="http://schemas.microsoft.com/office/powerpoint/2010/main" val="2542517099"/>
              </p:ext>
            </p:extLst>
          </p:nvPr>
        </p:nvGraphicFramePr>
        <p:xfrm>
          <a:off x="562093" y="2494327"/>
          <a:ext cx="8928992" cy="3951009"/>
        </p:xfrm>
        <a:graphic>
          <a:graphicData uri="http://schemas.openxmlformats.org/drawingml/2006/table">
            <a:tbl>
              <a:tblPr firstRow="1" bandRow="1" bandCol="1">
                <a:tableStyleId>{5C22544A-7EE6-4342-B048-85BDC9FD1C3A}</a:tableStyleId>
              </a:tblPr>
              <a:tblGrid>
                <a:gridCol w="1152128">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1944216">
                  <a:extLst>
                    <a:ext uri="{9D8B030D-6E8A-4147-A177-3AD203B41FA5}">
                      <a16:colId xmlns:a16="http://schemas.microsoft.com/office/drawing/2014/main" val="20003"/>
                    </a:ext>
                  </a:extLst>
                </a:gridCol>
                <a:gridCol w="1944216">
                  <a:extLst>
                    <a:ext uri="{9D8B030D-6E8A-4147-A177-3AD203B41FA5}">
                      <a16:colId xmlns:a16="http://schemas.microsoft.com/office/drawing/2014/main" val="20004"/>
                    </a:ext>
                  </a:extLst>
                </a:gridCol>
              </a:tblGrid>
              <a:tr h="212133">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クラスＡ</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クラスＢ</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クラスＣ</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クラスＤ</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18428">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届出／登録</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indent="0" algn="ctr">
                        <a:lnSpc>
                          <a:spcPts val="1500"/>
                        </a:lnSpc>
                        <a:buFont typeface="Arial" panose="020B0604020202020204" pitchFamily="34" charset="0"/>
                        <a:buNone/>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届出</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gridSpan="3">
                  <a:txBody>
                    <a:bodyPr/>
                    <a:lstStyle/>
                    <a:p>
                      <a:pPr marL="0" marR="0" lvl="0" indent="0" algn="ctr"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登録</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endParaRPr lang="en-US" altLang="ja-JP" sz="1100" b="0" dirty="0">
                        <a:solidFill>
                          <a:srgbClr val="003366"/>
                        </a:solidFill>
                      </a:endParaRPr>
                    </a:p>
                  </a:txBody>
                  <a:tcPr marR="72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noFill/>
                  </a:tcPr>
                </a:tc>
                <a:tc hMerge="1">
                  <a:txBody>
                    <a:bodyPr/>
                    <a:lstStyle/>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endParaRPr lang="en-US" altLang="ja-JP" sz="1100" b="0" dirty="0">
                        <a:solidFill>
                          <a:srgbClr val="003366"/>
                        </a:solidFill>
                      </a:endParaRPr>
                    </a:p>
                  </a:txBody>
                  <a:tcPr marR="72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1"/>
                  </a:ext>
                </a:extLst>
              </a:tr>
              <a:tr h="1809789">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提出資料</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基本的な安全性及び性能の要件を満たしていれば省略可能</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gridSpan="3">
                  <a:txBody>
                    <a:bodyPr/>
                    <a:lstStyle/>
                    <a:p>
                      <a:pPr marL="228600" marR="0" lvl="0" indent="-228600" algn="l" defTabSz="914400" rtl="0" eaLnBrk="1" fontAlgn="auto" latinLnBrk="0" hangingPunct="1">
                        <a:lnSpc>
                          <a:spcPts val="1500"/>
                        </a:lnSpc>
                        <a:spcBef>
                          <a:spcPts val="0"/>
                        </a:spcBef>
                        <a:spcAft>
                          <a:spcPts val="0"/>
                        </a:spcAft>
                        <a:buClrTx/>
                        <a:buSzTx/>
                        <a:buFont typeface="+mj-ea"/>
                        <a:buAutoNum type="circleNumDbPlain"/>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認可証</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ts val="1500"/>
                        </a:lnSpc>
                        <a:spcBef>
                          <a:spcPts val="0"/>
                        </a:spcBef>
                        <a:spcAft>
                          <a:spcPts val="0"/>
                        </a:spcAft>
                        <a:buClrTx/>
                        <a:buSzTx/>
                        <a:buFont typeface="+mj-ea"/>
                        <a:buAutoNum type="circleNumDbPlain"/>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エグゼクティブサマリー</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ts val="1500"/>
                        </a:lnSpc>
                        <a:spcBef>
                          <a:spcPts val="0"/>
                        </a:spcBef>
                        <a:spcAft>
                          <a:spcPts val="0"/>
                        </a:spcAft>
                        <a:buClrTx/>
                        <a:buSzTx/>
                        <a:buFont typeface="+mj-ea"/>
                        <a:buAutoNum type="circleNumDbPlain"/>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適合性に関する必須主要項目及びエビデンス</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ts val="1500"/>
                        </a:lnSpc>
                        <a:spcBef>
                          <a:spcPts val="0"/>
                        </a:spcBef>
                        <a:spcAft>
                          <a:spcPts val="0"/>
                        </a:spcAft>
                        <a:buClrTx/>
                        <a:buSzTx/>
                        <a:buFont typeface="+mj-ea"/>
                        <a:buAutoNum type="circleNumDbPlain"/>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医療機器の説明</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ts val="1500"/>
                        </a:lnSpc>
                        <a:spcBef>
                          <a:spcPts val="0"/>
                        </a:spcBef>
                        <a:spcAft>
                          <a:spcPts val="0"/>
                        </a:spcAft>
                        <a:buClrTx/>
                        <a:buSzTx/>
                        <a:buFont typeface="+mj-ea"/>
                        <a:buAutoNum type="circleNumDbPlain"/>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設計検証及びバリデーションの概要</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ts val="1500"/>
                        </a:lnSpc>
                        <a:spcBef>
                          <a:spcPts val="0"/>
                        </a:spcBef>
                        <a:spcAft>
                          <a:spcPts val="0"/>
                        </a:spcAft>
                        <a:buClrTx/>
                        <a:buSzTx/>
                        <a:buFont typeface="+mj-ea"/>
                        <a:buAutoNum type="circleNumDbPlain"/>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臨床実験のエビデンス（クラスＢは該当する場合のみ必要）</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ts val="1500"/>
                        </a:lnSpc>
                        <a:spcBef>
                          <a:spcPts val="0"/>
                        </a:spcBef>
                        <a:spcAft>
                          <a:spcPts val="0"/>
                        </a:spcAft>
                        <a:buClrTx/>
                        <a:buSzTx/>
                        <a:buFont typeface="+mj-ea"/>
                        <a:buAutoNum type="circleNumDbPlain"/>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医療機器ラベリング</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ts val="1500"/>
                        </a:lnSpc>
                        <a:spcBef>
                          <a:spcPts val="0"/>
                        </a:spcBef>
                        <a:spcAft>
                          <a:spcPts val="0"/>
                        </a:spcAft>
                        <a:buClrTx/>
                        <a:buSzTx/>
                        <a:buFont typeface="+mj-ea"/>
                        <a:buAutoNum type="circleNumDbPlain"/>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リスク解析</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228600" marR="0" lvl="0" indent="-228600" algn="l" defTabSz="914400" rtl="0" eaLnBrk="1" fontAlgn="auto" latinLnBrk="0" hangingPunct="1">
                        <a:lnSpc>
                          <a:spcPts val="1500"/>
                        </a:lnSpc>
                        <a:spcBef>
                          <a:spcPts val="0"/>
                        </a:spcBef>
                        <a:spcAft>
                          <a:spcPts val="0"/>
                        </a:spcAft>
                        <a:buClrTx/>
                        <a:buSzTx/>
                        <a:buFont typeface="+mj-ea"/>
                        <a:buAutoNum type="circleNumDbPlain"/>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製造業者情報　等</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pPr marL="0" indent="0" algn="l">
                        <a:lnSpc>
                          <a:spcPts val="1500"/>
                        </a:lnSpc>
                        <a:buFont typeface="Wingdings" panose="05000000000000000000" pitchFamily="2" charset="2"/>
                        <a:buNone/>
                      </a:pPr>
                      <a:endParaRPr lang="en-US" altLang="ja-JP" sz="1100" b="0" dirty="0">
                        <a:solidFill>
                          <a:srgbClr val="002060"/>
                        </a:solidFill>
                      </a:endParaRPr>
                    </a:p>
                  </a:txBody>
                  <a:tcPr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217625">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提出先</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4">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すべてＨＳＡのオンラインシステム（ＭＥＤＩＣＳ）を通して提出する。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288032">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審査期間</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即時</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（リストは６か月毎に更新）</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gridSpan="3">
                  <a:txBody>
                    <a:bodyPr/>
                    <a:lstStyle/>
                    <a:p>
                      <a:pPr marL="171450" indent="-171450" algn="l">
                        <a:lnSpc>
                          <a:spcPts val="1500"/>
                        </a:lnSpc>
                        <a:buFont typeface="Wingdings" panose="05000000000000000000" pitchFamily="2" charset="2"/>
                        <a:buChar char="l"/>
                      </a:pP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それぞれの評価ルート（完全、簡易、迅速、即時）によって異なる。</a:t>
                      </a:r>
                      <a:endPar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lnSpc>
                          <a:spcPts val="1500"/>
                        </a:lnSpc>
                        <a:buFont typeface="Wingdings" panose="05000000000000000000" pitchFamily="2" charset="2"/>
                        <a:buChar char="l"/>
                      </a:pP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ヨーロッパ、オーストラリア、日本、アメリカ、カナダで既に認証をとっており、安全性等に問題が起こっていないものは簡易、迅速、即時のいずれかのルートになる。</a:t>
                      </a:r>
                      <a:endPar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72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pPr marL="0" indent="0" algn="l">
                        <a:lnSpc>
                          <a:spcPts val="1500"/>
                        </a:lnSpc>
                        <a:buFont typeface="Wingdings" panose="05000000000000000000" pitchFamily="2" charset="2"/>
                        <a:buNone/>
                      </a:pPr>
                      <a:endParaRPr lang="en-US" altLang="ja-JP" sz="1100" b="0" dirty="0">
                        <a:solidFill>
                          <a:srgbClr val="002060"/>
                        </a:solidFill>
                      </a:endParaRPr>
                    </a:p>
                  </a:txBody>
                  <a:tcPr marR="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pPr marL="0" indent="0" algn="l">
                        <a:lnSpc>
                          <a:spcPts val="1500"/>
                        </a:lnSpc>
                        <a:buFont typeface="Wingdings" panose="05000000000000000000" pitchFamily="2" charset="2"/>
                        <a:buNone/>
                      </a:pPr>
                      <a:endParaRPr lang="en-US" altLang="ja-JP" sz="1100" b="0" dirty="0">
                        <a:solidFill>
                          <a:srgbClr val="002060"/>
                        </a:solidFill>
                        <a:latin typeface="+mn-ea"/>
                        <a:ea typeface="+mn-ea"/>
                      </a:endParaRPr>
                    </a:p>
                  </a:txBody>
                  <a:tcPr marR="72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240323">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その他</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4">
                  <a:txBody>
                    <a:bodyPr/>
                    <a:lstStyle/>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医療機器として申請する前にどのクラスとなるか、また医療機器となった場合にどのようなエビデンス及び資料が必要になるかをＨＳＡに相談し、コンサルテーションを受けることができる。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登録された機器については、すべてオンライン上で確認することが可能。</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l">
                        <a:lnSpc>
                          <a:spcPts val="1500"/>
                        </a:lnSpc>
                        <a:buFont typeface="Wingdings" panose="05000000000000000000" pitchFamily="2" charset="2"/>
                        <a:buNone/>
                      </a:pPr>
                      <a:endParaRPr kumimoji="1" lang="en-US" altLang="ja-JP" sz="1100" kern="1200" dirty="0">
                        <a:solidFill>
                          <a:srgbClr val="002060"/>
                        </a:solidFill>
                        <a:effectLst/>
                        <a:latin typeface="+mn-ea"/>
                        <a:ea typeface="+mn-ea"/>
                        <a:cs typeface="+mn-cs"/>
                      </a:endParaRPr>
                    </a:p>
                  </a:txBody>
                  <a:tcPr marR="72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5"/>
                  </a:ext>
                </a:extLst>
              </a:tr>
            </a:tbl>
          </a:graphicData>
        </a:graphic>
      </p:graphicFrame>
      <p:grpSp>
        <p:nvGrpSpPr>
          <p:cNvPr id="9" name="グループ化 8">
            <a:extLst>
              <a:ext uri="{FF2B5EF4-FFF2-40B4-BE49-F238E27FC236}">
                <a16:creationId xmlns:a16="http://schemas.microsoft.com/office/drawing/2014/main" id="{AAC84F76-C7EB-44E8-99E2-AB75400930AA}"/>
              </a:ext>
            </a:extLst>
          </p:cNvPr>
          <p:cNvGrpSpPr/>
          <p:nvPr/>
        </p:nvGrpSpPr>
        <p:grpSpPr>
          <a:xfrm>
            <a:off x="562093" y="2078744"/>
            <a:ext cx="3600000" cy="457200"/>
            <a:chOff x="488504" y="976671"/>
            <a:chExt cx="3600000" cy="457200"/>
          </a:xfrm>
        </p:grpSpPr>
        <p:sp>
          <p:nvSpPr>
            <p:cNvPr id="11" name="Rectangle 2">
              <a:extLst>
                <a:ext uri="{FF2B5EF4-FFF2-40B4-BE49-F238E27FC236}">
                  <a16:creationId xmlns:a16="http://schemas.microsoft.com/office/drawing/2014/main" id="{51440459-DFEF-4333-9D2A-5B3AEE5BBC13}"/>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リスク分類別の手続きの概要</a:t>
              </a:r>
            </a:p>
          </p:txBody>
        </p:sp>
        <p:cxnSp>
          <p:nvCxnSpPr>
            <p:cNvPr id="12" name="直線コネクタ 11">
              <a:extLst>
                <a:ext uri="{FF2B5EF4-FFF2-40B4-BE49-F238E27FC236}">
                  <a16:creationId xmlns:a16="http://schemas.microsoft.com/office/drawing/2014/main" id="{ADF1DF70-6BFE-4CC5-AC6C-7AB3DCC2DB5C}"/>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EA0CCEB8-8DE8-4315-A48C-6E822071588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111984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917818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136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シンガポールの医療機器の登録手続き（</a:t>
            </a:r>
            <a:r>
              <a:rPr lang="en-US" altLang="ja-JP" dirty="0"/>
              <a:t>3/4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a:t>
            </a:r>
            <a:r>
              <a:rPr lang="en-US" altLang="ja-JP" dirty="0"/>
              <a:t>5.</a:t>
            </a:r>
            <a:r>
              <a:rPr lang="ja-JP" altLang="en-US" dirty="0"/>
              <a:t>キーパーソン・協力先</a:t>
            </a:r>
            <a:r>
              <a:rPr lang="en-US" altLang="ja-JP" dirty="0"/>
              <a:t>&gt;</a:t>
            </a:r>
            <a:r>
              <a:rPr lang="ja-JP" altLang="en-US" dirty="0"/>
              <a:t>その他のキーパーソン・協力先等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シンガポールで販売する医療機器の監督官庁はＨＳＡ</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(Health Sciences Authority)</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医療機器の流通前の製品登録等や流通後のコンプライアンス等についても管理を行っている。</a:t>
            </a:r>
          </a:p>
        </p:txBody>
      </p:sp>
      <p:graphicFrame>
        <p:nvGraphicFramePr>
          <p:cNvPr id="7" name="Table 204">
            <a:extLst>
              <a:ext uri="{FF2B5EF4-FFF2-40B4-BE49-F238E27FC236}">
                <a16:creationId xmlns:a16="http://schemas.microsoft.com/office/drawing/2014/main" id="{4BA38448-0954-4606-B9A7-94998292914F}"/>
              </a:ext>
            </a:extLst>
          </p:cNvPr>
          <p:cNvGraphicFramePr>
            <a:graphicFrameLocks noGrp="1"/>
          </p:cNvGraphicFramePr>
          <p:nvPr>
            <p:extLst>
              <p:ext uri="{D42A27DB-BD31-4B8C-83A1-F6EECF244321}">
                <p14:modId xmlns:p14="http://schemas.microsoft.com/office/powerpoint/2010/main" val="613736020"/>
              </p:ext>
            </p:extLst>
          </p:nvPr>
        </p:nvGraphicFramePr>
        <p:xfrm>
          <a:off x="500918" y="1979062"/>
          <a:ext cx="8928992" cy="4330257"/>
        </p:xfrm>
        <a:graphic>
          <a:graphicData uri="http://schemas.openxmlformats.org/drawingml/2006/table">
            <a:tbl>
              <a:tblPr firstRow="1" bandRow="1" bandCol="1">
                <a:tableStyleId>{5C22544A-7EE6-4342-B048-85BDC9FD1C3A}</a:tableStyleId>
              </a:tblPr>
              <a:tblGrid>
                <a:gridCol w="1800200">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tblGrid>
              <a:tr h="474320">
                <a:tc>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健康科学庁　</a:t>
                      </a:r>
                      <a:r>
                        <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Health Sciences Authority</a:t>
                      </a:r>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（ＨＳＡ）</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1373271">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概要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ＨＳＡは保健省（ＭＯＨ）傘下のシンガポールで販売する医療機器、医薬品、化粧品等の規制を管轄する政府機関</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である。</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医療機器の規制部門（</a:t>
                      </a:r>
                      <a:r>
                        <a:rPr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Health Products Regulation Group</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、応用化学の研究部門（</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Applied Sciences</a:t>
                      </a:r>
                      <a:r>
                        <a:rPr lang="ja-JP" altLang="en-US"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Group</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）、病院に血液を供給する血液サービス部門（</a:t>
                      </a:r>
                      <a:r>
                        <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Blood  Services Group</a:t>
                      </a: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）から構成されている。</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シンガポールの医療機器は、健康製品法（Ｈｅａｌｔｈ</a:t>
                      </a:r>
                      <a:r>
                        <a:rPr lang="en-US" altLang="ja-JP"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Product Act</a:t>
                      </a:r>
                      <a:r>
                        <a:rPr lang="ja-JP" altLang="en-US"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）のもとに管理されている。</a:t>
                      </a:r>
                      <a:endParaRPr lang="en-US" altLang="ja-JP" sz="1100"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82666">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ＨＳＡの医療機器規制</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全体像</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市場に流通する前のディーラーライセンス</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管理、製品登録、及び市場に流通した後の製品</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のコンプライアンス等について管理。</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endParaRPr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pic>
        <p:nvPicPr>
          <p:cNvPr id="9" name="図 8">
            <a:extLst>
              <a:ext uri="{FF2B5EF4-FFF2-40B4-BE49-F238E27FC236}">
                <a16:creationId xmlns:a16="http://schemas.microsoft.com/office/drawing/2014/main" id="{38E5A88A-0DB1-401B-8EAF-C71614AE257F}"/>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50911" y="1388754"/>
            <a:ext cx="1055955" cy="596844"/>
          </a:xfrm>
          <a:prstGeom prst="rect">
            <a:avLst/>
          </a:prstGeom>
        </p:spPr>
      </p:pic>
      <p:sp>
        <p:nvSpPr>
          <p:cNvPr id="22" name="テキスト ボックス 21">
            <a:extLst>
              <a:ext uri="{FF2B5EF4-FFF2-40B4-BE49-F238E27FC236}">
                <a16:creationId xmlns:a16="http://schemas.microsoft.com/office/drawing/2014/main" id="{B4CAE58E-5DBE-4AF4-82F7-605A43A82972}"/>
              </a:ext>
            </a:extLst>
          </p:cNvPr>
          <p:cNvSpPr txBox="1"/>
          <p:nvPr/>
        </p:nvSpPr>
        <p:spPr>
          <a:xfrm>
            <a:off x="2633164" y="5251947"/>
            <a:ext cx="2650753" cy="830997"/>
          </a:xfrm>
          <a:prstGeom prst="rect">
            <a:avLst/>
          </a:prstGeom>
          <a:noFill/>
        </p:spPr>
        <p:txBody>
          <a:bodyPr wrap="square" rtlCol="0">
            <a:spAutoFit/>
          </a:bodyPr>
          <a:lstStyle/>
          <a:p>
            <a:r>
              <a:rPr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ＦＳＣＡ</a:t>
            </a:r>
            <a:endParaRPr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Field Safety Corrective Action)</a:t>
            </a:r>
          </a:p>
          <a:p>
            <a:r>
              <a:rPr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医療機器を使用することによって発生する可能性のある死亡や重大な健康への影響を減らすために講じる措置（返品、改良、交換、破棄、使用方法に関するアドバイスの供与等）</a:t>
            </a:r>
            <a:endParaRPr kumimoji="1"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23" name="グループ化 22">
            <a:extLst>
              <a:ext uri="{FF2B5EF4-FFF2-40B4-BE49-F238E27FC236}">
                <a16:creationId xmlns:a16="http://schemas.microsoft.com/office/drawing/2014/main" id="{BCA48580-5A31-49B7-AC78-74BD51F0CF27}"/>
              </a:ext>
            </a:extLst>
          </p:cNvPr>
          <p:cNvGrpSpPr/>
          <p:nvPr/>
        </p:nvGrpSpPr>
        <p:grpSpPr>
          <a:xfrm>
            <a:off x="524652" y="1504457"/>
            <a:ext cx="4104456" cy="457200"/>
            <a:chOff x="488504" y="976671"/>
            <a:chExt cx="3608467" cy="457200"/>
          </a:xfrm>
        </p:grpSpPr>
        <p:sp>
          <p:nvSpPr>
            <p:cNvPr id="24" name="Rectangle 2">
              <a:extLst>
                <a:ext uri="{FF2B5EF4-FFF2-40B4-BE49-F238E27FC236}">
                  <a16:creationId xmlns:a16="http://schemas.microsoft.com/office/drawing/2014/main" id="{AA63682F-B903-4518-95A8-4EC7EE3F3E92}"/>
                </a:ext>
              </a:extLst>
            </p:cNvPr>
            <p:cNvSpPr txBox="1">
              <a:spLocks noChangeArrowheads="1"/>
            </p:cNvSpPr>
            <p:nvPr/>
          </p:nvSpPr>
          <p:spPr>
            <a:xfrm>
              <a:off x="638397"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医療機器等に関する主な関係機関</a:t>
              </a:r>
            </a:p>
          </p:txBody>
        </p:sp>
        <p:cxnSp>
          <p:nvCxnSpPr>
            <p:cNvPr id="25" name="直線コネクタ 24">
              <a:extLst>
                <a:ext uri="{FF2B5EF4-FFF2-40B4-BE49-F238E27FC236}">
                  <a16:creationId xmlns:a16="http://schemas.microsoft.com/office/drawing/2014/main" id="{4295447B-1874-4427-9FCB-A90DF6449EA5}"/>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6" name="正方形/長方形 25">
              <a:extLst>
                <a:ext uri="{FF2B5EF4-FFF2-40B4-BE49-F238E27FC236}">
                  <a16:creationId xmlns:a16="http://schemas.microsoft.com/office/drawing/2014/main" id="{4B07EB6C-21E5-4142-B1DE-DC99621094F6}"/>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2" name="図 1">
            <a:extLst>
              <a:ext uri="{FF2B5EF4-FFF2-40B4-BE49-F238E27FC236}">
                <a16:creationId xmlns:a16="http://schemas.microsoft.com/office/drawing/2014/main" id="{02312710-2F9D-4B9B-8FC8-D4CD8947E195}"/>
              </a:ext>
            </a:extLst>
          </p:cNvPr>
          <p:cNvPicPr>
            <a:picLocks noChangeAspect="1"/>
          </p:cNvPicPr>
          <p:nvPr/>
        </p:nvPicPr>
        <p:blipFill>
          <a:blip r:embed="rId8"/>
          <a:stretch>
            <a:fillRect/>
          </a:stretch>
        </p:blipFill>
        <p:spPr>
          <a:xfrm>
            <a:off x="5618181" y="4035411"/>
            <a:ext cx="3768505" cy="2021546"/>
          </a:xfrm>
          <a:prstGeom prst="rect">
            <a:avLst/>
          </a:prstGeom>
        </p:spPr>
      </p:pic>
    </p:spTree>
    <p:extLst>
      <p:ext uri="{BB962C8B-B14F-4D97-AF65-F5344CB8AC3E}">
        <p14:creationId xmlns:p14="http://schemas.microsoft.com/office/powerpoint/2010/main" val="321248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475322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341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シンガポールの医療機器の登録手続き（</a:t>
            </a:r>
            <a:r>
              <a:rPr lang="en-US" altLang="ja-JP" dirty="0"/>
              <a:t>4/4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388568"/>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医療機器とみなされた場合は、機器に変更が生じた際や有害事象の発生時にＨＳＡに対し報告や承認が必要になる。</a:t>
            </a:r>
          </a:p>
        </p:txBody>
      </p:sp>
      <p:grpSp>
        <p:nvGrpSpPr>
          <p:cNvPr id="7" name="グループ化 6">
            <a:extLst>
              <a:ext uri="{FF2B5EF4-FFF2-40B4-BE49-F238E27FC236}">
                <a16:creationId xmlns:a16="http://schemas.microsoft.com/office/drawing/2014/main" id="{DD9B7D51-17A4-4EA8-BEDB-578E94F8D416}"/>
              </a:ext>
            </a:extLst>
          </p:cNvPr>
          <p:cNvGrpSpPr/>
          <p:nvPr/>
        </p:nvGrpSpPr>
        <p:grpSpPr>
          <a:xfrm>
            <a:off x="506681" y="1296106"/>
            <a:ext cx="3600000" cy="457200"/>
            <a:chOff x="488504" y="976671"/>
            <a:chExt cx="3600000" cy="457200"/>
          </a:xfrm>
        </p:grpSpPr>
        <p:sp>
          <p:nvSpPr>
            <p:cNvPr id="9" name="Rectangle 2">
              <a:extLst>
                <a:ext uri="{FF2B5EF4-FFF2-40B4-BE49-F238E27FC236}">
                  <a16:creationId xmlns:a16="http://schemas.microsoft.com/office/drawing/2014/main" id="{3CEC13E4-E3E7-43FB-9EA3-82F2BF2E5A67}"/>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ＨＳＡに報告が必要な項目例</a:t>
              </a:r>
            </a:p>
          </p:txBody>
        </p:sp>
        <p:cxnSp>
          <p:nvCxnSpPr>
            <p:cNvPr id="11" name="直線コネクタ 10">
              <a:extLst>
                <a:ext uri="{FF2B5EF4-FFF2-40B4-BE49-F238E27FC236}">
                  <a16:creationId xmlns:a16="http://schemas.microsoft.com/office/drawing/2014/main" id="{6DD56576-0D42-464C-9D5A-707D050D337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48CF7FF4-B6C4-4C50-B3EF-0D50A7C2B553}"/>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1F07CBBB-E2F0-4E30-ADDF-BAB2D24FA0EF}"/>
              </a:ext>
            </a:extLst>
          </p:cNvPr>
          <p:cNvGraphicFramePr>
            <a:graphicFrameLocks noGrp="1"/>
          </p:cNvGraphicFramePr>
          <p:nvPr>
            <p:extLst>
              <p:ext uri="{D42A27DB-BD31-4B8C-83A1-F6EECF244321}">
                <p14:modId xmlns:p14="http://schemas.microsoft.com/office/powerpoint/2010/main" val="2867041895"/>
              </p:ext>
            </p:extLst>
          </p:nvPr>
        </p:nvGraphicFramePr>
        <p:xfrm>
          <a:off x="497715" y="1817304"/>
          <a:ext cx="9135805" cy="4127913"/>
        </p:xfrm>
        <a:graphic>
          <a:graphicData uri="http://schemas.openxmlformats.org/drawingml/2006/table">
            <a:tbl>
              <a:tblPr firstRow="1" bandRow="1" bandCol="1">
                <a:tableStyleId>{5C22544A-7EE6-4342-B048-85BDC9FD1C3A}</a:tableStyleId>
              </a:tblPr>
              <a:tblGrid>
                <a:gridCol w="2413103">
                  <a:extLst>
                    <a:ext uri="{9D8B030D-6E8A-4147-A177-3AD203B41FA5}">
                      <a16:colId xmlns:a16="http://schemas.microsoft.com/office/drawing/2014/main" val="20000"/>
                    </a:ext>
                  </a:extLst>
                </a:gridCol>
                <a:gridCol w="3425469">
                  <a:extLst>
                    <a:ext uri="{9D8B030D-6E8A-4147-A177-3AD203B41FA5}">
                      <a16:colId xmlns:a16="http://schemas.microsoft.com/office/drawing/2014/main" val="20001"/>
                    </a:ext>
                  </a:extLst>
                </a:gridCol>
                <a:gridCol w="155100">
                  <a:extLst>
                    <a:ext uri="{9D8B030D-6E8A-4147-A177-3AD203B41FA5}">
                      <a16:colId xmlns:a16="http://schemas.microsoft.com/office/drawing/2014/main" val="20002"/>
                    </a:ext>
                  </a:extLst>
                </a:gridCol>
                <a:gridCol w="2924992">
                  <a:extLst>
                    <a:ext uri="{9D8B030D-6E8A-4147-A177-3AD203B41FA5}">
                      <a16:colId xmlns:a16="http://schemas.microsoft.com/office/drawing/2014/main" val="20003"/>
                    </a:ext>
                  </a:extLst>
                </a:gridCol>
                <a:gridCol w="217141">
                  <a:extLst>
                    <a:ext uri="{9D8B030D-6E8A-4147-A177-3AD203B41FA5}">
                      <a16:colId xmlns:a16="http://schemas.microsoft.com/office/drawing/2014/main" val="20004"/>
                    </a:ext>
                  </a:extLst>
                </a:gridCol>
              </a:tblGrid>
              <a:tr h="35756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報告項目</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38100" cap="flat" cmpd="sng" algn="ctr">
                      <a:solidFill>
                        <a:schemeClr val="bg1"/>
                      </a:solid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内容</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r>
                        <a:rPr kumimoji="1" lang="ja-JP" altLang="en-US"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ＨＳＡの対応</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endParaRPr kumimoji="1" lang="en-US" altLang="ja-JP" sz="10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mpd="sng">
                      <a:noFill/>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650551">
                <a:tc>
                  <a:txBody>
                    <a:bodyPr/>
                    <a:lstStyle/>
                    <a:p>
                      <a:pPr algn="l"/>
                      <a:r>
                        <a:rPr lang="ja-JP" altLang="en-US"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１　医療機器の変更</a:t>
                      </a:r>
                      <a:endParaRPr lang="en-US" altLang="ja-JP"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ＳＭＤＲ</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Singapore</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Medical</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Device</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Register</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に登録されている医療機器に変更が生じた場合</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（リスク分類、技術的変更、管理上の変更等）</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ＨＳＡの承認が必要</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1"/>
                  </a:ext>
                </a:extLst>
              </a:tr>
              <a:tr h="648072">
                <a:tc>
                  <a:txBody>
                    <a:bodyPr/>
                    <a:lstStyle/>
                    <a:p>
                      <a:pPr algn="l"/>
                      <a:r>
                        <a:rPr lang="ja-JP" altLang="en-US"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２　有害事象（ＡＥ）</a:t>
                      </a:r>
                      <a:endParaRPr lang="en-US" altLang="ja-JP"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有害事象（ＡＥ</a:t>
                      </a:r>
                      <a:r>
                        <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が発生した場合</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2060"/>
                        </a:solidFill>
                        <a:latin typeface="+mn-ea"/>
                        <a:ea typeface="+mn-ea"/>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ＨＳＡからの是正勧告</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オンラインでの情報公開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2"/>
                  </a:ext>
                </a:extLst>
              </a:tr>
              <a:tr h="1080120">
                <a:tc>
                  <a:txBody>
                    <a:bodyPr/>
                    <a:lstStyle/>
                    <a:p>
                      <a:pPr algn="l"/>
                      <a:endParaRPr lang="en-US" altLang="ja-JP"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　ＦＳＣＡ</a:t>
                      </a:r>
                      <a:endParaRPr lang="en-US" altLang="ja-JP"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lang="en-US" altLang="ja-JP"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ＦＳＣＡ：</a:t>
                      </a:r>
                      <a:endParaRPr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医療機器を使用することによって発生する可能性のある死亡や重大な健康への影響を減らすためにとる措置（返品、改良、交換、破棄、使用方法に関するアドバイスの供与等）</a:t>
                      </a:r>
                      <a:endParaRPr lang="en-US" altLang="ja-JP" sz="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lang="en-US" altLang="ja-JP" sz="1100" b="1" dirty="0">
                        <a:solidFill>
                          <a:srgbClr val="002060"/>
                        </a:solidFill>
                        <a:latin typeface="+mn-ea"/>
                        <a:ea typeface="+mn-ea"/>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機器に潜在的に有害である疑いがある場合に事業者はＨＳＡに通知する（通知した後にＦＳＣＡを開始）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オンラインでの情報公開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kern="1200" dirty="0">
                        <a:solidFill>
                          <a:srgbClr val="002060"/>
                        </a:solidFill>
                        <a:effectLst/>
                        <a:latin typeface="+mn-ea"/>
                        <a:ea typeface="+mn-ea"/>
                        <a:cs typeface="+mn-cs"/>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3"/>
                  </a:ext>
                </a:extLst>
              </a:tr>
              <a:tr h="10801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４　広告</a:t>
                      </a:r>
                      <a:endParaRPr lang="en-US" altLang="ja-JP" sz="11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虚偽広告</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（誇大、効能の確約等）</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ＨＳＡは広告に違反があった場合、即座に広告の停止、情報公開等の是正措置を講じる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事業者が従わない場合は、是正に必要な合理的な費用を徴収することもある</a:t>
                      </a: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974548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014858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239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シンガポールに医療機器を輸出する場合の留意事項（</a:t>
            </a:r>
            <a:r>
              <a:rPr lang="en-US" altLang="ja-JP" dirty="0"/>
              <a:t>1/2</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1.</a:t>
            </a:r>
            <a:r>
              <a:rPr lang="ja-JP" altLang="en-US" dirty="0"/>
              <a:t>法人設立関連規制（医療法人含む）</a:t>
            </a:r>
            <a:r>
              <a:rPr lang="en-US" altLang="ja-JP" dirty="0"/>
              <a:t>&gt;</a:t>
            </a:r>
            <a:r>
              <a:rPr lang="ja-JP" altLang="en-US" dirty="0"/>
              <a:t>外資規制・法人設立の手続き／</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日本からシンガポールに医療機器を輸出する場合、医療機器の登録手続きは政府機関に登録済みのライセンスオーナーによらなければならず、輸入する医療機器が輸出国で許可を取得した製品である場合は、その証明として、原産国の政府が発給する証明書を提出しなければならない。</a:t>
            </a:r>
          </a:p>
        </p:txBody>
      </p:sp>
      <p:grpSp>
        <p:nvGrpSpPr>
          <p:cNvPr id="9" name="グループ化 8">
            <a:extLst>
              <a:ext uri="{FF2B5EF4-FFF2-40B4-BE49-F238E27FC236}">
                <a16:creationId xmlns:a16="http://schemas.microsoft.com/office/drawing/2014/main" id="{E53B006C-1847-4456-A879-A8160BA70D1F}"/>
              </a:ext>
            </a:extLst>
          </p:cNvPr>
          <p:cNvGrpSpPr/>
          <p:nvPr/>
        </p:nvGrpSpPr>
        <p:grpSpPr>
          <a:xfrm>
            <a:off x="500918" y="1708460"/>
            <a:ext cx="3600000" cy="457200"/>
            <a:chOff x="488504" y="976671"/>
            <a:chExt cx="3600000" cy="457200"/>
          </a:xfrm>
        </p:grpSpPr>
        <p:sp>
          <p:nvSpPr>
            <p:cNvPr id="11" name="Rectangle 2">
              <a:extLst>
                <a:ext uri="{FF2B5EF4-FFF2-40B4-BE49-F238E27FC236}">
                  <a16:creationId xmlns:a16="http://schemas.microsoft.com/office/drawing/2014/main" id="{2AEA5FE3-CF6F-48CB-A4EA-F323CDF7AAF0}"/>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輸入関連法規</a:t>
              </a:r>
            </a:p>
          </p:txBody>
        </p:sp>
        <p:cxnSp>
          <p:nvCxnSpPr>
            <p:cNvPr id="12" name="直線コネクタ 11">
              <a:extLst>
                <a:ext uri="{FF2B5EF4-FFF2-40B4-BE49-F238E27FC236}">
                  <a16:creationId xmlns:a16="http://schemas.microsoft.com/office/drawing/2014/main" id="{289493C4-B1FA-4E45-B655-ED54CE7FE6D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D1358285-4801-4306-9820-3A7064E13CE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5" name="Table 204">
            <a:extLst>
              <a:ext uri="{FF2B5EF4-FFF2-40B4-BE49-F238E27FC236}">
                <a16:creationId xmlns:a16="http://schemas.microsoft.com/office/drawing/2014/main" id="{44DFA577-3AAB-4D8C-97A6-3CC0B3ED10D6}"/>
              </a:ext>
            </a:extLst>
          </p:cNvPr>
          <p:cNvGraphicFramePr>
            <a:graphicFrameLocks noGrp="1"/>
          </p:cNvGraphicFramePr>
          <p:nvPr>
            <p:extLst>
              <p:ext uri="{D42A27DB-BD31-4B8C-83A1-F6EECF244321}">
                <p14:modId xmlns:p14="http://schemas.microsoft.com/office/powerpoint/2010/main" val="397481337"/>
              </p:ext>
            </p:extLst>
          </p:nvPr>
        </p:nvGraphicFramePr>
        <p:xfrm>
          <a:off x="500918" y="2209442"/>
          <a:ext cx="8904225" cy="3624566"/>
        </p:xfrm>
        <a:graphic>
          <a:graphicData uri="http://schemas.openxmlformats.org/drawingml/2006/table">
            <a:tbl>
              <a:tblPr firstRow="1" bandRow="1" bandCol="1">
                <a:tableStyleId>{5C22544A-7EE6-4342-B048-85BDC9FD1C3A}</a:tableStyleId>
              </a:tblPr>
              <a:tblGrid>
                <a:gridCol w="1584176">
                  <a:extLst>
                    <a:ext uri="{9D8B030D-6E8A-4147-A177-3AD203B41FA5}">
                      <a16:colId xmlns:a16="http://schemas.microsoft.com/office/drawing/2014/main" val="20000"/>
                    </a:ext>
                  </a:extLst>
                </a:gridCol>
                <a:gridCol w="7320049">
                  <a:extLst>
                    <a:ext uri="{9D8B030D-6E8A-4147-A177-3AD203B41FA5}">
                      <a16:colId xmlns:a16="http://schemas.microsoft.com/office/drawing/2014/main" val="20001"/>
                    </a:ext>
                  </a:extLst>
                </a:gridCol>
              </a:tblGrid>
              <a:tr h="463638">
                <a:tc>
                  <a:txBody>
                    <a:bodyPr/>
                    <a:lstStyle/>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現地法人による</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登録手続き</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381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医療機器をシンガポールに輸出する場合は、</a:t>
                      </a:r>
                      <a:r>
                        <a:rPr kumimoji="1" lang="ja-JP" altLang="en-US" sz="1100" b="1" kern="1200" dirty="0">
                          <a:solidFill>
                            <a:srgbClr val="C0000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政府機関に登録済みの地方登録代理人（ライセンスオーナー）を選任して</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、製品登録手続きをしなければならない。</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0"/>
                  </a:ext>
                </a:extLst>
              </a:tr>
              <a:tr h="463638">
                <a:tc>
                  <a:txBody>
                    <a:bodyPr/>
                    <a:lstStyle/>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輸出国で許可を</a:t>
                      </a:r>
                      <a:endParaRPr kumimoji="1" lang="en-US" altLang="ja-JP"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取得した製品である場合</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輸入する医療機器が輸出国で許可を取得した製品である場合は、その証明として、原産国の政府が発給する証明書を提出しなければならない。</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565616">
                <a:tc>
                  <a:txBody>
                    <a:bodyPr/>
                    <a:lstStyle/>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説明書及び</a:t>
                      </a:r>
                      <a:endParaRPr kumimoji="1" lang="en-US" altLang="ja-JP"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000" b="1"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ラベル表示</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① 商標又はブランド名、 ② 輸入業者の会社名、住所、コンタクト情報、 ③ サイズ、正味重量、容量、ユニット数、 </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④ 製品寿命などを表示することが求められている。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2102930">
                <a:tc>
                  <a:txBody>
                    <a:bodyPr/>
                    <a:lstStyle/>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輸入業者</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ライセンスの条件</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（卸売業者ライセンス</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と一部共通）</a:t>
                      </a:r>
                      <a:endParaRPr lang="en-US" altLang="ja-JP" sz="10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36000" marR="0" marT="0" marB="0"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＜クラスＡの医療機器＞</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ＱＭＳの適合宣言</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＜クラスＢ～－Ｄの医療機器＞</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ＩＳＯ</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13485</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認証の証明書</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ＧＤＰＭＳ</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Good</a:t>
                      </a:r>
                      <a:r>
                        <a:rPr kumimoji="1" lang="en-US" altLang="ja-JP"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Distribution Practice for Medical Devices)</a:t>
                      </a:r>
                      <a:r>
                        <a:rPr kumimoji="1" lang="ja-JP" altLang="en-US"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の証明書</a:t>
                      </a:r>
                      <a:endParaRPr kumimoji="1" lang="en-US" altLang="ja-JP"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ＳＳ</a:t>
                      </a:r>
                      <a:r>
                        <a:rPr kumimoji="1" lang="en-US" altLang="ja-JP"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620</a:t>
                      </a:r>
                      <a:r>
                        <a:rPr kumimoji="1" lang="ja-JP" altLang="en-US"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en-US" altLang="ja-JP"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Singapore Standard)</a:t>
                      </a:r>
                      <a:r>
                        <a:rPr kumimoji="1" lang="ja-JP" altLang="en-US"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の証明書</a:t>
                      </a:r>
                      <a:endParaRPr kumimoji="1" lang="en-US" altLang="ja-JP" sz="1100" b="0" kern="1200" baseline="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（再輸出のために輸入される場合、治療以外の用途のために輸入される場合）ＧＤＰＭＳ免除申請</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輸入品目に製品登録免除されるクラスＡの医療機器がある場合そのリスト</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ＧＤＰＭＳ：ＨＳＡが定める医療機器流通の品質に関する認証</a:t>
                      </a:r>
                      <a:endParaRPr kumimoji="1" lang="en-US" altLang="ja-JP"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36000" anchor="ctr">
                    <a:lnL w="12700" cmpd="sng">
                      <a:noFill/>
                    </a:lnL>
                    <a:lnR w="76200" cap="flat" cmpd="sng" algn="ctr">
                      <a:solidFill>
                        <a:schemeClr val="bg1"/>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121748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1123671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444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シンガポールに医療機器を輸出する場合の留意事項（</a:t>
            </a:r>
            <a:r>
              <a:rPr lang="en-US" altLang="ja-JP" dirty="0"/>
              <a:t>2/2</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1.</a:t>
            </a:r>
            <a:r>
              <a:rPr lang="ja-JP" altLang="en-US" dirty="0"/>
              <a:t>法人設立関連規制（医療法人含む）</a:t>
            </a:r>
            <a:r>
              <a:rPr lang="en-US" altLang="ja-JP" dirty="0"/>
              <a:t>&gt;</a:t>
            </a:r>
            <a:r>
              <a:rPr lang="ja-JP" altLang="en-US" dirty="0"/>
              <a:t>外資規制・法人設立の手続き／</a:t>
            </a:r>
            <a:r>
              <a:rPr lang="en-US" altLang="ja-JP" dirty="0"/>
              <a:t>3.</a:t>
            </a:r>
            <a:r>
              <a:rPr lang="ja-JP" altLang="en-US" dirty="0"/>
              <a:t>政策・制度</a:t>
            </a:r>
            <a:r>
              <a:rPr lang="en-US" altLang="ja-JP" dirty="0"/>
              <a:t>&gt;</a:t>
            </a:r>
            <a:r>
              <a:rPr lang="ja-JP" altLang="en-US" dirty="0"/>
              <a:t>医療機器に対する規制</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で生産された国産製品は少なく、多くは海外メーカーが生産し、シンガポールの現地法人あるいは代理店が輸入し、顧客に販売している。国産製品と輸入製品では、医療機器認証登録の審査に大きな違いはない。</a:t>
            </a:r>
          </a:p>
        </p:txBody>
      </p:sp>
      <p:graphicFrame>
        <p:nvGraphicFramePr>
          <p:cNvPr id="7" name="Table 204">
            <a:extLst>
              <a:ext uri="{FF2B5EF4-FFF2-40B4-BE49-F238E27FC236}">
                <a16:creationId xmlns:a16="http://schemas.microsoft.com/office/drawing/2014/main" id="{E06C34D5-8680-4E3C-A8BF-64EBC01E2435}"/>
              </a:ext>
            </a:extLst>
          </p:cNvPr>
          <p:cNvGraphicFramePr>
            <a:graphicFrameLocks noGrp="1"/>
          </p:cNvGraphicFramePr>
          <p:nvPr>
            <p:extLst>
              <p:ext uri="{D42A27DB-BD31-4B8C-83A1-F6EECF244321}">
                <p14:modId xmlns:p14="http://schemas.microsoft.com/office/powerpoint/2010/main" val="3909357196"/>
              </p:ext>
            </p:extLst>
          </p:nvPr>
        </p:nvGraphicFramePr>
        <p:xfrm>
          <a:off x="430950" y="1770055"/>
          <a:ext cx="9001000" cy="4541904"/>
        </p:xfrm>
        <a:graphic>
          <a:graphicData uri="http://schemas.openxmlformats.org/drawingml/2006/table">
            <a:tbl>
              <a:tblPr firstRow="1" bandRow="1" bandCol="1">
                <a:tableStyleId>{5C22544A-7EE6-4342-B048-85BDC9FD1C3A}</a:tableStyleId>
              </a:tblPr>
              <a:tblGrid>
                <a:gridCol w="1080120">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gridCol w="3960440">
                  <a:extLst>
                    <a:ext uri="{9D8B030D-6E8A-4147-A177-3AD203B41FA5}">
                      <a16:colId xmlns:a16="http://schemas.microsoft.com/office/drawing/2014/main" val="20002"/>
                    </a:ext>
                  </a:extLst>
                </a:gridCol>
              </a:tblGrid>
              <a:tr h="293561">
                <a:tc>
                  <a:txBody>
                    <a:bodyPr/>
                    <a:lstStyle/>
                    <a:p>
                      <a:pPr algn="ctr"/>
                      <a:endParaRPr lang="en-US" sz="11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R w="38100" cap="flat" cmpd="sng" algn="ctr">
                      <a:noFill/>
                      <a:prstDash val="solid"/>
                      <a:round/>
                      <a:headEnd type="none" w="med" len="med"/>
                      <a:tailEnd type="none" w="med" len="med"/>
                    </a:lnR>
                    <a:lnB w="38100" cmpd="sng">
                      <a:noFill/>
                    </a:lnB>
                    <a:noFill/>
                  </a:tcPr>
                </a:tc>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国産製品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輸入製品</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589304">
                <a:tc>
                  <a:txBody>
                    <a:bodyPr/>
                    <a:lstStyle/>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医療機器</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認証登録の</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algn="ct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申請者</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国内の製造業者</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solidFill>
                        <a:schemeClr val="bg1">
                          <a:lumMod val="50000"/>
                        </a:schemeClr>
                      </a:solidFill>
                      <a:prstDash val="solid"/>
                      <a:round/>
                      <a:headEnd type="none" w="med" len="med"/>
                      <a:tailEnd type="none" w="med" len="med"/>
                    </a:lnR>
                    <a:lnT w="38100" cmpd="sng">
                      <a:noFill/>
                    </a:lnT>
                    <a:lnB w="19050" cap="flat" cmpd="sng" algn="ctr">
                      <a:solidFill>
                        <a:schemeClr val="bg1">
                          <a:lumMod val="85000"/>
                        </a:schemeClr>
                      </a:solidFill>
                      <a:prstDash val="sysDash"/>
                      <a:round/>
                      <a:headEnd type="none" w="med" len="med"/>
                      <a:tailEnd type="none" w="med" len="med"/>
                    </a:lnB>
                    <a:no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国内の認定代理人</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mpd="sng">
                      <a:noFill/>
                    </a:lnT>
                    <a:lnB w="19050" cap="flat" cmpd="sng" algn="ctr">
                      <a:solidFill>
                        <a:schemeClr val="bg1">
                          <a:lumMod val="85000"/>
                        </a:schemeClr>
                      </a:solidFill>
                      <a:prstDash val="sysDash"/>
                      <a:round/>
                      <a:headEnd type="none" w="med" len="med"/>
                      <a:tailEnd type="none" w="med" len="med"/>
                    </a:lnB>
                    <a:noFill/>
                  </a:tcPr>
                </a:tc>
                <a:extLst>
                  <a:ext uri="{0D108BD9-81ED-4DB2-BD59-A6C34878D82A}">
                    <a16:rowId xmlns:a16="http://schemas.microsoft.com/office/drawing/2014/main" val="10001"/>
                  </a:ext>
                </a:extLst>
              </a:tr>
              <a:tr h="589304">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医療機器認</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証登録の</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提出書類</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marR="0" lvl="0" indent="-177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右記の手続きは不要である。</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solidFill>
                        <a:schemeClr val="bg1">
                          <a:lumMod val="50000"/>
                        </a:schemeClr>
                      </a:solidFill>
                      <a:prstDash val="solid"/>
                      <a:round/>
                      <a:headEnd type="none" w="med" len="med"/>
                      <a:tailEnd type="none" w="med" len="med"/>
                    </a:lnR>
                    <a:lnT w="19050" cap="flat" cmpd="sng" algn="ctr">
                      <a:solidFill>
                        <a:schemeClr val="bg1">
                          <a:lumMod val="85000"/>
                        </a:schemeClr>
                      </a:solidFill>
                      <a:prstDash val="sysDash"/>
                      <a:round/>
                      <a:headEnd type="none" w="med" len="med"/>
                      <a:tailEnd type="none" w="med" len="med"/>
                    </a:lnT>
                    <a:lnB w="19050" cap="flat" cmpd="sng" algn="ctr">
                      <a:solidFill>
                        <a:schemeClr val="bg1">
                          <a:lumMod val="85000"/>
                        </a:schemeClr>
                      </a:solidFill>
                      <a:prstDash val="sysDash"/>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日本で医療機器認証、市場販売許可を得たものは、申請時に証明書の提出が必要となる。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9050" cap="flat" cmpd="sng" algn="ctr">
                      <a:solidFill>
                        <a:schemeClr val="bg1">
                          <a:lumMod val="85000"/>
                        </a:schemeClr>
                      </a:solidFill>
                      <a:prstDash val="sysDash"/>
                      <a:round/>
                      <a:headEnd type="none" w="med" len="med"/>
                      <a:tailEnd type="none" w="med" len="med"/>
                    </a:lnT>
                    <a:lnB w="19050" cap="flat" cmpd="sng" algn="ctr">
                      <a:solidFill>
                        <a:schemeClr val="bg1">
                          <a:lumMod val="85000"/>
                        </a:schemeClr>
                      </a:solidFill>
                      <a:prstDash val="sysDash"/>
                      <a:round/>
                      <a:headEnd type="none" w="med" len="med"/>
                      <a:tailEnd type="none" w="med" len="med"/>
                    </a:lnB>
                    <a:noFill/>
                  </a:tcPr>
                </a:tc>
                <a:extLst>
                  <a:ext uri="{0D108BD9-81ED-4DB2-BD59-A6C34878D82A}">
                    <a16:rowId xmlns:a16="http://schemas.microsoft.com/office/drawing/2014/main" val="10002"/>
                  </a:ext>
                </a:extLst>
              </a:tr>
              <a:tr h="2408912">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認証登録</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の審査</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171450" indent="-171450" algn="l">
                        <a:lnSpc>
                          <a:spcPct val="100000"/>
                        </a:lnSpc>
                        <a:spcBef>
                          <a:spcPts val="0"/>
                        </a:spcBef>
                        <a:buFont typeface="Wingdings" panose="05000000000000000000" pitchFamily="2" charset="2"/>
                        <a:buChar char="l"/>
                      </a:pPr>
                      <a:r>
                        <a:rPr kumimoji="1" lang="ja-JP" altLang="en-US"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国産製品と輸入製品で医療機器認証登録の審査に大きな違いはない。（シンガポールは国土が狭く敷地が限られていること、生産におけるコストが高いことなどから、輸入製品に対する依存度が高く、輸入製品における制約等が非常に少ない）。リスク分類、認証ルートに応じた所要時間の目安は下表のとおりである。</a:t>
                      </a:r>
                      <a:endPar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lgn="l">
                        <a:lnSpc>
                          <a:spcPct val="100000"/>
                        </a:lnSpc>
                        <a:spcBef>
                          <a:spcPts val="0"/>
                        </a:spcBef>
                        <a:buFont typeface="Wingdings" panose="05000000000000000000" pitchFamily="2" charset="2"/>
                        <a:buChar char="l"/>
                      </a:pPr>
                      <a:endParaRPr kumimoji="1" lang="en-US" altLang="ja-JP" sz="110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l">
                        <a:lnSpc>
                          <a:spcPct val="100000"/>
                        </a:lnSpc>
                        <a:spcBef>
                          <a:spcPts val="0"/>
                        </a:spcBef>
                        <a:buFont typeface="Wingdings" panose="05000000000000000000" pitchFamily="2" charset="2"/>
                        <a:buNone/>
                      </a:pPr>
                      <a:endParaRPr kumimoji="1" lang="en-US" altLang="ja-JP" sz="1100" kern="1200" dirty="0">
                        <a:solidFill>
                          <a:srgbClr val="002060"/>
                        </a:solidFill>
                        <a:effectLst/>
                        <a:latin typeface="+mn-ea"/>
                        <a:ea typeface="+mn-ea"/>
                        <a:cs typeface="+mn-cs"/>
                      </a:endParaRPr>
                    </a:p>
                  </a:txBody>
                  <a:tcPr>
                    <a:lnL w="12700" cmpd="sng">
                      <a:noFill/>
                    </a:lnL>
                    <a:lnR w="12700" cap="flat" cmpd="sng" algn="ctr">
                      <a:solidFill>
                        <a:schemeClr val="bg1">
                          <a:lumMod val="50000"/>
                        </a:schemeClr>
                      </a:solidFill>
                      <a:prstDash val="solid"/>
                      <a:round/>
                      <a:headEnd type="none" w="med" len="med"/>
                      <a:tailEnd type="none" w="med" len="med"/>
                    </a:lnR>
                    <a:lnT w="19050" cap="flat" cmpd="sng" algn="ctr">
                      <a:solidFill>
                        <a:schemeClr val="bg1">
                          <a:lumMod val="85000"/>
                        </a:schemeClr>
                      </a:solidFill>
                      <a:prstDash val="sys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tc hMerge="1">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1" dirty="0">
                        <a:solidFill>
                          <a:srgbClr val="002060"/>
                        </a:solidFill>
                        <a:latin typeface="+mn-ea"/>
                        <a:ea typeface="+mn-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9050" cap="flat" cmpd="sng" algn="ctr">
                      <a:solidFill>
                        <a:schemeClr val="bg1">
                          <a:lumMod val="85000"/>
                        </a:schemeClr>
                      </a:solidFill>
                      <a:prstDash val="sysDash"/>
                      <a:round/>
                      <a:headEnd type="none" w="med" len="med"/>
                      <a:tailEnd type="none" w="med" len="med"/>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3"/>
                  </a:ext>
                </a:extLst>
              </a:tr>
              <a:tr h="6507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税関手続きの</a:t>
                      </a:r>
                      <a:endParaRPr kumimoji="1" lang="en-US" altLang="ja-JP"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必要性</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28575"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右記の手続きは不要である。</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mpd="sng">
                      <a:noFill/>
                    </a:lnL>
                    <a:lnR w="12700" cap="flat" cmpd="sng" algn="ctr">
                      <a:solidFill>
                        <a:schemeClr val="bg1">
                          <a:lumMod val="50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税関手続きを通す必要がある。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pSp>
        <p:nvGrpSpPr>
          <p:cNvPr id="9" name="グループ化 8">
            <a:extLst>
              <a:ext uri="{FF2B5EF4-FFF2-40B4-BE49-F238E27FC236}">
                <a16:creationId xmlns:a16="http://schemas.microsoft.com/office/drawing/2014/main" id="{4892B3F2-6ACE-463E-BEEE-D8854D5F2192}"/>
              </a:ext>
            </a:extLst>
          </p:cNvPr>
          <p:cNvGrpSpPr/>
          <p:nvPr/>
        </p:nvGrpSpPr>
        <p:grpSpPr>
          <a:xfrm>
            <a:off x="442750" y="1363388"/>
            <a:ext cx="3600000" cy="457200"/>
            <a:chOff x="488504" y="976671"/>
            <a:chExt cx="3600000" cy="457200"/>
          </a:xfrm>
        </p:grpSpPr>
        <p:sp>
          <p:nvSpPr>
            <p:cNvPr id="11" name="Rectangle 2">
              <a:extLst>
                <a:ext uri="{FF2B5EF4-FFF2-40B4-BE49-F238E27FC236}">
                  <a16:creationId xmlns:a16="http://schemas.microsoft.com/office/drawing/2014/main" id="{0D7A805C-055C-4523-A645-3EE2AD06C915}"/>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国産製品と輸入製品の違い</a:t>
              </a:r>
            </a:p>
          </p:txBody>
        </p:sp>
        <p:cxnSp>
          <p:nvCxnSpPr>
            <p:cNvPr id="12" name="直線コネクタ 11">
              <a:extLst>
                <a:ext uri="{FF2B5EF4-FFF2-40B4-BE49-F238E27FC236}">
                  <a16:creationId xmlns:a16="http://schemas.microsoft.com/office/drawing/2014/main" id="{96C0FBF8-7F60-4D46-93ED-778047CA2BC9}"/>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C7116F67-5219-4492-8C61-51FF00B90E4C}"/>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5" name="表 14">
            <a:extLst>
              <a:ext uri="{FF2B5EF4-FFF2-40B4-BE49-F238E27FC236}">
                <a16:creationId xmlns:a16="http://schemas.microsoft.com/office/drawing/2014/main" id="{E2CB884C-878A-41DB-96B3-517C26871A3B}"/>
              </a:ext>
            </a:extLst>
          </p:cNvPr>
          <p:cNvGraphicFramePr>
            <a:graphicFrameLocks noGrp="1"/>
          </p:cNvGraphicFramePr>
          <p:nvPr>
            <p:extLst>
              <p:ext uri="{D42A27DB-BD31-4B8C-83A1-F6EECF244321}">
                <p14:modId xmlns:p14="http://schemas.microsoft.com/office/powerpoint/2010/main" val="1830967752"/>
              </p:ext>
            </p:extLst>
          </p:nvPr>
        </p:nvGraphicFramePr>
        <p:xfrm>
          <a:off x="1712640" y="3789040"/>
          <a:ext cx="7596336" cy="1813560"/>
        </p:xfrm>
        <a:graphic>
          <a:graphicData uri="http://schemas.openxmlformats.org/drawingml/2006/table">
            <a:tbl>
              <a:tblPr firstRow="1" bandRow="1">
                <a:tableStyleId>{21E4AEA4-8DFA-4A89-87EB-49C32662AFE0}</a:tableStyleId>
              </a:tblPr>
              <a:tblGrid>
                <a:gridCol w="1872208">
                  <a:extLst>
                    <a:ext uri="{9D8B030D-6E8A-4147-A177-3AD203B41FA5}">
                      <a16:colId xmlns:a16="http://schemas.microsoft.com/office/drawing/2014/main" val="20000"/>
                    </a:ext>
                  </a:extLst>
                </a:gridCol>
                <a:gridCol w="1431032">
                  <a:extLst>
                    <a:ext uri="{9D8B030D-6E8A-4147-A177-3AD203B41FA5}">
                      <a16:colId xmlns:a16="http://schemas.microsoft.com/office/drawing/2014/main" val="20001"/>
                    </a:ext>
                  </a:extLst>
                </a:gridCol>
                <a:gridCol w="1431032">
                  <a:extLst>
                    <a:ext uri="{9D8B030D-6E8A-4147-A177-3AD203B41FA5}">
                      <a16:colId xmlns:a16="http://schemas.microsoft.com/office/drawing/2014/main" val="20002"/>
                    </a:ext>
                  </a:extLst>
                </a:gridCol>
                <a:gridCol w="1431032">
                  <a:extLst>
                    <a:ext uri="{9D8B030D-6E8A-4147-A177-3AD203B41FA5}">
                      <a16:colId xmlns:a16="http://schemas.microsoft.com/office/drawing/2014/main" val="20003"/>
                    </a:ext>
                  </a:extLst>
                </a:gridCol>
                <a:gridCol w="1431032">
                  <a:extLst>
                    <a:ext uri="{9D8B030D-6E8A-4147-A177-3AD203B41FA5}">
                      <a16:colId xmlns:a16="http://schemas.microsoft.com/office/drawing/2014/main" val="20004"/>
                    </a:ext>
                  </a:extLst>
                </a:gridCol>
              </a:tblGrid>
              <a:tr h="122556">
                <a:tc rowSpan="2">
                  <a:txBody>
                    <a:bodyPr/>
                    <a:lstStyle/>
                    <a:p>
                      <a:pPr algn="ctr"/>
                      <a:r>
                        <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リスク分類</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tc gridSpan="4">
                  <a:txBody>
                    <a:bodyPr/>
                    <a:lstStyle/>
                    <a:p>
                      <a:pPr algn="ctr"/>
                      <a:r>
                        <a:rPr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所要時間（日）</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extLst>
                  <a:ext uri="{0D108BD9-81ED-4DB2-BD59-A6C34878D82A}">
                    <a16:rowId xmlns:a16="http://schemas.microsoft.com/office/drawing/2014/main" val="10000"/>
                  </a:ext>
                </a:extLst>
              </a:tr>
              <a:tr h="122556">
                <a:tc vMerge="1">
                  <a:txBody>
                    <a:bodyPr/>
                    <a:lstStyle/>
                    <a:p>
                      <a:endParaRPr kumimoji="1" lang="ja-JP" altLang="en-US" dirty="0"/>
                    </a:p>
                  </a:txBody>
                  <a:tcPr/>
                </a:tc>
                <a:tc>
                  <a:txBody>
                    <a:bodyPr/>
                    <a:lstStyle/>
                    <a:p>
                      <a:pPr algn="ctr"/>
                      <a:r>
                        <a:rPr kumimoji="1" lang="en-US" altLang="ja-JP"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Immediate</a:t>
                      </a:r>
                      <a:r>
                        <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（即時）</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tc>
                  <a:txBody>
                    <a:bodyPr/>
                    <a:lstStyle/>
                    <a:p>
                      <a:pPr algn="ctr"/>
                      <a:r>
                        <a:rPr kumimoji="1" lang="en-US" altLang="ja-JP"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Expedited</a:t>
                      </a:r>
                      <a:r>
                        <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（迅速）</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tc>
                  <a:txBody>
                    <a:bodyPr/>
                    <a:lstStyle/>
                    <a:p>
                      <a:pPr algn="ctr"/>
                      <a:r>
                        <a:rPr kumimoji="1" lang="en-US" altLang="ja-JP"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Abridged</a:t>
                      </a:r>
                      <a:r>
                        <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（簡易）</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tc>
                  <a:txBody>
                    <a:bodyPr/>
                    <a:lstStyle/>
                    <a:p>
                      <a:pPr algn="ctr"/>
                      <a:r>
                        <a:rPr kumimoji="1" lang="en-US" altLang="ja-JP"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Full</a:t>
                      </a:r>
                      <a:r>
                        <a:rPr kumimoji="1" lang="ja-JP" altLang="en-US" sz="105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（完全）</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CECFF"/>
                    </a:solidFill>
                  </a:tcPr>
                </a:tc>
                <a:extLst>
                  <a:ext uri="{0D108BD9-81ED-4DB2-BD59-A6C34878D82A}">
                    <a16:rowId xmlns:a16="http://schemas.microsoft.com/office/drawing/2014/main" val="10001"/>
                  </a:ext>
                </a:extLst>
              </a:tr>
              <a:tr h="122556">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B</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rowSpan="2">
                  <a:txBody>
                    <a:bodyPr/>
                    <a:lstStyle/>
                    <a:p>
                      <a:pPr algn="ctr"/>
                      <a:r>
                        <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即時登録</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D9D9D9"/>
                    </a:solid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100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122556">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C</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vMerge="1">
                  <a:txBody>
                    <a:bodyPr/>
                    <a:lstStyle/>
                    <a:p>
                      <a:endParaRPr kumimoji="1" lang="ja-JP" altLang="en-US" dirty="0"/>
                    </a:p>
                  </a:txBody>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120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160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122556">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D</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180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310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271109">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D</a:t>
                      </a:r>
                    </a:p>
                    <a:p>
                      <a:pPr algn="ctr"/>
                      <a:r>
                        <a:rPr kumimoji="1" lang="ja-JP" altLang="en-US" sz="10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（医薬品を組み込んだ機器等）</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D9D9D9"/>
                    </a:solid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220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310</a:t>
                      </a:r>
                      <a:endParaRPr kumimoji="1" lang="ja-JP" altLang="en-US" sz="105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990661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1691336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546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シンガポールにおける医療機器がユーザーに届くまでの流通ルート</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医療機器に対する規制／</a:t>
            </a:r>
            <a:r>
              <a:rPr lang="en-US" altLang="ja-JP" dirty="0"/>
              <a:t>4.</a:t>
            </a:r>
            <a:r>
              <a:rPr lang="ja-JP" altLang="en-US" dirty="0"/>
              <a:t>特定製品・サービスの市場・投資環境</a:t>
            </a:r>
            <a:r>
              <a:rPr lang="en-US" altLang="ja-JP" dirty="0"/>
              <a:t>&gt;</a:t>
            </a:r>
            <a:r>
              <a:rPr lang="ja-JP" altLang="en-US" dirty="0"/>
              <a:t>現地の機器・設備関連の購買環境</a:t>
            </a:r>
            <a:r>
              <a:rPr lang="en-US" altLang="ja-JP" dirty="0"/>
              <a:t>,</a:t>
            </a:r>
            <a:r>
              <a:rPr lang="ja-JP" altLang="en-US" dirty="0"/>
              <a:t>課題</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医療機器の場合は、販売資格のある販売会社を通す必要がある反面、非医療機器は販売資格は不要で、自由に販売ができる。</a:t>
            </a:r>
          </a:p>
        </p:txBody>
      </p:sp>
      <p:graphicFrame>
        <p:nvGraphicFramePr>
          <p:cNvPr id="7" name="Table 204">
            <a:extLst>
              <a:ext uri="{FF2B5EF4-FFF2-40B4-BE49-F238E27FC236}">
                <a16:creationId xmlns:a16="http://schemas.microsoft.com/office/drawing/2014/main" id="{5422C7C8-4298-4488-86AD-6FF7DFC63584}"/>
              </a:ext>
            </a:extLst>
          </p:cNvPr>
          <p:cNvGraphicFramePr>
            <a:graphicFrameLocks noGrp="1"/>
          </p:cNvGraphicFramePr>
          <p:nvPr>
            <p:extLst>
              <p:ext uri="{D42A27DB-BD31-4B8C-83A1-F6EECF244321}">
                <p14:modId xmlns:p14="http://schemas.microsoft.com/office/powerpoint/2010/main" val="1216677694"/>
              </p:ext>
            </p:extLst>
          </p:nvPr>
        </p:nvGraphicFramePr>
        <p:xfrm>
          <a:off x="488504" y="1988841"/>
          <a:ext cx="8928992" cy="4248431"/>
        </p:xfrm>
        <a:graphic>
          <a:graphicData uri="http://schemas.openxmlformats.org/drawingml/2006/table">
            <a:tbl>
              <a:tblPr firstRow="1" bandRow="1" bandCol="1">
                <a:tableStyleId>{5C22544A-7EE6-4342-B048-85BDC9FD1C3A}</a:tableStyleId>
              </a:tblPr>
              <a:tblGrid>
                <a:gridCol w="500024">
                  <a:extLst>
                    <a:ext uri="{9D8B030D-6E8A-4147-A177-3AD203B41FA5}">
                      <a16:colId xmlns:a16="http://schemas.microsoft.com/office/drawing/2014/main" val="20000"/>
                    </a:ext>
                  </a:extLst>
                </a:gridCol>
                <a:gridCol w="500024">
                  <a:extLst>
                    <a:ext uri="{9D8B030D-6E8A-4147-A177-3AD203B41FA5}">
                      <a16:colId xmlns:a16="http://schemas.microsoft.com/office/drawing/2014/main" val="20001"/>
                    </a:ext>
                  </a:extLst>
                </a:gridCol>
                <a:gridCol w="3964472">
                  <a:extLst>
                    <a:ext uri="{9D8B030D-6E8A-4147-A177-3AD203B41FA5}">
                      <a16:colId xmlns:a16="http://schemas.microsoft.com/office/drawing/2014/main" val="20002"/>
                    </a:ext>
                  </a:extLst>
                </a:gridCol>
                <a:gridCol w="3964472">
                  <a:extLst>
                    <a:ext uri="{9D8B030D-6E8A-4147-A177-3AD203B41FA5}">
                      <a16:colId xmlns:a16="http://schemas.microsoft.com/office/drawing/2014/main" val="20003"/>
                    </a:ext>
                  </a:extLst>
                </a:gridCol>
              </a:tblGrid>
              <a:tr h="304004">
                <a:tc rowSpan="2" gridSpan="2">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rowSpan="2" hMerge="1">
                  <a:txBody>
                    <a:bodyPr/>
                    <a:lstStyle/>
                    <a:p>
                      <a:endParaRPr kumimoji="1" lang="ja-JP" altLang="en-US"/>
                    </a:p>
                  </a:txBody>
                  <a:tcPr/>
                </a:tc>
                <a:tc grid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algn="ctr"/>
                      <a:endParaRPr lang="en-US" altLang="ja-JP" sz="1400" b="1" dirty="0">
                        <a:solidFill>
                          <a:schemeClr val="bg1"/>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304004">
                <a:tc gridSpan="2" vMerge="1">
                  <a:txBody>
                    <a:bodyPr/>
                    <a:lstStyle/>
                    <a:p>
                      <a:endParaRPr kumimoji="1" lang="ja-JP" altLang="en-US"/>
                    </a:p>
                  </a:txBody>
                  <a:tcPr/>
                </a:tc>
                <a:tc hMerge="1" vMerge="1">
                  <a:txBody>
                    <a:bodyPr/>
                    <a:lstStyle/>
                    <a:p>
                      <a:endParaRPr kumimoji="1" lang="ja-JP" altLang="en-US"/>
                    </a:p>
                  </a:txBody>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762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対象外</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2683243">
                <a:tc rowSpan="2">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医療機器の認証</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lnL w="12700" cmpd="sng">
                      <a:noFill/>
                    </a:lnL>
                    <a:lnR w="19050" cap="flat" cmpd="sng" algn="ctr">
                      <a:solidFill>
                        <a:schemeClr val="bg1"/>
                      </a:solidFill>
                      <a:prstDash val="solid"/>
                      <a:round/>
                      <a:headEnd type="none" w="med" len="med"/>
                      <a:tailEnd type="none" w="med" len="med"/>
                    </a:lnR>
                    <a:lnT w="38100" cmpd="sng">
                      <a:noFill/>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必要</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381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介護保険は現金給付であり、用途に制限はなく、ロボット介護機器の購入費用に充てることも可能である</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シンガポール地場の医療機器メーカーは少なく、その多くは海外メーカーが生産し、シンガポールの現地法人あるいは代理店が輸入し、顧客である病院等に販売している。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シンガポールでは、製造業者が直接病院に商品を売ることが可能である。少量であれば、病院から直接発注書が発出される。大きな取引であれば公共入札になるので、複数の会社が見積りを提出する。</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solidFill>
                  </a:tcPr>
                </a:tc>
                <a:tc>
                  <a:txBody>
                    <a:bodyPr/>
                    <a:lstStyle/>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（介護保険は現金給付であり、</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介護機器にも充てることができるため、</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対象外という概念はない。）</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957180">
                <a:tc vMerge="1">
                  <a:txBody>
                    <a:bodyPr/>
                    <a:lstStyle/>
                    <a:p>
                      <a:pPr algn="ctr"/>
                      <a:endParaRPr lang="en-US" sz="1400" b="1" dirty="0">
                        <a:solidFill>
                          <a:schemeClr val="bg1"/>
                        </a:solidFill>
                        <a:latin typeface="+mn-ea"/>
                        <a:ea typeface="+mn-ea"/>
                      </a:endParaRPr>
                    </a:p>
                  </a:txBody>
                  <a:tcPr anchor="ct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不要</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介護保険は現金給付であり、用途に制限はなく、ロボット介護機器の購入費用に充てることも可能である</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許可なく、実店舗又はネットショップ等で自由に販売ができる。</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381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chemeClr val="bg1"/>
                    </a:solidFill>
                  </a:tcPr>
                </a:tc>
                <a:tc>
                  <a:txBody>
                    <a:bodyPr/>
                    <a:lstStyle/>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（介護保険は現金給付であり、</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介護機器にも充てることができるため、</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indent="0" algn="ctr">
                        <a:lnSpc>
                          <a:spcPts val="1500"/>
                        </a:lnSpc>
                        <a:buFont typeface="Wingdings" panose="05000000000000000000" pitchFamily="2" charset="2"/>
                        <a:buNone/>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対象外という概念はない。）</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grpSp>
        <p:nvGrpSpPr>
          <p:cNvPr id="9" name="グループ化 8">
            <a:extLst>
              <a:ext uri="{FF2B5EF4-FFF2-40B4-BE49-F238E27FC236}">
                <a16:creationId xmlns:a16="http://schemas.microsoft.com/office/drawing/2014/main" id="{F49A6130-0E55-4D6B-BECB-0538845415F4}"/>
              </a:ext>
            </a:extLst>
          </p:cNvPr>
          <p:cNvGrpSpPr/>
          <p:nvPr/>
        </p:nvGrpSpPr>
        <p:grpSpPr>
          <a:xfrm>
            <a:off x="488504" y="1484784"/>
            <a:ext cx="3600000" cy="457200"/>
            <a:chOff x="488504" y="976671"/>
            <a:chExt cx="3600000" cy="457200"/>
          </a:xfrm>
        </p:grpSpPr>
        <p:sp>
          <p:nvSpPr>
            <p:cNvPr id="11" name="Rectangle 2">
              <a:extLst>
                <a:ext uri="{FF2B5EF4-FFF2-40B4-BE49-F238E27FC236}">
                  <a16:creationId xmlns:a16="http://schemas.microsoft.com/office/drawing/2014/main" id="{D80B3D39-01DF-4214-A4A9-CA1091199270}"/>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流通ルートの比較</a:t>
              </a:r>
            </a:p>
          </p:txBody>
        </p:sp>
        <p:cxnSp>
          <p:nvCxnSpPr>
            <p:cNvPr id="12" name="直線コネクタ 11">
              <a:extLst>
                <a:ext uri="{FF2B5EF4-FFF2-40B4-BE49-F238E27FC236}">
                  <a16:creationId xmlns:a16="http://schemas.microsoft.com/office/drawing/2014/main" id="{B8BC369B-6B3A-4113-B432-DC2D58A1A140}"/>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A1AF061C-BE41-40C3-B341-06FF0A5E92BE}"/>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05463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1578616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8265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中国の介護市場の現状（</a:t>
            </a:r>
            <a:r>
              <a:rPr lang="en-US" altLang="ja-JP" dirty="0"/>
              <a:t>7/7</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2.</a:t>
            </a:r>
            <a:r>
              <a:rPr lang="ja-JP" altLang="en-US" dirty="0"/>
              <a:t>医療・公衆衛生</a:t>
            </a:r>
            <a:r>
              <a:rPr lang="en-US" altLang="ja-JP" dirty="0"/>
              <a:t>&gt;</a:t>
            </a:r>
            <a:r>
              <a:rPr lang="ja-JP" altLang="en-US" dirty="0"/>
              <a:t>その他の医療・公衆衛生情報／</a:t>
            </a:r>
            <a:r>
              <a:rPr lang="en-US" altLang="ja-JP" dirty="0"/>
              <a:t>6.</a:t>
            </a:r>
            <a:r>
              <a:rPr lang="ja-JP" altLang="en-US" dirty="0"/>
              <a:t>その他</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中国における主な介護の担い手は、日本と比較して、「配偶者」、「子女・嫁婿」の割合が高くなっている。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また、中国の都市部と農村部を比較すると、農村部の方が「子女・嫁婿」の割合が高い。</a:t>
            </a:r>
          </a:p>
        </p:txBody>
      </p:sp>
      <p:grpSp>
        <p:nvGrpSpPr>
          <p:cNvPr id="11" name="グループ化 10">
            <a:extLst>
              <a:ext uri="{FF2B5EF4-FFF2-40B4-BE49-F238E27FC236}">
                <a16:creationId xmlns:a16="http://schemas.microsoft.com/office/drawing/2014/main" id="{AB3CD68C-F9B4-4D77-A1D2-F385FE01CFF6}"/>
              </a:ext>
            </a:extLst>
          </p:cNvPr>
          <p:cNvGrpSpPr/>
          <p:nvPr/>
        </p:nvGrpSpPr>
        <p:grpSpPr>
          <a:xfrm>
            <a:off x="4966204" y="1556792"/>
            <a:ext cx="4135717" cy="457200"/>
            <a:chOff x="488504" y="976671"/>
            <a:chExt cx="3600000" cy="457200"/>
          </a:xfrm>
        </p:grpSpPr>
        <p:sp>
          <p:nvSpPr>
            <p:cNvPr id="12" name="Rectangle 2">
              <a:extLst>
                <a:ext uri="{FF2B5EF4-FFF2-40B4-BE49-F238E27FC236}">
                  <a16:creationId xmlns:a16="http://schemas.microsoft.com/office/drawing/2014/main" id="{E03D1BFF-6010-4DF1-91B6-CDBF40B74744}"/>
                </a:ext>
              </a:extLst>
            </p:cNvPr>
            <p:cNvSpPr txBox="1">
              <a:spLocks noChangeArrowheads="1"/>
            </p:cNvSpPr>
            <p:nvPr/>
          </p:nvSpPr>
          <p:spPr>
            <a:xfrm>
              <a:off x="602371"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日本における主な介護の担い手</a:t>
              </a:r>
            </a:p>
          </p:txBody>
        </p:sp>
        <p:cxnSp>
          <p:nvCxnSpPr>
            <p:cNvPr id="14" name="直線コネクタ 13">
              <a:extLst>
                <a:ext uri="{FF2B5EF4-FFF2-40B4-BE49-F238E27FC236}">
                  <a16:creationId xmlns:a16="http://schemas.microsoft.com/office/drawing/2014/main" id="{FA72569A-093B-4D4A-BECD-8F3CA5669FC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9C6D31A2-9AFF-402A-9581-D3C7AEC03C97}"/>
                </a:ext>
              </a:extLst>
            </p:cNvPr>
            <p:cNvSpPr/>
            <p:nvPr/>
          </p:nvSpPr>
          <p:spPr bwMode="auto">
            <a:xfrm>
              <a:off x="488504" y="986352"/>
              <a:ext cx="9714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6" name="グラフ 15">
            <a:extLst>
              <a:ext uri="{FF2B5EF4-FFF2-40B4-BE49-F238E27FC236}">
                <a16:creationId xmlns:a16="http://schemas.microsoft.com/office/drawing/2014/main" id="{D024B104-6C64-42D6-BCAC-4635176B1BA0}"/>
              </a:ext>
            </a:extLst>
          </p:cNvPr>
          <p:cNvGraphicFramePr>
            <a:graphicFrameLocks/>
          </p:cNvGraphicFramePr>
          <p:nvPr>
            <p:extLst>
              <p:ext uri="{D42A27DB-BD31-4B8C-83A1-F6EECF244321}">
                <p14:modId xmlns:p14="http://schemas.microsoft.com/office/powerpoint/2010/main" val="4142742779"/>
              </p:ext>
            </p:extLst>
          </p:nvPr>
        </p:nvGraphicFramePr>
        <p:xfrm>
          <a:off x="189733" y="2055464"/>
          <a:ext cx="4680000" cy="3420000"/>
        </p:xfrm>
        <a:graphic>
          <a:graphicData uri="http://schemas.openxmlformats.org/drawingml/2006/chart">
            <c:chart xmlns:c="http://schemas.openxmlformats.org/drawingml/2006/chart" xmlns:r="http://schemas.openxmlformats.org/officeDocument/2006/relationships" r:id="rId7"/>
          </a:graphicData>
        </a:graphic>
      </p:graphicFrame>
      <p:grpSp>
        <p:nvGrpSpPr>
          <p:cNvPr id="17" name="グループ化 16">
            <a:extLst>
              <a:ext uri="{FF2B5EF4-FFF2-40B4-BE49-F238E27FC236}">
                <a16:creationId xmlns:a16="http://schemas.microsoft.com/office/drawing/2014/main" id="{6C273139-2235-4073-BB6F-915C782C09A1}"/>
              </a:ext>
            </a:extLst>
          </p:cNvPr>
          <p:cNvGrpSpPr/>
          <p:nvPr/>
        </p:nvGrpSpPr>
        <p:grpSpPr>
          <a:xfrm>
            <a:off x="618519" y="1525936"/>
            <a:ext cx="3600000" cy="457200"/>
            <a:chOff x="488504" y="976671"/>
            <a:chExt cx="3600000" cy="457200"/>
          </a:xfrm>
        </p:grpSpPr>
        <p:sp>
          <p:nvSpPr>
            <p:cNvPr id="18" name="Rectangle 2">
              <a:extLst>
                <a:ext uri="{FF2B5EF4-FFF2-40B4-BE49-F238E27FC236}">
                  <a16:creationId xmlns:a16="http://schemas.microsoft.com/office/drawing/2014/main" id="{331A1E40-2CF6-4DF9-AEDA-FFE09DBB992F}"/>
                </a:ext>
              </a:extLst>
            </p:cNvPr>
            <p:cNvSpPr txBox="1">
              <a:spLocks noChangeArrowheads="1"/>
            </p:cNvSpPr>
            <p:nvPr/>
          </p:nvSpPr>
          <p:spPr>
            <a:xfrm>
              <a:off x="629929" y="976671"/>
              <a:ext cx="3458575"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中国における主な介護の担い手</a:t>
              </a:r>
            </a:p>
          </p:txBody>
        </p:sp>
        <p:cxnSp>
          <p:nvCxnSpPr>
            <p:cNvPr id="19" name="直線コネクタ 18">
              <a:extLst>
                <a:ext uri="{FF2B5EF4-FFF2-40B4-BE49-F238E27FC236}">
                  <a16:creationId xmlns:a16="http://schemas.microsoft.com/office/drawing/2014/main" id="{DDA5EEEA-8FED-408E-BB9E-C5A011532AD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0" name="正方形/長方形 19">
              <a:extLst>
                <a:ext uri="{FF2B5EF4-FFF2-40B4-BE49-F238E27FC236}">
                  <a16:creationId xmlns:a16="http://schemas.microsoft.com/office/drawing/2014/main" id="{30E3C996-FF7D-4103-B643-BB487CCF91A9}"/>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21" name="グラフ 20">
            <a:extLst>
              <a:ext uri="{FF2B5EF4-FFF2-40B4-BE49-F238E27FC236}">
                <a16:creationId xmlns:a16="http://schemas.microsoft.com/office/drawing/2014/main" id="{6E50C87B-6252-46D7-A780-1BF574F70EEA}"/>
              </a:ext>
            </a:extLst>
          </p:cNvPr>
          <p:cNvGraphicFramePr>
            <a:graphicFrameLocks/>
          </p:cNvGraphicFramePr>
          <p:nvPr>
            <p:extLst>
              <p:ext uri="{D42A27DB-BD31-4B8C-83A1-F6EECF244321}">
                <p14:modId xmlns:p14="http://schemas.microsoft.com/office/powerpoint/2010/main" val="2098233699"/>
              </p:ext>
            </p:extLst>
          </p:nvPr>
        </p:nvGraphicFramePr>
        <p:xfrm>
          <a:off x="4818432" y="2061167"/>
          <a:ext cx="4680000" cy="3420001"/>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9703628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542675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6486"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シンガポールのロボット介護機器における今後の展望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3.</a:t>
            </a:r>
            <a:r>
              <a:rPr lang="ja-JP" altLang="en-US" dirty="0"/>
              <a:t>政策・制度</a:t>
            </a:r>
            <a:r>
              <a:rPr lang="en-US" altLang="ja-JP" dirty="0"/>
              <a:t>&gt;</a:t>
            </a:r>
            <a:r>
              <a:rPr lang="ja-JP" altLang="en-US" dirty="0"/>
              <a:t>その他の制度・規制／</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388568"/>
          </a:xfrm>
          <a:prstGeom prst="rect">
            <a:avLst/>
          </a:prstGeom>
        </p:spPr>
        <p:txBody>
          <a:bodyPr wrap="square">
            <a:spAutoFit/>
          </a:bodyPr>
          <a:lstStyle/>
          <a:p>
            <a:pPr>
              <a:lnSpc>
                <a:spcPct val="150000"/>
              </a:lnSpc>
            </a:pPr>
            <a:endPar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7" name="表 6">
            <a:extLst>
              <a:ext uri="{FF2B5EF4-FFF2-40B4-BE49-F238E27FC236}">
                <a16:creationId xmlns:a16="http://schemas.microsoft.com/office/drawing/2014/main" id="{96DD1A69-2FDF-4AFC-9B1D-83D4E50D6F88}"/>
              </a:ext>
            </a:extLst>
          </p:cNvPr>
          <p:cNvGraphicFramePr>
            <a:graphicFrameLocks noGrp="1"/>
          </p:cNvGraphicFramePr>
          <p:nvPr>
            <p:extLst>
              <p:ext uri="{D42A27DB-BD31-4B8C-83A1-F6EECF244321}">
                <p14:modId xmlns:p14="http://schemas.microsoft.com/office/powerpoint/2010/main" val="4248512729"/>
              </p:ext>
            </p:extLst>
          </p:nvPr>
        </p:nvGraphicFramePr>
        <p:xfrm>
          <a:off x="201975" y="1069806"/>
          <a:ext cx="9503999" cy="5383530"/>
        </p:xfrm>
        <a:graphic>
          <a:graphicData uri="http://schemas.openxmlformats.org/drawingml/2006/table">
            <a:tbl>
              <a:tblPr firstCol="1" bandRow="1"/>
              <a:tblGrid>
                <a:gridCol w="407693">
                  <a:extLst>
                    <a:ext uri="{9D8B030D-6E8A-4147-A177-3AD203B41FA5}">
                      <a16:colId xmlns:a16="http://schemas.microsoft.com/office/drawing/2014/main" val="20000"/>
                    </a:ext>
                  </a:extLst>
                </a:gridCol>
                <a:gridCol w="1855528">
                  <a:extLst>
                    <a:ext uri="{9D8B030D-6E8A-4147-A177-3AD203B41FA5}">
                      <a16:colId xmlns:a16="http://schemas.microsoft.com/office/drawing/2014/main" val="20001"/>
                    </a:ext>
                  </a:extLst>
                </a:gridCol>
                <a:gridCol w="7240778">
                  <a:extLst>
                    <a:ext uri="{9D8B030D-6E8A-4147-A177-3AD203B41FA5}">
                      <a16:colId xmlns:a16="http://schemas.microsoft.com/office/drawing/2014/main" val="20002"/>
                    </a:ext>
                  </a:extLst>
                </a:gridCol>
              </a:tblGrid>
              <a:tr h="598215">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介護市場の現状</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高齢者を取り巻く環境</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高齢者人口（</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歳以上）</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は、現在は約</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76</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万人、</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年には</a:t>
                      </a:r>
                      <a:r>
                        <a:rPr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166</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万人</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と予測されている。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高齢化率は</a:t>
                      </a:r>
                      <a:r>
                        <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年以降、急速に上昇し、</a:t>
                      </a:r>
                      <a:r>
                        <a:rPr kumimoji="1" lang="en-US" altLang="ja-JP"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2045</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年には人口のピーク（高齢化率</a:t>
                      </a:r>
                      <a:r>
                        <a:rPr kumimoji="1"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31.5</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と予測されている。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53496">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indent="-171450">
                        <a:buFont typeface="Wingdings" panose="05000000000000000000" pitchFamily="2" charset="2"/>
                        <a:buChar char="ü"/>
                      </a:pP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介護保険制度</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は、</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40</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歳以上の国民・永住権取得者向け積立金による、</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現金給付制度</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である（</a:t>
                      </a:r>
                      <a:r>
                        <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2021</a:t>
                      </a: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年より、さらなる制度の拡充を予定）。なお、現金の使い道は自由であり、介護機器の購入も可能。</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16292">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介護サービスの提供</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高齢者施設のベット数を増やす政策を取りつつも整備が追いつかないため、在宅での生活を推奨</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している。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在宅の高齢者向けに、</a:t>
                      </a:r>
                      <a:r>
                        <a:rPr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在宅ケアとデイケアサービスが提供されている。また、主な担い手である</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家政婦（メイド）</a:t>
                      </a:r>
                      <a:r>
                        <a:rPr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に対し、政府が介護トレーニングを実施している。</a:t>
                      </a: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6282">
                <a:tc>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l">
                        <a:lnSpc>
                          <a:spcPts val="600"/>
                        </a:lnSpc>
                        <a:spcBef>
                          <a:spcPts val="0"/>
                        </a:spcBef>
                      </a:pPr>
                      <a:endParaRPr kumimoji="1" lang="ja-JP" altLang="en-US" sz="600" b="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kumimoji="1" lang="en-US" altLang="ja-JP"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453496">
                <a:tc rowSpan="6">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dirty="0">
                          <a:latin typeface="メイリオ" panose="020B0604030504040204" pitchFamily="50" charset="-128"/>
                          <a:ea typeface="メイリオ" panose="020B0604030504040204" pitchFamily="50" charset="-128"/>
                          <a:sym typeface="メイリオ" panose="020B0604030504040204" pitchFamily="50" charset="-128"/>
                        </a:rPr>
                        <a:t>ロボット介護機器を巡る動向</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ロボット介護機器関連の施策</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ロボットに関する政策（スマートネーション構想）はあるが、ロボット介護機器の優先度は低い。</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34894">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医療機器の定義・分類とロボット介護機器の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見守り・コミュニケーション、入浴支援、介護業務支援は、医師による診断・診療で利用しなければ非医療機器</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に該当すると予測される。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移乗介護、移動支援、排泄支援</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も、</a:t>
                      </a: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対象が高齢者に限定されないものは非医療機器となる。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53496">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現地で販売されている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ロボット介護機器</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在宅では家族・メイドの支援があるため、</a:t>
                      </a:r>
                      <a:r>
                        <a:rPr kumimoji="1"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在宅ケアで使用される機器の導入は進んでいない。</a:t>
                      </a:r>
                      <a:endParaRPr kumimoji="1" lang="en-US"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816292">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医療機器の登録手続き</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医療機器</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クラスＡ</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の場合は一定の要件を満たしていれば</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届出のみで登録が完了となる</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クラスＢ～Ｄ</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の場合は他国で既に認証を取得しており、安全性に問題がないものは、</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簡易審査・迅速審査・即時審査</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のいずれかのルートとなり、認証機関に</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料金を支払うことで期間の短縮も可能</a:t>
                      </a: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である。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ＡＳＥＡＮ諸国内では、共通の医療機器認証に関する方針が作られ、域内の認証を簡便にしている。</a:t>
                      </a: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53496">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医療機器を輸出する場合の留意点</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シンガポールは国土が小さく、生産拠点も少ないため、ほとんどが輸入品となっている。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en-US"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輸入・販売のライセンスは現地法人が申請する必要がある。</a:t>
                      </a:r>
                      <a:endParaRPr lang="en-US" altLang="ja-JP" sz="12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53496">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ユーザーに届くまでの</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流通ルート</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ja-JP"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非医療機器の場合は</a:t>
                      </a:r>
                      <a:r>
                        <a:rPr lang="ja-JP" altLang="en-US"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、販売資格がなく、実店舗又はネットショップ等で自由に</a:t>
                      </a:r>
                      <a:r>
                        <a:rPr lang="ja-JP" altLang="ja-JP" sz="12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販売</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ができる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58439343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2179547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751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シンガポールのロボット介護機器における将来の市場予測</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市場規模／その他の市場・投資環境情報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BC5F46ED-CE9C-4D7B-9C78-66DEDE4C3EF0}"/>
              </a:ext>
            </a:extLst>
          </p:cNvPr>
          <p:cNvGraphicFramePr>
            <a:graphicFrameLocks noGrp="1"/>
          </p:cNvGraphicFramePr>
          <p:nvPr>
            <p:extLst>
              <p:ext uri="{D42A27DB-BD31-4B8C-83A1-F6EECF244321}">
                <p14:modId xmlns:p14="http://schemas.microsoft.com/office/powerpoint/2010/main" val="1119659229"/>
              </p:ext>
            </p:extLst>
          </p:nvPr>
        </p:nvGraphicFramePr>
        <p:xfrm>
          <a:off x="201975" y="1074928"/>
          <a:ext cx="9468058" cy="5306400"/>
        </p:xfrm>
        <a:graphic>
          <a:graphicData uri="http://schemas.openxmlformats.org/drawingml/2006/table">
            <a:tbl>
              <a:tblPr firstCol="1" bandRow="1"/>
              <a:tblGrid>
                <a:gridCol w="338143">
                  <a:extLst>
                    <a:ext uri="{9D8B030D-6E8A-4147-A177-3AD203B41FA5}">
                      <a16:colId xmlns:a16="http://schemas.microsoft.com/office/drawing/2014/main" val="20000"/>
                    </a:ext>
                  </a:extLst>
                </a:gridCol>
                <a:gridCol w="440746">
                  <a:extLst>
                    <a:ext uri="{9D8B030D-6E8A-4147-A177-3AD203B41FA5}">
                      <a16:colId xmlns:a16="http://schemas.microsoft.com/office/drawing/2014/main" val="20001"/>
                    </a:ext>
                  </a:extLst>
                </a:gridCol>
                <a:gridCol w="1772478">
                  <a:extLst>
                    <a:ext uri="{9D8B030D-6E8A-4147-A177-3AD203B41FA5}">
                      <a16:colId xmlns:a16="http://schemas.microsoft.com/office/drawing/2014/main" val="20002"/>
                    </a:ext>
                  </a:extLst>
                </a:gridCol>
                <a:gridCol w="6916691">
                  <a:extLst>
                    <a:ext uri="{9D8B030D-6E8A-4147-A177-3AD203B41FA5}">
                      <a16:colId xmlns:a16="http://schemas.microsoft.com/office/drawing/2014/main" val="20003"/>
                    </a:ext>
                  </a:extLst>
                </a:gridCol>
              </a:tblGrid>
              <a:tr h="432000">
                <a:tc rowSpan="2">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①</a:t>
                      </a:r>
                    </a:p>
                  </a:txBody>
                  <a:tcPr vert="eaVert"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移乗介助</a:t>
                      </a:r>
                    </a:p>
                  </a:txBody>
                  <a:tcPr vert="eaVert"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家族・メイドとの同居の文化が根強いため、介助者も急速には減らないと予測され、将来のニーズも高まらないと予測される。</a:t>
                      </a: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96000">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indent="0">
                        <a:buFont typeface="Wingdings" panose="05000000000000000000" pitchFamily="2" charset="2"/>
                        <a:buNone/>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移乗介助（非装着型）</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96000">
                <a:tc rowSpan="3">
                  <a:txBody>
                    <a:body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②</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lvl1pPr marL="0" algn="l" defTabSz="914400" rtl="0" eaLnBrk="1" latinLnBrk="0" hangingPunct="1">
                        <a:defRPr kumimoji="1" sz="1800" b="1" kern="1200">
                          <a:solidFill>
                            <a:schemeClr val="lt1"/>
                          </a:solidFill>
                          <a:latin typeface="HGPｺﾞｼｯｸM"/>
                          <a:ea typeface="HGPｺﾞｼｯｸM"/>
                        </a:defRPr>
                      </a:lvl1pPr>
                      <a:lvl2pPr marL="457200" algn="l" defTabSz="914400" rtl="0" eaLnBrk="1" latinLnBrk="0" hangingPunct="1">
                        <a:defRPr kumimoji="1" sz="1800" b="1" kern="1200">
                          <a:solidFill>
                            <a:schemeClr val="lt1"/>
                          </a:solidFill>
                          <a:latin typeface="HGPｺﾞｼｯｸM"/>
                          <a:ea typeface="HGPｺﾞｼｯｸM"/>
                        </a:defRPr>
                      </a:lvl2pPr>
                      <a:lvl3pPr marL="914400" algn="l" defTabSz="914400" rtl="0" eaLnBrk="1" latinLnBrk="0" hangingPunct="1">
                        <a:defRPr kumimoji="1" sz="1800" b="1" kern="1200">
                          <a:solidFill>
                            <a:schemeClr val="lt1"/>
                          </a:solidFill>
                          <a:latin typeface="HGPｺﾞｼｯｸM"/>
                          <a:ea typeface="HGPｺﾞｼｯｸM"/>
                        </a:defRPr>
                      </a:lvl3pPr>
                      <a:lvl4pPr marL="1371600" algn="l" defTabSz="914400" rtl="0" eaLnBrk="1" latinLnBrk="0" hangingPunct="1">
                        <a:defRPr kumimoji="1" sz="1800" b="1" kern="1200">
                          <a:solidFill>
                            <a:schemeClr val="lt1"/>
                          </a:solidFill>
                          <a:latin typeface="HGPｺﾞｼｯｸM"/>
                          <a:ea typeface="HGPｺﾞｼｯｸM"/>
                        </a:defRPr>
                      </a:lvl4pPr>
                      <a:lvl5pPr marL="1828800" algn="l" defTabSz="914400" rtl="0" eaLnBrk="1" latinLnBrk="0" hangingPunct="1">
                        <a:defRPr kumimoji="1" sz="1800" b="1" kern="1200">
                          <a:solidFill>
                            <a:schemeClr val="lt1"/>
                          </a:solidFill>
                          <a:latin typeface="HGPｺﾞｼｯｸM"/>
                          <a:ea typeface="HGPｺﾞｼｯｸM"/>
                        </a:defRPr>
                      </a:lvl5pPr>
                      <a:lvl6pPr marL="2286000" algn="l" defTabSz="914400" rtl="0" eaLnBrk="1" latinLnBrk="0" hangingPunct="1">
                        <a:defRPr kumimoji="1" sz="1800" b="1" kern="1200">
                          <a:solidFill>
                            <a:schemeClr val="lt1"/>
                          </a:solidFill>
                          <a:latin typeface="HGPｺﾞｼｯｸM"/>
                          <a:ea typeface="HGPｺﾞｼｯｸM"/>
                        </a:defRPr>
                      </a:lvl6pPr>
                      <a:lvl7pPr marL="2743200" algn="l" defTabSz="914400" rtl="0" eaLnBrk="1" latinLnBrk="0" hangingPunct="1">
                        <a:defRPr kumimoji="1" sz="1800" b="1" kern="1200">
                          <a:solidFill>
                            <a:schemeClr val="lt1"/>
                          </a:solidFill>
                          <a:latin typeface="HGPｺﾞｼｯｸM"/>
                          <a:ea typeface="HGPｺﾞｼｯｸM"/>
                        </a:defRPr>
                      </a:lvl7pPr>
                      <a:lvl8pPr marL="3200400" algn="l" defTabSz="914400" rtl="0" eaLnBrk="1" latinLnBrk="0" hangingPunct="1">
                        <a:defRPr kumimoji="1" sz="1800" b="1" kern="1200">
                          <a:solidFill>
                            <a:schemeClr val="lt1"/>
                          </a:solidFill>
                          <a:latin typeface="HGPｺﾞｼｯｸM"/>
                          <a:ea typeface="HGPｺﾞｼｯｸM"/>
                        </a:defRPr>
                      </a:lvl8pPr>
                      <a:lvl9pPr marL="3657600" algn="l" defTabSz="914400" rtl="0" eaLnBrk="1" latinLnBrk="0" hangingPunct="1">
                        <a:defRPr kumimoji="1" sz="1800" b="1" kern="1200">
                          <a:solidFill>
                            <a:schemeClr val="lt1"/>
                          </a:solidFill>
                          <a:latin typeface="HGPｺﾞｼｯｸM"/>
                          <a:ea typeface="HGPｺﾞｼｯｸM"/>
                        </a:defRPr>
                      </a:lvl9pPr>
                    </a:lstStyle>
                    <a:p>
                      <a:pPr algn="ct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移乗支援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移動支援（屋外移動）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自立を促す機器であること、国民の健康意識が高いことから将来のニーズは高い。</a:t>
                      </a: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96000">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移動支援（屋内移動）</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80975" marR="0" lvl="0" indent="-18097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同上</a:t>
                      </a:r>
                      <a:endParaRPr kumimoji="1" lang="en-US" altLang="ja-JP" sz="12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R="0"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96000">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移動支援（装着型）</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lvl1pPr marL="0" algn="l" defTabSz="914400" rtl="0" eaLnBrk="1" latinLnBrk="0" hangingPunct="1">
                        <a:defRPr kumimoji="1" sz="1800" kern="1200">
                          <a:solidFill>
                            <a:schemeClr val="dk1"/>
                          </a:solidFill>
                          <a:latin typeface="HGPｺﾞｼｯｸM"/>
                          <a:ea typeface="HGPｺﾞｼｯｸM"/>
                        </a:defRPr>
                      </a:lvl1pPr>
                      <a:lvl2pPr marL="457200" algn="l" defTabSz="914400" rtl="0" eaLnBrk="1" latinLnBrk="0" hangingPunct="1">
                        <a:defRPr kumimoji="1" sz="1800" kern="1200">
                          <a:solidFill>
                            <a:schemeClr val="dk1"/>
                          </a:solidFill>
                          <a:latin typeface="HGPｺﾞｼｯｸM"/>
                          <a:ea typeface="HGPｺﾞｼｯｸM"/>
                        </a:defRPr>
                      </a:lvl2pPr>
                      <a:lvl3pPr marL="914400" algn="l" defTabSz="914400" rtl="0" eaLnBrk="1" latinLnBrk="0" hangingPunct="1">
                        <a:defRPr kumimoji="1" sz="1800" kern="1200">
                          <a:solidFill>
                            <a:schemeClr val="dk1"/>
                          </a:solidFill>
                          <a:latin typeface="HGPｺﾞｼｯｸM"/>
                          <a:ea typeface="HGPｺﾞｼｯｸM"/>
                        </a:defRPr>
                      </a:lvl3pPr>
                      <a:lvl4pPr marL="1371600" algn="l" defTabSz="914400" rtl="0" eaLnBrk="1" latinLnBrk="0" hangingPunct="1">
                        <a:defRPr kumimoji="1" sz="1800" kern="1200">
                          <a:solidFill>
                            <a:schemeClr val="dk1"/>
                          </a:solidFill>
                          <a:latin typeface="HGPｺﾞｼｯｸM"/>
                          <a:ea typeface="HGPｺﾞｼｯｸM"/>
                        </a:defRPr>
                      </a:lvl4pPr>
                      <a:lvl5pPr marL="1828800" algn="l" defTabSz="914400" rtl="0" eaLnBrk="1" latinLnBrk="0" hangingPunct="1">
                        <a:defRPr kumimoji="1" sz="1800" kern="1200">
                          <a:solidFill>
                            <a:schemeClr val="dk1"/>
                          </a:solidFill>
                          <a:latin typeface="HGPｺﾞｼｯｸM"/>
                          <a:ea typeface="HGPｺﾞｼｯｸM"/>
                        </a:defRPr>
                      </a:lvl5pPr>
                      <a:lvl6pPr marL="2286000" algn="l" defTabSz="914400" rtl="0" eaLnBrk="1" latinLnBrk="0" hangingPunct="1">
                        <a:defRPr kumimoji="1" sz="1800" kern="1200">
                          <a:solidFill>
                            <a:schemeClr val="dk1"/>
                          </a:solidFill>
                          <a:latin typeface="HGPｺﾞｼｯｸM"/>
                          <a:ea typeface="HGPｺﾞｼｯｸM"/>
                        </a:defRPr>
                      </a:lvl6pPr>
                      <a:lvl7pPr marL="2743200" algn="l" defTabSz="914400" rtl="0" eaLnBrk="1" latinLnBrk="0" hangingPunct="1">
                        <a:defRPr kumimoji="1" sz="1800" kern="1200">
                          <a:solidFill>
                            <a:schemeClr val="dk1"/>
                          </a:solidFill>
                          <a:latin typeface="HGPｺﾞｼｯｸM"/>
                          <a:ea typeface="HGPｺﾞｼｯｸM"/>
                        </a:defRPr>
                      </a:lvl7pPr>
                      <a:lvl8pPr marL="3200400" algn="l" defTabSz="914400" rtl="0" eaLnBrk="1" latinLnBrk="0" hangingPunct="1">
                        <a:defRPr kumimoji="1" sz="1800" kern="1200">
                          <a:solidFill>
                            <a:schemeClr val="dk1"/>
                          </a:solidFill>
                          <a:latin typeface="HGPｺﾞｼｯｸM"/>
                          <a:ea typeface="HGPｺﾞｼｯｸM"/>
                        </a:defRPr>
                      </a:lvl8pPr>
                      <a:lvl9pPr marL="3657600" algn="l" defTabSz="914400" rtl="0" eaLnBrk="1" latinLnBrk="0" hangingPunct="1">
                        <a:defRPr kumimoji="1" sz="1800" kern="1200">
                          <a:solidFill>
                            <a:schemeClr val="dk1"/>
                          </a:solidFill>
                          <a:latin typeface="HGPｺﾞｼｯｸM"/>
                          <a:ea typeface="HGPｺﾞｼｯｸM"/>
                        </a:defRPr>
                      </a:lvl9p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solidFill>
                        <a:sysClr val="window" lastClr="FFFFFF"/>
                      </a:solidFill>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96000">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③</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排泄支援（トイレ）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現地でのニーズが乏しく、将来のニーズも高まらないと予測される。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96000">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自立を促す機器であり、国内で同様の機器が流通していないことから将来的なニーズは高い。</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96000">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排泄支援（動作支援）</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現地でのニーズが乏しく、将来のニーズも高まらないと予測される。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32000">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④</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見守り・</a:t>
                      </a:r>
                    </a:p>
                  </a:txBody>
                  <a:tcPr vert="eaVert"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現地でのニーズが乏しく、将来のニーズも高まらないと予測される。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96000">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在宅介護見守り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96000">
                <a:tc vMerge="1">
                  <a:txBody>
                    <a:bodyPr/>
                    <a:lstStyle/>
                    <a:p>
                      <a:endParaRPr kumimoji="1" lang="ja-JP" altLang="en-US"/>
                    </a:p>
                  </a:txBody>
                  <a:tcPr/>
                </a:tc>
                <a:tc vMerge="1">
                  <a:txBody>
                    <a:bodyPr/>
                    <a:lstStyle/>
                    <a:p>
                      <a:pPr algn="ctr"/>
                      <a:endParaRPr kumimoji="1" lang="ja-JP" altLang="en-US" sz="1200" dirty="0">
                        <a:latin typeface="+mn-ea"/>
                        <a:ea typeface="+mn-ea"/>
                      </a:endParaRP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同上</a:t>
                      </a:r>
                      <a:endParaRPr kumimoji="1" lang="en-US" altLang="ja-JP"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39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⑤</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現地でのニーズがあり、将来のニーズも高まると考えられる。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39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⑥</a:t>
                      </a:r>
                    </a:p>
                  </a:txBody>
                  <a:tcPr vert="eaVert"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介護業務支援</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200" dirty="0">
                        <a:solidFill>
                          <a:srgbClr val="002060"/>
                        </a:solidFill>
                        <a:latin typeface="+mn-ea"/>
                        <a:ea typeface="+mn-ea"/>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97FD5">
                        <a:lumMod val="20000"/>
                        <a:lumOff val="80000"/>
                      </a:srgb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業務効率化に貢献できる機器はニーズが高く、かつ政府の支援を得られるため将来的なニーズも高い。</a:t>
                      </a: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12889711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395191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853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シンガポールのロボット介護機器における今後の有望進出領域（</a:t>
            </a:r>
            <a:r>
              <a:rPr lang="en-US" altLang="ja-JP" dirty="0"/>
              <a:t>1/4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シンガポールにおいて、 「医療機器の非該当性」と「現状のニーズ」を基に、さらに「将来の市場予測（需要、競合状況）」を加味し、今後の有望進出領域を整理すれば、以下のとおりである。</a:t>
            </a:r>
          </a:p>
        </p:txBody>
      </p:sp>
      <p:graphicFrame>
        <p:nvGraphicFramePr>
          <p:cNvPr id="7" name="表 6">
            <a:extLst>
              <a:ext uri="{FF2B5EF4-FFF2-40B4-BE49-F238E27FC236}">
                <a16:creationId xmlns:a16="http://schemas.microsoft.com/office/drawing/2014/main" id="{9B7691F5-B43D-4ACA-93D4-89390E51091D}"/>
              </a:ext>
            </a:extLst>
          </p:cNvPr>
          <p:cNvGraphicFramePr>
            <a:graphicFrameLocks noGrp="1"/>
          </p:cNvGraphicFramePr>
          <p:nvPr>
            <p:extLst>
              <p:ext uri="{D42A27DB-BD31-4B8C-83A1-F6EECF244321}">
                <p14:modId xmlns:p14="http://schemas.microsoft.com/office/powerpoint/2010/main" val="69662320"/>
              </p:ext>
            </p:extLst>
          </p:nvPr>
        </p:nvGraphicFramePr>
        <p:xfrm>
          <a:off x="477290" y="1988840"/>
          <a:ext cx="9012215" cy="4507591"/>
        </p:xfrm>
        <a:graphic>
          <a:graphicData uri="http://schemas.openxmlformats.org/drawingml/2006/table">
            <a:tbl>
              <a:tblPr firstRow="1" bandRow="1"/>
              <a:tblGrid>
                <a:gridCol w="822009">
                  <a:extLst>
                    <a:ext uri="{9D8B030D-6E8A-4147-A177-3AD203B41FA5}">
                      <a16:colId xmlns:a16="http://schemas.microsoft.com/office/drawing/2014/main" val="20000"/>
                    </a:ext>
                  </a:extLst>
                </a:gridCol>
                <a:gridCol w="1516086">
                  <a:extLst>
                    <a:ext uri="{9D8B030D-6E8A-4147-A177-3AD203B41FA5}">
                      <a16:colId xmlns:a16="http://schemas.microsoft.com/office/drawing/2014/main" val="20001"/>
                    </a:ext>
                  </a:extLst>
                </a:gridCol>
                <a:gridCol w="826635">
                  <a:extLst>
                    <a:ext uri="{9D8B030D-6E8A-4147-A177-3AD203B41FA5}">
                      <a16:colId xmlns:a16="http://schemas.microsoft.com/office/drawing/2014/main" val="20002"/>
                    </a:ext>
                  </a:extLst>
                </a:gridCol>
                <a:gridCol w="873642">
                  <a:extLst>
                    <a:ext uri="{9D8B030D-6E8A-4147-A177-3AD203B41FA5}">
                      <a16:colId xmlns:a16="http://schemas.microsoft.com/office/drawing/2014/main" val="20003"/>
                    </a:ext>
                  </a:extLst>
                </a:gridCol>
                <a:gridCol w="2486922">
                  <a:extLst>
                    <a:ext uri="{9D8B030D-6E8A-4147-A177-3AD203B41FA5}">
                      <a16:colId xmlns:a16="http://schemas.microsoft.com/office/drawing/2014/main" val="20004"/>
                    </a:ext>
                  </a:extLst>
                </a:gridCol>
                <a:gridCol w="2486921">
                  <a:extLst>
                    <a:ext uri="{9D8B030D-6E8A-4147-A177-3AD203B41FA5}">
                      <a16:colId xmlns:a16="http://schemas.microsoft.com/office/drawing/2014/main" val="20005"/>
                    </a:ext>
                  </a:extLst>
                </a:gridCol>
              </a:tblGrid>
              <a:tr h="312883">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51533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4">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移乗介助</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Text" lastClr="000000">
                          <a:lumMod val="50000"/>
                          <a:lumOff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Text" lastClr="000000">
                          <a:lumMod val="50000"/>
                          <a:lumOff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552147">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marL="90000" marR="90000" marT="46800" marB="0">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lumMod val="50000"/>
                          <a:lumOff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介護はメイド・家族が担っており、</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介助者向けのテクノロジーは</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喫緊には求められていない。</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Text" lastClr="000000">
                          <a:lumMod val="50000"/>
                          <a:lumOff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家族・メイドとの同居の文化が根強いため、</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介助者が急速には減ることは考えにくく、</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将来のニーズも高まらないと予測される。</a:t>
                      </a: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50000"/>
                          <a:lumOff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129027">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移乗介助</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（非装着型）</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552147">
                <a:tc vMerge="1">
                  <a:txBody>
                    <a:bodyPr/>
                    <a:lstStyle/>
                    <a:p>
                      <a:endParaRPr kumimoji="1" lang="ja-JP" altLang="en-US" dirty="0"/>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tc vMerge="1">
                  <a:txBody>
                    <a:bodyPr/>
                    <a:lstStyle/>
                    <a:p>
                      <a:pPr marL="0" algn="ctr" defTabSz="914400" rtl="0" eaLnBrk="1" latinLnBrk="0" hangingPunct="1"/>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介護はメイド・家族が担っており、</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介助者向けのテクノロジーは</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喫緊には求められていない。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家族・メイドとの同居の文化が根強いため、</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介助者が急速には減ることは考えにくく、</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将来のニーズも高まらないと予測される。</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r h="150171">
                <a:tc rowSpan="4">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（屋外移動）</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6"/>
                  </a:ext>
                </a:extLst>
              </a:tr>
              <a:tr h="699387">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95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kern="1200" dirty="0">
                        <a:solidFill>
                          <a:srgbClr val="002060"/>
                        </a:solidFill>
                        <a:latin typeface="+mn-ea"/>
                        <a:ea typeface="+mn-ea"/>
                        <a:cs typeface="+mn-cs"/>
                      </a:endParaRPr>
                    </a:p>
                  </a:txBody>
                  <a:tcP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lumMod val="50000"/>
                        </a:schemeClr>
                      </a:solidFill>
                      <a:prstDash val="dash"/>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健康管理への意識は高いが、</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現地モビリティの発達により関心は薄い。</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自立を促す機器であること、</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国民の健康意識が高いことから</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将来のニーズは高い。</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（ただし、装着型よりリハビリ効果は限定的）</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7"/>
                  </a:ext>
                </a:extLst>
              </a:tr>
              <a:tr h="0">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（屋内移動）</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8"/>
                  </a:ext>
                </a:extLst>
              </a:tr>
              <a:tr h="699387">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健康管理に対する意識は非常に高く、</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身体機能保持に対するニーズがある。</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自立を促す機器であること、</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国民の健康意識が高いことから</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将来のニーズは高い。</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（ただし、装着型よりリハビリ効果は限定的）</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9"/>
                  </a:ext>
                </a:extLst>
              </a:tr>
            </a:tbl>
          </a:graphicData>
        </a:graphic>
      </p:graphicFrame>
      <p:grpSp>
        <p:nvGrpSpPr>
          <p:cNvPr id="9" name="グループ化 8">
            <a:extLst>
              <a:ext uri="{FF2B5EF4-FFF2-40B4-BE49-F238E27FC236}">
                <a16:creationId xmlns:a16="http://schemas.microsoft.com/office/drawing/2014/main" id="{FAC74ED7-DF5D-4168-9EFA-3CCA4517623B}"/>
              </a:ext>
            </a:extLst>
          </p:cNvPr>
          <p:cNvGrpSpPr/>
          <p:nvPr/>
        </p:nvGrpSpPr>
        <p:grpSpPr>
          <a:xfrm>
            <a:off x="549298" y="1531640"/>
            <a:ext cx="3251574" cy="457200"/>
            <a:chOff x="488504" y="976671"/>
            <a:chExt cx="3600000" cy="457200"/>
          </a:xfrm>
        </p:grpSpPr>
        <p:sp>
          <p:nvSpPr>
            <p:cNvPr id="11" name="Rectangle 2">
              <a:extLst>
                <a:ext uri="{FF2B5EF4-FFF2-40B4-BE49-F238E27FC236}">
                  <a16:creationId xmlns:a16="http://schemas.microsoft.com/office/drawing/2014/main" id="{EFA96777-05B2-4DA0-8F3D-D64C415136B8}"/>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2" name="直線コネクタ 11">
              <a:extLst>
                <a:ext uri="{FF2B5EF4-FFF2-40B4-BE49-F238E27FC236}">
                  <a16:creationId xmlns:a16="http://schemas.microsoft.com/office/drawing/2014/main" id="{00048A20-54AA-4F55-8C58-1F7C1C012AE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01B240E3-D86C-4373-8DBA-A74FB1A0B07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5" name="図 14">
            <a:extLst>
              <a:ext uri="{FF2B5EF4-FFF2-40B4-BE49-F238E27FC236}">
                <a16:creationId xmlns:a16="http://schemas.microsoft.com/office/drawing/2014/main" id="{E9284443-87B6-4F3F-93A1-2CD198B464E9}"/>
              </a:ext>
            </a:extLst>
          </p:cNvPr>
          <p:cNvPicPr>
            <a:picLocks noChangeAspect="1"/>
          </p:cNvPicPr>
          <p:nvPr/>
        </p:nvPicPr>
        <p:blipFill rotWithShape="1">
          <a:blip r:embed="rId7"/>
          <a:srcRect t="5522" b="1"/>
          <a:stretch/>
        </p:blipFill>
        <p:spPr>
          <a:xfrm>
            <a:off x="1973570" y="2903068"/>
            <a:ext cx="747182" cy="597940"/>
          </a:xfrm>
          <a:prstGeom prst="rect">
            <a:avLst/>
          </a:prstGeom>
        </p:spPr>
      </p:pic>
      <p:pic>
        <p:nvPicPr>
          <p:cNvPr id="16" name="図 15">
            <a:extLst>
              <a:ext uri="{FF2B5EF4-FFF2-40B4-BE49-F238E27FC236}">
                <a16:creationId xmlns:a16="http://schemas.microsoft.com/office/drawing/2014/main" id="{8B0900D0-D5BF-452C-ACA8-80A93AC02CFF}"/>
              </a:ext>
            </a:extLst>
          </p:cNvPr>
          <p:cNvPicPr>
            <a:picLocks noChangeAspect="1"/>
          </p:cNvPicPr>
          <p:nvPr/>
        </p:nvPicPr>
        <p:blipFill>
          <a:blip r:embed="rId8"/>
          <a:stretch>
            <a:fillRect/>
          </a:stretch>
        </p:blipFill>
        <p:spPr>
          <a:xfrm>
            <a:off x="1973570" y="3700127"/>
            <a:ext cx="747182" cy="724285"/>
          </a:xfrm>
          <a:prstGeom prst="rect">
            <a:avLst/>
          </a:prstGeom>
        </p:spPr>
      </p:pic>
      <p:pic>
        <p:nvPicPr>
          <p:cNvPr id="17" name="図 16">
            <a:extLst>
              <a:ext uri="{FF2B5EF4-FFF2-40B4-BE49-F238E27FC236}">
                <a16:creationId xmlns:a16="http://schemas.microsoft.com/office/drawing/2014/main" id="{1F9EBCF8-B9E7-42CE-A86A-2F518CE566AF}"/>
              </a:ext>
            </a:extLst>
          </p:cNvPr>
          <p:cNvPicPr>
            <a:picLocks noChangeAspect="1"/>
          </p:cNvPicPr>
          <p:nvPr/>
        </p:nvPicPr>
        <p:blipFill>
          <a:blip r:embed="rId9"/>
          <a:stretch>
            <a:fillRect/>
          </a:stretch>
        </p:blipFill>
        <p:spPr>
          <a:xfrm>
            <a:off x="1947983" y="4599739"/>
            <a:ext cx="750961" cy="710602"/>
          </a:xfrm>
          <a:prstGeom prst="rect">
            <a:avLst/>
          </a:prstGeom>
        </p:spPr>
      </p:pic>
      <p:pic>
        <p:nvPicPr>
          <p:cNvPr id="18" name="図 17">
            <a:extLst>
              <a:ext uri="{FF2B5EF4-FFF2-40B4-BE49-F238E27FC236}">
                <a16:creationId xmlns:a16="http://schemas.microsoft.com/office/drawing/2014/main" id="{60F41B08-99A1-4FB5-AB90-87CE78850EAF}"/>
              </a:ext>
            </a:extLst>
          </p:cNvPr>
          <p:cNvPicPr>
            <a:picLocks noChangeAspect="1"/>
          </p:cNvPicPr>
          <p:nvPr/>
        </p:nvPicPr>
        <p:blipFill>
          <a:blip r:embed="rId10"/>
          <a:stretch>
            <a:fillRect/>
          </a:stretch>
        </p:blipFill>
        <p:spPr>
          <a:xfrm>
            <a:off x="1947983" y="5552919"/>
            <a:ext cx="738668" cy="722493"/>
          </a:xfrm>
          <a:prstGeom prst="rect">
            <a:avLst/>
          </a:prstGeom>
        </p:spPr>
      </p:pic>
      <p:sp>
        <p:nvSpPr>
          <p:cNvPr id="19" name="テキスト ボックス 18">
            <a:extLst>
              <a:ext uri="{FF2B5EF4-FFF2-40B4-BE49-F238E27FC236}">
                <a16:creationId xmlns:a16="http://schemas.microsoft.com/office/drawing/2014/main" id="{A8DED0E5-7035-4C08-99AC-0E2E9A950D03}"/>
              </a:ext>
            </a:extLst>
          </p:cNvPr>
          <p:cNvSpPr txBox="1"/>
          <p:nvPr/>
        </p:nvSpPr>
        <p:spPr>
          <a:xfrm>
            <a:off x="6945734" y="1545798"/>
            <a:ext cx="2482850" cy="492443"/>
          </a:xfrm>
          <a:prstGeom prst="rect">
            <a:avLst/>
          </a:prstGeom>
          <a:noFill/>
        </p:spPr>
        <p:txBody>
          <a:bodyPr wrap="square" rtlCol="0">
            <a:spAutoFit/>
          </a:bodyPr>
          <a:lstStyle/>
          <a:p>
            <a:r>
              <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医療機器承認を取る必要がなく、市場に展開が可能な機器</a:t>
            </a:r>
            <a:endParaRPr kumimoji="1" lang="en-US" altLang="ja-JP"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spcBef>
                <a:spcPts val="600"/>
              </a:spcBef>
            </a:pPr>
            <a:r>
              <a:rPr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市場に展開するには医療機器承認を得る必要がある機器</a:t>
            </a:r>
            <a:endParaRPr kumimoji="1" lang="ja-JP" altLang="en-US" sz="7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19">
            <a:extLst>
              <a:ext uri="{FF2B5EF4-FFF2-40B4-BE49-F238E27FC236}">
                <a16:creationId xmlns:a16="http://schemas.microsoft.com/office/drawing/2014/main" id="{72C1730B-E8DA-4B29-84CC-68F420C2E0F7}"/>
              </a:ext>
            </a:extLst>
          </p:cNvPr>
          <p:cNvSpPr txBox="1"/>
          <p:nvPr/>
        </p:nvSpPr>
        <p:spPr>
          <a:xfrm>
            <a:off x="6609184" y="1764945"/>
            <a:ext cx="336550" cy="107722"/>
          </a:xfrm>
          <a:prstGeom prst="rect">
            <a:avLst/>
          </a:prstGeom>
          <a:solidFill>
            <a:srgbClr val="C5E0B4"/>
          </a:solidFill>
        </p:spPr>
        <p:txBody>
          <a:bodyPr wrap="square" lIns="0" tIns="0" rIns="0" bIns="0" rtlCol="0">
            <a:spAutoFit/>
          </a:bodyPr>
          <a:lstStyle/>
          <a:p>
            <a:endParaRPr kumimoji="1" lang="ja-JP" altLang="en-US" sz="700" dirty="0">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1" name="テキスト ボックス 20">
            <a:extLst>
              <a:ext uri="{FF2B5EF4-FFF2-40B4-BE49-F238E27FC236}">
                <a16:creationId xmlns:a16="http://schemas.microsoft.com/office/drawing/2014/main" id="{82EC4368-ADE4-4C9F-9FD6-B9B6E3FADD37}"/>
              </a:ext>
            </a:extLst>
          </p:cNvPr>
          <p:cNvSpPr txBox="1"/>
          <p:nvPr/>
        </p:nvSpPr>
        <p:spPr>
          <a:xfrm>
            <a:off x="6609184" y="1593924"/>
            <a:ext cx="336550" cy="107722"/>
          </a:xfrm>
          <a:prstGeom prst="rect">
            <a:avLst/>
          </a:prstGeom>
          <a:solidFill>
            <a:srgbClr val="CCECFF"/>
          </a:solidFill>
        </p:spPr>
        <p:txBody>
          <a:bodyPr wrap="square" lIns="0" tIns="0" rIns="0" bIns="0" rtlCol="0">
            <a:spAutoFit/>
          </a:bodyPr>
          <a:lstStyle/>
          <a:p>
            <a:endParaRPr kumimoji="1" lang="ja-JP" altLang="en-US" sz="700" dirty="0">
              <a:latin typeface="メイリオ" panose="020B0604030504040204" pitchFamily="50" charset="-128"/>
              <a:ea typeface="メイリオ" panose="020B0604030504040204" pitchFamily="50" charset="-128"/>
              <a:sym typeface="メイリオ" panose="020B0604030504040204" pitchFamily="50" charset="-128"/>
            </a:endParaRPr>
          </a:p>
        </p:txBody>
      </p:sp>
    </p:spTree>
    <p:extLst>
      <p:ext uri="{BB962C8B-B14F-4D97-AF65-F5344CB8AC3E}">
        <p14:creationId xmlns:p14="http://schemas.microsoft.com/office/powerpoint/2010/main" val="347858599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7957764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49559"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シンガポールのロボット介護機器における今後の有望進出領域（</a:t>
            </a:r>
            <a:r>
              <a:rPr lang="en-US" altLang="ja-JP" dirty="0"/>
              <a:t>2/4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424C284E-46CC-4A15-87ED-A2EC2396485A}"/>
              </a:ext>
            </a:extLst>
          </p:cNvPr>
          <p:cNvGraphicFramePr>
            <a:graphicFrameLocks noGrp="1"/>
          </p:cNvGraphicFramePr>
          <p:nvPr>
            <p:extLst>
              <p:ext uri="{D42A27DB-BD31-4B8C-83A1-F6EECF244321}">
                <p14:modId xmlns:p14="http://schemas.microsoft.com/office/powerpoint/2010/main" val="3564322861"/>
              </p:ext>
            </p:extLst>
          </p:nvPr>
        </p:nvGraphicFramePr>
        <p:xfrm>
          <a:off x="477290" y="1581944"/>
          <a:ext cx="9012215" cy="4544179"/>
        </p:xfrm>
        <a:graphic>
          <a:graphicData uri="http://schemas.openxmlformats.org/drawingml/2006/table">
            <a:tbl>
              <a:tblPr firstRow="1" bandRow="1"/>
              <a:tblGrid>
                <a:gridCol w="822009">
                  <a:extLst>
                    <a:ext uri="{9D8B030D-6E8A-4147-A177-3AD203B41FA5}">
                      <a16:colId xmlns:a16="http://schemas.microsoft.com/office/drawing/2014/main" val="20000"/>
                    </a:ext>
                  </a:extLst>
                </a:gridCol>
                <a:gridCol w="1516086">
                  <a:extLst>
                    <a:ext uri="{9D8B030D-6E8A-4147-A177-3AD203B41FA5}">
                      <a16:colId xmlns:a16="http://schemas.microsoft.com/office/drawing/2014/main" val="20001"/>
                    </a:ext>
                  </a:extLst>
                </a:gridCol>
                <a:gridCol w="826635">
                  <a:extLst>
                    <a:ext uri="{9D8B030D-6E8A-4147-A177-3AD203B41FA5}">
                      <a16:colId xmlns:a16="http://schemas.microsoft.com/office/drawing/2014/main" val="20002"/>
                    </a:ext>
                  </a:extLst>
                </a:gridCol>
                <a:gridCol w="873642">
                  <a:extLst>
                    <a:ext uri="{9D8B030D-6E8A-4147-A177-3AD203B41FA5}">
                      <a16:colId xmlns:a16="http://schemas.microsoft.com/office/drawing/2014/main" val="20003"/>
                    </a:ext>
                  </a:extLst>
                </a:gridCol>
                <a:gridCol w="2486922">
                  <a:extLst>
                    <a:ext uri="{9D8B030D-6E8A-4147-A177-3AD203B41FA5}">
                      <a16:colId xmlns:a16="http://schemas.microsoft.com/office/drawing/2014/main" val="20004"/>
                    </a:ext>
                  </a:extLst>
                </a:gridCol>
                <a:gridCol w="2486921">
                  <a:extLst>
                    <a:ext uri="{9D8B030D-6E8A-4147-A177-3AD203B41FA5}">
                      <a16:colId xmlns:a16="http://schemas.microsoft.com/office/drawing/2014/main" val="20005"/>
                    </a:ext>
                  </a:extLst>
                </a:gridCol>
              </a:tblGrid>
              <a:tr h="30120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496094">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138810">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a:t>
                      </a:r>
                      <a:r>
                        <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a:t>
                      </a: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marT="0" marB="0"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extLst>
                  <a:ext uri="{0D108BD9-81ED-4DB2-BD59-A6C34878D82A}">
                    <a16:rowId xmlns:a16="http://schemas.microsoft.com/office/drawing/2014/main" val="10002"/>
                  </a:ext>
                </a:extLst>
              </a:tr>
              <a:tr h="815011">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kern="1200" dirty="0">
                        <a:solidFill>
                          <a:srgbClr val="002060"/>
                        </a:solidFill>
                        <a:latin typeface="+mn-ea"/>
                        <a:ea typeface="+mn-ea"/>
                        <a:cs typeface="+mn-cs"/>
                      </a:endParaRPr>
                    </a:p>
                  </a:txBody>
                  <a:tcPr marL="90000" marR="90000" marT="46800" marB="0"/>
                </a:tc>
                <a:tc vMerge="1">
                  <a:txBody>
                    <a:bodyPr/>
                    <a:lstStyle/>
                    <a:p>
                      <a:endParaRPr kumimoji="1" lang="ja-JP" altLang="en-US" dirty="0"/>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健康管理に対する意識は非常に高く、</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身体機能向上に対するニーズがある。</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自立を促す機器であること、</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国民の健康意識が高いことから</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将来のニーズは高い。</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（自立して歩けるため、リハビリ効果への期待大）</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ja-JP" altLang="en-US" sz="800" b="0" kern="1200" dirty="0">
                        <a:solidFill>
                          <a:srgbClr val="002060"/>
                        </a:solidFill>
                        <a:latin typeface="+mn-ea"/>
                        <a:ea typeface="+mn-ea"/>
                        <a:cs typeface="+mn-cs"/>
                      </a:endParaRPr>
                    </a:p>
                  </a:txBody>
                  <a:tcPr marL="0" marR="0">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extLst>
                  <a:ext uri="{0D108BD9-81ED-4DB2-BD59-A6C34878D82A}">
                    <a16:rowId xmlns:a16="http://schemas.microsoft.com/office/drawing/2014/main" val="10003"/>
                  </a:ext>
                </a:extLst>
              </a:tr>
              <a:tr h="117450">
                <a:tc rowSpan="6">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673270">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介護はメイド・家族が担っており、</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介助者向けのテクノロジーは</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喫緊には求められていない</a:t>
                      </a:r>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家族・メイドとの同居の文化が根強いため、</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介助者が急速には減ることは考えにくく、</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将来のニーズも高まらないと予測される。</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ja-JP" altLang="en-US" sz="8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r h="0">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（排泄予測）</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marL="0" marR="0"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（クラスＢ）</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extLst>
                  <a:ext uri="{0D108BD9-81ED-4DB2-BD59-A6C34878D82A}">
                    <a16:rowId xmlns:a16="http://schemas.microsoft.com/office/drawing/2014/main" val="10006"/>
                  </a:ext>
                </a:extLst>
              </a:tr>
              <a:tr h="531529">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同種の機器がなく、</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現地での関心は非常に高い。</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800" dirty="0">
                        <a:solidFill>
                          <a:srgbClr val="002060"/>
                        </a:solidFill>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自立を促す機器であること、</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現在でも現地の関心は非常に高いことから</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将来のニーズは高い。</a:t>
                      </a: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lumMod val="40000"/>
                        <a:lumOff val="60000"/>
                      </a:srgbClr>
                    </a:solidFill>
                  </a:tcPr>
                </a:tc>
                <a:extLst>
                  <a:ext uri="{0D108BD9-81ED-4DB2-BD59-A6C34878D82A}">
                    <a16:rowId xmlns:a16="http://schemas.microsoft.com/office/drawing/2014/main" val="10007"/>
                  </a:ext>
                </a:extLst>
              </a:tr>
              <a:tr h="139913">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8"/>
                  </a:ext>
                </a:extLst>
              </a:tr>
              <a:tr h="531529">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介護はメイド・家族が担っており、</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介助者向けのテクノロジーは</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喫緊には求められていない</a:t>
                      </a:r>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家族・メイドとの同居の文化が根強いため、</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介助者が急速には減ることは考えにくく、</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将来のニーズも高まらないと予測される。</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9"/>
                  </a:ext>
                </a:extLst>
              </a:tr>
            </a:tbl>
          </a:graphicData>
        </a:graphic>
      </p:graphicFrame>
      <p:pic>
        <p:nvPicPr>
          <p:cNvPr id="11" name="図 10">
            <a:extLst>
              <a:ext uri="{FF2B5EF4-FFF2-40B4-BE49-F238E27FC236}">
                <a16:creationId xmlns:a16="http://schemas.microsoft.com/office/drawing/2014/main" id="{4C7F12BE-B93D-4126-85AA-FB42F527FF31}"/>
              </a:ext>
            </a:extLst>
          </p:cNvPr>
          <p:cNvPicPr>
            <a:picLocks noChangeAspect="1"/>
          </p:cNvPicPr>
          <p:nvPr/>
        </p:nvPicPr>
        <p:blipFill>
          <a:blip r:embed="rId7"/>
          <a:stretch>
            <a:fillRect/>
          </a:stretch>
        </p:blipFill>
        <p:spPr>
          <a:xfrm>
            <a:off x="1997964" y="2568483"/>
            <a:ext cx="717956" cy="708818"/>
          </a:xfrm>
          <a:prstGeom prst="rect">
            <a:avLst/>
          </a:prstGeom>
        </p:spPr>
      </p:pic>
      <p:pic>
        <p:nvPicPr>
          <p:cNvPr id="12" name="図 11">
            <a:extLst>
              <a:ext uri="{FF2B5EF4-FFF2-40B4-BE49-F238E27FC236}">
                <a16:creationId xmlns:a16="http://schemas.microsoft.com/office/drawing/2014/main" id="{1986BE67-2E8B-416C-B660-CC5077EB8434}"/>
              </a:ext>
            </a:extLst>
          </p:cNvPr>
          <p:cNvPicPr>
            <a:picLocks noChangeAspect="1"/>
          </p:cNvPicPr>
          <p:nvPr/>
        </p:nvPicPr>
        <p:blipFill>
          <a:blip r:embed="rId8"/>
          <a:stretch>
            <a:fillRect/>
          </a:stretch>
        </p:blipFill>
        <p:spPr>
          <a:xfrm>
            <a:off x="1998998" y="3687163"/>
            <a:ext cx="721754" cy="677941"/>
          </a:xfrm>
          <a:prstGeom prst="rect">
            <a:avLst/>
          </a:prstGeom>
        </p:spPr>
      </p:pic>
      <p:pic>
        <p:nvPicPr>
          <p:cNvPr id="14" name="図 13">
            <a:extLst>
              <a:ext uri="{FF2B5EF4-FFF2-40B4-BE49-F238E27FC236}">
                <a16:creationId xmlns:a16="http://schemas.microsoft.com/office/drawing/2014/main" id="{F0C650A6-F72D-4643-A874-3A170259D9A0}"/>
              </a:ext>
            </a:extLst>
          </p:cNvPr>
          <p:cNvPicPr>
            <a:picLocks noChangeAspect="1"/>
          </p:cNvPicPr>
          <p:nvPr/>
        </p:nvPicPr>
        <p:blipFill>
          <a:blip r:embed="rId9"/>
          <a:stretch>
            <a:fillRect/>
          </a:stretch>
        </p:blipFill>
        <p:spPr>
          <a:xfrm>
            <a:off x="1998998" y="5376743"/>
            <a:ext cx="714100" cy="644545"/>
          </a:xfrm>
          <a:prstGeom prst="rect">
            <a:avLst/>
          </a:prstGeom>
        </p:spPr>
      </p:pic>
      <p:pic>
        <p:nvPicPr>
          <p:cNvPr id="15" name="図 14">
            <a:extLst>
              <a:ext uri="{FF2B5EF4-FFF2-40B4-BE49-F238E27FC236}">
                <a16:creationId xmlns:a16="http://schemas.microsoft.com/office/drawing/2014/main" id="{60FD2CEE-AFA6-4C5C-83BF-59D6E366ED89}"/>
              </a:ext>
            </a:extLst>
          </p:cNvPr>
          <p:cNvPicPr>
            <a:picLocks noChangeAspect="1"/>
          </p:cNvPicPr>
          <p:nvPr/>
        </p:nvPicPr>
        <p:blipFill>
          <a:blip r:embed="rId10"/>
          <a:stretch>
            <a:fillRect/>
          </a:stretch>
        </p:blipFill>
        <p:spPr>
          <a:xfrm>
            <a:off x="1980198" y="4575383"/>
            <a:ext cx="729720" cy="677941"/>
          </a:xfrm>
          <a:prstGeom prst="rect">
            <a:avLst/>
          </a:prstGeom>
        </p:spPr>
      </p:pic>
      <p:grpSp>
        <p:nvGrpSpPr>
          <p:cNvPr id="16" name="グループ化 15">
            <a:extLst>
              <a:ext uri="{FF2B5EF4-FFF2-40B4-BE49-F238E27FC236}">
                <a16:creationId xmlns:a16="http://schemas.microsoft.com/office/drawing/2014/main" id="{423274EF-108C-43D3-BED5-E27228CDD5F1}"/>
              </a:ext>
            </a:extLst>
          </p:cNvPr>
          <p:cNvGrpSpPr/>
          <p:nvPr/>
        </p:nvGrpSpPr>
        <p:grpSpPr>
          <a:xfrm>
            <a:off x="549298" y="1124744"/>
            <a:ext cx="3251574" cy="457200"/>
            <a:chOff x="488504" y="976671"/>
            <a:chExt cx="3600000" cy="457200"/>
          </a:xfrm>
        </p:grpSpPr>
        <p:sp>
          <p:nvSpPr>
            <p:cNvPr id="17" name="Rectangle 2">
              <a:extLst>
                <a:ext uri="{FF2B5EF4-FFF2-40B4-BE49-F238E27FC236}">
                  <a16:creationId xmlns:a16="http://schemas.microsoft.com/office/drawing/2014/main" id="{DD10A39C-66B3-4C94-8A9A-0553EE40115B}"/>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8" name="直線コネクタ 17">
              <a:extLst>
                <a:ext uri="{FF2B5EF4-FFF2-40B4-BE49-F238E27FC236}">
                  <a16:creationId xmlns:a16="http://schemas.microsoft.com/office/drawing/2014/main" id="{20654917-5D80-4911-AB9B-9D416FD3E8E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9" name="正方形/長方形 18">
              <a:extLst>
                <a:ext uri="{FF2B5EF4-FFF2-40B4-BE49-F238E27FC236}">
                  <a16:creationId xmlns:a16="http://schemas.microsoft.com/office/drawing/2014/main" id="{7BB44445-3290-483A-BD3F-5142CD1BBFAD}"/>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29969654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4147398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058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シンガポールのロボット介護機器における今後の有望進出領域（</a:t>
            </a:r>
            <a:r>
              <a:rPr lang="en-US" altLang="ja-JP" dirty="0"/>
              <a:t>3/4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A3B87485-355A-4593-AA0E-4C4A3BCA2326}"/>
              </a:ext>
            </a:extLst>
          </p:cNvPr>
          <p:cNvGraphicFramePr>
            <a:graphicFrameLocks noGrp="1"/>
          </p:cNvGraphicFramePr>
          <p:nvPr>
            <p:extLst>
              <p:ext uri="{D42A27DB-BD31-4B8C-83A1-F6EECF244321}">
                <p14:modId xmlns:p14="http://schemas.microsoft.com/office/powerpoint/2010/main" val="1339745436"/>
              </p:ext>
            </p:extLst>
          </p:nvPr>
        </p:nvGraphicFramePr>
        <p:xfrm>
          <a:off x="477290" y="1988840"/>
          <a:ext cx="9012215" cy="3853082"/>
        </p:xfrm>
        <a:graphic>
          <a:graphicData uri="http://schemas.openxmlformats.org/drawingml/2006/table">
            <a:tbl>
              <a:tblPr firstRow="1" bandRow="1"/>
              <a:tblGrid>
                <a:gridCol w="822009">
                  <a:extLst>
                    <a:ext uri="{9D8B030D-6E8A-4147-A177-3AD203B41FA5}">
                      <a16:colId xmlns:a16="http://schemas.microsoft.com/office/drawing/2014/main" val="20000"/>
                    </a:ext>
                  </a:extLst>
                </a:gridCol>
                <a:gridCol w="1516086">
                  <a:extLst>
                    <a:ext uri="{9D8B030D-6E8A-4147-A177-3AD203B41FA5}">
                      <a16:colId xmlns:a16="http://schemas.microsoft.com/office/drawing/2014/main" val="20001"/>
                    </a:ext>
                  </a:extLst>
                </a:gridCol>
                <a:gridCol w="826635">
                  <a:extLst>
                    <a:ext uri="{9D8B030D-6E8A-4147-A177-3AD203B41FA5}">
                      <a16:colId xmlns:a16="http://schemas.microsoft.com/office/drawing/2014/main" val="20002"/>
                    </a:ext>
                  </a:extLst>
                </a:gridCol>
                <a:gridCol w="873642">
                  <a:extLst>
                    <a:ext uri="{9D8B030D-6E8A-4147-A177-3AD203B41FA5}">
                      <a16:colId xmlns:a16="http://schemas.microsoft.com/office/drawing/2014/main" val="20003"/>
                    </a:ext>
                  </a:extLst>
                </a:gridCol>
                <a:gridCol w="2486922">
                  <a:extLst>
                    <a:ext uri="{9D8B030D-6E8A-4147-A177-3AD203B41FA5}">
                      <a16:colId xmlns:a16="http://schemas.microsoft.com/office/drawing/2014/main" val="20004"/>
                    </a:ext>
                  </a:extLst>
                </a:gridCol>
                <a:gridCol w="2486921">
                  <a:extLst>
                    <a:ext uri="{9D8B030D-6E8A-4147-A177-3AD203B41FA5}">
                      <a16:colId xmlns:a16="http://schemas.microsoft.com/office/drawing/2014/main" val="20005"/>
                    </a:ext>
                  </a:extLst>
                </a:gridCol>
              </a:tblGrid>
              <a:tr h="316091">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520621">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6">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コミュニケーション</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介護施設</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557808">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既に同様のものがあるが、</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あまり普及していない。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介護施設がボランティアで運営されていることも多く、コストもかけられないため、</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将来のニーズも高まらないと予測される。</a:t>
                      </a: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131360">
                <a:tc vMerge="1">
                  <a:txBody>
                    <a:bodyPr/>
                    <a:lstStyle/>
                    <a:p>
                      <a:pPr algn="ctr"/>
                      <a:endParaRPr kumimoji="1" lang="ja-JP" altLang="en-US" sz="800" b="1" dirty="0">
                        <a:solidFill>
                          <a:srgbClr val="002060"/>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在宅介護</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見守り</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706557">
                <a:tc vMerge="1">
                  <a:txBody>
                    <a:bodyPr/>
                    <a:lstStyle/>
                    <a:p>
                      <a:endParaRPr kumimoji="1" lang="ja-JP" altLang="en-US"/>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既に同様のものがあるが、</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あまり普及していない。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家族・メイドとの同居の文化が根強いため、</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介助者が急速には減ることは考えにくく、</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将来のニーズも高まらないと予測される。</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ja-JP" altLang="en-US" sz="8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5"/>
                  </a:ext>
                </a:extLst>
              </a:tr>
              <a:tr h="0">
                <a:tc vMerge="1">
                  <a:txBody>
                    <a:bodyPr/>
                    <a:lstStyle/>
                    <a:p>
                      <a:pPr algn="ctr"/>
                      <a:endParaRPr kumimoji="1" lang="ja-JP" altLang="en-US" sz="800" b="0" dirty="0">
                        <a:solidFill>
                          <a:schemeClr val="tx1">
                            <a:lumMod val="75000"/>
                            <a:lumOff val="25000"/>
                          </a:schemeClr>
                        </a:solidFill>
                        <a:latin typeface="+mn-ea"/>
                        <a:ea typeface="+mn-ea"/>
                      </a:endParaRPr>
                    </a:p>
                  </a:txBody>
                  <a:tcPr anchor="ctr">
                    <a:lnL w="762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コミュニ</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ケーション</a:t>
                      </a:r>
                      <a:endParaRPr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6"/>
                  </a:ext>
                </a:extLst>
              </a:tr>
              <a:tr h="855306">
                <a:tc vMerge="1">
                  <a:txBody>
                    <a:bodyPr/>
                    <a:lstStyle/>
                    <a:p>
                      <a:pPr algn="ctr"/>
                      <a:endParaRPr kumimoji="1" lang="ja-JP" altLang="en-US" sz="800" b="1" dirty="0">
                        <a:solidFill>
                          <a:schemeClr val="tx1">
                            <a:lumMod val="75000"/>
                            <a:lumOff val="25000"/>
                          </a:schemeClr>
                        </a:solidFill>
                        <a:latin typeface="+mn-ea"/>
                        <a:ea typeface="+mn-ea"/>
                      </a:endParaRPr>
                    </a:p>
                  </a:txBody>
                  <a:tcPr anchor="ct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既に同様のものがあるが、</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あまり普及していない。</a:t>
                      </a: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家族・メイドとの同居の文化が根強いため、</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介助者が急速には減ることは考えにくく、</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将来のニーズも高まらないと予測される。</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endParaRPr kumimoji="1" lang="ja-JP" altLang="en-US" sz="800" b="0" kern="1200" dirty="0">
                        <a:solidFill>
                          <a:srgbClr val="002060"/>
                        </a:solidFill>
                        <a:latin typeface="+mn-ea"/>
                        <a:ea typeface="+mn-ea"/>
                        <a:cs typeface="+mn-cs"/>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7"/>
                  </a:ext>
                </a:extLst>
              </a:tr>
            </a:tbl>
          </a:graphicData>
        </a:graphic>
      </p:graphicFrame>
      <p:pic>
        <p:nvPicPr>
          <p:cNvPr id="9" name="図 8">
            <a:extLst>
              <a:ext uri="{FF2B5EF4-FFF2-40B4-BE49-F238E27FC236}">
                <a16:creationId xmlns:a16="http://schemas.microsoft.com/office/drawing/2014/main" id="{C8239BE6-D04E-4633-933A-014843B2A012}"/>
              </a:ext>
            </a:extLst>
          </p:cNvPr>
          <p:cNvPicPr>
            <a:picLocks noChangeAspect="1"/>
          </p:cNvPicPr>
          <p:nvPr/>
        </p:nvPicPr>
        <p:blipFill>
          <a:blip r:embed="rId7"/>
          <a:stretch>
            <a:fillRect/>
          </a:stretch>
        </p:blipFill>
        <p:spPr>
          <a:xfrm>
            <a:off x="1980003" y="2959548"/>
            <a:ext cx="739979" cy="735830"/>
          </a:xfrm>
          <a:prstGeom prst="rect">
            <a:avLst/>
          </a:prstGeom>
        </p:spPr>
      </p:pic>
      <p:pic>
        <p:nvPicPr>
          <p:cNvPr id="11" name="図 10">
            <a:extLst>
              <a:ext uri="{FF2B5EF4-FFF2-40B4-BE49-F238E27FC236}">
                <a16:creationId xmlns:a16="http://schemas.microsoft.com/office/drawing/2014/main" id="{5D36DD25-EFDA-411D-9B71-2B0166DDCB12}"/>
              </a:ext>
            </a:extLst>
          </p:cNvPr>
          <p:cNvPicPr>
            <a:picLocks noChangeAspect="1"/>
          </p:cNvPicPr>
          <p:nvPr/>
        </p:nvPicPr>
        <p:blipFill>
          <a:blip r:embed="rId8"/>
          <a:stretch>
            <a:fillRect/>
          </a:stretch>
        </p:blipFill>
        <p:spPr>
          <a:xfrm>
            <a:off x="1973594" y="3895652"/>
            <a:ext cx="745287" cy="701122"/>
          </a:xfrm>
          <a:prstGeom prst="rect">
            <a:avLst/>
          </a:prstGeom>
        </p:spPr>
      </p:pic>
      <p:pic>
        <p:nvPicPr>
          <p:cNvPr id="12" name="図 11">
            <a:extLst>
              <a:ext uri="{FF2B5EF4-FFF2-40B4-BE49-F238E27FC236}">
                <a16:creationId xmlns:a16="http://schemas.microsoft.com/office/drawing/2014/main" id="{F19452A8-BD5A-4DF6-9FD5-1D7D6AFB2C70}"/>
              </a:ext>
            </a:extLst>
          </p:cNvPr>
          <p:cNvPicPr>
            <a:picLocks noChangeAspect="1"/>
          </p:cNvPicPr>
          <p:nvPr/>
        </p:nvPicPr>
        <p:blipFill>
          <a:blip r:embed="rId9"/>
          <a:stretch>
            <a:fillRect/>
          </a:stretch>
        </p:blipFill>
        <p:spPr>
          <a:xfrm>
            <a:off x="1984488" y="4987220"/>
            <a:ext cx="736264" cy="674028"/>
          </a:xfrm>
          <a:prstGeom prst="rect">
            <a:avLst/>
          </a:prstGeom>
        </p:spPr>
      </p:pic>
      <p:grpSp>
        <p:nvGrpSpPr>
          <p:cNvPr id="14" name="グループ化 13">
            <a:extLst>
              <a:ext uri="{FF2B5EF4-FFF2-40B4-BE49-F238E27FC236}">
                <a16:creationId xmlns:a16="http://schemas.microsoft.com/office/drawing/2014/main" id="{D4A2AE82-1C77-4C3F-BB0F-1ADB62A4FC04}"/>
              </a:ext>
            </a:extLst>
          </p:cNvPr>
          <p:cNvGrpSpPr/>
          <p:nvPr/>
        </p:nvGrpSpPr>
        <p:grpSpPr>
          <a:xfrm>
            <a:off x="549298" y="1531640"/>
            <a:ext cx="3251574" cy="457200"/>
            <a:chOff x="488504" y="976671"/>
            <a:chExt cx="3600000" cy="457200"/>
          </a:xfrm>
        </p:grpSpPr>
        <p:sp>
          <p:nvSpPr>
            <p:cNvPr id="15" name="Rectangle 2">
              <a:extLst>
                <a:ext uri="{FF2B5EF4-FFF2-40B4-BE49-F238E27FC236}">
                  <a16:creationId xmlns:a16="http://schemas.microsoft.com/office/drawing/2014/main" id="{A7CFB71B-DC47-4FF1-9231-9D6D1E71E4E0}"/>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6" name="直線コネクタ 15">
              <a:extLst>
                <a:ext uri="{FF2B5EF4-FFF2-40B4-BE49-F238E27FC236}">
                  <a16:creationId xmlns:a16="http://schemas.microsoft.com/office/drawing/2014/main" id="{EB5606AE-6986-4F0A-9C27-22FBA165B694}"/>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9532D5E9-3D7B-4974-BD6C-018469CBCCCB}"/>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368465527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1553190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160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シンガポールのロボット介護機器における今後の有望進出領域（</a:t>
            </a:r>
            <a:r>
              <a:rPr lang="en-US" altLang="ja-JP" dirty="0"/>
              <a:t>4/4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F1F47649-C5D5-404D-9642-CDFE5C5BA02C}"/>
              </a:ext>
            </a:extLst>
          </p:cNvPr>
          <p:cNvGraphicFramePr>
            <a:graphicFrameLocks noGrp="1"/>
          </p:cNvGraphicFramePr>
          <p:nvPr>
            <p:extLst>
              <p:ext uri="{D42A27DB-BD31-4B8C-83A1-F6EECF244321}">
                <p14:modId xmlns:p14="http://schemas.microsoft.com/office/powerpoint/2010/main" val="1550707305"/>
              </p:ext>
            </p:extLst>
          </p:nvPr>
        </p:nvGraphicFramePr>
        <p:xfrm>
          <a:off x="477290" y="1988840"/>
          <a:ext cx="9012215" cy="2849178"/>
        </p:xfrm>
        <a:graphic>
          <a:graphicData uri="http://schemas.openxmlformats.org/drawingml/2006/table">
            <a:tbl>
              <a:tblPr firstRow="1" bandRow="1"/>
              <a:tblGrid>
                <a:gridCol w="822009">
                  <a:extLst>
                    <a:ext uri="{9D8B030D-6E8A-4147-A177-3AD203B41FA5}">
                      <a16:colId xmlns:a16="http://schemas.microsoft.com/office/drawing/2014/main" val="20000"/>
                    </a:ext>
                  </a:extLst>
                </a:gridCol>
                <a:gridCol w="1516086">
                  <a:extLst>
                    <a:ext uri="{9D8B030D-6E8A-4147-A177-3AD203B41FA5}">
                      <a16:colId xmlns:a16="http://schemas.microsoft.com/office/drawing/2014/main" val="20001"/>
                    </a:ext>
                  </a:extLst>
                </a:gridCol>
                <a:gridCol w="826635">
                  <a:extLst>
                    <a:ext uri="{9D8B030D-6E8A-4147-A177-3AD203B41FA5}">
                      <a16:colId xmlns:a16="http://schemas.microsoft.com/office/drawing/2014/main" val="20002"/>
                    </a:ext>
                  </a:extLst>
                </a:gridCol>
                <a:gridCol w="873642">
                  <a:extLst>
                    <a:ext uri="{9D8B030D-6E8A-4147-A177-3AD203B41FA5}">
                      <a16:colId xmlns:a16="http://schemas.microsoft.com/office/drawing/2014/main" val="20003"/>
                    </a:ext>
                  </a:extLst>
                </a:gridCol>
                <a:gridCol w="2486922">
                  <a:extLst>
                    <a:ext uri="{9D8B030D-6E8A-4147-A177-3AD203B41FA5}">
                      <a16:colId xmlns:a16="http://schemas.microsoft.com/office/drawing/2014/main" val="20004"/>
                    </a:ext>
                  </a:extLst>
                </a:gridCol>
                <a:gridCol w="2486921">
                  <a:extLst>
                    <a:ext uri="{9D8B030D-6E8A-4147-A177-3AD203B41FA5}">
                      <a16:colId xmlns:a16="http://schemas.microsoft.com/office/drawing/2014/main" val="20005"/>
                    </a:ext>
                  </a:extLst>
                </a:gridCol>
              </a:tblGrid>
              <a:tr h="311882">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医療機器の非該当性</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現状のニーズ</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将来の市場予測を踏まえた</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1219215" rtl="0" eaLnBrk="1" fontAlgn="auto" latinLnBrk="0" hangingPunct="1">
                        <a:lnSpc>
                          <a:spcPct val="100000"/>
                        </a:lnSpc>
                        <a:spcBef>
                          <a:spcPts val="0"/>
                        </a:spcBef>
                        <a:spcAft>
                          <a:spcPts val="0"/>
                        </a:spcAft>
                        <a:buClrTx/>
                        <a:buSzTx/>
                        <a:buFontTx/>
                        <a:buNone/>
                        <a:tabLst/>
                        <a:defRPr/>
                      </a:pP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有望進出領域の評価</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51368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endParaRPr kumimoji="1" lang="ja-JP" altLang="en-US" sz="5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100" b="1" u="none"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36000" marR="36000"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2857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dirty="0">
                        <a:solidFill>
                          <a:schemeClr val="bg1"/>
                        </a:solidFill>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vMerge="1">
                  <a:txBody>
                    <a:bodyPr/>
                    <a:lstStyle/>
                    <a:p>
                      <a:pPr algn="ctr"/>
                      <a:endParaRPr kumimoji="1" lang="ja-JP" altLang="en-US" sz="1100" b="1" u="none" dirty="0">
                        <a:solidFill>
                          <a:schemeClr val="bg1"/>
                        </a:solidFill>
                        <a:latin typeface="+mn-ea"/>
                        <a:ea typeface="+mn-ea"/>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0">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 入浴支援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入浴支援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697148">
                <a:tc vMerge="1">
                  <a:txBody>
                    <a:bodyPr/>
                    <a:lstStyle/>
                    <a:p>
                      <a:endParaRPr kumimoji="1" lang="ja-JP" altLang="en-US" dirty="0"/>
                    </a:p>
                  </a:txBody>
                  <a:tcPr anchor="ctr"/>
                </a:tc>
                <a:tc vMerge="1">
                  <a:txBody>
                    <a:bodyPr/>
                    <a:lstStyle/>
                    <a:p>
                      <a:endParaRPr kumimoji="1" lang="ja-JP" altLang="en-US"/>
                    </a:p>
                  </a:txBody>
                  <a:tcP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老人ホームへの設置ニーズがある。</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シャワーより入浴の方が効率がよい</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と考えられており、</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将来のニーズも高まると考えられる。</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（ただし、その範囲は限定的）</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3"/>
                  </a:ext>
                </a:extLst>
              </a:tr>
              <a:tr h="147178">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 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p>
                  </a:txBody>
                  <a:tcPr anchor="ctr">
                    <a:lnL w="76200" cap="flat" cmpd="sng" algn="ctr">
                      <a:no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介護業務</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kumimoji="1" lang="ja-JP" altLang="en-US" sz="800" b="1" baseline="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支援</a:t>
                      </a:r>
                      <a:endParaRPr kumimoji="1" lang="en-US" altLang="ja-JP" sz="8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rowSpan="2">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非該当</a:t>
                      </a:r>
                      <a:endParaRPr kumimoji="1" lang="en-US" altLang="ja-JP" sz="9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12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rgbClr val="CCECFF"/>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p>
                  </a:txBody>
                  <a:tcPr anchor="ct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lumMod val="50000"/>
                        </a:sysClr>
                      </a:solidFill>
                      <a:prstDash val="dash"/>
                      <a:round/>
                      <a:headEnd type="none" w="med" len="med"/>
                      <a:tailEnd type="none" w="med" len="med"/>
                    </a:lnB>
                    <a:lnTlToBr w="12700" cmpd="sng">
                      <a:noFill/>
                      <a:prstDash val="solid"/>
                    </a:lnTlToBr>
                    <a:lnBlToTr w="12700" cmpd="sng">
                      <a:noFill/>
                      <a:prstDash val="solid"/>
                    </a:lnBlToTr>
                    <a:solidFill>
                      <a:srgbClr val="CCECFF"/>
                    </a:solidFill>
                  </a:tcPr>
                </a:tc>
                <a:extLst>
                  <a:ext uri="{0D108BD9-81ED-4DB2-BD59-A6C34878D82A}">
                    <a16:rowId xmlns:a16="http://schemas.microsoft.com/office/drawing/2014/main" val="10004"/>
                  </a:ext>
                </a:extLst>
              </a:tr>
              <a:tr h="697148">
                <a:tc vMerge="1">
                  <a:txBody>
                    <a:bodyPr/>
                    <a:lstStyle/>
                    <a:p>
                      <a:endParaRPr kumimoji="1" lang="ja-JP" altLang="en-US" dirty="0"/>
                    </a:p>
                  </a:txBody>
                  <a:tcPr/>
                </a:tc>
                <a:tc vMerge="1">
                  <a:txBody>
                    <a:bodyPr/>
                    <a:lstStyle/>
                    <a:p>
                      <a:pPr algn="l"/>
                      <a:endParaRPr kumimoji="1" lang="ja-JP" altLang="en-US" sz="800" b="1" dirty="0">
                        <a:solidFill>
                          <a:schemeClr val="tx1">
                            <a:lumMod val="75000"/>
                            <a:lumOff val="25000"/>
                          </a:schemeClr>
                        </a:solidFill>
                        <a:latin typeface="+mn-ea"/>
                        <a:ea typeface="+mn-ea"/>
                      </a:endParaRPr>
                    </a:p>
                  </a:txBody>
                  <a:tcPr anchor="ctr"/>
                </a:tc>
                <a:tc vMerge="1">
                  <a:txBody>
                    <a:bodyPr/>
                    <a:lstStyle/>
                    <a:p>
                      <a:pPr marL="0" algn="ctr" defTabSz="914400" rtl="0" eaLnBrk="1" latinLnBrk="0" hangingPunct="1"/>
                      <a:endParaRPr kumimoji="1" lang="en-US" altLang="ja-JP" sz="900" b="0" kern="1200" dirty="0">
                        <a:solidFill>
                          <a:srgbClr val="002060"/>
                        </a:solidFill>
                        <a:latin typeface="+mn-ea"/>
                        <a:ea typeface="+mn-ea"/>
                        <a:cs typeface="+mn-cs"/>
                      </a:endParaRPr>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業務効率化に対するニーズが高く、</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効率化に資するものは</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政府の補助金等の支援も</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可能であるため。</a:t>
                      </a:r>
                      <a:endParaRPr kumimoji="1" lang="en-US" altLang="ja-JP" sz="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28575" cap="flat" cmpd="sng" algn="ctr">
                      <a:solidFill>
                        <a:sysClr val="window" lastClr="FFFFFF"/>
                      </a:solid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CECFF"/>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業務効率化に貢献できる機器はニーズが高く、</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かつ、政府の支援を得られるため、</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algn="ctr" defTabSz="914400" rtl="0" eaLnBrk="1" latinLnBrk="0" hangingPunct="1"/>
                      <a:r>
                        <a:rPr kumimoji="1" lang="ja-JP" altLang="en-US"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将来的なニーズも高い。</a:t>
                      </a:r>
                      <a:endParaRPr kumimoji="1" lang="en-US" altLang="ja-JP" sz="8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lnL w="28575"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50000"/>
                        </a:sysClr>
                      </a:solidFill>
                      <a:prstDash val="dash"/>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CECFF"/>
                    </a:solidFill>
                  </a:tcPr>
                </a:tc>
                <a:extLst>
                  <a:ext uri="{0D108BD9-81ED-4DB2-BD59-A6C34878D82A}">
                    <a16:rowId xmlns:a16="http://schemas.microsoft.com/office/drawing/2014/main" val="10005"/>
                  </a:ext>
                </a:extLst>
              </a:tr>
            </a:tbl>
          </a:graphicData>
        </a:graphic>
      </p:graphicFrame>
      <p:grpSp>
        <p:nvGrpSpPr>
          <p:cNvPr id="9" name="グループ化 8">
            <a:extLst>
              <a:ext uri="{FF2B5EF4-FFF2-40B4-BE49-F238E27FC236}">
                <a16:creationId xmlns:a16="http://schemas.microsoft.com/office/drawing/2014/main" id="{530EF029-E30B-4C8C-961E-AB893A406AAC}"/>
              </a:ext>
            </a:extLst>
          </p:cNvPr>
          <p:cNvGrpSpPr/>
          <p:nvPr/>
        </p:nvGrpSpPr>
        <p:grpSpPr>
          <a:xfrm>
            <a:off x="549298" y="1531640"/>
            <a:ext cx="3251574" cy="457200"/>
            <a:chOff x="488504" y="976671"/>
            <a:chExt cx="3600000" cy="457200"/>
          </a:xfrm>
        </p:grpSpPr>
        <p:sp>
          <p:nvSpPr>
            <p:cNvPr id="11" name="Rectangle 2">
              <a:extLst>
                <a:ext uri="{FF2B5EF4-FFF2-40B4-BE49-F238E27FC236}">
                  <a16:creationId xmlns:a16="http://schemas.microsoft.com/office/drawing/2014/main" id="{DCB54C3F-1C8B-4EFA-91DA-4CA4046CF59B}"/>
                </a:ext>
              </a:extLst>
            </p:cNvPr>
            <p:cNvSpPr txBox="1">
              <a:spLocks noChangeArrowheads="1"/>
            </p:cNvSpPr>
            <p:nvPr/>
          </p:nvSpPr>
          <p:spPr>
            <a:xfrm>
              <a:off x="629930" y="976671"/>
              <a:ext cx="345857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rPr>
                <a:t>重点分野機器の今後の展望</a:t>
              </a:r>
            </a:p>
          </p:txBody>
        </p:sp>
        <p:cxnSp>
          <p:nvCxnSpPr>
            <p:cNvPr id="12" name="直線コネクタ 11">
              <a:extLst>
                <a:ext uri="{FF2B5EF4-FFF2-40B4-BE49-F238E27FC236}">
                  <a16:creationId xmlns:a16="http://schemas.microsoft.com/office/drawing/2014/main" id="{96A3A73E-0BC7-480D-A3B7-8A1FD62DDDA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320DAE2A-C03B-46CA-8F05-E288C80201C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5" name="図 14">
            <a:extLst>
              <a:ext uri="{FF2B5EF4-FFF2-40B4-BE49-F238E27FC236}">
                <a16:creationId xmlns:a16="http://schemas.microsoft.com/office/drawing/2014/main" id="{9315B4F6-12D8-421B-8027-38EFC14C108D}"/>
              </a:ext>
            </a:extLst>
          </p:cNvPr>
          <p:cNvPicPr>
            <a:picLocks noChangeAspect="1"/>
          </p:cNvPicPr>
          <p:nvPr/>
        </p:nvPicPr>
        <p:blipFill>
          <a:blip r:embed="rId7"/>
          <a:stretch>
            <a:fillRect/>
          </a:stretch>
        </p:blipFill>
        <p:spPr>
          <a:xfrm>
            <a:off x="1931116" y="2924944"/>
            <a:ext cx="789636" cy="747157"/>
          </a:xfrm>
          <a:prstGeom prst="rect">
            <a:avLst/>
          </a:prstGeom>
        </p:spPr>
      </p:pic>
      <p:pic>
        <p:nvPicPr>
          <p:cNvPr id="16" name="図 15">
            <a:extLst>
              <a:ext uri="{FF2B5EF4-FFF2-40B4-BE49-F238E27FC236}">
                <a16:creationId xmlns:a16="http://schemas.microsoft.com/office/drawing/2014/main" id="{B5FD6D52-984D-4FF6-B97B-4E9DC3BB9FBD}"/>
              </a:ext>
            </a:extLst>
          </p:cNvPr>
          <p:cNvPicPr>
            <a:picLocks noChangeAspect="1"/>
          </p:cNvPicPr>
          <p:nvPr/>
        </p:nvPicPr>
        <p:blipFill>
          <a:blip r:embed="rId8"/>
          <a:stretch>
            <a:fillRect/>
          </a:stretch>
        </p:blipFill>
        <p:spPr>
          <a:xfrm>
            <a:off x="1940397" y="3908706"/>
            <a:ext cx="777601" cy="685122"/>
          </a:xfrm>
          <a:prstGeom prst="rect">
            <a:avLst/>
          </a:prstGeom>
        </p:spPr>
      </p:pic>
    </p:spTree>
    <p:extLst>
      <p:ext uri="{BB962C8B-B14F-4D97-AF65-F5344CB8AC3E}">
        <p14:creationId xmlns:p14="http://schemas.microsoft.com/office/powerpoint/2010/main" val="5144332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8585697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263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シンガポールのロボット介護機器におけるビジネスの方向性</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シンガポール／介護／</a:t>
            </a:r>
            <a:r>
              <a:rPr lang="en-US" altLang="ja-JP" dirty="0"/>
              <a:t>4.</a:t>
            </a:r>
            <a:r>
              <a:rPr lang="ja-JP" altLang="en-US" dirty="0"/>
              <a:t>特定製品・サービスの市場・投資環境</a:t>
            </a:r>
            <a:r>
              <a:rPr lang="en-US" altLang="ja-JP" dirty="0"/>
              <a:t>&gt;</a:t>
            </a:r>
            <a:r>
              <a:rPr lang="ja-JP" altLang="en-US" dirty="0"/>
              <a:t>製品・サービスに対するニーズ／その他の市場・投資環境情報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graphicFrame>
        <p:nvGraphicFramePr>
          <p:cNvPr id="7" name="表 6">
            <a:extLst>
              <a:ext uri="{FF2B5EF4-FFF2-40B4-BE49-F238E27FC236}">
                <a16:creationId xmlns:a16="http://schemas.microsoft.com/office/drawing/2014/main" id="{8D355669-2B1C-45A5-AF45-976F91AF8DCC}"/>
              </a:ext>
            </a:extLst>
          </p:cNvPr>
          <p:cNvGraphicFramePr>
            <a:graphicFrameLocks noGrp="1"/>
          </p:cNvGraphicFramePr>
          <p:nvPr>
            <p:extLst>
              <p:ext uri="{D42A27DB-BD31-4B8C-83A1-F6EECF244321}">
                <p14:modId xmlns:p14="http://schemas.microsoft.com/office/powerpoint/2010/main" val="3350507465"/>
              </p:ext>
            </p:extLst>
          </p:nvPr>
        </p:nvGraphicFramePr>
        <p:xfrm>
          <a:off x="416496" y="980729"/>
          <a:ext cx="9001000" cy="5551487"/>
        </p:xfrm>
        <a:graphic>
          <a:graphicData uri="http://schemas.openxmlformats.org/drawingml/2006/table">
            <a:tbl>
              <a:tblPr firstRow="1" bandRow="1">
                <a:tableStyleId>{5C22544A-7EE6-4342-B048-85BDC9FD1C3A}</a:tableStyleId>
              </a:tblPr>
              <a:tblGrid>
                <a:gridCol w="2448272">
                  <a:extLst>
                    <a:ext uri="{9D8B030D-6E8A-4147-A177-3AD203B41FA5}">
                      <a16:colId xmlns:a16="http://schemas.microsoft.com/office/drawing/2014/main" val="20000"/>
                    </a:ext>
                  </a:extLst>
                </a:gridCol>
                <a:gridCol w="144016">
                  <a:extLst>
                    <a:ext uri="{9D8B030D-6E8A-4147-A177-3AD203B41FA5}">
                      <a16:colId xmlns:a16="http://schemas.microsoft.com/office/drawing/2014/main" val="20001"/>
                    </a:ext>
                  </a:extLst>
                </a:gridCol>
                <a:gridCol w="6408712">
                  <a:extLst>
                    <a:ext uri="{9D8B030D-6E8A-4147-A177-3AD203B41FA5}">
                      <a16:colId xmlns:a16="http://schemas.microsoft.com/office/drawing/2014/main" val="20002"/>
                    </a:ext>
                  </a:extLst>
                </a:gridCol>
              </a:tblGrid>
              <a:tr h="2975391">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有望進出領域</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99328">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185509">
                <a:tc>
                  <a:txBody>
                    <a:bodyPr/>
                    <a:lstStyle/>
                    <a:p>
                      <a:pPr algn="l"/>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対象顧客</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8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自立支援を必要とする「介護施設」及び「在宅の要介護者」</a:t>
                      </a:r>
                      <a:endParaRPr kumimoji="1" lang="en-US" altLang="ja-JP" sz="18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8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移動支援（装着型）・排泄支援（排泄予測）については「病院」も想定</a:t>
                      </a:r>
                      <a:endParaRPr kumimoji="1" lang="en-US" altLang="ja-JP" sz="180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99328">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41044">
                <a:tc>
                  <a:txBody>
                    <a:bodyPr/>
                    <a:lstStyle/>
                    <a:p>
                      <a:pPr algn="l"/>
                      <a:r>
                        <a:rPr kumimoji="1" lang="ja-JP" altLang="en-US"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進出形態</a:t>
                      </a:r>
                      <a:endParaRPr kumimoji="1" lang="en-US" altLang="ja-JP" sz="18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tc>
                  <a:txBody>
                    <a:bodyPr/>
                    <a:lstStyle/>
                    <a:p>
                      <a:pPr algn="l"/>
                      <a:endParaRPr kumimoji="1" lang="ja-JP" altLang="en-US" sz="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現地の代理店と連携を行い、日本企業単独での進出が可能。</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病院、在宅、一般向けにおいても流通制約なく、自由に販売ができる。</a:t>
                      </a:r>
                      <a:endParaRPr kumimoji="1" lang="en-US" altLang="ja-JP" sz="18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9525" cap="flat" cmpd="sng" algn="ctr">
                      <a:solidFill>
                        <a:srgbClr val="002060"/>
                      </a:solidFill>
                      <a:prstDash val="solid"/>
                      <a:round/>
                      <a:headEnd type="none" w="med" len="med"/>
                      <a:tailEnd type="none" w="med" len="med"/>
                    </a:lnL>
                    <a:lnR w="9525" cap="flat" cmpd="sng" algn="ctr">
                      <a:solidFill>
                        <a:srgbClr val="002060"/>
                      </a:solidFill>
                      <a:prstDash val="solid"/>
                      <a:round/>
                      <a:headEnd type="none" w="med" len="med"/>
                      <a:tailEnd type="none" w="med" len="med"/>
                    </a:lnR>
                    <a:lnT w="9525" cap="flat" cmpd="sng" algn="ctr">
                      <a:solidFill>
                        <a:srgbClr val="002060"/>
                      </a:solidFill>
                      <a:prstDash val="solid"/>
                      <a:round/>
                      <a:headEnd type="none" w="med" len="med"/>
                      <a:tailEnd type="none" w="med" len="med"/>
                    </a:lnT>
                    <a:lnB w="9525"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9" name="表 8">
            <a:extLst>
              <a:ext uri="{FF2B5EF4-FFF2-40B4-BE49-F238E27FC236}">
                <a16:creationId xmlns:a16="http://schemas.microsoft.com/office/drawing/2014/main" id="{A39B1B4A-47BC-4D7B-AD9C-675E1C3BD287}"/>
              </a:ext>
            </a:extLst>
          </p:cNvPr>
          <p:cNvGraphicFramePr>
            <a:graphicFrameLocks noGrp="1"/>
          </p:cNvGraphicFramePr>
          <p:nvPr>
            <p:extLst>
              <p:ext uri="{D42A27DB-BD31-4B8C-83A1-F6EECF244321}">
                <p14:modId xmlns:p14="http://schemas.microsoft.com/office/powerpoint/2010/main" val="2117402171"/>
              </p:ext>
            </p:extLst>
          </p:nvPr>
        </p:nvGraphicFramePr>
        <p:xfrm>
          <a:off x="3224808" y="1204480"/>
          <a:ext cx="5904656" cy="2584560"/>
        </p:xfrm>
        <a:graphic>
          <a:graphicData uri="http://schemas.openxmlformats.org/drawingml/2006/table">
            <a:tbl>
              <a:tblPr firstRow="1" bandRow="1">
                <a:tableStyleId>{5C22544A-7EE6-4342-B048-85BDC9FD1C3A}</a:tableStyleId>
              </a:tblPr>
              <a:tblGrid>
                <a:gridCol w="720080">
                  <a:extLst>
                    <a:ext uri="{9D8B030D-6E8A-4147-A177-3AD203B41FA5}">
                      <a16:colId xmlns:a16="http://schemas.microsoft.com/office/drawing/2014/main" val="20000"/>
                    </a:ext>
                  </a:extLst>
                </a:gridCol>
                <a:gridCol w="756084">
                  <a:extLst>
                    <a:ext uri="{9D8B030D-6E8A-4147-A177-3AD203B41FA5}">
                      <a16:colId xmlns:a16="http://schemas.microsoft.com/office/drawing/2014/main" val="20001"/>
                    </a:ext>
                  </a:extLst>
                </a:gridCol>
                <a:gridCol w="1476164">
                  <a:extLst>
                    <a:ext uri="{9D8B030D-6E8A-4147-A177-3AD203B41FA5}">
                      <a16:colId xmlns:a16="http://schemas.microsoft.com/office/drawing/2014/main" val="20002"/>
                    </a:ext>
                  </a:extLst>
                </a:gridCol>
                <a:gridCol w="1476164">
                  <a:extLst>
                    <a:ext uri="{9D8B030D-6E8A-4147-A177-3AD203B41FA5}">
                      <a16:colId xmlns:a16="http://schemas.microsoft.com/office/drawing/2014/main" val="20003"/>
                    </a:ext>
                  </a:extLst>
                </a:gridCol>
                <a:gridCol w="1476164">
                  <a:extLst>
                    <a:ext uri="{9D8B030D-6E8A-4147-A177-3AD203B41FA5}">
                      <a16:colId xmlns:a16="http://schemas.microsoft.com/office/drawing/2014/main" val="20004"/>
                    </a:ext>
                  </a:extLst>
                </a:gridCol>
              </a:tblGrid>
              <a:tr h="144016">
                <a:tc rowSpan="2" gridSpan="2">
                  <a:txBody>
                    <a:bodyPr/>
                    <a:lstStyle/>
                    <a:p>
                      <a:pPr algn="ctr"/>
                      <a:endParaRPr kumimoji="1"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R w="12700" cap="flat" cmpd="sng" algn="ctr">
                      <a:solidFill>
                        <a:srgbClr val="0070C0"/>
                      </a:solidFill>
                      <a:prstDash val="solid"/>
                      <a:round/>
                      <a:headEnd type="none" w="med" len="med"/>
                      <a:tailEnd type="none" w="med" len="med"/>
                    </a:lnR>
                    <a:lnB w="12700" cap="flat" cmpd="sng" algn="ctr">
                      <a:noFill/>
                      <a:prstDash val="solid"/>
                      <a:round/>
                      <a:headEnd type="none" w="med" len="med"/>
                      <a:tailEnd type="none" w="med" len="med"/>
                    </a:lnB>
                    <a:solidFill>
                      <a:schemeClr val="bg1"/>
                    </a:solidFill>
                  </a:tcPr>
                </a:tc>
                <a:tc rowSpan="2" hMerge="1">
                  <a:txBody>
                    <a:bodyPr/>
                    <a:lstStyle/>
                    <a:p>
                      <a:endParaRPr kumimoji="1" lang="ja-JP" altLang="en-US"/>
                    </a:p>
                  </a:txBody>
                  <a:tcPr/>
                </a:tc>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② 移動支援</a:t>
                      </a:r>
                    </a:p>
                  </a:txBody>
                  <a:tcPr anchor="ctr">
                    <a:lnL w="12700" cap="flat" cmpd="sng" algn="ctr">
                      <a:solidFill>
                        <a:srgbClr val="0070C0"/>
                      </a:solidFill>
                      <a:prstDash val="solid"/>
                      <a:round/>
                      <a:headEnd type="none" w="med" len="med"/>
                      <a:tailEnd type="none" w="med" len="med"/>
                    </a:lnL>
                    <a:lnB w="12700" cap="flat" cmpd="sng" algn="ctr">
                      <a:solidFill>
                        <a:schemeClr val="bg1">
                          <a:lumMod val="75000"/>
                        </a:schemeClr>
                      </a:solidFill>
                      <a:prstDash val="solid"/>
                      <a:round/>
                      <a:headEnd type="none" w="med" len="med"/>
                      <a:tailEnd type="none" w="med" len="med"/>
                    </a:lnB>
                    <a:solidFill>
                      <a:srgbClr val="0070C0"/>
                    </a:solidFill>
                  </a:tcPr>
                </a:tc>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③ 排泄支援</a:t>
                      </a:r>
                    </a:p>
                  </a:txBody>
                  <a:tcPr anchor="ctr">
                    <a:lnR w="19050" cap="flat" cmpd="sng" algn="ctr">
                      <a:solidFill>
                        <a:schemeClr val="bg1"/>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rgbClr val="0070C0"/>
                    </a:solidFill>
                  </a:tcPr>
                </a:tc>
                <a:tc rowSpan="2">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⑥ 介護業務支援</a:t>
                      </a: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1100" b="1" dirty="0">
                        <a:solidFill>
                          <a:schemeClr val="bg1"/>
                        </a:solidFill>
                      </a:endParaRPr>
                    </a:p>
                  </a:txBody>
                  <a:tcPr anchor="ctr">
                    <a:lnL w="1905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1088396">
                <a:tc gridSpan="2" vMerge="1">
                  <a:txBody>
                    <a:bodyPr/>
                    <a:lstStyle/>
                    <a:p>
                      <a:endParaRPr kumimoji="1" lang="ja-JP" altLang="en-US" sz="1100" b="0" dirty="0">
                        <a:solidFill>
                          <a:srgbClr val="002060"/>
                        </a:solidFill>
                      </a:endParaRPr>
                    </a:p>
                  </a:txBody>
                  <a:tcPr/>
                </a:tc>
                <a:tc hMerge="1" vMerge="1">
                  <a:txBody>
                    <a:bodyPr/>
                    <a:lstStyle/>
                    <a:p>
                      <a:endParaRPr kumimoji="1" lang="ja-JP" altLang="en-US"/>
                    </a:p>
                  </a:txBody>
                  <a:tcPr/>
                </a:tc>
                <a:tc>
                  <a:txBody>
                    <a:bodyPr/>
                    <a:lstStyle/>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移動支援</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（装着型）</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1" dirty="0">
                        <a:solidFill>
                          <a:srgbClr val="002060"/>
                        </a:solidFill>
                        <a:latin typeface="+mn-ea"/>
                        <a:ea typeface="+mn-ea"/>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排泄支援</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（動作支援）</a:t>
                      </a: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en-US" altLang="ja-JP" sz="900" b="1"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endParaRPr kumimoji="1" lang="ja-JP" altLang="en-US" sz="900" b="1" dirty="0">
                        <a:solidFill>
                          <a:srgbClr val="002060"/>
                        </a:solidFill>
                        <a:latin typeface="+mn-ea"/>
                        <a:ea typeface="+mn-ea"/>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sz="1100" b="0" dirty="0">
                        <a:solidFill>
                          <a:srgbClr val="002060"/>
                        </a:solidFill>
                      </a:endParaRPr>
                    </a:p>
                  </a:txBody>
                  <a:tcPr/>
                </a:tc>
                <a:extLst>
                  <a:ext uri="{0D108BD9-81ED-4DB2-BD59-A6C34878D82A}">
                    <a16:rowId xmlns:a16="http://schemas.microsoft.com/office/drawing/2014/main" val="10001"/>
                  </a:ext>
                </a:extLst>
              </a:tr>
              <a:tr h="576000">
                <a:tc rowSpan="2">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医療機器への</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該当予測</a:t>
                      </a:r>
                    </a:p>
                  </a:txBody>
                  <a:tcPr anchor="ctr">
                    <a:lnL w="12700" cmpd="sng">
                      <a:noFill/>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医療用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（病院）</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該当（クラスＡ）</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algn="l"/>
                      <a:endParaRPr kumimoji="1" lang="ja-JP" altLang="en-US" sz="1000" b="0" dirty="0">
                        <a:solidFill>
                          <a:srgbClr val="002060"/>
                        </a:solidFill>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該当（クラスＢ）</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F9900"/>
                    </a:solidFill>
                  </a:tcPr>
                </a:tc>
                <a:extLst>
                  <a:ext uri="{0D108BD9-81ED-4DB2-BD59-A6C34878D82A}">
                    <a16:rowId xmlns:a16="http://schemas.microsoft.com/office/drawing/2014/main" val="10002"/>
                  </a:ext>
                </a:extLst>
              </a:tr>
              <a:tr h="576000">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a:solidFill>
                          <a:srgbClr val="002060"/>
                        </a:solidFill>
                      </a:endParaRPr>
                    </a:p>
                  </a:txBody>
                  <a:tcPr anchor="ctr">
                    <a:solidFill>
                      <a:schemeClr val="bg1">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一般用</a:t>
                      </a:r>
                      <a:endParaRPr kumimoji="1" lang="en-US" altLang="ja-JP"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（施設、在宅）</a:t>
                      </a: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chemeClr val="bg1">
                        <a:lumMod val="85000"/>
                      </a:schemeClr>
                    </a:solidFill>
                  </a:tcPr>
                </a:tc>
                <a:tc>
                  <a:txBody>
                    <a:bodyPr/>
                    <a:lstStyle/>
                    <a:p>
                      <a:pPr marL="0" algn="ctr" defTabSz="914400" rtl="0" eaLnBrk="1" latinLnBrk="0" hangingPunct="1"/>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該当（クラスＡ）</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chemeClr val="bg1">
                        <a:lumMod val="85000"/>
                      </a:schemeClr>
                    </a:solidFill>
                  </a:tcPr>
                </a:tc>
                <a:tc>
                  <a:txBody>
                    <a:bodyPr/>
                    <a:lstStyle/>
                    <a:p>
                      <a:pPr marL="0" algn="ctr" defTabSz="914400" rtl="0" eaLnBrk="1" latinLnBrk="0" hangingPunct="1"/>
                      <a:r>
                        <a:rPr kumimoji="1" lang="ja-JP" altLang="en-US"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該当（クラスＢ）</a:t>
                      </a:r>
                      <a:endParaRPr kumimoji="1" lang="en-US" altLang="ja-JP" sz="10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solidFill>
                      <a:schemeClr val="bg1">
                        <a:lumMod val="85000"/>
                      </a:schemeClr>
                    </a:solidFill>
                  </a:tcPr>
                </a:tc>
                <a:tc>
                  <a:txBody>
                    <a:bodyPr/>
                    <a:lstStyle/>
                    <a:p>
                      <a:pPr algn="ctr"/>
                      <a:r>
                        <a:rPr kumimoji="1" lang="ja-JP" altLang="en-US" sz="10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非該当</a:t>
                      </a:r>
                      <a:endParaRPr kumimoji="1" lang="ja-JP" altLang="en-US" sz="100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solidFill>
                      <a:srgbClr val="FF9900"/>
                    </a:solidFill>
                  </a:tcPr>
                </a:tc>
                <a:extLst>
                  <a:ext uri="{0D108BD9-81ED-4DB2-BD59-A6C34878D82A}">
                    <a16:rowId xmlns:a16="http://schemas.microsoft.com/office/drawing/2014/main" val="10003"/>
                  </a:ext>
                </a:extLst>
              </a:tr>
            </a:tbl>
          </a:graphicData>
        </a:graphic>
      </p:graphicFrame>
      <p:pic>
        <p:nvPicPr>
          <p:cNvPr id="11" name="図 10">
            <a:extLst>
              <a:ext uri="{FF2B5EF4-FFF2-40B4-BE49-F238E27FC236}">
                <a16:creationId xmlns:a16="http://schemas.microsoft.com/office/drawing/2014/main" id="{05217629-FD7E-4619-9658-AE0205D8E604}"/>
              </a:ext>
            </a:extLst>
          </p:cNvPr>
          <p:cNvPicPr>
            <a:picLocks noChangeAspect="1"/>
          </p:cNvPicPr>
          <p:nvPr/>
        </p:nvPicPr>
        <p:blipFill>
          <a:blip r:embed="rId7"/>
          <a:stretch>
            <a:fillRect/>
          </a:stretch>
        </p:blipFill>
        <p:spPr>
          <a:xfrm>
            <a:off x="5156410" y="1916779"/>
            <a:ext cx="582264" cy="574853"/>
          </a:xfrm>
          <a:prstGeom prst="roundRect">
            <a:avLst>
              <a:gd name="adj" fmla="val 8594"/>
            </a:avLst>
          </a:prstGeom>
          <a:solidFill>
            <a:srgbClr val="FFFFFF">
              <a:shade val="85000"/>
            </a:srgbClr>
          </a:solidFill>
          <a:ln>
            <a:noFill/>
          </a:ln>
          <a:effectLst>
            <a:softEdge rad="31750"/>
          </a:effectLst>
        </p:spPr>
      </p:pic>
      <p:pic>
        <p:nvPicPr>
          <p:cNvPr id="12" name="図 11">
            <a:extLst>
              <a:ext uri="{FF2B5EF4-FFF2-40B4-BE49-F238E27FC236}">
                <a16:creationId xmlns:a16="http://schemas.microsoft.com/office/drawing/2014/main" id="{BC815431-BA1F-4CFB-9588-675543307B1C}"/>
              </a:ext>
            </a:extLst>
          </p:cNvPr>
          <p:cNvPicPr>
            <a:picLocks noChangeAspect="1"/>
          </p:cNvPicPr>
          <p:nvPr/>
        </p:nvPicPr>
        <p:blipFill>
          <a:blip r:embed="rId8"/>
          <a:stretch>
            <a:fillRect/>
          </a:stretch>
        </p:blipFill>
        <p:spPr>
          <a:xfrm>
            <a:off x="6609184" y="1916779"/>
            <a:ext cx="618759" cy="574853"/>
          </a:xfrm>
          <a:prstGeom prst="roundRect">
            <a:avLst>
              <a:gd name="adj" fmla="val 8594"/>
            </a:avLst>
          </a:prstGeom>
          <a:solidFill>
            <a:srgbClr val="FFFFFF">
              <a:shade val="85000"/>
            </a:srgbClr>
          </a:solidFill>
          <a:ln>
            <a:noFill/>
          </a:ln>
          <a:effectLst>
            <a:softEdge rad="31750"/>
          </a:effectLst>
        </p:spPr>
      </p:pic>
      <p:pic>
        <p:nvPicPr>
          <p:cNvPr id="14" name="図 13">
            <a:extLst>
              <a:ext uri="{FF2B5EF4-FFF2-40B4-BE49-F238E27FC236}">
                <a16:creationId xmlns:a16="http://schemas.microsoft.com/office/drawing/2014/main" id="{E2F163EB-EC93-4FBC-9EE8-E414B4B59DEC}"/>
              </a:ext>
            </a:extLst>
          </p:cNvPr>
          <p:cNvPicPr>
            <a:picLocks noChangeAspect="1"/>
          </p:cNvPicPr>
          <p:nvPr/>
        </p:nvPicPr>
        <p:blipFill>
          <a:blip r:embed="rId9"/>
          <a:stretch>
            <a:fillRect/>
          </a:stretch>
        </p:blipFill>
        <p:spPr>
          <a:xfrm>
            <a:off x="8121352" y="1916779"/>
            <a:ext cx="653882" cy="576117"/>
          </a:xfrm>
          <a:prstGeom prst="roundRect">
            <a:avLst>
              <a:gd name="adj" fmla="val 8594"/>
            </a:avLst>
          </a:prstGeom>
          <a:solidFill>
            <a:srgbClr val="FFFFFF">
              <a:shade val="85000"/>
            </a:srgbClr>
          </a:solidFill>
          <a:ln>
            <a:noFill/>
          </a:ln>
          <a:effectLst>
            <a:softEdge rad="31750"/>
          </a:effectLst>
        </p:spPr>
      </p:pic>
    </p:spTree>
    <p:extLst>
      <p:ext uri="{BB962C8B-B14F-4D97-AF65-F5344CB8AC3E}">
        <p14:creationId xmlns:p14="http://schemas.microsoft.com/office/powerpoint/2010/main" val="141219215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2219527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365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フィンランドの介護市場の現状（</a:t>
            </a:r>
            <a:r>
              <a:rPr lang="en-US" altLang="ja-JP" dirty="0"/>
              <a:t>1/3</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フィンランドの人口は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年をピークに緩やかな減少に転じている。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年に高齢化率は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％を超え、超高齢化社会に突入している。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平均寿命及び健康寿命は共に伸長しており、その差（平均寿命－健康寿命）は、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年となっている。</a:t>
            </a:r>
          </a:p>
        </p:txBody>
      </p:sp>
      <p:grpSp>
        <p:nvGrpSpPr>
          <p:cNvPr id="7" name="グループ化 6">
            <a:extLst>
              <a:ext uri="{FF2B5EF4-FFF2-40B4-BE49-F238E27FC236}">
                <a16:creationId xmlns:a16="http://schemas.microsoft.com/office/drawing/2014/main" id="{5A05C440-F238-4EB3-B3B6-EA2FB65EBA8E}"/>
              </a:ext>
            </a:extLst>
          </p:cNvPr>
          <p:cNvGrpSpPr/>
          <p:nvPr/>
        </p:nvGrpSpPr>
        <p:grpSpPr>
          <a:xfrm>
            <a:off x="4898346" y="1977327"/>
            <a:ext cx="4680000" cy="4320000"/>
            <a:chOff x="376598" y="343335"/>
            <a:chExt cx="4626940" cy="4320000"/>
          </a:xfrm>
        </p:grpSpPr>
        <p:graphicFrame>
          <p:nvGraphicFramePr>
            <p:cNvPr id="9" name="グラフ 8">
              <a:extLst>
                <a:ext uri="{FF2B5EF4-FFF2-40B4-BE49-F238E27FC236}">
                  <a16:creationId xmlns:a16="http://schemas.microsoft.com/office/drawing/2014/main" id="{7E81E56B-2DEF-449C-9C4E-2B6182D6D580}"/>
                </a:ext>
              </a:extLst>
            </p:cNvPr>
            <p:cNvGraphicFramePr/>
            <p:nvPr/>
          </p:nvGraphicFramePr>
          <p:xfrm>
            <a:off x="376598" y="343335"/>
            <a:ext cx="4626940" cy="4320000"/>
          </p:xfrm>
          <a:graphic>
            <a:graphicData uri="http://schemas.openxmlformats.org/drawingml/2006/chart">
              <c:chart xmlns:c="http://schemas.openxmlformats.org/drawingml/2006/chart" xmlns:r="http://schemas.openxmlformats.org/officeDocument/2006/relationships" r:id="rId7"/>
            </a:graphicData>
          </a:graphic>
        </p:graphicFrame>
        <p:cxnSp>
          <p:nvCxnSpPr>
            <p:cNvPr id="11" name="直線コネクタ 10">
              <a:extLst>
                <a:ext uri="{FF2B5EF4-FFF2-40B4-BE49-F238E27FC236}">
                  <a16:creationId xmlns:a16="http://schemas.microsoft.com/office/drawing/2014/main" id="{2C5B60F6-1D3B-47D4-97FA-9653D92D764E}"/>
                </a:ext>
              </a:extLst>
            </p:cNvPr>
            <p:cNvCxnSpPr/>
            <p:nvPr/>
          </p:nvCxnSpPr>
          <p:spPr>
            <a:xfrm>
              <a:off x="4269988" y="480596"/>
              <a:ext cx="0" cy="3600000"/>
            </a:xfrm>
            <a:prstGeom prst="line">
              <a:avLst/>
            </a:prstGeom>
            <a:noFill/>
            <a:ln w="19050" cap="flat" cmpd="sng" algn="ctr">
              <a:solidFill>
                <a:sysClr val="window" lastClr="FFFFFF">
                  <a:lumMod val="50000"/>
                </a:sysClr>
              </a:solidFill>
              <a:prstDash val="sysDash"/>
              <a:miter lim="800000"/>
            </a:ln>
            <a:effectLst/>
          </p:spPr>
        </p:cxnSp>
      </p:grpSp>
      <p:grpSp>
        <p:nvGrpSpPr>
          <p:cNvPr id="12" name="グループ化 11">
            <a:extLst>
              <a:ext uri="{FF2B5EF4-FFF2-40B4-BE49-F238E27FC236}">
                <a16:creationId xmlns:a16="http://schemas.microsoft.com/office/drawing/2014/main" id="{C25A5480-473E-42BB-A571-CBBD00D2FF3C}"/>
              </a:ext>
            </a:extLst>
          </p:cNvPr>
          <p:cNvGrpSpPr/>
          <p:nvPr/>
        </p:nvGrpSpPr>
        <p:grpSpPr>
          <a:xfrm>
            <a:off x="560512" y="1662512"/>
            <a:ext cx="3600000" cy="457200"/>
            <a:chOff x="488504" y="976671"/>
            <a:chExt cx="3600000" cy="457200"/>
          </a:xfrm>
        </p:grpSpPr>
        <p:sp>
          <p:nvSpPr>
            <p:cNvPr id="14" name="Rectangle 2">
              <a:extLst>
                <a:ext uri="{FF2B5EF4-FFF2-40B4-BE49-F238E27FC236}">
                  <a16:creationId xmlns:a16="http://schemas.microsoft.com/office/drawing/2014/main" id="{C519D55A-81A2-45D1-9385-E267CA19A73E}"/>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人口構造・高齢化率</a:t>
              </a:r>
            </a:p>
          </p:txBody>
        </p:sp>
        <p:cxnSp>
          <p:nvCxnSpPr>
            <p:cNvPr id="15" name="直線コネクタ 14">
              <a:extLst>
                <a:ext uri="{FF2B5EF4-FFF2-40B4-BE49-F238E27FC236}">
                  <a16:creationId xmlns:a16="http://schemas.microsoft.com/office/drawing/2014/main" id="{201D572B-668A-4C2C-B4C9-C7E4942A9FEA}"/>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6" name="正方形/長方形 15">
              <a:extLst>
                <a:ext uri="{FF2B5EF4-FFF2-40B4-BE49-F238E27FC236}">
                  <a16:creationId xmlns:a16="http://schemas.microsoft.com/office/drawing/2014/main" id="{A24030AE-CE26-441E-B230-5F1C8BD76DD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7" name="グループ化 16">
            <a:extLst>
              <a:ext uri="{FF2B5EF4-FFF2-40B4-BE49-F238E27FC236}">
                <a16:creationId xmlns:a16="http://schemas.microsoft.com/office/drawing/2014/main" id="{DFD0EB7F-6B61-4D5B-86D5-81D95DE704D6}"/>
              </a:ext>
            </a:extLst>
          </p:cNvPr>
          <p:cNvGrpSpPr/>
          <p:nvPr/>
        </p:nvGrpSpPr>
        <p:grpSpPr>
          <a:xfrm>
            <a:off x="5241032" y="1681628"/>
            <a:ext cx="3600000" cy="457200"/>
            <a:chOff x="488504" y="976671"/>
            <a:chExt cx="3600000" cy="457200"/>
          </a:xfrm>
        </p:grpSpPr>
        <p:sp>
          <p:nvSpPr>
            <p:cNvPr id="18" name="Rectangle 2">
              <a:extLst>
                <a:ext uri="{FF2B5EF4-FFF2-40B4-BE49-F238E27FC236}">
                  <a16:creationId xmlns:a16="http://schemas.microsoft.com/office/drawing/2014/main" id="{FB5C51FB-9E10-4300-8726-230F23339377}"/>
                </a:ext>
              </a:extLst>
            </p:cNvPr>
            <p:cNvSpPr txBox="1">
              <a:spLocks noChangeArrowheads="1"/>
            </p:cNvSpPr>
            <p:nvPr/>
          </p:nvSpPr>
          <p:spPr>
            <a:xfrm>
              <a:off x="629929" y="976671"/>
              <a:ext cx="3049643"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平均寿命と健康寿命の推移</a:t>
              </a:r>
            </a:p>
          </p:txBody>
        </p:sp>
        <p:cxnSp>
          <p:nvCxnSpPr>
            <p:cNvPr id="19" name="直線コネクタ 18">
              <a:extLst>
                <a:ext uri="{FF2B5EF4-FFF2-40B4-BE49-F238E27FC236}">
                  <a16:creationId xmlns:a16="http://schemas.microsoft.com/office/drawing/2014/main" id="{AF88DE8C-E8B6-4ADB-8C33-964CC78B5B62}"/>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0" name="正方形/長方形 19">
              <a:extLst>
                <a:ext uri="{FF2B5EF4-FFF2-40B4-BE49-F238E27FC236}">
                  <a16:creationId xmlns:a16="http://schemas.microsoft.com/office/drawing/2014/main" id="{D6FF6321-4F71-4982-AA52-5987DC30DAE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cxnSp>
        <p:nvCxnSpPr>
          <p:cNvPr id="21" name="直線矢印コネクタ 20">
            <a:extLst>
              <a:ext uri="{FF2B5EF4-FFF2-40B4-BE49-F238E27FC236}">
                <a16:creationId xmlns:a16="http://schemas.microsoft.com/office/drawing/2014/main" id="{2DCB6B22-4032-4C66-BC33-942002DD03FA}"/>
              </a:ext>
            </a:extLst>
          </p:cNvPr>
          <p:cNvCxnSpPr/>
          <p:nvPr/>
        </p:nvCxnSpPr>
        <p:spPr bwMode="auto">
          <a:xfrm flipV="1">
            <a:off x="8625408" y="3155691"/>
            <a:ext cx="0" cy="846000"/>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22" name="角丸四角形 60">
            <a:extLst>
              <a:ext uri="{FF2B5EF4-FFF2-40B4-BE49-F238E27FC236}">
                <a16:creationId xmlns:a16="http://schemas.microsoft.com/office/drawing/2014/main" id="{E7BE1D64-A13B-4AFE-BE4C-B939DBCB113D}"/>
              </a:ext>
            </a:extLst>
          </p:cNvPr>
          <p:cNvSpPr/>
          <p:nvPr/>
        </p:nvSpPr>
        <p:spPr bwMode="auto">
          <a:xfrm>
            <a:off x="8401161" y="3384883"/>
            <a:ext cx="440271" cy="413478"/>
          </a:xfrm>
          <a:prstGeom prst="roundRect">
            <a:avLst/>
          </a:prstGeom>
          <a:solidFill>
            <a:srgbClr val="FFC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3" name="テキスト ボックス 22">
            <a:extLst>
              <a:ext uri="{FF2B5EF4-FFF2-40B4-BE49-F238E27FC236}">
                <a16:creationId xmlns:a16="http://schemas.microsoft.com/office/drawing/2014/main" id="{BC670901-2CB3-471F-955F-5AD7A86F8391}"/>
              </a:ext>
            </a:extLst>
          </p:cNvPr>
          <p:cNvSpPr txBox="1"/>
          <p:nvPr/>
        </p:nvSpPr>
        <p:spPr>
          <a:xfrm>
            <a:off x="8337376" y="3454185"/>
            <a:ext cx="585417" cy="276999"/>
          </a:xfrm>
          <a:prstGeom prst="rect">
            <a:avLst/>
          </a:prstGeom>
          <a:noFill/>
        </p:spPr>
        <p:txBody>
          <a:bodyPr wrap="none" rtlCol="0">
            <a:spAutoFit/>
          </a:bodyPr>
          <a:lstStyle/>
          <a:p>
            <a:r>
              <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9.7</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cxnSp>
        <p:nvCxnSpPr>
          <p:cNvPr id="24" name="直線矢印コネクタ 23">
            <a:extLst>
              <a:ext uri="{FF2B5EF4-FFF2-40B4-BE49-F238E27FC236}">
                <a16:creationId xmlns:a16="http://schemas.microsoft.com/office/drawing/2014/main" id="{45EDE8EE-790A-4C47-9A59-792A801C4F6D}"/>
              </a:ext>
            </a:extLst>
          </p:cNvPr>
          <p:cNvCxnSpPr/>
          <p:nvPr/>
        </p:nvCxnSpPr>
        <p:spPr bwMode="auto">
          <a:xfrm flipV="1">
            <a:off x="9345488" y="2922928"/>
            <a:ext cx="0" cy="792000"/>
          </a:xfrm>
          <a:prstGeom prst="straightConnector1">
            <a:avLst/>
          </a:prstGeom>
          <a:solidFill>
            <a:srgbClr val="0000FF"/>
          </a:solidFill>
          <a:ln w="19050" cap="flat" cmpd="sng" algn="ctr">
            <a:solidFill>
              <a:srgbClr val="003366"/>
            </a:solidFill>
            <a:prstDash val="solid"/>
            <a:round/>
            <a:headEnd type="none" w="med" len="med"/>
            <a:tailEnd type="triangle"/>
          </a:ln>
          <a:effectLst/>
        </p:spPr>
      </p:cxnSp>
      <p:sp>
        <p:nvSpPr>
          <p:cNvPr id="25" name="角丸四角形 63">
            <a:extLst>
              <a:ext uri="{FF2B5EF4-FFF2-40B4-BE49-F238E27FC236}">
                <a16:creationId xmlns:a16="http://schemas.microsoft.com/office/drawing/2014/main" id="{50AE71F9-C9B5-4FD2-B0FC-AD0669133D86}"/>
              </a:ext>
            </a:extLst>
          </p:cNvPr>
          <p:cNvSpPr/>
          <p:nvPr/>
        </p:nvSpPr>
        <p:spPr bwMode="auto">
          <a:xfrm>
            <a:off x="9057456" y="3026298"/>
            <a:ext cx="440271" cy="413478"/>
          </a:xfrm>
          <a:prstGeom prst="roundRect">
            <a:avLst/>
          </a:prstGeom>
          <a:solidFill>
            <a:srgbClr val="FFC00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6" name="テキスト ボックス 25">
            <a:extLst>
              <a:ext uri="{FF2B5EF4-FFF2-40B4-BE49-F238E27FC236}">
                <a16:creationId xmlns:a16="http://schemas.microsoft.com/office/drawing/2014/main" id="{148785E7-B229-43D1-9C35-FCF0E7BA7CF4}"/>
              </a:ext>
            </a:extLst>
          </p:cNvPr>
          <p:cNvSpPr txBox="1"/>
          <p:nvPr/>
        </p:nvSpPr>
        <p:spPr>
          <a:xfrm>
            <a:off x="9006552" y="3079993"/>
            <a:ext cx="585418" cy="276999"/>
          </a:xfrm>
          <a:prstGeom prst="rect">
            <a:avLst/>
          </a:prstGeom>
          <a:noFill/>
        </p:spPr>
        <p:txBody>
          <a:bodyPr wrap="none" rtlCol="0">
            <a:spAutoFit/>
          </a:bodyPr>
          <a:lstStyle/>
          <a:p>
            <a:pPr algn="ctr"/>
            <a:r>
              <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9.2</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sp>
        <p:nvSpPr>
          <p:cNvPr id="27" name="テキスト ボックス 1">
            <a:extLst>
              <a:ext uri="{FF2B5EF4-FFF2-40B4-BE49-F238E27FC236}">
                <a16:creationId xmlns:a16="http://schemas.microsoft.com/office/drawing/2014/main" id="{A8CBB4DA-67F0-4AD7-B87F-03726B0BA636}"/>
              </a:ext>
            </a:extLst>
          </p:cNvPr>
          <p:cNvSpPr txBox="1"/>
          <p:nvPr/>
        </p:nvSpPr>
        <p:spPr>
          <a:xfrm>
            <a:off x="4842507" y="2084119"/>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9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（歳）</a:t>
            </a:r>
          </a:p>
        </p:txBody>
      </p:sp>
      <p:grpSp>
        <p:nvGrpSpPr>
          <p:cNvPr id="28" name="グループ化 27">
            <a:extLst>
              <a:ext uri="{FF2B5EF4-FFF2-40B4-BE49-F238E27FC236}">
                <a16:creationId xmlns:a16="http://schemas.microsoft.com/office/drawing/2014/main" id="{A75D8EA2-79DA-4E13-B0A7-FB68BCE5A7A5}"/>
              </a:ext>
            </a:extLst>
          </p:cNvPr>
          <p:cNvGrpSpPr/>
          <p:nvPr/>
        </p:nvGrpSpPr>
        <p:grpSpPr>
          <a:xfrm>
            <a:off x="148421" y="2060075"/>
            <a:ext cx="4679999" cy="4322339"/>
            <a:chOff x="-2464579" y="795222"/>
            <a:chExt cx="4515663" cy="4102828"/>
          </a:xfrm>
        </p:grpSpPr>
        <p:graphicFrame>
          <p:nvGraphicFramePr>
            <p:cNvPr id="29" name="グラフ 28">
              <a:extLst>
                <a:ext uri="{FF2B5EF4-FFF2-40B4-BE49-F238E27FC236}">
                  <a16:creationId xmlns:a16="http://schemas.microsoft.com/office/drawing/2014/main" id="{1D080B15-7922-4159-B323-5D80135FE108}"/>
                </a:ext>
              </a:extLst>
            </p:cNvPr>
            <p:cNvGraphicFramePr/>
            <p:nvPr>
              <p:extLst>
                <p:ext uri="{D42A27DB-BD31-4B8C-83A1-F6EECF244321}">
                  <p14:modId xmlns:p14="http://schemas.microsoft.com/office/powerpoint/2010/main" val="3993926738"/>
                </p:ext>
              </p:extLst>
            </p:nvPr>
          </p:nvGraphicFramePr>
          <p:xfrm>
            <a:off x="-2464579" y="827486"/>
            <a:ext cx="4515663" cy="4070564"/>
          </p:xfrm>
          <a:graphic>
            <a:graphicData uri="http://schemas.openxmlformats.org/drawingml/2006/chart">
              <c:chart xmlns:c="http://schemas.openxmlformats.org/drawingml/2006/chart" xmlns:r="http://schemas.openxmlformats.org/officeDocument/2006/relationships" r:id="rId8"/>
            </a:graphicData>
          </a:graphic>
        </p:graphicFrame>
        <p:sp>
          <p:nvSpPr>
            <p:cNvPr id="30" name="右矢印 45">
              <a:extLst>
                <a:ext uri="{FF2B5EF4-FFF2-40B4-BE49-F238E27FC236}">
                  <a16:creationId xmlns:a16="http://schemas.microsoft.com/office/drawing/2014/main" id="{483D97A2-E730-48B5-939B-E4225E13A099}"/>
                </a:ext>
              </a:extLst>
            </p:cNvPr>
            <p:cNvSpPr/>
            <p:nvPr/>
          </p:nvSpPr>
          <p:spPr>
            <a:xfrm>
              <a:off x="228641" y="828737"/>
              <a:ext cx="190500" cy="180975"/>
            </a:xfrm>
            <a:prstGeom prst="rightArrow">
              <a:avLst/>
            </a:prstGeom>
            <a:solidFill>
              <a:srgbClr val="70AD47">
                <a:lumMod val="40000"/>
                <a:lumOff val="60000"/>
              </a:srgbClr>
            </a:solidFill>
            <a:ln w="12700" cap="flat" cmpd="sng" algn="ctr">
              <a:solidFill>
                <a:srgbClr val="385723"/>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fontAlgn="auto">
                <a:spcBef>
                  <a:spcPts val="0"/>
                </a:spcBef>
                <a:spcAft>
                  <a:spcPts val="0"/>
                </a:spcAft>
                <a:defRPr/>
              </a:pPr>
              <a:endParaRPr lang="ja-JP" altLang="en-US" b="0" kern="0">
                <a:solidFill>
                  <a:sysClr val="window" lastClr="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1" name="テキスト ボックス 4">
              <a:extLst>
                <a:ext uri="{FF2B5EF4-FFF2-40B4-BE49-F238E27FC236}">
                  <a16:creationId xmlns:a16="http://schemas.microsoft.com/office/drawing/2014/main" id="{5CCA0B65-FED8-4C46-9DCA-A1C53437E039}"/>
                </a:ext>
              </a:extLst>
            </p:cNvPr>
            <p:cNvSpPr txBox="1"/>
            <p:nvPr/>
          </p:nvSpPr>
          <p:spPr>
            <a:xfrm>
              <a:off x="361991" y="795222"/>
              <a:ext cx="796867" cy="233717"/>
            </a:xfrm>
            <a:prstGeom prst="rect">
              <a:avLst/>
            </a:prstGeom>
            <a:noFill/>
            <a:ln>
              <a:noFill/>
            </a:ln>
            <a:effectLst/>
          </p:spPr>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1000" b="0" kern="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（推計値）</a:t>
              </a:r>
            </a:p>
          </p:txBody>
        </p:sp>
      </p:grpSp>
      <p:sp>
        <p:nvSpPr>
          <p:cNvPr id="32" name="テキスト ボックス 31">
            <a:extLst>
              <a:ext uri="{FF2B5EF4-FFF2-40B4-BE49-F238E27FC236}">
                <a16:creationId xmlns:a16="http://schemas.microsoft.com/office/drawing/2014/main" id="{74300629-38B7-449E-9257-87A96A4830F2}"/>
              </a:ext>
            </a:extLst>
          </p:cNvPr>
          <p:cNvSpPr txBox="1"/>
          <p:nvPr/>
        </p:nvSpPr>
        <p:spPr>
          <a:xfrm>
            <a:off x="1064568" y="2215912"/>
            <a:ext cx="1584176" cy="261610"/>
          </a:xfrm>
          <a:prstGeom prst="rect">
            <a:avLst/>
          </a:prstGeom>
          <a:noFill/>
        </p:spPr>
        <p:txBody>
          <a:bodyPr wrap="square" rtlCol="0">
            <a:spAutoFit/>
          </a:bodyPr>
          <a:lstStyle/>
          <a:p>
            <a:pPr algn="ctr"/>
            <a:r>
              <a:rPr lang="en-US" altLang="ja-JP"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歳以上人口は拡大</a:t>
            </a:r>
            <a:endParaRPr kumimoji="1" lang="ja-JP" altLang="en-US"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33" name="直線矢印コネクタ 32">
            <a:extLst>
              <a:ext uri="{FF2B5EF4-FFF2-40B4-BE49-F238E27FC236}">
                <a16:creationId xmlns:a16="http://schemas.microsoft.com/office/drawing/2014/main" id="{1CA7A9FE-2C28-41DA-B604-FC30B2D67168}"/>
              </a:ext>
            </a:extLst>
          </p:cNvPr>
          <p:cNvCxnSpPr/>
          <p:nvPr/>
        </p:nvCxnSpPr>
        <p:spPr bwMode="auto">
          <a:xfrm flipV="1">
            <a:off x="1148462" y="2468746"/>
            <a:ext cx="1512168" cy="115416"/>
          </a:xfrm>
          <a:prstGeom prst="straightConnector1">
            <a:avLst/>
          </a:prstGeom>
          <a:ln>
            <a:solidFill>
              <a:srgbClr val="92D05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977813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7028242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775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フィンランドの介護市場の現状（</a:t>
            </a:r>
            <a:r>
              <a:rPr lang="en-US" altLang="ja-JP" dirty="0"/>
              <a:t>2/3</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2.</a:t>
            </a:r>
            <a:r>
              <a:rPr lang="ja-JP" altLang="en-US" dirty="0"/>
              <a:t>医療・公衆衛生</a:t>
            </a:r>
            <a:r>
              <a:rPr lang="en-US" altLang="ja-JP" dirty="0"/>
              <a:t>&gt;</a:t>
            </a:r>
            <a:r>
              <a:rPr lang="ja-JP" altLang="en-US" dirty="0"/>
              <a:t>健康水準および医療水準／</a:t>
            </a:r>
            <a:r>
              <a:rPr lang="en-US" altLang="ja-JP" dirty="0"/>
              <a:t>4.</a:t>
            </a:r>
            <a:r>
              <a:rPr lang="ja-JP" altLang="en-US" dirty="0"/>
              <a:t>特定製品・サービスの市場・投資環境</a:t>
            </a:r>
            <a:r>
              <a:rPr lang="en-US" altLang="ja-JP" dirty="0"/>
              <a:t>&gt;</a:t>
            </a:r>
            <a:r>
              <a:rPr lang="ja-JP" altLang="en-US" dirty="0"/>
              <a:t>市場規模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高齢者人口（</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歳以上）は、高齢化率が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21</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％を超えた</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114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万人となっている。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一方で、年少・労働者の人口は緩やかな減少傾向にあり、</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2050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年の年少・生産年齢人口は約</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70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％の見込みである。</a:t>
            </a:r>
          </a:p>
        </p:txBody>
      </p:sp>
      <p:grpSp>
        <p:nvGrpSpPr>
          <p:cNvPr id="34" name="グループ化 33">
            <a:extLst>
              <a:ext uri="{FF2B5EF4-FFF2-40B4-BE49-F238E27FC236}">
                <a16:creationId xmlns:a16="http://schemas.microsoft.com/office/drawing/2014/main" id="{AA6815DC-1C8A-411D-8144-5EB1CD23BA6A}"/>
              </a:ext>
            </a:extLst>
          </p:cNvPr>
          <p:cNvGrpSpPr/>
          <p:nvPr/>
        </p:nvGrpSpPr>
        <p:grpSpPr>
          <a:xfrm>
            <a:off x="5025008" y="1412776"/>
            <a:ext cx="5196190" cy="457200"/>
            <a:chOff x="486827" y="976671"/>
            <a:chExt cx="3280435" cy="457200"/>
          </a:xfrm>
        </p:grpSpPr>
        <p:sp>
          <p:nvSpPr>
            <p:cNvPr id="35" name="Rectangle 2">
              <a:extLst>
                <a:ext uri="{FF2B5EF4-FFF2-40B4-BE49-F238E27FC236}">
                  <a16:creationId xmlns:a16="http://schemas.microsoft.com/office/drawing/2014/main" id="{98D13E23-FB81-4D2D-92BE-C194C034E6BC}"/>
                </a:ext>
              </a:extLst>
            </p:cNvPr>
            <p:cNvSpPr txBox="1">
              <a:spLocks noChangeArrowheads="1"/>
            </p:cNvSpPr>
            <p:nvPr/>
          </p:nvSpPr>
          <p:spPr>
            <a:xfrm>
              <a:off x="590228" y="976671"/>
              <a:ext cx="31770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年少・生産年齢人口</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歳未満、</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a:t>
              </a:r>
              <a:r>
                <a:rPr lang="en-US" altLang="ja-JP"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ja-JP" altLang="en-US" sz="16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36" name="直線コネクタ 35">
              <a:extLst>
                <a:ext uri="{FF2B5EF4-FFF2-40B4-BE49-F238E27FC236}">
                  <a16:creationId xmlns:a16="http://schemas.microsoft.com/office/drawing/2014/main" id="{C193D0D9-7200-45B5-A9C5-020AFACE6CC6}"/>
                </a:ext>
              </a:extLst>
            </p:cNvPr>
            <p:cNvCxnSpPr/>
            <p:nvPr/>
          </p:nvCxnSpPr>
          <p:spPr bwMode="auto">
            <a:xfrm>
              <a:off x="486827" y="1318138"/>
              <a:ext cx="2727283"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7" name="正方形/長方形 36">
              <a:extLst>
                <a:ext uri="{FF2B5EF4-FFF2-40B4-BE49-F238E27FC236}">
                  <a16:creationId xmlns:a16="http://schemas.microsoft.com/office/drawing/2014/main" id="{1D2EB88B-0413-4B35-A303-C70A625A95D4}"/>
                </a:ext>
              </a:extLst>
            </p:cNvPr>
            <p:cNvSpPr/>
            <p:nvPr/>
          </p:nvSpPr>
          <p:spPr bwMode="auto">
            <a:xfrm>
              <a:off x="488504" y="986352"/>
              <a:ext cx="70455"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38" name="テキスト ボックス 1">
            <a:extLst>
              <a:ext uri="{FF2B5EF4-FFF2-40B4-BE49-F238E27FC236}">
                <a16:creationId xmlns:a16="http://schemas.microsoft.com/office/drawing/2014/main" id="{18C66F99-3BB6-41BA-8755-1003BA3747EB}"/>
              </a:ext>
            </a:extLst>
          </p:cNvPr>
          <p:cNvSpPr txBox="1"/>
          <p:nvPr/>
        </p:nvSpPr>
        <p:spPr>
          <a:xfrm>
            <a:off x="9021596" y="5674697"/>
            <a:ext cx="914426" cy="190512"/>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00" b="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a:t>
            </a:r>
          </a:p>
        </p:txBody>
      </p:sp>
      <p:grpSp>
        <p:nvGrpSpPr>
          <p:cNvPr id="39" name="グループ化 38">
            <a:extLst>
              <a:ext uri="{FF2B5EF4-FFF2-40B4-BE49-F238E27FC236}">
                <a16:creationId xmlns:a16="http://schemas.microsoft.com/office/drawing/2014/main" id="{74C1C186-D1FA-481B-A538-9BFA1591CD53}"/>
              </a:ext>
            </a:extLst>
          </p:cNvPr>
          <p:cNvGrpSpPr/>
          <p:nvPr/>
        </p:nvGrpSpPr>
        <p:grpSpPr>
          <a:xfrm>
            <a:off x="632920" y="1412776"/>
            <a:ext cx="3600000" cy="457200"/>
            <a:chOff x="488504" y="976671"/>
            <a:chExt cx="3600000" cy="457200"/>
          </a:xfrm>
        </p:grpSpPr>
        <p:sp>
          <p:nvSpPr>
            <p:cNvPr id="40" name="Rectangle 2">
              <a:extLst>
                <a:ext uri="{FF2B5EF4-FFF2-40B4-BE49-F238E27FC236}">
                  <a16:creationId xmlns:a16="http://schemas.microsoft.com/office/drawing/2014/main" id="{6A1200B0-F390-4026-9327-724FFF2D95BC}"/>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高齢者人口（</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p>
          </p:txBody>
        </p:sp>
        <p:cxnSp>
          <p:nvCxnSpPr>
            <p:cNvPr id="41" name="直線コネクタ 40">
              <a:extLst>
                <a:ext uri="{FF2B5EF4-FFF2-40B4-BE49-F238E27FC236}">
                  <a16:creationId xmlns:a16="http://schemas.microsoft.com/office/drawing/2014/main" id="{ACBE0E6A-39BD-48FC-BA80-CC907016E630}"/>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42" name="正方形/長方形 41">
              <a:extLst>
                <a:ext uri="{FF2B5EF4-FFF2-40B4-BE49-F238E27FC236}">
                  <a16:creationId xmlns:a16="http://schemas.microsoft.com/office/drawing/2014/main" id="{1EDF74A3-EC73-492D-BB12-BCB764F6BC70}"/>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43" name="グラフ 42">
            <a:extLst>
              <a:ext uri="{FF2B5EF4-FFF2-40B4-BE49-F238E27FC236}">
                <a16:creationId xmlns:a16="http://schemas.microsoft.com/office/drawing/2014/main" id="{0809BA09-6518-42B6-8481-D691DD34E70C}"/>
              </a:ext>
            </a:extLst>
          </p:cNvPr>
          <p:cNvGraphicFramePr/>
          <p:nvPr/>
        </p:nvGraphicFramePr>
        <p:xfrm>
          <a:off x="200472" y="1916832"/>
          <a:ext cx="4680000" cy="432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4" name="グラフ 43">
            <a:extLst>
              <a:ext uri="{FF2B5EF4-FFF2-40B4-BE49-F238E27FC236}">
                <a16:creationId xmlns:a16="http://schemas.microsoft.com/office/drawing/2014/main" id="{4AF90E07-C2F6-4873-A63F-A719BC6816E6}"/>
              </a:ext>
            </a:extLst>
          </p:cNvPr>
          <p:cNvGraphicFramePr>
            <a:graphicFrameLocks/>
          </p:cNvGraphicFramePr>
          <p:nvPr>
            <p:extLst>
              <p:ext uri="{D42A27DB-BD31-4B8C-83A1-F6EECF244321}">
                <p14:modId xmlns:p14="http://schemas.microsoft.com/office/powerpoint/2010/main" val="248218778"/>
              </p:ext>
            </p:extLst>
          </p:nvPr>
        </p:nvGraphicFramePr>
        <p:xfrm>
          <a:off x="4880472" y="1839388"/>
          <a:ext cx="4680000" cy="4329522"/>
        </p:xfrm>
        <a:graphic>
          <a:graphicData uri="http://schemas.openxmlformats.org/drawingml/2006/chart">
            <c:chart xmlns:c="http://schemas.openxmlformats.org/drawingml/2006/chart" xmlns:r="http://schemas.openxmlformats.org/officeDocument/2006/relationships" r:id="rId8"/>
          </a:graphicData>
        </a:graphic>
      </p:graphicFrame>
      <p:sp>
        <p:nvSpPr>
          <p:cNvPr id="45" name="右矢印 69">
            <a:extLst>
              <a:ext uri="{FF2B5EF4-FFF2-40B4-BE49-F238E27FC236}">
                <a16:creationId xmlns:a16="http://schemas.microsoft.com/office/drawing/2014/main" id="{89A6B522-B84B-4E1B-A7B6-1ABF314264AD}"/>
              </a:ext>
            </a:extLst>
          </p:cNvPr>
          <p:cNvSpPr/>
          <p:nvPr/>
        </p:nvSpPr>
        <p:spPr>
          <a:xfrm>
            <a:off x="7627555" y="1998827"/>
            <a:ext cx="190500" cy="181374"/>
          </a:xfrm>
          <a:prstGeom prst="rightArrow">
            <a:avLst/>
          </a:prstGeom>
          <a:solidFill>
            <a:srgbClr val="70AD47">
              <a:lumMod val="40000"/>
              <a:lumOff val="60000"/>
            </a:srgbClr>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fontAlgn="auto">
              <a:spcBef>
                <a:spcPts val="0"/>
              </a:spcBef>
              <a:spcAft>
                <a:spcPts val="0"/>
              </a:spcAft>
              <a:defRPr/>
            </a:pPr>
            <a:endParaRPr lang="ja-JP" altLang="en-US" b="0" kern="0">
              <a:solidFill>
                <a:sysClr val="window" lastClr="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6" name="テキスト ボックス 4">
            <a:extLst>
              <a:ext uri="{FF2B5EF4-FFF2-40B4-BE49-F238E27FC236}">
                <a16:creationId xmlns:a16="http://schemas.microsoft.com/office/drawing/2014/main" id="{FC551613-56CB-4B54-9201-A3CE21309B8E}"/>
              </a:ext>
            </a:extLst>
          </p:cNvPr>
          <p:cNvSpPr txBox="1"/>
          <p:nvPr/>
        </p:nvSpPr>
        <p:spPr>
          <a:xfrm>
            <a:off x="7783765" y="1956876"/>
            <a:ext cx="697627" cy="259616"/>
          </a:xfrm>
          <a:prstGeom prst="rect">
            <a:avLst/>
          </a:prstGeom>
          <a:noFill/>
          <a:ln>
            <a:noFill/>
          </a:ln>
          <a:effectLst/>
        </p:spPr>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（推計値）</a:t>
            </a:r>
          </a:p>
        </p:txBody>
      </p:sp>
      <p:sp>
        <p:nvSpPr>
          <p:cNvPr id="47" name="右矢印 25">
            <a:extLst>
              <a:ext uri="{FF2B5EF4-FFF2-40B4-BE49-F238E27FC236}">
                <a16:creationId xmlns:a16="http://schemas.microsoft.com/office/drawing/2014/main" id="{90567A17-6848-49A4-B36A-A8E95FAD29D6}"/>
              </a:ext>
            </a:extLst>
          </p:cNvPr>
          <p:cNvSpPr/>
          <p:nvPr/>
        </p:nvSpPr>
        <p:spPr>
          <a:xfrm>
            <a:off x="2993864" y="2083317"/>
            <a:ext cx="185800" cy="183353"/>
          </a:xfrm>
          <a:prstGeom prst="rightArrow">
            <a:avLst/>
          </a:prstGeom>
          <a:solidFill>
            <a:srgbClr val="70AD47">
              <a:lumMod val="40000"/>
              <a:lumOff val="60000"/>
            </a:srgbClr>
          </a:solidFill>
          <a:ln w="12700" cap="flat" cmpd="sng" algn="ctr">
            <a:solidFill>
              <a:srgbClr val="002060"/>
            </a:solidFill>
            <a:prstDash val="solid"/>
            <a:miter lim="800000"/>
          </a:ln>
          <a:effectLst/>
        </p:spPr>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fontAlgn="auto">
              <a:spcBef>
                <a:spcPts val="0"/>
              </a:spcBef>
              <a:spcAft>
                <a:spcPts val="0"/>
              </a:spcAft>
              <a:defRPr/>
            </a:pPr>
            <a:endParaRPr lang="ja-JP" altLang="en-US" b="0" kern="0">
              <a:solidFill>
                <a:sysClr val="window" lastClr="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48" name="テキスト ボックス 4">
            <a:extLst>
              <a:ext uri="{FF2B5EF4-FFF2-40B4-BE49-F238E27FC236}">
                <a16:creationId xmlns:a16="http://schemas.microsoft.com/office/drawing/2014/main" id="{EA47C0E9-3B44-4E28-94F5-D24A06A81694}"/>
              </a:ext>
            </a:extLst>
          </p:cNvPr>
          <p:cNvSpPr txBox="1"/>
          <p:nvPr/>
        </p:nvSpPr>
        <p:spPr>
          <a:xfrm>
            <a:off x="3162584" y="2041366"/>
            <a:ext cx="680417" cy="262449"/>
          </a:xfrm>
          <a:prstGeom prst="rect">
            <a:avLst/>
          </a:prstGeom>
          <a:noFill/>
          <a:ln>
            <a:noFill/>
          </a:ln>
          <a:effectLst/>
        </p:spPr>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fontAlgn="auto">
              <a:spcBef>
                <a:spcPts val="0"/>
              </a:spcBef>
              <a:spcAft>
                <a:spcPts val="0"/>
              </a:spcAft>
              <a:defRPr/>
            </a:pPr>
            <a:r>
              <a:rPr lang="ja-JP" altLang="en-US" sz="1000" b="0" kern="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（推計値）</a:t>
            </a:r>
          </a:p>
        </p:txBody>
      </p:sp>
    </p:spTree>
    <p:extLst>
      <p:ext uri="{BB962C8B-B14F-4D97-AF65-F5344CB8AC3E}">
        <p14:creationId xmlns:p14="http://schemas.microsoft.com/office/powerpoint/2010/main" val="219705981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0396552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8775"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フィンランドの介護市場の現状（</a:t>
            </a:r>
            <a:r>
              <a:rPr lang="en-US" altLang="ja-JP" dirty="0"/>
              <a:t>3/3</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a:t>
            </a:r>
            <a:r>
              <a:rPr lang="en-US" altLang="ja-JP" dirty="0"/>
              <a:t>2.</a:t>
            </a:r>
            <a:r>
              <a:rPr lang="ja-JP" altLang="en-US" dirty="0"/>
              <a:t>医療・公衆衛生</a:t>
            </a:r>
            <a:r>
              <a:rPr lang="en-US" altLang="ja-JP" dirty="0"/>
              <a:t>&gt;</a:t>
            </a:r>
            <a:r>
              <a:rPr lang="ja-JP" altLang="en-US" dirty="0"/>
              <a:t>健康水準および医療水準／その他の医療・公衆衛生情報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フィンランドは北欧諸国の中で最も高齢化が進行し、いち早く超高齢化社会に突入した国である。日本には及ばないものの、ＥＵ内では高齢化率が高い国であり、</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年にはほぼ４人に１人が高齢者となる見込みである。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日本と同様に農村から中核都市（ヘルシンキ及び他の主要都市部）へと人口が集中している。</a:t>
            </a:r>
          </a:p>
        </p:txBody>
      </p:sp>
      <p:grpSp>
        <p:nvGrpSpPr>
          <p:cNvPr id="7" name="グループ化 6">
            <a:extLst>
              <a:ext uri="{FF2B5EF4-FFF2-40B4-BE49-F238E27FC236}">
                <a16:creationId xmlns:a16="http://schemas.microsoft.com/office/drawing/2014/main" id="{881B8FEE-AB7C-4C04-92D7-B2ED6E0885ED}"/>
              </a:ext>
            </a:extLst>
          </p:cNvPr>
          <p:cNvGrpSpPr/>
          <p:nvPr/>
        </p:nvGrpSpPr>
        <p:grpSpPr>
          <a:xfrm>
            <a:off x="5068465" y="1824847"/>
            <a:ext cx="4241665" cy="457200"/>
            <a:chOff x="488504" y="976671"/>
            <a:chExt cx="3600000" cy="457200"/>
          </a:xfrm>
        </p:grpSpPr>
        <p:sp>
          <p:nvSpPr>
            <p:cNvPr id="9" name="Rectangle 2">
              <a:extLst>
                <a:ext uri="{FF2B5EF4-FFF2-40B4-BE49-F238E27FC236}">
                  <a16:creationId xmlns:a16="http://schemas.microsoft.com/office/drawing/2014/main" id="{851B8F61-0B6B-4880-BBCC-B0A1F624A515}"/>
                </a:ext>
              </a:extLst>
            </p:cNvPr>
            <p:cNvSpPr txBox="1">
              <a:spLocks noChangeArrowheads="1"/>
            </p:cNvSpPr>
            <p:nvPr/>
          </p:nvSpPr>
          <p:spPr>
            <a:xfrm>
              <a:off x="629930" y="976671"/>
              <a:ext cx="3177034"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人口分布　</a:t>
              </a:r>
            </a:p>
          </p:txBody>
        </p:sp>
        <p:cxnSp>
          <p:nvCxnSpPr>
            <p:cNvPr id="11" name="直線コネクタ 10">
              <a:extLst>
                <a:ext uri="{FF2B5EF4-FFF2-40B4-BE49-F238E27FC236}">
                  <a16:creationId xmlns:a16="http://schemas.microsoft.com/office/drawing/2014/main" id="{21AF3A1C-E994-45D9-A852-674FFE49B0E8}"/>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9BE315C2-B320-4576-B2FB-271545785CE2}"/>
                </a:ext>
              </a:extLst>
            </p:cNvPr>
            <p:cNvSpPr/>
            <p:nvPr/>
          </p:nvSpPr>
          <p:spPr bwMode="auto">
            <a:xfrm>
              <a:off x="488504" y="986352"/>
              <a:ext cx="9471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6" name="グラフ 15">
            <a:extLst>
              <a:ext uri="{FF2B5EF4-FFF2-40B4-BE49-F238E27FC236}">
                <a16:creationId xmlns:a16="http://schemas.microsoft.com/office/drawing/2014/main" id="{06050F89-1C1B-487F-9E8D-81DE47F04EF0}"/>
              </a:ext>
            </a:extLst>
          </p:cNvPr>
          <p:cNvGraphicFramePr>
            <a:graphicFrameLocks/>
          </p:cNvGraphicFramePr>
          <p:nvPr/>
        </p:nvGraphicFramePr>
        <p:xfrm>
          <a:off x="398124" y="2293115"/>
          <a:ext cx="4572000" cy="1879839"/>
        </p:xfrm>
        <a:graphic>
          <a:graphicData uri="http://schemas.openxmlformats.org/drawingml/2006/chart">
            <c:chart xmlns:c="http://schemas.openxmlformats.org/drawingml/2006/chart" xmlns:r="http://schemas.openxmlformats.org/officeDocument/2006/relationships" r:id="rId7"/>
          </a:graphicData>
        </a:graphic>
      </p:graphicFrame>
      <p:cxnSp>
        <p:nvCxnSpPr>
          <p:cNvPr id="17" name="直線コネクタ 16">
            <a:extLst>
              <a:ext uri="{FF2B5EF4-FFF2-40B4-BE49-F238E27FC236}">
                <a16:creationId xmlns:a16="http://schemas.microsoft.com/office/drawing/2014/main" id="{DB80DE72-656F-486F-B9EE-017CD2A77885}"/>
              </a:ext>
            </a:extLst>
          </p:cNvPr>
          <p:cNvCxnSpPr/>
          <p:nvPr/>
        </p:nvCxnSpPr>
        <p:spPr bwMode="auto">
          <a:xfrm>
            <a:off x="632520" y="3365385"/>
            <a:ext cx="3920615" cy="0"/>
          </a:xfrm>
          <a:prstGeom prst="line">
            <a:avLst/>
          </a:prstGeom>
          <a:solidFill>
            <a:srgbClr val="0000FF"/>
          </a:solidFill>
          <a:ln w="9525" cap="flat" cmpd="sng" algn="ctr">
            <a:noFill/>
            <a:prstDash val="solid"/>
            <a:round/>
            <a:headEnd type="none" w="med" len="med"/>
            <a:tailEnd type="none" w="med" len="med"/>
          </a:ln>
          <a:effectLst/>
        </p:spPr>
      </p:cxnSp>
      <p:cxnSp>
        <p:nvCxnSpPr>
          <p:cNvPr id="18" name="直線コネクタ 17">
            <a:extLst>
              <a:ext uri="{FF2B5EF4-FFF2-40B4-BE49-F238E27FC236}">
                <a16:creationId xmlns:a16="http://schemas.microsoft.com/office/drawing/2014/main" id="{8BA5D580-2B35-42AE-80D7-946FB408383C}"/>
              </a:ext>
            </a:extLst>
          </p:cNvPr>
          <p:cNvCxnSpPr/>
          <p:nvPr/>
        </p:nvCxnSpPr>
        <p:spPr bwMode="auto">
          <a:xfrm>
            <a:off x="800884" y="2693930"/>
            <a:ext cx="3132000" cy="0"/>
          </a:xfrm>
          <a:prstGeom prst="line">
            <a:avLst/>
          </a:prstGeom>
          <a:solidFill>
            <a:srgbClr val="0000FF"/>
          </a:solidFill>
          <a:ln w="19050" cap="flat" cmpd="sng" algn="ctr">
            <a:solidFill>
              <a:schemeClr val="tx1">
                <a:lumMod val="75000"/>
                <a:lumOff val="25000"/>
              </a:schemeClr>
            </a:solidFill>
            <a:prstDash val="sysDash"/>
            <a:round/>
            <a:headEnd type="none" w="med" len="med"/>
            <a:tailEnd type="none" w="med" len="med"/>
          </a:ln>
          <a:effectLst/>
        </p:spPr>
      </p:cxnSp>
      <p:sp>
        <p:nvSpPr>
          <p:cNvPr id="19" name="上矢印 7">
            <a:extLst>
              <a:ext uri="{FF2B5EF4-FFF2-40B4-BE49-F238E27FC236}">
                <a16:creationId xmlns:a16="http://schemas.microsoft.com/office/drawing/2014/main" id="{88013D67-288F-4B13-B356-5D35C68236AB}"/>
              </a:ext>
            </a:extLst>
          </p:cNvPr>
          <p:cNvSpPr/>
          <p:nvPr/>
        </p:nvSpPr>
        <p:spPr>
          <a:xfrm>
            <a:off x="1033637" y="2353649"/>
            <a:ext cx="288032" cy="356280"/>
          </a:xfrm>
          <a:prstGeom prst="upArrow">
            <a:avLst/>
          </a:prstGeom>
          <a:solidFill>
            <a:srgbClr val="FF9966"/>
          </a:solidFill>
          <a:ln w="19050">
            <a:solidFill>
              <a:srgbClr val="FF9900"/>
            </a:solidFill>
          </a:ln>
        </p:spPr>
        <p:txBody>
          <a:bodyPr wrap="square" rtlCol="0" anchor="ctr">
            <a:spAutoFit/>
          </a:bodyPr>
          <a:lstStyle/>
          <a:p>
            <a:pPr indent="179388" algn="ctr">
              <a:lnSpc>
                <a:spcPts val="1500"/>
              </a:lnSpc>
            </a:pPr>
            <a:endPar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20" name="テキスト ボックス 19">
            <a:extLst>
              <a:ext uri="{FF2B5EF4-FFF2-40B4-BE49-F238E27FC236}">
                <a16:creationId xmlns:a16="http://schemas.microsoft.com/office/drawing/2014/main" id="{40BCB8E5-135B-4D08-877A-4F4A0C8C3078}"/>
              </a:ext>
            </a:extLst>
          </p:cNvPr>
          <p:cNvSpPr txBox="1"/>
          <p:nvPr/>
        </p:nvSpPr>
        <p:spPr>
          <a:xfrm>
            <a:off x="1321668" y="2447709"/>
            <a:ext cx="1499259" cy="400110"/>
          </a:xfrm>
          <a:prstGeom prst="rect">
            <a:avLst/>
          </a:prstGeom>
          <a:noFill/>
        </p:spPr>
        <p:txBody>
          <a:bodyPr wrap="square" rtlCol="0">
            <a:spAutoFit/>
          </a:bodyPr>
          <a:lstStyle/>
          <a:p>
            <a:r>
              <a:rPr lang="ja-JP" altLang="en-US" sz="10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超高齢化社会（</a:t>
            </a:r>
            <a:r>
              <a:rPr lang="en-US" altLang="ja-JP" sz="10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21%</a:t>
            </a:r>
            <a:r>
              <a:rPr lang="ja-JP" altLang="en-US" sz="10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超）</a:t>
            </a:r>
          </a:p>
        </p:txBody>
      </p:sp>
      <p:graphicFrame>
        <p:nvGraphicFramePr>
          <p:cNvPr id="22" name="グラフ 21">
            <a:extLst>
              <a:ext uri="{FF2B5EF4-FFF2-40B4-BE49-F238E27FC236}">
                <a16:creationId xmlns:a16="http://schemas.microsoft.com/office/drawing/2014/main" id="{75B4E16A-C4AB-455B-9626-5211D20FDF2A}"/>
              </a:ext>
            </a:extLst>
          </p:cNvPr>
          <p:cNvGraphicFramePr>
            <a:graphicFrameLocks/>
          </p:cNvGraphicFramePr>
          <p:nvPr/>
        </p:nvGraphicFramePr>
        <p:xfrm>
          <a:off x="503787" y="4807833"/>
          <a:ext cx="3972571" cy="1385344"/>
        </p:xfrm>
        <a:graphic>
          <a:graphicData uri="http://schemas.openxmlformats.org/drawingml/2006/chart">
            <c:chart xmlns:c="http://schemas.openxmlformats.org/drawingml/2006/chart" xmlns:r="http://schemas.openxmlformats.org/officeDocument/2006/relationships" r:id="rId8"/>
          </a:graphicData>
        </a:graphic>
      </p:graphicFrame>
      <p:sp>
        <p:nvSpPr>
          <p:cNvPr id="23" name="テキスト ボックス 22">
            <a:extLst>
              <a:ext uri="{FF2B5EF4-FFF2-40B4-BE49-F238E27FC236}">
                <a16:creationId xmlns:a16="http://schemas.microsoft.com/office/drawing/2014/main" id="{46361514-67EA-423C-8695-6C15488D9124}"/>
              </a:ext>
            </a:extLst>
          </p:cNvPr>
          <p:cNvSpPr txBox="1"/>
          <p:nvPr/>
        </p:nvSpPr>
        <p:spPr>
          <a:xfrm>
            <a:off x="1402650" y="6059130"/>
            <a:ext cx="1078210" cy="246221"/>
          </a:xfrm>
          <a:prstGeom prst="rect">
            <a:avLst/>
          </a:prstGeom>
          <a:noFill/>
        </p:spPr>
        <p:txBody>
          <a:bodyPr wrap="square" rtlCol="0">
            <a:spAutoFit/>
          </a:bodyPr>
          <a:lstStyle/>
          <a:p>
            <a:r>
              <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フィンランド</a:t>
            </a:r>
          </a:p>
        </p:txBody>
      </p:sp>
      <p:sp>
        <p:nvSpPr>
          <p:cNvPr id="24" name="テキスト ボックス 23">
            <a:extLst>
              <a:ext uri="{FF2B5EF4-FFF2-40B4-BE49-F238E27FC236}">
                <a16:creationId xmlns:a16="http://schemas.microsoft.com/office/drawing/2014/main" id="{BA4F16C3-2A55-4AC9-AF9A-6C009FD15C48}"/>
              </a:ext>
            </a:extLst>
          </p:cNvPr>
          <p:cNvSpPr txBox="1"/>
          <p:nvPr/>
        </p:nvSpPr>
        <p:spPr>
          <a:xfrm>
            <a:off x="3442742" y="6040714"/>
            <a:ext cx="1078210" cy="246221"/>
          </a:xfrm>
          <a:prstGeom prst="rect">
            <a:avLst/>
          </a:prstGeom>
          <a:noFill/>
        </p:spPr>
        <p:txBody>
          <a:bodyPr wrap="square" rtlCol="0">
            <a:spAutoFit/>
          </a:bodyPr>
          <a:lstStyle/>
          <a:p>
            <a:r>
              <a:rPr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rPr>
              <a:t>日本</a:t>
            </a:r>
            <a:endParaRPr kumimoji="1" lang="ja-JP" altLang="en-US" sz="1000" b="0" dirty="0">
              <a:solidFill>
                <a:schemeClr val="tx1">
                  <a:lumMod val="65000"/>
                  <a:lumOff val="3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nvGrpSpPr>
          <p:cNvPr id="25" name="グループ化 24">
            <a:extLst>
              <a:ext uri="{FF2B5EF4-FFF2-40B4-BE49-F238E27FC236}">
                <a16:creationId xmlns:a16="http://schemas.microsoft.com/office/drawing/2014/main" id="{C09E45B7-1FAF-40D0-8F17-E2EF06BC1112}"/>
              </a:ext>
            </a:extLst>
          </p:cNvPr>
          <p:cNvGrpSpPr/>
          <p:nvPr/>
        </p:nvGrpSpPr>
        <p:grpSpPr>
          <a:xfrm>
            <a:off x="560512" y="1819672"/>
            <a:ext cx="3888000" cy="457200"/>
            <a:chOff x="560512" y="1819672"/>
            <a:chExt cx="3888000" cy="457200"/>
          </a:xfrm>
        </p:grpSpPr>
        <p:sp>
          <p:nvSpPr>
            <p:cNvPr id="26" name="Rectangle 2">
              <a:extLst>
                <a:ext uri="{FF2B5EF4-FFF2-40B4-BE49-F238E27FC236}">
                  <a16:creationId xmlns:a16="http://schemas.microsoft.com/office/drawing/2014/main" id="{222D1D0B-1D1F-49B1-9601-B28E09089516}"/>
                </a:ext>
              </a:extLst>
            </p:cNvPr>
            <p:cNvSpPr txBox="1">
              <a:spLocks noChangeArrowheads="1"/>
            </p:cNvSpPr>
            <p:nvPr/>
          </p:nvSpPr>
          <p:spPr>
            <a:xfrm>
              <a:off x="701938" y="1819672"/>
              <a:ext cx="295491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北欧諸国</a:t>
              </a:r>
              <a:r>
                <a:rPr lang="ja-JP" altLang="en-US" sz="1800" b="0" kern="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の高齢化率の推移</a:t>
              </a:r>
              <a:endPar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p:txBody>
        </p:sp>
        <p:cxnSp>
          <p:nvCxnSpPr>
            <p:cNvPr id="27" name="直線コネクタ 26">
              <a:extLst>
                <a:ext uri="{FF2B5EF4-FFF2-40B4-BE49-F238E27FC236}">
                  <a16:creationId xmlns:a16="http://schemas.microsoft.com/office/drawing/2014/main" id="{19931788-82A4-47B5-8A7F-07A1D42FCFFD}"/>
                </a:ext>
              </a:extLst>
            </p:cNvPr>
            <p:cNvCxnSpPr/>
            <p:nvPr/>
          </p:nvCxnSpPr>
          <p:spPr bwMode="auto">
            <a:xfrm>
              <a:off x="560512" y="2160229"/>
              <a:ext cx="3888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8" name="正方形/長方形 27">
              <a:extLst>
                <a:ext uri="{FF2B5EF4-FFF2-40B4-BE49-F238E27FC236}">
                  <a16:creationId xmlns:a16="http://schemas.microsoft.com/office/drawing/2014/main" id="{BE6ACC22-C529-43E4-82BA-F8A05414F734}"/>
                </a:ext>
              </a:extLst>
            </p:cNvPr>
            <p:cNvSpPr/>
            <p:nvPr/>
          </p:nvSpPr>
          <p:spPr bwMode="auto">
            <a:xfrm>
              <a:off x="560512" y="1829353"/>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29" name="グループ化 28">
            <a:extLst>
              <a:ext uri="{FF2B5EF4-FFF2-40B4-BE49-F238E27FC236}">
                <a16:creationId xmlns:a16="http://schemas.microsoft.com/office/drawing/2014/main" id="{05D39929-CAF4-4996-9896-718CF2260419}"/>
              </a:ext>
            </a:extLst>
          </p:cNvPr>
          <p:cNvGrpSpPr/>
          <p:nvPr/>
        </p:nvGrpSpPr>
        <p:grpSpPr>
          <a:xfrm>
            <a:off x="560512" y="4293096"/>
            <a:ext cx="4507953" cy="457200"/>
            <a:chOff x="560512" y="4437112"/>
            <a:chExt cx="4507953" cy="457200"/>
          </a:xfrm>
        </p:grpSpPr>
        <p:sp>
          <p:nvSpPr>
            <p:cNvPr id="30" name="Rectangle 2">
              <a:extLst>
                <a:ext uri="{FF2B5EF4-FFF2-40B4-BE49-F238E27FC236}">
                  <a16:creationId xmlns:a16="http://schemas.microsoft.com/office/drawing/2014/main" id="{41757555-ECE7-459A-9D59-5130047C083A}"/>
                </a:ext>
              </a:extLst>
            </p:cNvPr>
            <p:cNvSpPr txBox="1">
              <a:spLocks noChangeArrowheads="1"/>
            </p:cNvSpPr>
            <p:nvPr/>
          </p:nvSpPr>
          <p:spPr>
            <a:xfrm>
              <a:off x="701937" y="4437112"/>
              <a:ext cx="436652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フィンランドの高齢者（</a:t>
              </a:r>
              <a:r>
                <a:rPr lang="en-US" altLang="ja-JP"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歳以上）人口</a:t>
              </a:r>
            </a:p>
          </p:txBody>
        </p:sp>
        <p:cxnSp>
          <p:nvCxnSpPr>
            <p:cNvPr id="31" name="直線コネクタ 30">
              <a:extLst>
                <a:ext uri="{FF2B5EF4-FFF2-40B4-BE49-F238E27FC236}">
                  <a16:creationId xmlns:a16="http://schemas.microsoft.com/office/drawing/2014/main" id="{7A5FAB91-4FBD-4870-8F4F-3F8AF9097C6A}"/>
                </a:ext>
              </a:extLst>
            </p:cNvPr>
            <p:cNvCxnSpPr/>
            <p:nvPr/>
          </p:nvCxnSpPr>
          <p:spPr bwMode="auto">
            <a:xfrm>
              <a:off x="560512" y="4777669"/>
              <a:ext cx="3888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2" name="正方形/長方形 31">
              <a:extLst>
                <a:ext uri="{FF2B5EF4-FFF2-40B4-BE49-F238E27FC236}">
                  <a16:creationId xmlns:a16="http://schemas.microsoft.com/office/drawing/2014/main" id="{0E8B548D-6729-43BC-BBF8-060585284D65}"/>
                </a:ext>
              </a:extLst>
            </p:cNvPr>
            <p:cNvSpPr/>
            <p:nvPr/>
          </p:nvSpPr>
          <p:spPr bwMode="auto">
            <a:xfrm>
              <a:off x="560512" y="4446793"/>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71" name="テキスト ボックス 70">
            <a:extLst>
              <a:ext uri="{FF2B5EF4-FFF2-40B4-BE49-F238E27FC236}">
                <a16:creationId xmlns:a16="http://schemas.microsoft.com/office/drawing/2014/main" id="{A76230C9-D8EE-4FC1-81D8-60EBE692F5FC}"/>
              </a:ext>
            </a:extLst>
          </p:cNvPr>
          <p:cNvSpPr txBox="1"/>
          <p:nvPr/>
        </p:nvSpPr>
        <p:spPr>
          <a:xfrm>
            <a:off x="552587" y="4653136"/>
            <a:ext cx="655997" cy="230832"/>
          </a:xfrm>
          <a:prstGeom prst="rect">
            <a:avLst/>
          </a:prstGeom>
          <a:noFill/>
        </p:spPr>
        <p:txBody>
          <a:bodyPr wrap="square" rtlCol="0">
            <a:spAutoFit/>
          </a:bodyPr>
          <a:lstStyle/>
          <a:p>
            <a:r>
              <a:rPr kumimoji="1" lang="ja-JP" altLang="en-US"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（千人）</a:t>
            </a:r>
            <a:endParaRPr kumimoji="1" lang="en-US" altLang="ja-JP" sz="9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2" name="図 1">
            <a:extLst>
              <a:ext uri="{FF2B5EF4-FFF2-40B4-BE49-F238E27FC236}">
                <a16:creationId xmlns:a16="http://schemas.microsoft.com/office/drawing/2014/main" id="{7AE79A75-86E2-46F8-AEFA-3ADE4C9DA372}"/>
              </a:ext>
            </a:extLst>
          </p:cNvPr>
          <p:cNvPicPr>
            <a:picLocks noChangeAspect="1"/>
          </p:cNvPicPr>
          <p:nvPr/>
        </p:nvPicPr>
        <p:blipFill>
          <a:blip r:embed="rId9"/>
          <a:stretch>
            <a:fillRect/>
          </a:stretch>
        </p:blipFill>
        <p:spPr>
          <a:xfrm>
            <a:off x="5142631" y="2382782"/>
            <a:ext cx="4259582" cy="3864175"/>
          </a:xfrm>
          <a:prstGeom prst="rect">
            <a:avLst/>
          </a:prstGeom>
        </p:spPr>
      </p:pic>
    </p:spTree>
    <p:extLst>
      <p:ext uri="{BB962C8B-B14F-4D97-AF65-F5344CB8AC3E}">
        <p14:creationId xmlns:p14="http://schemas.microsoft.com/office/powerpoint/2010/main" val="383822632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2852329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0472"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p:txBody>
          <a:bodyPr/>
          <a:lstStyle/>
          <a:p>
            <a:r>
              <a:rPr lang="ja-JP" altLang="en-US" dirty="0"/>
              <a:t>中国の介護保険制度（</a:t>
            </a:r>
            <a:r>
              <a:rPr lang="en-US" altLang="ja-JP" dirty="0"/>
              <a:t>1/4</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中国／介護／</a:t>
            </a:r>
            <a:r>
              <a:rPr lang="en-US" altLang="ja-JP" dirty="0"/>
              <a:t>3.</a:t>
            </a:r>
            <a:r>
              <a:rPr lang="ja-JP" altLang="en-US" dirty="0"/>
              <a:t>政策・制度</a:t>
            </a:r>
            <a:r>
              <a:rPr lang="en-US" altLang="ja-JP" dirty="0"/>
              <a:t>&gt;</a:t>
            </a:r>
            <a:r>
              <a:rPr lang="ja-JP" altLang="en-US" dirty="0"/>
              <a:t>公的保険制度 </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9" name="正方形/長方形 8">
            <a:extLst>
              <a:ext uri="{FF2B5EF4-FFF2-40B4-BE49-F238E27FC236}">
                <a16:creationId xmlns:a16="http://schemas.microsoft.com/office/drawing/2014/main" id="{902522B5-CC44-48F1-B6B0-99C014AEAAAD}"/>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中国全土での介護保険制度は存在しないが、</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2016 </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年５月に中国人力資源・社会保障部「長期介護保険制度試行拠点の展開に関する指導意見」が発表され、全国</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15</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都市＋北京市で介護保険制度が試行的に導入された。</a:t>
            </a:r>
          </a:p>
        </p:txBody>
      </p:sp>
      <p:graphicFrame>
        <p:nvGraphicFramePr>
          <p:cNvPr id="7" name="Table 204">
            <a:extLst>
              <a:ext uri="{FF2B5EF4-FFF2-40B4-BE49-F238E27FC236}">
                <a16:creationId xmlns:a16="http://schemas.microsoft.com/office/drawing/2014/main" id="{062FEFAF-31CF-4A1E-94E3-F5E8877C9E8E}"/>
              </a:ext>
            </a:extLst>
          </p:cNvPr>
          <p:cNvGraphicFramePr>
            <a:graphicFrameLocks noGrp="1"/>
          </p:cNvGraphicFramePr>
          <p:nvPr>
            <p:extLst>
              <p:ext uri="{D42A27DB-BD31-4B8C-83A1-F6EECF244321}">
                <p14:modId xmlns:p14="http://schemas.microsoft.com/office/powerpoint/2010/main" val="1739324694"/>
              </p:ext>
            </p:extLst>
          </p:nvPr>
        </p:nvGraphicFramePr>
        <p:xfrm>
          <a:off x="416496" y="1984531"/>
          <a:ext cx="9073009" cy="4385987"/>
        </p:xfrm>
        <a:graphic>
          <a:graphicData uri="http://schemas.openxmlformats.org/drawingml/2006/table">
            <a:tbl>
              <a:tblPr firstRow="1" bandRow="1" bandCol="1">
                <a:tableStyleId>{5C22544A-7EE6-4342-B048-85BDC9FD1C3A}</a:tableStyleId>
              </a:tblPr>
              <a:tblGrid>
                <a:gridCol w="365848">
                  <a:extLst>
                    <a:ext uri="{9D8B030D-6E8A-4147-A177-3AD203B41FA5}">
                      <a16:colId xmlns:a16="http://schemas.microsoft.com/office/drawing/2014/main" val="20000"/>
                    </a:ext>
                  </a:extLst>
                </a:gridCol>
                <a:gridCol w="1397660">
                  <a:extLst>
                    <a:ext uri="{9D8B030D-6E8A-4147-A177-3AD203B41FA5}">
                      <a16:colId xmlns:a16="http://schemas.microsoft.com/office/drawing/2014/main" val="20001"/>
                    </a:ext>
                  </a:extLst>
                </a:gridCol>
                <a:gridCol w="7309501">
                  <a:extLst>
                    <a:ext uri="{9D8B030D-6E8A-4147-A177-3AD203B41FA5}">
                      <a16:colId xmlns:a16="http://schemas.microsoft.com/office/drawing/2014/main" val="20002"/>
                    </a:ext>
                  </a:extLst>
                </a:gridCol>
              </a:tblGrid>
              <a:tr h="796393">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目標</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a:txBody>
                    <a:bodyPr/>
                    <a:lstStyle/>
                    <a:p>
                      <a:pPr marL="171450" indent="-171450">
                        <a:buFont typeface="Arial" panose="020B0604020202020204" pitchFamily="34" charset="0"/>
                        <a:buChar char="•"/>
                      </a:pP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長期要介護者の基本生活ケア及び基本生活に密接に関連する医療介護向けに資金及びサービス保障を提供する社会保険制度の確立を模索する。</a:t>
                      </a:r>
                    </a:p>
                    <a:p>
                      <a:pPr marL="171450" indent="-171450">
                        <a:buFont typeface="Arial" panose="020B0604020202020204" pitchFamily="34" charset="0"/>
                        <a:buChar char="•"/>
                      </a:pP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１～２年間の試行期間を通じて経験を蓄積し、第</a:t>
                      </a:r>
                      <a:r>
                        <a:rPr kumimoji="1" lang="en-US" altLang="ja-JP"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13</a:t>
                      </a: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次５か年規画期間中に、</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中国における社会主義市場経済体制に適応する長期介護保険制度政策の基本的な枠組みを形成</a:t>
                      </a: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する。</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796393">
                <a:tc rowSpan="4">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基本政策</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vert="eaVert"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保証範囲</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buFont typeface="Arial" panose="020B0604020202020204" pitchFamily="34" charset="0"/>
                        <a:buChar char="•"/>
                      </a:pP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対　　　象：　</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長期的に要介護状態にある保険加入者</a:t>
                      </a:r>
                      <a:endParaRPr kumimoji="1" lang="en-US" altLang="ja-JP"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buFont typeface="Arial" panose="020B0604020202020204" pitchFamily="34" charset="0"/>
                        <a:buChar char="•"/>
                      </a:pP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保証範囲：　</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重度の要介護者の基本生活ケア及び基本生活に密接に関連する医療・介護等の全ての費用</a:t>
                      </a:r>
                      <a:endParaRPr kumimoji="1" lang="en-US" altLang="ja-JP"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66700" indent="-88900">
                        <a:buFont typeface="Arial" panose="020B0604020202020204" pitchFamily="34" charset="0"/>
                        <a:buNone/>
                      </a:pPr>
                      <a:r>
                        <a:rPr kumimoji="1" lang="en-US" altLang="ja-JP"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基金の許容能力に応じて、重点保障対象や具体的な保障内容を定め、また経済発展の段階に応じて保障範囲や保障レベルを調整することができる。</a:t>
                      </a:r>
                      <a:endParaRPr kumimoji="1" lang="en-US" altLang="ja-JP"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21187">
                <a:tc v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保険加入範囲</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buFont typeface="Arial" panose="020B0604020202020204" pitchFamily="34" charset="0"/>
                        <a:buChar char="•"/>
                      </a:pP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原則として、</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主に都市従業員基本医療保険に加入した者</a:t>
                      </a:r>
                      <a:endParaRPr kumimoji="1" lang="en-US" altLang="ja-JP"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66700" indent="-88900">
                        <a:buFont typeface="Arial" panose="020B0604020202020204" pitchFamily="34" charset="0"/>
                        <a:buNone/>
                      </a:pPr>
                      <a:r>
                        <a:rPr kumimoji="1" lang="en-US" altLang="ja-JP"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各地区の実情、制度の整備状況、総合的な資金調達バランス、保障ニーズなどの要素に応じて、合理的に保険加入対象を決定、また段階に拡大することができる。</a:t>
                      </a:r>
                      <a:endParaRPr kumimoji="1" lang="en-US" altLang="ja-JP"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796393">
                <a:tc vMerge="1">
                  <a:txBody>
                    <a:bodyPr/>
                    <a:lstStyle/>
                    <a:p>
                      <a:endParaRPr kumimoji="1" lang="ja-JP" altLang="en-US"/>
                    </a:p>
                  </a:txBody>
                  <a:tcPr/>
                </a:tc>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財源</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buFont typeface="Arial" panose="020B0604020202020204" pitchFamily="34" charset="0"/>
                        <a:buChar cha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従業員医療保険のアカウントの最適化、同保険基金の残高の移転、保険率の調整等を通じて資金調達する。また、段階的に互助共済、責任分担がなされた長期介護保険資金調達ルートを模索する。</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266700" indent="-88900">
                        <a:buFont typeface="Arial" panose="020B0604020202020204" pitchFamily="34" charset="0"/>
                        <a:buNone/>
                      </a:pP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資金調達レベルは各地の経済発展レベル、介護ニーズ、介護サービスコスト、保障範囲や水準に基づき、収支の安定、バランス、黒字を原則に合理的に決定する。経済社会発展及び保障レベルに応じた資金調達システムを確立する。</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21187">
                <a:tc vMerge="1">
                  <a:txBody>
                    <a:bodyPr/>
                    <a:lstStyle/>
                    <a:p>
                      <a:pPr algn="ctr"/>
                      <a:endParaRPr lang="en-US" sz="1100" b="1" dirty="0">
                        <a:solidFill>
                          <a:schemeClr val="bg1"/>
                        </a:solidFill>
                      </a:endParaRPr>
                    </a:p>
                  </a:txBody>
                  <a:tcPr anchor="ct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B0F0"/>
                    </a:solidFill>
                  </a:tcPr>
                </a:tc>
                <a:tc>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給付</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buFont typeface="Arial" panose="020B0604020202020204" pitchFamily="34" charset="0"/>
                        <a:buChar cha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介護等級、サービス提供方法等に応じて異なる保障政策を制定し、規定に適応する長期介護費用に対して、</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基金は全体的に</a:t>
                      </a:r>
                      <a:r>
                        <a:rPr kumimoji="1" lang="en-US" altLang="ja-JP"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70</a:t>
                      </a:r>
                      <a:r>
                        <a:rPr kumimoji="1" lang="ja-JP" altLang="en-US" sz="1100" b="1"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％前後を支払う</a:t>
                      </a:r>
                      <a:r>
                        <a:rPr kumimoji="1" lang="ja-JP" altLang="en-US" sz="1100" b="0"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a:t>
                      </a:r>
                      <a:endParaRPr kumimoji="1" lang="en-US" altLang="ja-JP" sz="1100" b="0" i="0" u="none" strike="noStrike" kern="1200" baseline="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7800" indent="0">
                        <a:buFont typeface="Arial" panose="020B0604020202020204" pitchFamily="34" charset="0"/>
                        <a:buNone/>
                      </a:pPr>
                      <a:r>
                        <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具体的な待遇条件、支払比率等については、各試行都市が決定する。</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21187">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対象地区</a:t>
                      </a:r>
                      <a:endParaRPr 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a:txBody>
                    <a:bodyPr/>
                    <a:lstStyle/>
                    <a:p>
                      <a:pPr marL="171450" indent="-171450">
                        <a:buFont typeface="Arial" panose="020B0604020202020204" pitchFamily="34" charset="0"/>
                        <a:buChar char="•"/>
                      </a:pP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河北省承徳市、吉林省長春市、黒竜江省チチハル市、上海市、江蘇省南通市・</a:t>
                      </a:r>
                      <a:r>
                        <a:rPr kumimoji="1" lang="zh-TW"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蘇州市、浙江省寧波市、安徽省安慶市、江西省上饶市、山東省青島市、湖北省</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荆門市、広東省広州市、重慶市、四川省成都市、新疆ウイグル自治区石河子市</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grpSp>
        <p:nvGrpSpPr>
          <p:cNvPr id="11" name="グループ化 10">
            <a:extLst>
              <a:ext uri="{FF2B5EF4-FFF2-40B4-BE49-F238E27FC236}">
                <a16:creationId xmlns:a16="http://schemas.microsoft.com/office/drawing/2014/main" id="{668F6E55-2F4C-4168-9A7A-3B60803B2C41}"/>
              </a:ext>
            </a:extLst>
          </p:cNvPr>
          <p:cNvGrpSpPr/>
          <p:nvPr/>
        </p:nvGrpSpPr>
        <p:grpSpPr>
          <a:xfrm>
            <a:off x="416896" y="1531640"/>
            <a:ext cx="6768353" cy="457200"/>
            <a:chOff x="488504" y="976671"/>
            <a:chExt cx="4436299" cy="457200"/>
          </a:xfrm>
        </p:grpSpPr>
        <p:sp>
          <p:nvSpPr>
            <p:cNvPr id="12" name="Rectangle 2">
              <a:extLst>
                <a:ext uri="{FF2B5EF4-FFF2-40B4-BE49-F238E27FC236}">
                  <a16:creationId xmlns:a16="http://schemas.microsoft.com/office/drawing/2014/main" id="{AE7E4A3D-E521-43B6-A1E6-C19C57246BCA}"/>
                </a:ext>
              </a:extLst>
            </p:cNvPr>
            <p:cNvSpPr txBox="1">
              <a:spLocks noChangeArrowheads="1"/>
            </p:cNvSpPr>
            <p:nvPr/>
          </p:nvSpPr>
          <p:spPr>
            <a:xfrm>
              <a:off x="582732" y="976671"/>
              <a:ext cx="4342071" cy="457200"/>
            </a:xfrm>
            <a:prstGeom prst="rect">
              <a:avLst/>
            </a:prstGeom>
          </p:spPr>
          <p:txBody>
            <a:bodyPr/>
            <a:lstStyle/>
            <a:p>
              <a:pPr defTabSz="957263" eaLnBrk="0" fontAlgn="ctr" hangingPunct="0">
                <a:defRPr/>
              </a:pPr>
              <a:r>
                <a:rPr lang="ja-JP" altLang="en-US" sz="18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「長期介護保険制度試行拠点の展開に関する指導意見」の概要</a:t>
              </a:r>
              <a:endParaRPr lang="ja-JP" altLang="en-US" sz="1800" b="0" kern="0" dirty="0">
                <a:solidFill>
                  <a:srgbClr val="003366"/>
                </a:solidFill>
                <a:latin typeface="メイリオ" panose="020B0604030504040204" pitchFamily="50" charset="-128"/>
                <a:ea typeface="メイリオ" panose="020B0604030504040204" pitchFamily="50" charset="-128"/>
                <a:cs typeface="+mj-cs"/>
                <a:sym typeface="メイリオ" panose="020B0604030504040204" pitchFamily="50" charset="-128"/>
              </a:endParaRPr>
            </a:p>
          </p:txBody>
        </p:sp>
        <p:cxnSp>
          <p:nvCxnSpPr>
            <p:cNvPr id="14" name="直線コネクタ 13">
              <a:extLst>
                <a:ext uri="{FF2B5EF4-FFF2-40B4-BE49-F238E27FC236}">
                  <a16:creationId xmlns:a16="http://schemas.microsoft.com/office/drawing/2014/main" id="{D1DE3FE5-D6C7-443D-8B27-6ADDF0DDBA98}"/>
                </a:ext>
              </a:extLst>
            </p:cNvPr>
            <p:cNvCxnSpPr/>
            <p:nvPr/>
          </p:nvCxnSpPr>
          <p:spPr bwMode="auto">
            <a:xfrm>
              <a:off x="488504" y="1317228"/>
              <a:ext cx="4389101"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6F7E2C47-92CF-45C2-A7D2-86AA253A8C12}"/>
                </a:ext>
              </a:extLst>
            </p:cNvPr>
            <p:cNvSpPr/>
            <p:nvPr/>
          </p:nvSpPr>
          <p:spPr bwMode="auto">
            <a:xfrm>
              <a:off x="488504" y="986352"/>
              <a:ext cx="7314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dirty="0">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2294067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1157605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5980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a:t>
            </a:r>
            <a:r>
              <a:rPr lang="zh-TW" altLang="en-US" dirty="0"/>
              <a:t>介護保険制度</a:t>
            </a:r>
            <a:r>
              <a:rPr lang="ja-JP" altLang="en-US" dirty="0"/>
              <a:t>（</a:t>
            </a:r>
            <a:r>
              <a:rPr lang="en-US" altLang="ja-JP" dirty="0"/>
              <a:t>1/5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616080"/>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福祉政策は、憲法と社会福祉全般を規定する「社会福祉法」に基づいている。社会福祉全般（育児や子育て、障害者福祉なども含まれる。）の枠組みを定めた法律の一要素として高齢者福祉が位置づけら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介護や高齢者だけに限定した介護保険制度はないが、国民保険が介護保険領域もカバーしている。</a:t>
            </a:r>
          </a:p>
        </p:txBody>
      </p:sp>
      <p:sp>
        <p:nvSpPr>
          <p:cNvPr id="7" name="正方形/長方形 6">
            <a:extLst>
              <a:ext uri="{FF2B5EF4-FFF2-40B4-BE49-F238E27FC236}">
                <a16:creationId xmlns:a16="http://schemas.microsoft.com/office/drawing/2014/main" id="{11088995-2736-4788-A8E6-9A61BECCC6C7}"/>
              </a:ext>
            </a:extLst>
          </p:cNvPr>
          <p:cNvSpPr/>
          <p:nvPr/>
        </p:nvSpPr>
        <p:spPr>
          <a:xfrm>
            <a:off x="2476500" y="3138815"/>
            <a:ext cx="4953000" cy="923330"/>
          </a:xfrm>
          <a:prstGeom prst="rect">
            <a:avLst/>
          </a:prstGeom>
        </p:spPr>
        <p:txBody>
          <a:bodyPr>
            <a:spAutoFit/>
          </a:bodyPr>
          <a:lstStyle/>
          <a:p>
            <a:r>
              <a:rPr lang="ja-JP" altLang="en-US" dirty="0">
                <a:solidFill>
                  <a:srgbClr val="FFFFFF"/>
                </a:solidFill>
                <a:latin typeface="メイリオ" panose="020B0604030504040204" pitchFamily="50" charset="-128"/>
                <a:ea typeface="メイリオ" panose="020B0604030504040204" pitchFamily="50" charset="-128"/>
                <a:sym typeface="メイリオ" panose="020B0604030504040204" pitchFamily="50" charset="-128"/>
              </a:rPr>
              <a:t>7/16 15時でFIXしました。1ビル中華に行く予定で委員会を1時間半で終わらせて続きは懇親会でということです。</a:t>
            </a:r>
          </a:p>
        </p:txBody>
      </p:sp>
      <p:graphicFrame>
        <p:nvGraphicFramePr>
          <p:cNvPr id="9" name="表 8">
            <a:extLst>
              <a:ext uri="{FF2B5EF4-FFF2-40B4-BE49-F238E27FC236}">
                <a16:creationId xmlns:a16="http://schemas.microsoft.com/office/drawing/2014/main" id="{9E3DF528-56C4-442C-90A9-FC9B760D97BB}"/>
              </a:ext>
            </a:extLst>
          </p:cNvPr>
          <p:cNvGraphicFramePr>
            <a:graphicFrameLocks noGrp="1"/>
          </p:cNvGraphicFramePr>
          <p:nvPr>
            <p:extLst>
              <p:ext uri="{D42A27DB-BD31-4B8C-83A1-F6EECF244321}">
                <p14:modId xmlns:p14="http://schemas.microsoft.com/office/powerpoint/2010/main" val="3867705497"/>
              </p:ext>
            </p:extLst>
          </p:nvPr>
        </p:nvGraphicFramePr>
        <p:xfrm>
          <a:off x="344488" y="1690072"/>
          <a:ext cx="9073008" cy="4647424"/>
        </p:xfrm>
        <a:graphic>
          <a:graphicData uri="http://schemas.openxmlformats.org/drawingml/2006/table">
            <a:tbl>
              <a:tblPr/>
              <a:tblGrid>
                <a:gridCol w="1935833">
                  <a:extLst>
                    <a:ext uri="{9D8B030D-6E8A-4147-A177-3AD203B41FA5}">
                      <a16:colId xmlns:a16="http://schemas.microsoft.com/office/drawing/2014/main" val="20000"/>
                    </a:ext>
                  </a:extLst>
                </a:gridCol>
                <a:gridCol w="7137175">
                  <a:extLst>
                    <a:ext uri="{9D8B030D-6E8A-4147-A177-3AD203B41FA5}">
                      <a16:colId xmlns:a16="http://schemas.microsoft.com/office/drawing/2014/main" val="20001"/>
                    </a:ext>
                  </a:extLst>
                </a:gridCol>
              </a:tblGrid>
              <a:tr h="10686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1984</a:t>
                      </a:r>
                      <a:r>
                        <a:rPr kumimoji="1" lang="ja-JP" altLang="en-US" sz="11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年 社会福祉法制定</a:t>
                      </a:r>
                      <a:endParaRPr kumimoji="1" lang="en-US" altLang="ja-JP" sz="11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VALTAVA</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改革</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（保健福祉国庫補助金改革）</a:t>
                      </a:r>
                      <a:endParaRPr kumimoji="1" lang="en-US" altLang="ja-JP" sz="1100" b="1" i="0" u="none" strike="noStrike"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indent="-171450">
                        <a:buFont typeface="Arial" panose="020B0604020202020204" pitchFamily="34" charset="0"/>
                        <a:buChar char="•"/>
                      </a:pPr>
                      <a:r>
                        <a:rPr kumimoji="1" lang="en-US" altLang="ja-JP"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1982</a:t>
                      </a: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年、国連高齢者世界会議の勧告を受け、「社会福祉法（社会福祉・保健医療計画と国庫支出金に関する法律）」が制定された。</a:t>
                      </a:r>
                      <a:endParaRPr kumimoji="1" lang="en-US" altLang="ja-JP"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buFont typeface="Arial" panose="020B0604020202020204" pitchFamily="34" charset="0"/>
                        <a:buChar char="•"/>
                      </a:pP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高齢者福祉に関しては、高齢者が</a:t>
                      </a:r>
                      <a:r>
                        <a:rPr kumimoji="1" lang="ja-JP" altLang="en-US"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できる限り自立して暮らせる社会サービスの構築、質の高いサービスを提供することで豊かな高齢期の生活が送れるようにすることを目指す。</a:t>
                      </a:r>
                      <a:endParaRPr kumimoji="1" lang="en-US" altLang="ja-JP" sz="1100" b="0" i="0" u="none" strike="noStrike" kern="1200" baseline="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buFont typeface="Arial" panose="020B0604020202020204" pitchFamily="34" charset="0"/>
                        <a:buChar cha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国と地方自治体間の社会サービス提供の役割分担を再構築し</a:t>
                      </a:r>
                      <a:r>
                        <a:rPr kumimoji="1" lang="ja-JP" altLang="en-US"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a:t>
                      </a:r>
                      <a:r>
                        <a:rPr kumimoji="1" lang="ja-JP" altLang="en-US" sz="1100" b="0" i="0" u="none" strike="noStrike" kern="1200" baseline="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国は法律を制定、年金や給付などの所得保障を行い、地方自治体は実際のサービス提供の義務を負うとした。</a:t>
                      </a:r>
                      <a:endParaRPr kumimoji="1" lang="en-US" altLang="ja-JP" sz="1100" b="1"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171450" indent="-171450">
                        <a:buFont typeface="Arial" panose="020B0604020202020204" pitchFamily="34" charset="0"/>
                        <a:buChar char="•"/>
                      </a:pPr>
                      <a:r>
                        <a:rPr kumimoji="1" lang="ja-JP" altLang="en-US" sz="11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施設ケアから脱施設ケア（自宅や高齢者向け住宅）への移行を促進</a:t>
                      </a: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している。</a:t>
                      </a:r>
                      <a:endParaRPr kumimoji="1" lang="en-US" altLang="ja-JP"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tcPr>
                </a:tc>
                <a:extLst>
                  <a:ext uri="{0D108BD9-81ED-4DB2-BD59-A6C34878D82A}">
                    <a16:rowId xmlns:a16="http://schemas.microsoft.com/office/drawing/2014/main" val="10000"/>
                  </a:ext>
                </a:extLst>
              </a:tr>
              <a:tr h="135192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1993</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 税制改革</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indent="-171450">
                        <a:buFont typeface="Arial" panose="020B0604020202020204" pitchFamily="34" charset="0"/>
                        <a:buChar cha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90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年代前半のバブル崩壊による大不況を経て、通貨の切り下げ、産業構造の転換、官民挙げての戦略産業の育成、地方自治体の合併、地方分権的な財政改革が行われた。</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kumimoji="1" lang="ja-JP" altLang="en-US" sz="11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地方自治体にサービス提供の権限と財源を大幅に移譲</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し、</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社会保障関係は、それまでの国庫支出金（使用用途限定）から、地方自治体の自由な裁量で使用用途が決められる福祉・保健医療包括補助金制度へと移行した。</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福祉施設建設のための国庫支出金が廃止されたことで、老人ホーム（公設公営）の建設が抑制され、民設民営の高齢者向け住宅（ケア付き住宅）が増加。</a:t>
                      </a:r>
                      <a:r>
                        <a:rPr kumimoji="1" lang="ja-JP" altLang="en-US" sz="1100" b="0"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高齢者介護はそれまで中心であった</a:t>
                      </a:r>
                      <a:r>
                        <a:rPr kumimoji="1" lang="ja-JP" altLang="en-US" sz="11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施設から自宅や高齢者向け住宅（ケア付き住宅）への転換</a:t>
                      </a:r>
                      <a:r>
                        <a:rPr kumimoji="1" lang="ja-JP" altLang="en-US" sz="1100" b="0" u="none"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が促され、</a:t>
                      </a: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福祉サービスの民営化（自治体サービスの民間委託）</a:t>
                      </a:r>
                      <a:r>
                        <a:rPr kumimoji="1" lang="ja-JP" altLang="en-US" sz="1100" b="0" u="none"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rPr>
                        <a:t>が進んだ。</a:t>
                      </a:r>
                      <a:endParaRPr kumimoji="1" lang="en-US" altLang="ja-JP" sz="1100" b="0" u="none" kern="1200" dirty="0">
                        <a:solidFill>
                          <a:srgbClr val="003366"/>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tcPr>
                </a:tc>
                <a:extLst>
                  <a:ext uri="{0D108BD9-81ED-4DB2-BD59-A6C34878D82A}">
                    <a16:rowId xmlns:a16="http://schemas.microsoft.com/office/drawing/2014/main" val="10001"/>
                  </a:ext>
                </a:extLst>
              </a:tr>
              <a:tr h="5021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2005</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 近親者介護支援法</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2010</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 国庫支出金改革</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indent="-171450">
                        <a:buFont typeface="Arial" panose="020B0604020202020204" pitchFamily="34" charset="0"/>
                        <a:buChar char="•"/>
                      </a:pP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家族・親族介護が法制化され</a:t>
                      </a:r>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インフォーマルケアへの手当支給、介護休暇制度などの仕組みが作られた。</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buFont typeface="Arial" panose="020B0604020202020204" pitchFamily="34" charset="0"/>
                        <a:buChar cha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2010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年には国庫支出金の改革により、包括補助金が廃止され、使途が限定されない一般補助金が創設された。</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tcPr>
                </a:tc>
                <a:extLst>
                  <a:ext uri="{0D108BD9-81ED-4DB2-BD59-A6C34878D82A}">
                    <a16:rowId xmlns:a16="http://schemas.microsoft.com/office/drawing/2014/main" val="10002"/>
                  </a:ext>
                </a:extLst>
              </a:tr>
              <a:tr h="3605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2010</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 社会的に持続可能なフィンランド</a:t>
                      </a: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2020</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indent="-171450">
                        <a:buFont typeface="Arial" panose="020B0604020202020204" pitchFamily="34" charset="0"/>
                        <a:buChar cha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年までに、一生の間に働く年数を平均３年間延長することを目標とし、必要な労働環境の改善や健康維持に繋がる社会保障制度のあり方について検討した。</a:t>
                      </a:r>
                      <a:endParaRPr kumimoji="1" lang="en-US" altLang="ja-JP" sz="1100" b="1"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tcPr>
                </a:tc>
                <a:extLst>
                  <a:ext uri="{0D108BD9-81ED-4DB2-BD59-A6C34878D82A}">
                    <a16:rowId xmlns:a16="http://schemas.microsoft.com/office/drawing/2014/main" val="10003"/>
                  </a:ext>
                </a:extLst>
              </a:tr>
              <a:tr h="3605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2019</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 健康福祉データの</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２次利用に関する法律</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2019</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年、「健康福祉データの２次利用に関する法律」施行により、個人情報を保護しつつ、政府の管理する</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ヘルスケアデータの利用を促進</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、企業の研究開発等においても匿名化したデータを利用可能となった。</a:t>
                      </a:r>
                      <a:endParaRPr lang="en-US" altLang="ja-JP" sz="1100" b="1" i="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tcPr>
                </a:tc>
                <a:extLst>
                  <a:ext uri="{0D108BD9-81ED-4DB2-BD59-A6C34878D82A}">
                    <a16:rowId xmlns:a16="http://schemas.microsoft.com/office/drawing/2014/main" val="10004"/>
                  </a:ext>
                </a:extLst>
              </a:tr>
              <a:tr h="5021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2015</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 ＳＯＴＥ改革</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（社会福祉とヘルスケア改革）</a:t>
                      </a:r>
                      <a:endParaRPr lang="en-US" altLang="ja-JP" sz="105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医療と社会福祉サービスの統合を目指し、</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年に向け推進中の改革である。サービスの提供責任を地方自治体レベルから、より広域の</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18</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地域に移管し、財政的に弱い地方自治体がサービス提供を行えなくなるリスクを回避し、</a:t>
                      </a:r>
                      <a:r>
                        <a:rPr lang="ja-JP" altLang="en-US" sz="1100" b="0" u="none"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サービスの民営化を一層進展</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させようという計画である。</a:t>
                      </a:r>
                      <a:endParaRPr lang="en-US" altLang="ja-JP" sz="1100" b="1" i="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2182999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8381215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6082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a:t>
            </a:r>
            <a:r>
              <a:rPr lang="zh-TW" altLang="en-US" dirty="0"/>
              <a:t>介護保険制度</a:t>
            </a:r>
            <a:r>
              <a:rPr lang="ja-JP" altLang="en-US" dirty="0"/>
              <a:t>（</a:t>
            </a:r>
            <a:r>
              <a:rPr lang="en-US" altLang="ja-JP" dirty="0"/>
              <a:t>2/5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2285241"/>
          </a:xfrm>
          <a:prstGeom prst="rect">
            <a:avLst/>
          </a:prstGeom>
        </p:spPr>
        <p:txBody>
          <a:bodyPr wrap="square">
            <a:spAutoFit/>
          </a:bodyPr>
          <a:lstStyle/>
          <a:p>
            <a:pPr>
              <a:lnSpc>
                <a:spcPct val="150000"/>
              </a:lnSpc>
            </a:pP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フィンランドでは社会保険機構（ＫＥＬＡ）が運営する国民皆保険制度が整備されている。国民のほか外国人でも１年以上居住すれば、健康保険カード（</a:t>
            </a:r>
            <a:r>
              <a:rPr lang="en-US" altLang="ja-JP" sz="12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Kela‐Kortti</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）が発行され、国民と同様の公的医療サービスを受けることができる。</a:t>
            </a:r>
            <a:endPar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ct val="150000"/>
              </a:lnSpc>
            </a:pP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ＫＥＬＡ、国民健康保険に関する疾病給付、リハビリ手当、歯科治療費、薬剤費に関することのほか、失業や年金給付など社会保障全般に関わる事業も担っている。</a:t>
            </a:r>
            <a:endPar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endParaRPr>
          </a:p>
          <a:p>
            <a:pPr>
              <a:lnSpc>
                <a:spcPct val="150000"/>
              </a:lnSpc>
            </a:pP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年金は全国民に保障されており、労働所得に応じて受給できる所得関連年金と基礎年金（国民年金）からなる。基礎年金は所得関連年金が低い場合や家庭外で労働していない場合でも、最低所得保障として一定額が保障される。年金の受給開始年齢は男女とも通常</a:t>
            </a:r>
            <a:r>
              <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歳である。年金受給者は住宅手当、介護手当を受給できるほか、電車やバスなどの割引も受けられる。介護手当は日常的にサポートが必要な場合に受けられ、介護度に応じて金額が決まる。</a:t>
            </a:r>
          </a:p>
        </p:txBody>
      </p:sp>
      <p:pic>
        <p:nvPicPr>
          <p:cNvPr id="7" name="図 6">
            <a:extLst>
              <a:ext uri="{FF2B5EF4-FFF2-40B4-BE49-F238E27FC236}">
                <a16:creationId xmlns:a16="http://schemas.microsoft.com/office/drawing/2014/main" id="{785CE9E1-14F2-4257-BA2E-0B9617520248}"/>
              </a:ext>
            </a:extLst>
          </p:cNvPr>
          <p:cNvPicPr>
            <a:picLocks noChangeAspect="1"/>
          </p:cNvPicPr>
          <p:nvPr/>
        </p:nvPicPr>
        <p:blipFill>
          <a:blip r:embed="rId7"/>
          <a:stretch>
            <a:fillRect/>
          </a:stretch>
        </p:blipFill>
        <p:spPr>
          <a:xfrm>
            <a:off x="626518" y="3729226"/>
            <a:ext cx="2598290" cy="1584176"/>
          </a:xfrm>
          <a:prstGeom prst="rect">
            <a:avLst/>
          </a:prstGeom>
        </p:spPr>
      </p:pic>
      <p:sp>
        <p:nvSpPr>
          <p:cNvPr id="9" name="テキスト ボックス 8">
            <a:extLst>
              <a:ext uri="{FF2B5EF4-FFF2-40B4-BE49-F238E27FC236}">
                <a16:creationId xmlns:a16="http://schemas.microsoft.com/office/drawing/2014/main" id="{9D7FB406-6408-4222-8D70-CCBBECB3619E}"/>
              </a:ext>
            </a:extLst>
          </p:cNvPr>
          <p:cNvSpPr txBox="1"/>
          <p:nvPr/>
        </p:nvSpPr>
        <p:spPr>
          <a:xfrm>
            <a:off x="622676" y="5313402"/>
            <a:ext cx="2100578" cy="830997"/>
          </a:xfrm>
          <a:prstGeom prst="rect">
            <a:avLst/>
          </a:prstGeom>
          <a:noFill/>
        </p:spPr>
        <p:txBody>
          <a:bodyPr wrap="square" rtlCol="0">
            <a:spAutoFit/>
          </a:bodyPr>
          <a:lstStyle/>
          <a:p>
            <a:r>
              <a:rPr lang="en-US" altLang="ja-JP"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Kela-kortti</a:t>
            </a:r>
            <a:endParaRPr lang="en-US" altLang="ja-JP"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Kela</a:t>
            </a:r>
            <a:r>
              <a:rPr lang="en-US" altLang="ja-JP"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Card</a:t>
            </a:r>
            <a:r>
              <a:rPr lang="ja-JP" altLang="en-US"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endParaRPr lang="ja-JP" altLang="en-US" sz="1200" dirty="0">
              <a:solidFill>
                <a:srgbClr val="002060"/>
              </a:solidFill>
            </a:endParaRPr>
          </a:p>
        </p:txBody>
      </p:sp>
      <p:grpSp>
        <p:nvGrpSpPr>
          <p:cNvPr id="11" name="グループ化 10">
            <a:extLst>
              <a:ext uri="{FF2B5EF4-FFF2-40B4-BE49-F238E27FC236}">
                <a16:creationId xmlns:a16="http://schemas.microsoft.com/office/drawing/2014/main" id="{17DEEB27-4874-4FFF-BCA5-38E05DE0838F}"/>
              </a:ext>
            </a:extLst>
          </p:cNvPr>
          <p:cNvGrpSpPr/>
          <p:nvPr/>
        </p:nvGrpSpPr>
        <p:grpSpPr>
          <a:xfrm>
            <a:off x="3474138" y="2866147"/>
            <a:ext cx="4240565" cy="457200"/>
            <a:chOff x="488504" y="976671"/>
            <a:chExt cx="4260573" cy="457200"/>
          </a:xfrm>
        </p:grpSpPr>
        <p:sp>
          <p:nvSpPr>
            <p:cNvPr id="12" name="Rectangle 2">
              <a:extLst>
                <a:ext uri="{FF2B5EF4-FFF2-40B4-BE49-F238E27FC236}">
                  <a16:creationId xmlns:a16="http://schemas.microsoft.com/office/drawing/2014/main" id="{AAAA82DF-6D45-4789-8EB6-2F38806FF1FA}"/>
                </a:ext>
              </a:extLst>
            </p:cNvPr>
            <p:cNvSpPr txBox="1">
              <a:spLocks noChangeArrowheads="1"/>
            </p:cNvSpPr>
            <p:nvPr/>
          </p:nvSpPr>
          <p:spPr>
            <a:xfrm>
              <a:off x="629929" y="976671"/>
              <a:ext cx="411914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年金受給者の収入例（ヘルシンキ）</a:t>
              </a:r>
            </a:p>
          </p:txBody>
        </p:sp>
        <p:cxnSp>
          <p:nvCxnSpPr>
            <p:cNvPr id="14" name="直線コネクタ 13">
              <a:extLst>
                <a:ext uri="{FF2B5EF4-FFF2-40B4-BE49-F238E27FC236}">
                  <a16:creationId xmlns:a16="http://schemas.microsoft.com/office/drawing/2014/main" id="{5B718260-0468-45FA-B500-08C2F9D1F4AE}"/>
                </a:ext>
              </a:extLst>
            </p:cNvPr>
            <p:cNvCxnSpPr/>
            <p:nvPr/>
          </p:nvCxnSpPr>
          <p:spPr bwMode="auto">
            <a:xfrm>
              <a:off x="488504" y="1317228"/>
              <a:ext cx="4043531"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B8542598-655D-4381-871B-FA1A71366757}"/>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16" name="テキスト ボックス 15">
            <a:extLst>
              <a:ext uri="{FF2B5EF4-FFF2-40B4-BE49-F238E27FC236}">
                <a16:creationId xmlns:a16="http://schemas.microsoft.com/office/drawing/2014/main" id="{6D8DB451-1AB6-49BE-B6DE-DBE70A2050DF}"/>
              </a:ext>
            </a:extLst>
          </p:cNvPr>
          <p:cNvSpPr txBox="1"/>
          <p:nvPr/>
        </p:nvSpPr>
        <p:spPr>
          <a:xfrm>
            <a:off x="3446654" y="3226187"/>
            <a:ext cx="3888432" cy="261610"/>
          </a:xfrm>
          <a:prstGeom prst="rect">
            <a:avLst/>
          </a:prstGeom>
          <a:noFill/>
        </p:spPr>
        <p:txBody>
          <a:bodyPr wrap="square" rtlCol="0">
            <a:spAutoFit/>
          </a:bodyPr>
          <a:lstStyle/>
          <a:p>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前提条件：ヘルシンキ地域一人暮らしの年金受給者</a:t>
            </a:r>
            <a:endParaRPr lang="en-US" altLang="ja-JP"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17" name="テキスト ボックス 16">
            <a:extLst>
              <a:ext uri="{FF2B5EF4-FFF2-40B4-BE49-F238E27FC236}">
                <a16:creationId xmlns:a16="http://schemas.microsoft.com/office/drawing/2014/main" id="{961EC6B5-1126-42D2-9D37-0040EEEF7F32}"/>
              </a:ext>
            </a:extLst>
          </p:cNvPr>
          <p:cNvSpPr txBox="1"/>
          <p:nvPr/>
        </p:nvSpPr>
        <p:spPr>
          <a:xfrm>
            <a:off x="8138510" y="3239398"/>
            <a:ext cx="1584176" cy="261610"/>
          </a:xfrm>
          <a:prstGeom prst="rect">
            <a:avLst/>
          </a:prstGeom>
          <a:noFill/>
        </p:spPr>
        <p:txBody>
          <a:bodyPr wrap="square" rtlCol="0">
            <a:spAutoFit/>
          </a:bodyPr>
          <a:lstStyle/>
          <a:p>
            <a:r>
              <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単位：ユーロ／月額</a:t>
            </a:r>
          </a:p>
        </p:txBody>
      </p:sp>
      <p:graphicFrame>
        <p:nvGraphicFramePr>
          <p:cNvPr id="18" name="表 17">
            <a:extLst>
              <a:ext uri="{FF2B5EF4-FFF2-40B4-BE49-F238E27FC236}">
                <a16:creationId xmlns:a16="http://schemas.microsoft.com/office/drawing/2014/main" id="{236F3D68-2B7C-4559-910C-A4D4DA3E29D5}"/>
              </a:ext>
            </a:extLst>
          </p:cNvPr>
          <p:cNvGraphicFramePr>
            <a:graphicFrameLocks noGrp="1"/>
          </p:cNvGraphicFramePr>
          <p:nvPr>
            <p:extLst>
              <p:ext uri="{D42A27DB-BD31-4B8C-83A1-F6EECF244321}">
                <p14:modId xmlns:p14="http://schemas.microsoft.com/office/powerpoint/2010/main" val="2963761062"/>
              </p:ext>
            </p:extLst>
          </p:nvPr>
        </p:nvGraphicFramePr>
        <p:xfrm>
          <a:off x="3448738" y="3429000"/>
          <a:ext cx="5968760" cy="3027045"/>
        </p:xfrm>
        <a:graphic>
          <a:graphicData uri="http://schemas.openxmlformats.org/drawingml/2006/table">
            <a:tbl>
              <a:tblPr firstRow="1" lastCol="1" bandRow="1" bandCol="1">
                <a:tableStyleId>{073A0DAA-6AF3-43AB-8588-CEC1D06C72B9}</a:tableStyleId>
              </a:tblPr>
              <a:tblGrid>
                <a:gridCol w="640166">
                  <a:extLst>
                    <a:ext uri="{9D8B030D-6E8A-4147-A177-3AD203B41FA5}">
                      <a16:colId xmlns:a16="http://schemas.microsoft.com/office/drawing/2014/main" val="20000"/>
                    </a:ext>
                  </a:extLst>
                </a:gridCol>
                <a:gridCol w="888099">
                  <a:extLst>
                    <a:ext uri="{9D8B030D-6E8A-4147-A177-3AD203B41FA5}">
                      <a16:colId xmlns:a16="http://schemas.microsoft.com/office/drawing/2014/main" val="20001"/>
                    </a:ext>
                  </a:extLst>
                </a:gridCol>
                <a:gridCol w="888099">
                  <a:extLst>
                    <a:ext uri="{9D8B030D-6E8A-4147-A177-3AD203B41FA5}">
                      <a16:colId xmlns:a16="http://schemas.microsoft.com/office/drawing/2014/main" val="20002"/>
                    </a:ext>
                  </a:extLst>
                </a:gridCol>
                <a:gridCol w="888099">
                  <a:extLst>
                    <a:ext uri="{9D8B030D-6E8A-4147-A177-3AD203B41FA5}">
                      <a16:colId xmlns:a16="http://schemas.microsoft.com/office/drawing/2014/main" val="20003"/>
                    </a:ext>
                  </a:extLst>
                </a:gridCol>
                <a:gridCol w="888099">
                  <a:extLst>
                    <a:ext uri="{9D8B030D-6E8A-4147-A177-3AD203B41FA5}">
                      <a16:colId xmlns:a16="http://schemas.microsoft.com/office/drawing/2014/main" val="20004"/>
                    </a:ext>
                  </a:extLst>
                </a:gridCol>
                <a:gridCol w="888099">
                  <a:extLst>
                    <a:ext uri="{9D8B030D-6E8A-4147-A177-3AD203B41FA5}">
                      <a16:colId xmlns:a16="http://schemas.microsoft.com/office/drawing/2014/main" val="20005"/>
                    </a:ext>
                  </a:extLst>
                </a:gridCol>
                <a:gridCol w="888099">
                  <a:extLst>
                    <a:ext uri="{9D8B030D-6E8A-4147-A177-3AD203B41FA5}">
                      <a16:colId xmlns:a16="http://schemas.microsoft.com/office/drawing/2014/main" val="20006"/>
                    </a:ext>
                  </a:extLst>
                </a:gridCol>
              </a:tblGrid>
              <a:tr h="233074">
                <a:tc>
                  <a:txBody>
                    <a:bodyPr/>
                    <a:lstStyle/>
                    <a:p>
                      <a:pPr algn="ctr"/>
                      <a:r>
                        <a:rPr kumimoji="1" lang="ja-JP" altLang="en-US" sz="1100" dirty="0">
                          <a:latin typeface="メイリオ" panose="020B0604030504040204" pitchFamily="50" charset="-128"/>
                          <a:ea typeface="メイリオ" panose="020B0604030504040204" pitchFamily="50" charset="-128"/>
                          <a:sym typeface="メイリオ" panose="020B0604030504040204" pitchFamily="50" charset="-128"/>
                        </a:rPr>
                        <a:t>例</a:t>
                      </a:r>
                    </a:p>
                  </a:txBody>
                  <a:tcPr anchor="ctr">
                    <a:lnL w="12700" cap="flat" cmpd="sng" algn="ctr">
                      <a:noFill/>
                      <a:prstDash val="sysDash"/>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fontAlgn="ctr"/>
                      <a:r>
                        <a:rPr lang="zh-TW" altLang="en-US" sz="11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所得関連年金</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fontAlgn="ctr"/>
                      <a:r>
                        <a:rPr lang="ja-JP" altLang="en-US" sz="11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基礎年金</a:t>
                      </a:r>
                      <a:endParaRPr lang="ja-JP" altLang="en-US" sz="1100" b="0"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fontAlgn="ctr"/>
                      <a:r>
                        <a:rPr lang="zh-TW" altLang="en-US" sz="11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基礎年金</a:t>
                      </a:r>
                      <a:endParaRPr lang="en-US" altLang="zh-TW" sz="1100" u="none" strike="noStrike" dirty="0">
                        <a:effectLst/>
                        <a:latin typeface="メイリオ" panose="020B0604030504040204" pitchFamily="50" charset="-128"/>
                        <a:ea typeface="メイリオ" panose="020B0604030504040204" pitchFamily="50" charset="-128"/>
                        <a:sym typeface="メイリオ" panose="020B0604030504040204" pitchFamily="50" charset="-128"/>
                      </a:endParaRPr>
                    </a:p>
                    <a:p>
                      <a:pPr algn="ctr" fontAlgn="ctr"/>
                      <a:r>
                        <a:rPr lang="zh-TW" altLang="en-US" sz="11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（保障分）</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fontAlgn="ctr"/>
                      <a:r>
                        <a:rPr lang="ja-JP" altLang="en-US" sz="11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税金</a:t>
                      </a:r>
                      <a:endParaRPr lang="ja-JP" altLang="en-US" sz="1100" b="0"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fontAlgn="ctr"/>
                      <a:r>
                        <a:rPr lang="ja-JP" altLang="en-US" sz="11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住宅手当</a:t>
                      </a:r>
                      <a:endParaRPr lang="ja-JP" altLang="en-US" sz="1100" b="0"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ctr" fontAlgn="ctr"/>
                      <a:r>
                        <a:rPr lang="ja-JP" altLang="en-US" sz="11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可処分所得</a:t>
                      </a:r>
                      <a:endParaRPr lang="ja-JP" altLang="en-US" sz="1100" b="1"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9525" marT="9525" marB="0"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226635">
                <a:tc>
                  <a:txBody>
                    <a:bodyPr/>
                    <a:lstStyle/>
                    <a:p>
                      <a:pPr algn="ctr"/>
                      <a:r>
                        <a:rPr kumimoji="1" lang="ja-JP" altLang="en-US" sz="1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747</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504</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1,246</a:t>
                      </a:r>
                      <a:endParaRPr lang="en-US" altLang="ja-JP" sz="1400" b="1"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226635">
                <a:tc>
                  <a:txBody>
                    <a:bodyPr/>
                    <a:lstStyle/>
                    <a:p>
                      <a:pPr algn="ctr"/>
                      <a:r>
                        <a:rPr kumimoji="1" lang="ja-JP" altLang="en-US" sz="1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637</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110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504</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1,246</a:t>
                      </a:r>
                      <a:endParaRPr lang="en-US" altLang="ja-JP" sz="1400" b="1"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2"/>
                  </a:ext>
                </a:extLst>
              </a:tr>
              <a:tr h="226635">
                <a:tc>
                  <a:txBody>
                    <a:bodyPr/>
                    <a:lstStyle/>
                    <a:p>
                      <a:pPr algn="ctr"/>
                      <a:r>
                        <a:rPr kumimoji="1" lang="ja-JP" altLang="en-US" sz="1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③</a:t>
                      </a:r>
                      <a:endParaRPr kumimoji="1" lang="en-US" altLang="ja-JP" sz="1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150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590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7</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504</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1,246</a:t>
                      </a:r>
                      <a:endParaRPr lang="en-US" altLang="ja-JP" sz="1400" b="1"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3"/>
                  </a:ext>
                </a:extLst>
              </a:tr>
              <a:tr h="226635">
                <a:tc>
                  <a:txBody>
                    <a:bodyPr/>
                    <a:lstStyle/>
                    <a:p>
                      <a:pPr algn="ctr"/>
                      <a:r>
                        <a:rPr kumimoji="1" lang="ja-JP" altLang="en-US" sz="1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200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565</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498</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1,258</a:t>
                      </a:r>
                      <a:endParaRPr lang="en-US" altLang="ja-JP" sz="1400" b="1"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4"/>
                  </a:ext>
                </a:extLst>
              </a:tr>
              <a:tr h="226635">
                <a:tc>
                  <a:txBody>
                    <a:bodyPr/>
                    <a:lstStyle/>
                    <a:p>
                      <a:pPr algn="ctr"/>
                      <a:r>
                        <a:rPr kumimoji="1" lang="ja-JP" altLang="en-US" sz="1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⑤</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300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515</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-6</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481</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1,290</a:t>
                      </a:r>
                      <a:endParaRPr lang="en-US" altLang="ja-JP" sz="1400" b="1"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5"/>
                  </a:ext>
                </a:extLst>
              </a:tr>
              <a:tr h="226635">
                <a:tc>
                  <a:txBody>
                    <a:bodyPr/>
                    <a:lstStyle/>
                    <a:p>
                      <a:pPr algn="ctr"/>
                      <a:r>
                        <a:rPr kumimoji="1" lang="ja-JP" altLang="en-US" sz="1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⑥</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600</a:t>
                      </a:r>
                      <a:endParaRPr lang="en-US" altLang="ja-JP" sz="1400" b="0" i="0" u="none" strike="noStrike">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365</a:t>
                      </a:r>
                      <a:endParaRPr lang="en-US" altLang="ja-JP" sz="1400" b="0" i="0" u="none" strike="noStrike">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-22</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430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1,373</a:t>
                      </a:r>
                      <a:endParaRPr lang="en-US" altLang="ja-JP" sz="1400" b="1"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6"/>
                  </a:ext>
                </a:extLst>
              </a:tr>
              <a:tr h="226635">
                <a:tc>
                  <a:txBody>
                    <a:bodyPr/>
                    <a:lstStyle/>
                    <a:p>
                      <a:pPr algn="ctr"/>
                      <a:r>
                        <a:rPr kumimoji="1" lang="ja-JP" altLang="en-US" sz="1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⑦</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800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265</a:t>
                      </a:r>
                      <a:endParaRPr lang="en-US" altLang="ja-JP" sz="1400" b="0" i="0" u="none" strike="noStrike">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-59</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396</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a:txBody>
                    <a:bodyPr/>
                    <a:lstStyle/>
                    <a:p>
                      <a:pPr algn="r" fontAlgn="ctr"/>
                      <a:r>
                        <a:rPr lang="en-US" altLang="ja-JP" sz="14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1,402</a:t>
                      </a:r>
                      <a:endParaRPr lang="en-US" altLang="ja-JP" sz="1400" b="1"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7"/>
                  </a:ext>
                </a:extLst>
              </a:tr>
              <a:tr h="226635">
                <a:tc>
                  <a:txBody>
                    <a:bodyPr/>
                    <a:lstStyle/>
                    <a:p>
                      <a:pPr algn="ctr"/>
                      <a:r>
                        <a:rPr kumimoji="1" lang="ja-JP" altLang="en-US" sz="16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⑧</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1,500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-220</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r" fontAlgn="ctr"/>
                      <a:r>
                        <a:rPr lang="en-US" altLang="ja-JP" sz="140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rPr>
                        <a:t>248</a:t>
                      </a:r>
                      <a:endParaRPr lang="en-US" altLang="ja-JP" sz="1400" b="0" i="0" u="none" strike="noStrike" dirty="0">
                        <a:solidFill>
                          <a:srgbClr val="00206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270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r" fontAlgn="ctr"/>
                      <a:r>
                        <a:rPr lang="en-US" altLang="ja-JP" sz="1400" u="none" strike="noStrike" dirty="0">
                          <a:effectLst/>
                          <a:latin typeface="メイリオ" panose="020B0604030504040204" pitchFamily="50" charset="-128"/>
                          <a:ea typeface="メイリオ" panose="020B0604030504040204" pitchFamily="50" charset="-128"/>
                          <a:sym typeface="メイリオ" panose="020B0604030504040204" pitchFamily="50" charset="-128"/>
                        </a:rPr>
                        <a:t>1,528</a:t>
                      </a:r>
                      <a:endParaRPr lang="en-US" altLang="ja-JP" sz="1400" b="1" i="0" u="none" strike="noStrike" dirty="0">
                        <a:solidFill>
                          <a:srgbClr val="000000"/>
                        </a:solidFill>
                        <a:effectLst/>
                        <a:latin typeface="メイリオ" panose="020B0604030504040204" pitchFamily="50" charset="-128"/>
                        <a:ea typeface="メイリオ" panose="020B0604030504040204" pitchFamily="50" charset="-128"/>
                        <a:sym typeface="メイリオ" panose="020B0604030504040204" pitchFamily="50" charset="-128"/>
                      </a:endParaRPr>
                    </a:p>
                  </a:txBody>
                  <a:tcPr marL="9525" marR="108000"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ysDash"/>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4119535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8014816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61848"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a:t>
            </a:r>
            <a:r>
              <a:rPr lang="zh-TW" altLang="en-US" dirty="0"/>
              <a:t>介護保険制度</a:t>
            </a:r>
            <a:r>
              <a:rPr lang="ja-JP" altLang="en-US" dirty="0"/>
              <a:t>（</a:t>
            </a:r>
            <a:r>
              <a:rPr lang="en-US" altLang="ja-JP" dirty="0"/>
              <a:t>3/5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2004395"/>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フィンランドは中央政府と基礎自治体（</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Kunta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）の二層制になっている。小規模自治体も多いことから、近隣の地方自治体が連携した地域（</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Maakunta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）が医療・社会福祉サービスを担っている（</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年時点で自治体数</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310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医療・社会福祉サービスには、保育、高齢者ケア、障害者ケア、生活保護、アルコール薬物依存症ケア、予防保健事業及び１次医療、２次医療、歯科治療、環境衛生などが含まれる。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１次医療は自治体の医療センター</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Terveysasema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が担当する。専門病院（公立）を拠点とした自治体連合（</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19</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地域）が２次医療を、さらに高度な医療を行う拠点病院（大学病院）を軸となって３次医療圏を担う。</a:t>
            </a:r>
          </a:p>
        </p:txBody>
      </p:sp>
      <p:pic>
        <p:nvPicPr>
          <p:cNvPr id="7" name="図 6">
            <a:extLst>
              <a:ext uri="{FF2B5EF4-FFF2-40B4-BE49-F238E27FC236}">
                <a16:creationId xmlns:a16="http://schemas.microsoft.com/office/drawing/2014/main" id="{712DDCFD-73ED-411B-8A46-608B2AE612FE}"/>
              </a:ext>
            </a:extLst>
          </p:cNvPr>
          <p:cNvPicPr>
            <a:picLocks noChangeAspect="1"/>
          </p:cNvPicPr>
          <p:nvPr/>
        </p:nvPicPr>
        <p:blipFill>
          <a:blip r:embed="rId7"/>
          <a:stretch>
            <a:fillRect/>
          </a:stretch>
        </p:blipFill>
        <p:spPr>
          <a:xfrm>
            <a:off x="3740677" y="3213986"/>
            <a:ext cx="5837456" cy="3167342"/>
          </a:xfrm>
          <a:prstGeom prst="rect">
            <a:avLst/>
          </a:prstGeom>
        </p:spPr>
      </p:pic>
      <p:sp>
        <p:nvSpPr>
          <p:cNvPr id="9" name="テキスト ボックス 8">
            <a:extLst>
              <a:ext uri="{FF2B5EF4-FFF2-40B4-BE49-F238E27FC236}">
                <a16:creationId xmlns:a16="http://schemas.microsoft.com/office/drawing/2014/main" id="{3B4D8ABB-4A13-4B01-8B66-2436CC3B73F4}"/>
              </a:ext>
            </a:extLst>
          </p:cNvPr>
          <p:cNvSpPr txBox="1"/>
          <p:nvPr/>
        </p:nvSpPr>
        <p:spPr>
          <a:xfrm>
            <a:off x="3738182" y="2782089"/>
            <a:ext cx="5756308" cy="430887"/>
          </a:xfrm>
          <a:prstGeom prst="rect">
            <a:avLst/>
          </a:prstGeom>
          <a:noFill/>
        </p:spPr>
        <p:txBody>
          <a:bodyPr wrap="square" rtlCol="0">
            <a:spAutoFit/>
          </a:bodyPr>
          <a:lstStyle/>
          <a:p>
            <a:pPr algn="ctr"/>
            <a:r>
              <a:rPr lang="ja-JP" altLang="en-US" sz="1100" b="0" dirty="0">
                <a:solidFill>
                  <a:srgbClr val="2D2DB9">
                    <a:lumMod val="75000"/>
                  </a:srgbClr>
                </a:solidFill>
                <a:latin typeface="メイリオ" panose="020B0604030504040204" pitchFamily="50" charset="-128"/>
                <a:ea typeface="メイリオ" panose="020B0604030504040204" pitchFamily="50" charset="-128"/>
                <a:sym typeface="メイリオ" panose="020B0604030504040204" pitchFamily="50" charset="-128"/>
              </a:rPr>
              <a:t>３次医療圏の拠点病院は、テストラボとしての機能を持ち、</a:t>
            </a:r>
            <a:endParaRPr lang="en-US" altLang="ja-JP" sz="1100" b="0" dirty="0">
              <a:solidFill>
                <a:srgbClr val="2D2DB9">
                  <a:lumMod val="75000"/>
                </a:srgbClr>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100" b="0" dirty="0">
                <a:solidFill>
                  <a:srgbClr val="2D2DB9">
                    <a:lumMod val="75000"/>
                  </a:srgbClr>
                </a:solidFill>
                <a:latin typeface="メイリオ" panose="020B0604030504040204" pitchFamily="50" charset="-128"/>
                <a:ea typeface="メイリオ" panose="020B0604030504040204" pitchFamily="50" charset="-128"/>
                <a:sym typeface="メイリオ" panose="020B0604030504040204" pitchFamily="50" charset="-128"/>
              </a:rPr>
              <a:t>企業と連携した実証実験施設としても活動している。</a:t>
            </a:r>
          </a:p>
        </p:txBody>
      </p:sp>
      <p:pic>
        <p:nvPicPr>
          <p:cNvPr id="11" name="図 10">
            <a:extLst>
              <a:ext uri="{FF2B5EF4-FFF2-40B4-BE49-F238E27FC236}">
                <a16:creationId xmlns:a16="http://schemas.microsoft.com/office/drawing/2014/main" id="{585D6FDE-AB38-4AA4-9A43-F8C1F9F178A6}"/>
              </a:ext>
            </a:extLst>
          </p:cNvPr>
          <p:cNvPicPr>
            <a:picLocks noChangeAspect="1"/>
          </p:cNvPicPr>
          <p:nvPr/>
        </p:nvPicPr>
        <p:blipFill>
          <a:blip r:embed="rId8"/>
          <a:stretch>
            <a:fillRect/>
          </a:stretch>
        </p:blipFill>
        <p:spPr>
          <a:xfrm>
            <a:off x="1006020" y="3074628"/>
            <a:ext cx="2139305" cy="3381637"/>
          </a:xfrm>
          <a:prstGeom prst="rect">
            <a:avLst/>
          </a:prstGeom>
        </p:spPr>
      </p:pic>
      <p:sp>
        <p:nvSpPr>
          <p:cNvPr id="12" name="テキスト ボックス 11">
            <a:extLst>
              <a:ext uri="{FF2B5EF4-FFF2-40B4-BE49-F238E27FC236}">
                <a16:creationId xmlns:a16="http://schemas.microsoft.com/office/drawing/2014/main" id="{0476CFA9-9491-4E37-B7BC-330F4288ABE0}"/>
              </a:ext>
            </a:extLst>
          </p:cNvPr>
          <p:cNvSpPr txBox="1"/>
          <p:nvPr/>
        </p:nvSpPr>
        <p:spPr>
          <a:xfrm>
            <a:off x="560512" y="3555918"/>
            <a:ext cx="1144291" cy="938719"/>
          </a:xfrm>
          <a:prstGeom prst="rect">
            <a:avLst/>
          </a:prstGeom>
          <a:noFill/>
        </p:spPr>
        <p:txBody>
          <a:bodyPr wrap="square" rtlCol="0">
            <a:spAutoFit/>
          </a:bodyPr>
          <a:lstStyle/>
          <a:p>
            <a:r>
              <a:rPr lang="ja-JP" altLang="en-US" sz="1100" dirty="0">
                <a:solidFill>
                  <a:srgbClr val="2D2DB9">
                    <a:lumMod val="75000"/>
                  </a:srgbClr>
                </a:solidFill>
                <a:latin typeface="メイリオ" panose="020B0604030504040204" pitchFamily="50" charset="-128"/>
                <a:ea typeface="メイリオ" panose="020B0604030504040204" pitchFamily="50" charset="-128"/>
                <a:sym typeface="メイリオ" panose="020B0604030504040204" pitchFamily="50" charset="-128"/>
              </a:rPr>
              <a:t>２次医療圏は</a:t>
            </a:r>
            <a:endParaRPr lang="en-US" altLang="ja-JP" sz="1100" dirty="0">
              <a:solidFill>
                <a:srgbClr val="2D2DB9">
                  <a:lumMod val="75000"/>
                </a:srgbClr>
              </a:solidFill>
              <a:latin typeface="メイリオ" panose="020B0604030504040204" pitchFamily="50" charset="-128"/>
              <a:ea typeface="メイリオ" panose="020B0604030504040204" pitchFamily="50" charset="-128"/>
              <a:sym typeface="メイリオ" panose="020B0604030504040204" pitchFamily="50" charset="-128"/>
            </a:endParaRPr>
          </a:p>
          <a:p>
            <a:r>
              <a:rPr lang="en-US" altLang="ja-JP" sz="1100" dirty="0">
                <a:solidFill>
                  <a:srgbClr val="2D2DB9">
                    <a:lumMod val="75000"/>
                  </a:srgbClr>
                </a:solidFill>
                <a:latin typeface="メイリオ" panose="020B0604030504040204" pitchFamily="50" charset="-128"/>
                <a:ea typeface="メイリオ" panose="020B0604030504040204" pitchFamily="50" charset="-128"/>
                <a:sym typeface="メイリオ" panose="020B0604030504040204" pitchFamily="50" charset="-128"/>
              </a:rPr>
              <a:t>19</a:t>
            </a:r>
            <a:r>
              <a:rPr lang="ja-JP" altLang="en-US" sz="1100" dirty="0">
                <a:solidFill>
                  <a:srgbClr val="2D2DB9">
                    <a:lumMod val="75000"/>
                  </a:srgbClr>
                </a:solidFill>
                <a:latin typeface="メイリオ" panose="020B0604030504040204" pitchFamily="50" charset="-128"/>
                <a:ea typeface="メイリオ" panose="020B0604030504040204" pitchFamily="50" charset="-128"/>
                <a:sym typeface="メイリオ" panose="020B0604030504040204" pitchFamily="50" charset="-128"/>
              </a:rPr>
              <a:t>の地域単位で</a:t>
            </a:r>
            <a:endParaRPr lang="en-US" altLang="ja-JP" sz="1100" dirty="0">
              <a:solidFill>
                <a:srgbClr val="2D2DB9">
                  <a:lumMod val="75000"/>
                </a:srgbClr>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1100" dirty="0">
                <a:solidFill>
                  <a:srgbClr val="2D2DB9">
                    <a:lumMod val="75000"/>
                  </a:srgbClr>
                </a:solidFill>
                <a:latin typeface="メイリオ" panose="020B0604030504040204" pitchFamily="50" charset="-128"/>
                <a:ea typeface="メイリオ" panose="020B0604030504040204" pitchFamily="50" charset="-128"/>
                <a:sym typeface="メイリオ" panose="020B0604030504040204" pitchFamily="50" charset="-128"/>
              </a:rPr>
              <a:t>提供されている。</a:t>
            </a:r>
          </a:p>
        </p:txBody>
      </p:sp>
      <p:grpSp>
        <p:nvGrpSpPr>
          <p:cNvPr id="14" name="グループ化 13">
            <a:extLst>
              <a:ext uri="{FF2B5EF4-FFF2-40B4-BE49-F238E27FC236}">
                <a16:creationId xmlns:a16="http://schemas.microsoft.com/office/drawing/2014/main" id="{D0D0F98C-5917-402B-96EE-26384AFBEECA}"/>
              </a:ext>
            </a:extLst>
          </p:cNvPr>
          <p:cNvGrpSpPr/>
          <p:nvPr/>
        </p:nvGrpSpPr>
        <p:grpSpPr>
          <a:xfrm>
            <a:off x="560512" y="2638073"/>
            <a:ext cx="3021746" cy="457200"/>
            <a:chOff x="560512" y="2276872"/>
            <a:chExt cx="3021746" cy="457200"/>
          </a:xfrm>
        </p:grpSpPr>
        <p:sp>
          <p:nvSpPr>
            <p:cNvPr id="15" name="Rectangle 2">
              <a:extLst>
                <a:ext uri="{FF2B5EF4-FFF2-40B4-BE49-F238E27FC236}">
                  <a16:creationId xmlns:a16="http://schemas.microsoft.com/office/drawing/2014/main" id="{7D47B338-1E41-4835-8203-E5C9EBC3FD69}"/>
                </a:ext>
              </a:extLst>
            </p:cNvPr>
            <p:cNvSpPr txBox="1">
              <a:spLocks noChangeArrowheads="1"/>
            </p:cNvSpPr>
            <p:nvPr/>
          </p:nvSpPr>
          <p:spPr>
            <a:xfrm>
              <a:off x="701938" y="2276872"/>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フィンランドの医療圏</a:t>
              </a:r>
            </a:p>
          </p:txBody>
        </p:sp>
        <p:cxnSp>
          <p:nvCxnSpPr>
            <p:cNvPr id="16" name="直線コネクタ 15">
              <a:extLst>
                <a:ext uri="{FF2B5EF4-FFF2-40B4-BE49-F238E27FC236}">
                  <a16:creationId xmlns:a16="http://schemas.microsoft.com/office/drawing/2014/main" id="{0A1647C1-ED3A-4028-B51A-2338233DE293}"/>
                </a:ext>
              </a:extLst>
            </p:cNvPr>
            <p:cNvCxnSpPr/>
            <p:nvPr/>
          </p:nvCxnSpPr>
          <p:spPr bwMode="auto">
            <a:xfrm>
              <a:off x="560512" y="2617429"/>
              <a:ext cx="2628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09AD68C3-323A-4D1F-B0A7-BB1DEC15222B}"/>
                </a:ext>
              </a:extLst>
            </p:cNvPr>
            <p:cNvSpPr/>
            <p:nvPr/>
          </p:nvSpPr>
          <p:spPr bwMode="auto">
            <a:xfrm>
              <a:off x="560512" y="2286553"/>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100205846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3231742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62874"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a:t>
            </a:r>
            <a:r>
              <a:rPr lang="zh-TW" altLang="en-US" dirty="0"/>
              <a:t>介護保険制度</a:t>
            </a:r>
            <a:r>
              <a:rPr lang="ja-JP" altLang="en-US" dirty="0"/>
              <a:t>（</a:t>
            </a:r>
            <a:r>
              <a:rPr lang="en-US" altLang="ja-JP" dirty="0"/>
              <a:t>4/5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03489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医療・社会福祉に関しては、社会保健省（ＭＳＡＨ）が政策を管轄し、基礎自治体</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kunta</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が市民に対するサービスの提供責務を負っている。自治体がサービスの整備・調達（民間委託等）を行い、市民に提供する仕組みである。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提供するサービスの範囲や自己負担額の割合は各自治体ごとに設定できる。</a:t>
            </a:r>
          </a:p>
        </p:txBody>
      </p:sp>
      <p:graphicFrame>
        <p:nvGraphicFramePr>
          <p:cNvPr id="7" name="Table 204">
            <a:extLst>
              <a:ext uri="{FF2B5EF4-FFF2-40B4-BE49-F238E27FC236}">
                <a16:creationId xmlns:a16="http://schemas.microsoft.com/office/drawing/2014/main" id="{5E902F43-6D97-4BDD-A87E-1562CCD90CBA}"/>
              </a:ext>
            </a:extLst>
          </p:cNvPr>
          <p:cNvGraphicFramePr>
            <a:graphicFrameLocks noGrp="1"/>
          </p:cNvGraphicFramePr>
          <p:nvPr>
            <p:extLst>
              <p:ext uri="{D42A27DB-BD31-4B8C-83A1-F6EECF244321}">
                <p14:modId xmlns:p14="http://schemas.microsoft.com/office/powerpoint/2010/main" val="4252397797"/>
              </p:ext>
            </p:extLst>
          </p:nvPr>
        </p:nvGraphicFramePr>
        <p:xfrm>
          <a:off x="416495" y="1988840"/>
          <a:ext cx="9289480" cy="4533044"/>
        </p:xfrm>
        <a:graphic>
          <a:graphicData uri="http://schemas.openxmlformats.org/drawingml/2006/table">
            <a:tbl>
              <a:tblPr firstRow="1" bandRow="1" bandCol="1">
                <a:tableStyleId>{5C22544A-7EE6-4342-B048-85BDC9FD1C3A}</a:tableStyleId>
              </a:tblPr>
              <a:tblGrid>
                <a:gridCol w="1040422">
                  <a:extLst>
                    <a:ext uri="{9D8B030D-6E8A-4147-A177-3AD203B41FA5}">
                      <a16:colId xmlns:a16="http://schemas.microsoft.com/office/drawing/2014/main" val="20000"/>
                    </a:ext>
                  </a:extLst>
                </a:gridCol>
                <a:gridCol w="4087371">
                  <a:extLst>
                    <a:ext uri="{9D8B030D-6E8A-4147-A177-3AD203B41FA5}">
                      <a16:colId xmlns:a16="http://schemas.microsoft.com/office/drawing/2014/main" val="20001"/>
                    </a:ext>
                  </a:extLst>
                </a:gridCol>
                <a:gridCol w="4161687">
                  <a:extLst>
                    <a:ext uri="{9D8B030D-6E8A-4147-A177-3AD203B41FA5}">
                      <a16:colId xmlns:a16="http://schemas.microsoft.com/office/drawing/2014/main" val="20002"/>
                    </a:ext>
                  </a:extLst>
                </a:gridCol>
              </a:tblGrid>
              <a:tr h="358073">
                <a:tc>
                  <a:txBody>
                    <a:bodyPr/>
                    <a:lstStyle/>
                    <a:p>
                      <a:pPr algn="ctr"/>
                      <a:r>
                        <a:rPr lang="ja-JP" altLang="en-US" sz="1050" dirty="0">
                          <a:latin typeface="メイリオ" panose="020B0604030504040204" pitchFamily="50" charset="-128"/>
                          <a:ea typeface="メイリオ" panose="020B0604030504040204" pitchFamily="50" charset="-128"/>
                          <a:sym typeface="メイリオ" panose="020B0604030504040204" pitchFamily="50" charset="-128"/>
                        </a:rPr>
                        <a:t>国名</a:t>
                      </a: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フィンランド</a:t>
                      </a:r>
                      <a:r>
                        <a:rPr lang="ja-JP" altLang="en-US"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（国民皆保険制度の介護関連）</a:t>
                      </a:r>
                      <a:endParaRPr lang="en-US" altLang="ja-JP" sz="12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762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日本</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3015257">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介護保険制度</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の内容</a:t>
                      </a:r>
                      <a:endParaRPr lang="en-US" altLang="ja-JP"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全国民、１年以上居住する外国人</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17780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１次医療の地域の医療センター</a:t>
                      </a:r>
                      <a:br>
                        <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0" baseline="0" dirty="0" err="1">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Terveysasema</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がＭＤＳ、ＲＡＩ－ＨＣ、</a:t>
                      </a:r>
                      <a:br>
                        <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ＲＡＶＡインデックス等客観的指標に</a:t>
                      </a:r>
                      <a:br>
                        <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申請者の状況を勘酌し、総合的に認定</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在宅、高齢者向け住宅</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（サービス付き）、老人ホーム、病院・診療所</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ホームヘルプ、日常生活サポート、</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リハビリテーション、福祉用具・機器支給、</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住宅改造、近親者介護給付など</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自己負担額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所得状況及び自治体により一部負担あり</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 付 方 式 ：</a:t>
                      </a:r>
                      <a:r>
                        <a:rPr lang="ja-JP" altLang="en-US" sz="105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サービス給付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100" b="1" kern="1200" dirty="0">
                          <a:solidFill>
                            <a:srgbClr val="C00000"/>
                          </a:solidFill>
                          <a:latin typeface="メイリオ" panose="020B0604030504040204" pitchFamily="50" charset="-128"/>
                          <a:ea typeface="メイリオ" panose="020B0604030504040204" pitchFamily="50" charset="-128"/>
                          <a:cs typeface="+mn-cs"/>
                          <a:sym typeface="メイリオ" panose="020B0604030504040204" pitchFamily="50" charset="-128"/>
                        </a:rPr>
                        <a:t>家族等による介護の提供（インフォーマルケア）に対する現金給付もあり。</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給付限度額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なし</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被保険者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第１号被保険者（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歳以上）</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719138" indent="0" algn="l">
                        <a:lnSpc>
                          <a:spcPts val="1500"/>
                        </a:lnSpc>
                      </a:pP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第２号被保険者（</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64</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歳の医療保険加入者）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介護認定</a:t>
                      </a:r>
                      <a:r>
                        <a:rPr lang="ja-JP" altLang="en-US" sz="1100" b="1"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一次判定（コンピュータによる推計）、</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indent="0" algn="l">
                        <a:lnSpc>
                          <a:spcPts val="1500"/>
                        </a:lnSpc>
                        <a:buFont typeface="Wingdings" panose="05000000000000000000" pitchFamily="2" charset="2"/>
                        <a:buNone/>
                      </a:pPr>
                      <a:r>
                        <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二次判定（介護認定審査会による審査）</a:t>
                      </a:r>
                      <a:endPar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600"/>
                        </a:lnSpc>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適応範囲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居宅、高齢者施設、通所</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a:t>
                      </a:r>
                      <a:r>
                        <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生活支援、入浴介護、</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リハビリテーション、</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福祉用具レンタル、</a:t>
                      </a:r>
                      <a:b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特定福祉用品販売、</a:t>
                      </a:r>
                      <a:br>
                        <a:rPr lang="en-US" altLang="ja-JP"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br>
                      <a:r>
                        <a:rPr lang="ja-JP" altLang="en-US" sz="1100" b="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住宅バリアフリー改修など</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自己負担額 ：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96938" marR="0" lvl="0" indent="0" algn="l" defTabSz="914400" rtl="0" eaLnBrk="1" fontAlgn="auto" latinLnBrk="0" hangingPunct="1">
                        <a:lnSpc>
                          <a:spcPct val="100000"/>
                        </a:lnSpc>
                        <a:spcBef>
                          <a:spcPts val="0"/>
                        </a:spcBef>
                        <a:spcAft>
                          <a:spcPts val="0"/>
                        </a:spcAft>
                        <a:buClrTx/>
                        <a:buSzTx/>
                        <a:buFontTx/>
                        <a:buNone/>
                        <a:tabLst/>
                        <a:defRPr/>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支給限度額を超過する部分は全額自己負担</a:t>
                      </a: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Tx/>
                        <a:buNone/>
                        <a:tabLst/>
                        <a:defRPr/>
                      </a:pPr>
                      <a:endParaRPr lang="en-US" altLang="ja-JP"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 付 方 式 ：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サービス給付</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ts val="600"/>
                        </a:lnSpc>
                        <a:spcBef>
                          <a:spcPts val="0"/>
                        </a:spcBef>
                        <a:spcAft>
                          <a:spcPts val="0"/>
                        </a:spcAft>
                        <a:buClrTx/>
                        <a:buSzTx/>
                        <a:buFont typeface="Wingdings" panose="05000000000000000000" pitchFamily="2" charset="2"/>
                        <a:buNone/>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6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ja-JP" altLang="en-US" sz="1100" b="1"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給付限度額： </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要介護度ごとに異なるが、月額５～</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36</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万円</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100" b="1" dirty="0">
                        <a:solidFill>
                          <a:srgbClr val="003366"/>
                        </a:solidFill>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381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1"/>
                  </a:ext>
                </a:extLst>
              </a:tr>
              <a:tr h="883131">
                <a:tc>
                  <a:txBody>
                    <a:bodyPr/>
                    <a:lstStyle/>
                    <a:p>
                      <a:pPr algn="ctr"/>
                      <a:r>
                        <a:rPr lang="ja-JP" alt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財源</a:t>
                      </a:r>
                      <a:endParaRPr lang="en-US" sz="14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以下の組み合わせ</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地方税、国の補助金（国税）、社会保険庁からの払い戻し</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自己負担（サービスコストのほんの一部、</a:t>
                      </a:r>
                      <a:r>
                        <a:rPr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年実績は</a:t>
                      </a:r>
                      <a:r>
                        <a:rPr lang="en-US" altLang="ja-JP"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7.8</a:t>
                      </a:r>
                      <a:r>
                        <a:rPr lang="ja-JP" altLang="en-US" sz="1100" baseline="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被保険者の保険料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第１号被保険者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23</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％、第２号被保険者 </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27</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 公費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50</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0" algn="l"/>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（国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％、都道府県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％、市町村 </a:t>
                      </a:r>
                      <a:r>
                        <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12.5</a:t>
                      </a:r>
                      <a:r>
                        <a:rPr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pic>
        <p:nvPicPr>
          <p:cNvPr id="9" name="図 8">
            <a:extLst>
              <a:ext uri="{FF2B5EF4-FFF2-40B4-BE49-F238E27FC236}">
                <a16:creationId xmlns:a16="http://schemas.microsoft.com/office/drawing/2014/main" id="{25009CCA-E07F-4E3B-83F2-E2AFF0CD872D}"/>
              </a:ext>
            </a:extLst>
          </p:cNvPr>
          <p:cNvPicPr>
            <a:picLocks noChangeAspect="1"/>
          </p:cNvPicPr>
          <p:nvPr/>
        </p:nvPicPr>
        <p:blipFill>
          <a:blip r:embed="rId7"/>
          <a:stretch>
            <a:fillRect/>
          </a:stretch>
        </p:blipFill>
        <p:spPr>
          <a:xfrm>
            <a:off x="5601072" y="2011469"/>
            <a:ext cx="432048" cy="297713"/>
          </a:xfrm>
          <a:prstGeom prst="rect">
            <a:avLst/>
          </a:prstGeom>
        </p:spPr>
      </p:pic>
      <p:grpSp>
        <p:nvGrpSpPr>
          <p:cNvPr id="11" name="グループ化 10">
            <a:extLst>
              <a:ext uri="{FF2B5EF4-FFF2-40B4-BE49-F238E27FC236}">
                <a16:creationId xmlns:a16="http://schemas.microsoft.com/office/drawing/2014/main" id="{CDABA73A-D42A-4F92-B85B-77308921D65C}"/>
              </a:ext>
            </a:extLst>
          </p:cNvPr>
          <p:cNvGrpSpPr/>
          <p:nvPr/>
        </p:nvGrpSpPr>
        <p:grpSpPr>
          <a:xfrm>
            <a:off x="441896" y="1603648"/>
            <a:ext cx="5032506" cy="457200"/>
            <a:chOff x="488504" y="976671"/>
            <a:chExt cx="3600000" cy="457200"/>
          </a:xfrm>
        </p:grpSpPr>
        <p:sp>
          <p:nvSpPr>
            <p:cNvPr id="12" name="Rectangle 2">
              <a:extLst>
                <a:ext uri="{FF2B5EF4-FFF2-40B4-BE49-F238E27FC236}">
                  <a16:creationId xmlns:a16="http://schemas.microsoft.com/office/drawing/2014/main" id="{F19B6EAD-1794-4753-B133-C3B702D08AF9}"/>
                </a:ext>
              </a:extLst>
            </p:cNvPr>
            <p:cNvSpPr txBox="1">
              <a:spLocks noChangeArrowheads="1"/>
            </p:cNvSpPr>
            <p:nvPr/>
          </p:nvSpPr>
          <p:spPr>
            <a:xfrm>
              <a:off x="595815" y="976671"/>
              <a:ext cx="332574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介護保険制度の日・フィンランド比較</a:t>
              </a:r>
            </a:p>
          </p:txBody>
        </p:sp>
        <p:cxnSp>
          <p:nvCxnSpPr>
            <p:cNvPr id="14" name="直線コネクタ 13">
              <a:extLst>
                <a:ext uri="{FF2B5EF4-FFF2-40B4-BE49-F238E27FC236}">
                  <a16:creationId xmlns:a16="http://schemas.microsoft.com/office/drawing/2014/main" id="{7AC61DB9-AE76-4E4A-9C30-68B1510E2025}"/>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5" name="正方形/長方形 14">
              <a:extLst>
                <a:ext uri="{FF2B5EF4-FFF2-40B4-BE49-F238E27FC236}">
                  <a16:creationId xmlns:a16="http://schemas.microsoft.com/office/drawing/2014/main" id="{EB5C4546-A889-49A5-84E6-36B82FD24558}"/>
                </a:ext>
              </a:extLst>
            </p:cNvPr>
            <p:cNvSpPr/>
            <p:nvPr/>
          </p:nvSpPr>
          <p:spPr bwMode="auto">
            <a:xfrm>
              <a:off x="488504" y="986352"/>
              <a:ext cx="79833"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pic>
        <p:nvPicPr>
          <p:cNvPr id="16" name="図 15">
            <a:extLst>
              <a:ext uri="{FF2B5EF4-FFF2-40B4-BE49-F238E27FC236}">
                <a16:creationId xmlns:a16="http://schemas.microsoft.com/office/drawing/2014/main" id="{D274C05D-9CB1-43EB-8395-34B1B9E84BFF}"/>
              </a:ext>
            </a:extLst>
          </p:cNvPr>
          <p:cNvPicPr>
            <a:picLocks noChangeAspect="1"/>
          </p:cNvPicPr>
          <p:nvPr/>
        </p:nvPicPr>
        <p:blipFill>
          <a:blip r:embed="rId8"/>
          <a:stretch>
            <a:fillRect/>
          </a:stretch>
        </p:blipFill>
        <p:spPr>
          <a:xfrm>
            <a:off x="1424608" y="2005704"/>
            <a:ext cx="436687" cy="271168"/>
          </a:xfrm>
          <a:prstGeom prst="rect">
            <a:avLst/>
          </a:prstGeom>
        </p:spPr>
      </p:pic>
    </p:spTree>
    <p:extLst>
      <p:ext uri="{BB962C8B-B14F-4D97-AF65-F5344CB8AC3E}">
        <p14:creationId xmlns:p14="http://schemas.microsoft.com/office/powerpoint/2010/main" val="3023787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4155280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6389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フィンランドの</a:t>
            </a:r>
            <a:r>
              <a:rPr lang="zh-TW" altLang="en-US" dirty="0"/>
              <a:t>介護保険制度</a:t>
            </a:r>
            <a:r>
              <a:rPr lang="ja-JP" altLang="en-US" dirty="0"/>
              <a:t>（</a:t>
            </a:r>
            <a:r>
              <a:rPr lang="en-US" altLang="ja-JP" dirty="0"/>
              <a:t>5/5</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2.</a:t>
            </a:r>
            <a:r>
              <a:rPr lang="ja-JP" altLang="en-US" dirty="0"/>
              <a:t>医療・公衆衛生</a:t>
            </a:r>
            <a:r>
              <a:rPr lang="en-US" altLang="ja-JP" dirty="0"/>
              <a:t>&gt;</a:t>
            </a:r>
            <a:r>
              <a:rPr lang="ja-JP" altLang="en-US" dirty="0"/>
              <a:t>その他の医療・公衆衛生情報／</a:t>
            </a:r>
            <a:r>
              <a:rPr lang="en-US" altLang="ja-JP" dirty="0"/>
              <a:t>3.</a:t>
            </a:r>
            <a:r>
              <a:rPr lang="ja-JP" altLang="en-US" dirty="0"/>
              <a:t>政策・制度</a:t>
            </a:r>
            <a:r>
              <a:rPr lang="en-US" altLang="ja-JP" dirty="0"/>
              <a:t>&gt;</a:t>
            </a:r>
            <a:r>
              <a:rPr lang="ja-JP" altLang="en-US" dirty="0"/>
              <a:t>公的保険制度</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2650726"/>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福祉政策は、人間の尊厳の尊重、自己決定の権利、プライバシーの権利の保障の３つをコンセプトとし、「社会福祉法」で地方自治体が各種在宅サービスや高齢者向け住宅、老人ホームなどを整備、提供することが定められている。財源は地方自治体が徴収する税金のほか、国からの補助金、利用者の一部自己負担を充て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高齢者が老人ホームなどの施設に移るのは、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時間のケアが必要になった時の最後の手段と考えられている。自宅で暮らすことが難しくなった場合、まずはサービス付き住宅（高齢者・障害者向けのバリアフリー住宅）に移り、必要に応じたサービスを契約して生活するのが一般的である（家賃と契約したサービスの料金を支払う）。</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高齢者の福祉サービスの利用状況をみると、施設ケアから在宅ケアへの移行が進んでいることが分かる。老人ホームの入居者は平均年齢</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84</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歳、平均要介護度</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4.7</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である。</a:t>
            </a:r>
          </a:p>
        </p:txBody>
      </p:sp>
      <p:pic>
        <p:nvPicPr>
          <p:cNvPr id="7" name="図 6">
            <a:extLst>
              <a:ext uri="{FF2B5EF4-FFF2-40B4-BE49-F238E27FC236}">
                <a16:creationId xmlns:a16="http://schemas.microsoft.com/office/drawing/2014/main" id="{2D3217C5-3580-4BCB-B34F-C0DDA359DB30}"/>
              </a:ext>
            </a:extLst>
          </p:cNvPr>
          <p:cNvPicPr>
            <a:picLocks noChangeAspect="1"/>
          </p:cNvPicPr>
          <p:nvPr/>
        </p:nvPicPr>
        <p:blipFill>
          <a:blip r:embed="rId7"/>
          <a:stretch>
            <a:fillRect/>
          </a:stretch>
        </p:blipFill>
        <p:spPr>
          <a:xfrm>
            <a:off x="560512" y="3758901"/>
            <a:ext cx="4178234" cy="2694435"/>
          </a:xfrm>
          <a:prstGeom prst="rect">
            <a:avLst/>
          </a:prstGeom>
        </p:spPr>
      </p:pic>
      <p:grpSp>
        <p:nvGrpSpPr>
          <p:cNvPr id="14" name="グループ化 13">
            <a:extLst>
              <a:ext uri="{FF2B5EF4-FFF2-40B4-BE49-F238E27FC236}">
                <a16:creationId xmlns:a16="http://schemas.microsoft.com/office/drawing/2014/main" id="{B7925943-971D-47AB-9417-C275B297FDC0}"/>
              </a:ext>
            </a:extLst>
          </p:cNvPr>
          <p:cNvGrpSpPr/>
          <p:nvPr/>
        </p:nvGrpSpPr>
        <p:grpSpPr>
          <a:xfrm>
            <a:off x="573212" y="3284984"/>
            <a:ext cx="3816424" cy="457200"/>
            <a:chOff x="488504" y="976671"/>
            <a:chExt cx="3816424" cy="457200"/>
          </a:xfrm>
        </p:grpSpPr>
        <p:sp>
          <p:nvSpPr>
            <p:cNvPr id="15" name="Rectangle 2">
              <a:extLst>
                <a:ext uri="{FF2B5EF4-FFF2-40B4-BE49-F238E27FC236}">
                  <a16:creationId xmlns:a16="http://schemas.microsoft.com/office/drawing/2014/main" id="{3418D6F6-2A1C-4B6D-8FFF-E75942BEDC17}"/>
                </a:ext>
              </a:extLst>
            </p:cNvPr>
            <p:cNvSpPr txBox="1">
              <a:spLocks noChangeArrowheads="1"/>
            </p:cNvSpPr>
            <p:nvPr/>
          </p:nvSpPr>
          <p:spPr>
            <a:xfrm>
              <a:off x="629930" y="976671"/>
              <a:ext cx="367499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高齢者の福祉サービス利用状況</a:t>
              </a:r>
            </a:p>
          </p:txBody>
        </p:sp>
        <p:cxnSp>
          <p:nvCxnSpPr>
            <p:cNvPr id="16" name="直線コネクタ 15">
              <a:extLst>
                <a:ext uri="{FF2B5EF4-FFF2-40B4-BE49-F238E27FC236}">
                  <a16:creationId xmlns:a16="http://schemas.microsoft.com/office/drawing/2014/main" id="{BABD1FD2-8A17-40D6-8B0F-C6E451A2AD65}"/>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7" name="正方形/長方形 16">
              <a:extLst>
                <a:ext uri="{FF2B5EF4-FFF2-40B4-BE49-F238E27FC236}">
                  <a16:creationId xmlns:a16="http://schemas.microsoft.com/office/drawing/2014/main" id="{CC6B0722-9D79-4500-A1C7-2A73DF591972}"/>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8" name="グループ化 17">
            <a:extLst>
              <a:ext uri="{FF2B5EF4-FFF2-40B4-BE49-F238E27FC236}">
                <a16:creationId xmlns:a16="http://schemas.microsoft.com/office/drawing/2014/main" id="{64ECD1F5-5049-4D27-9F10-1BF7EB6940CE}"/>
              </a:ext>
            </a:extLst>
          </p:cNvPr>
          <p:cNvGrpSpPr/>
          <p:nvPr/>
        </p:nvGrpSpPr>
        <p:grpSpPr>
          <a:xfrm>
            <a:off x="5211877" y="3284984"/>
            <a:ext cx="3600000" cy="457200"/>
            <a:chOff x="488504" y="976671"/>
            <a:chExt cx="3600000" cy="457200"/>
          </a:xfrm>
        </p:grpSpPr>
        <p:sp>
          <p:nvSpPr>
            <p:cNvPr id="19" name="Rectangle 2">
              <a:extLst>
                <a:ext uri="{FF2B5EF4-FFF2-40B4-BE49-F238E27FC236}">
                  <a16:creationId xmlns:a16="http://schemas.microsoft.com/office/drawing/2014/main" id="{E33663A7-E300-47F5-A9D0-9870FAF08D03}"/>
                </a:ext>
              </a:extLst>
            </p:cNvPr>
            <p:cNvSpPr txBox="1">
              <a:spLocks noChangeArrowheads="1"/>
            </p:cNvSpPr>
            <p:nvPr/>
          </p:nvSpPr>
          <p:spPr>
            <a:xfrm>
              <a:off x="629930" y="976671"/>
              <a:ext cx="2880320"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高齢者の居住環境</a:t>
              </a:r>
            </a:p>
          </p:txBody>
        </p:sp>
        <p:cxnSp>
          <p:nvCxnSpPr>
            <p:cNvPr id="20" name="直線コネクタ 19">
              <a:extLst>
                <a:ext uri="{FF2B5EF4-FFF2-40B4-BE49-F238E27FC236}">
                  <a16:creationId xmlns:a16="http://schemas.microsoft.com/office/drawing/2014/main" id="{28BD5F6E-EDA8-4DFE-AA83-ECE6AAC99536}"/>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1" name="正方形/長方形 20">
              <a:extLst>
                <a:ext uri="{FF2B5EF4-FFF2-40B4-BE49-F238E27FC236}">
                  <a16:creationId xmlns:a16="http://schemas.microsoft.com/office/drawing/2014/main" id="{7A1CD530-80C3-46AC-85B5-1F84A6D3E13F}"/>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34" name="テキスト ボックス 33">
            <a:extLst>
              <a:ext uri="{FF2B5EF4-FFF2-40B4-BE49-F238E27FC236}">
                <a16:creationId xmlns:a16="http://schemas.microsoft.com/office/drawing/2014/main" id="{95B3EE93-DD34-4A43-B5C2-AE3030CDEE38}"/>
              </a:ext>
            </a:extLst>
          </p:cNvPr>
          <p:cNvSpPr txBox="1"/>
          <p:nvPr/>
        </p:nvSpPr>
        <p:spPr>
          <a:xfrm>
            <a:off x="5211877" y="3665019"/>
            <a:ext cx="2972526" cy="369332"/>
          </a:xfrm>
          <a:prstGeom prst="rect">
            <a:avLst/>
          </a:prstGeom>
          <a:noFill/>
        </p:spPr>
        <p:txBody>
          <a:bodyPr wrap="square" rtlCol="0">
            <a:spAutoFit/>
          </a:bodyPr>
          <a:lstStyle/>
          <a:p>
            <a:r>
              <a:rPr lang="ja-JP" altLang="en-US" sz="9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日本のように持ち家が一生ものという考え方はなく、</a:t>
            </a:r>
            <a:endParaRPr lang="en-US" altLang="ja-JP" sz="9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r>
              <a:rPr lang="ja-JP" altLang="en-US" sz="9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生活に応じて暮らしやすい住宅に移り住むという考え</a:t>
            </a:r>
          </a:p>
        </p:txBody>
      </p:sp>
      <p:sp>
        <p:nvSpPr>
          <p:cNvPr id="35" name="角丸四角形 10">
            <a:extLst>
              <a:ext uri="{FF2B5EF4-FFF2-40B4-BE49-F238E27FC236}">
                <a16:creationId xmlns:a16="http://schemas.microsoft.com/office/drawing/2014/main" id="{3034025D-D629-4B80-AD56-73967ABB81BD}"/>
              </a:ext>
            </a:extLst>
          </p:cNvPr>
          <p:cNvSpPr/>
          <p:nvPr/>
        </p:nvSpPr>
        <p:spPr>
          <a:xfrm>
            <a:off x="3296815" y="5220926"/>
            <a:ext cx="1622263" cy="788256"/>
          </a:xfrm>
          <a:prstGeom prst="roundRect">
            <a:avLst/>
          </a:prstGeom>
          <a:ln w="19050">
            <a:solidFill>
              <a:srgbClr val="0070C0"/>
            </a:solidFill>
          </a:ln>
        </p:spPr>
        <p:txBody>
          <a:bodyPr wrap="square" rtlCol="0" anchor="ctr">
            <a:spAutoFit/>
          </a:bodyPr>
          <a:lstStyle/>
          <a:p>
            <a:pPr indent="179388" algn="ctr">
              <a:lnSpc>
                <a:spcPts val="1500"/>
              </a:lnSpc>
            </a:pPr>
            <a:endPar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6" name="角丸四角形 33">
            <a:extLst>
              <a:ext uri="{FF2B5EF4-FFF2-40B4-BE49-F238E27FC236}">
                <a16:creationId xmlns:a16="http://schemas.microsoft.com/office/drawing/2014/main" id="{8C558B78-F981-430E-A42D-FA5C9C2F7F41}"/>
              </a:ext>
            </a:extLst>
          </p:cNvPr>
          <p:cNvSpPr/>
          <p:nvPr/>
        </p:nvSpPr>
        <p:spPr>
          <a:xfrm>
            <a:off x="3296815" y="4077071"/>
            <a:ext cx="1667758" cy="1127137"/>
          </a:xfrm>
          <a:prstGeom prst="roundRect">
            <a:avLst>
              <a:gd name="adj" fmla="val 9147"/>
            </a:avLst>
          </a:prstGeom>
          <a:ln w="19050">
            <a:solidFill>
              <a:srgbClr val="0070C0"/>
            </a:solidFill>
          </a:ln>
        </p:spPr>
        <p:txBody>
          <a:bodyPr wrap="square" rtlCol="0" anchor="ctr">
            <a:spAutoFit/>
          </a:bodyPr>
          <a:lstStyle/>
          <a:p>
            <a:pPr indent="179388" algn="ctr">
              <a:lnSpc>
                <a:spcPts val="1500"/>
              </a:lnSpc>
            </a:pPr>
            <a:endParaRPr lang="ja-JP" altLang="en-US" sz="11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7" name="テキスト ボックス 36">
            <a:extLst>
              <a:ext uri="{FF2B5EF4-FFF2-40B4-BE49-F238E27FC236}">
                <a16:creationId xmlns:a16="http://schemas.microsoft.com/office/drawing/2014/main" id="{AD297AD7-2671-4038-AE48-8C812F6E9A9D}"/>
              </a:ext>
            </a:extLst>
          </p:cNvPr>
          <p:cNvSpPr txBox="1"/>
          <p:nvPr/>
        </p:nvSpPr>
        <p:spPr>
          <a:xfrm>
            <a:off x="4016496" y="3887470"/>
            <a:ext cx="846100" cy="261610"/>
          </a:xfrm>
          <a:prstGeom prst="rect">
            <a:avLst/>
          </a:prstGeom>
          <a:noFill/>
        </p:spPr>
        <p:txBody>
          <a:bodyPr wrap="square" rtlCol="0">
            <a:spAutoFit/>
          </a:bodyPr>
          <a:lstStyle/>
          <a:p>
            <a:pPr algn="r"/>
            <a:r>
              <a:rPr kumimoji="1" lang="ja-JP" altLang="en-US"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在宅ケア</a:t>
            </a:r>
          </a:p>
        </p:txBody>
      </p:sp>
      <p:sp>
        <p:nvSpPr>
          <p:cNvPr id="38" name="テキスト ボックス 37">
            <a:extLst>
              <a:ext uri="{FF2B5EF4-FFF2-40B4-BE49-F238E27FC236}">
                <a16:creationId xmlns:a16="http://schemas.microsoft.com/office/drawing/2014/main" id="{5BA29717-C34B-49E9-B5E2-B3398CCC43D5}"/>
              </a:ext>
            </a:extLst>
          </p:cNvPr>
          <p:cNvSpPr txBox="1"/>
          <p:nvPr/>
        </p:nvSpPr>
        <p:spPr>
          <a:xfrm>
            <a:off x="4009492" y="6047710"/>
            <a:ext cx="846100" cy="261610"/>
          </a:xfrm>
          <a:prstGeom prst="rect">
            <a:avLst/>
          </a:prstGeom>
          <a:noFill/>
        </p:spPr>
        <p:txBody>
          <a:bodyPr wrap="square" rtlCol="0">
            <a:spAutoFit/>
          </a:bodyPr>
          <a:lstStyle/>
          <a:p>
            <a:pPr algn="r"/>
            <a:r>
              <a:rPr kumimoji="1" lang="ja-JP" altLang="en-US" sz="11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施設ケア</a:t>
            </a:r>
          </a:p>
        </p:txBody>
      </p:sp>
      <p:pic>
        <p:nvPicPr>
          <p:cNvPr id="2" name="図 1">
            <a:extLst>
              <a:ext uri="{FF2B5EF4-FFF2-40B4-BE49-F238E27FC236}">
                <a16:creationId xmlns:a16="http://schemas.microsoft.com/office/drawing/2014/main" id="{742B8558-465F-4B7D-AC27-E5374CE76E6B}"/>
              </a:ext>
            </a:extLst>
          </p:cNvPr>
          <p:cNvPicPr>
            <a:picLocks noChangeAspect="1"/>
          </p:cNvPicPr>
          <p:nvPr/>
        </p:nvPicPr>
        <p:blipFill>
          <a:blip r:embed="rId8"/>
          <a:stretch>
            <a:fillRect/>
          </a:stretch>
        </p:blipFill>
        <p:spPr>
          <a:xfrm>
            <a:off x="5146169" y="4042321"/>
            <a:ext cx="3816427" cy="2402032"/>
          </a:xfrm>
          <a:prstGeom prst="rect">
            <a:avLst/>
          </a:prstGeom>
        </p:spPr>
      </p:pic>
    </p:spTree>
    <p:extLst>
      <p:ext uri="{BB962C8B-B14F-4D97-AF65-F5344CB8AC3E}">
        <p14:creationId xmlns:p14="http://schemas.microsoft.com/office/powerpoint/2010/main" val="189866122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831394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64921"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フィンランドにおける介護サービスの提供（</a:t>
            </a:r>
            <a:r>
              <a:rPr lang="en-US" altLang="ja-JP" dirty="0"/>
              <a:t>1/3</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医療政策、計画等／</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358064"/>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フィンランドでは</a:t>
            </a:r>
            <a:r>
              <a:rPr lang="en-US" altLang="ja-JP"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30</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年以上前から、施設ケアから在宅ケア（自宅・高齢者向け住宅）への転換が図られている。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介護サービスは、地方自治体の保健・医療・社会福祉関係者（医師、看護師、ソーシャルワーカー、ホームヘルプサービスの責任者、施設の責任者など）のチームと、本人・家族との話し合いによって決めら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居住先で分類すると、在宅（自宅、高齢者向け住宅）、介護施設（老人ホームや長期療養）に大きく分けられる。</a:t>
            </a:r>
          </a:p>
        </p:txBody>
      </p:sp>
      <p:grpSp>
        <p:nvGrpSpPr>
          <p:cNvPr id="7" name="グループ化 6">
            <a:extLst>
              <a:ext uri="{FF2B5EF4-FFF2-40B4-BE49-F238E27FC236}">
                <a16:creationId xmlns:a16="http://schemas.microsoft.com/office/drawing/2014/main" id="{0C408069-E89B-48ED-94DF-F54FE6BE72D8}"/>
              </a:ext>
            </a:extLst>
          </p:cNvPr>
          <p:cNvGrpSpPr/>
          <p:nvPr/>
        </p:nvGrpSpPr>
        <p:grpSpPr>
          <a:xfrm>
            <a:off x="200472" y="2107704"/>
            <a:ext cx="3969694" cy="457200"/>
            <a:chOff x="488504" y="976671"/>
            <a:chExt cx="3969694" cy="457200"/>
          </a:xfrm>
        </p:grpSpPr>
        <p:sp>
          <p:nvSpPr>
            <p:cNvPr id="9" name="Rectangle 2">
              <a:extLst>
                <a:ext uri="{FF2B5EF4-FFF2-40B4-BE49-F238E27FC236}">
                  <a16:creationId xmlns:a16="http://schemas.microsoft.com/office/drawing/2014/main" id="{3ED625E1-A12F-42A5-BDD5-AABCC7FB048A}"/>
                </a:ext>
              </a:extLst>
            </p:cNvPr>
            <p:cNvSpPr txBox="1">
              <a:spLocks noChangeArrowheads="1"/>
            </p:cNvSpPr>
            <p:nvPr/>
          </p:nvSpPr>
          <p:spPr>
            <a:xfrm>
              <a:off x="629930" y="976671"/>
              <a:ext cx="3828268"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介護サービスの種類（居住先別）</a:t>
              </a:r>
            </a:p>
          </p:txBody>
        </p:sp>
        <p:cxnSp>
          <p:nvCxnSpPr>
            <p:cNvPr id="11" name="直線コネクタ 10">
              <a:extLst>
                <a:ext uri="{FF2B5EF4-FFF2-40B4-BE49-F238E27FC236}">
                  <a16:creationId xmlns:a16="http://schemas.microsoft.com/office/drawing/2014/main" id="{83042C68-6BF8-43F3-9F2F-485D08086675}"/>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2" name="正方形/長方形 11">
              <a:extLst>
                <a:ext uri="{FF2B5EF4-FFF2-40B4-BE49-F238E27FC236}">
                  <a16:creationId xmlns:a16="http://schemas.microsoft.com/office/drawing/2014/main" id="{5403926D-478A-4660-9A50-D3CF2E36EEA5}"/>
                </a:ext>
              </a:extLst>
            </p:cNvPr>
            <p:cNvSpPr/>
            <p:nvPr/>
          </p:nvSpPr>
          <p:spPr bwMode="auto">
            <a:xfrm>
              <a:off x="488504" y="986352"/>
              <a:ext cx="111628"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aphicFrame>
        <p:nvGraphicFramePr>
          <p:cNvPr id="14" name="Table 204">
            <a:extLst>
              <a:ext uri="{FF2B5EF4-FFF2-40B4-BE49-F238E27FC236}">
                <a16:creationId xmlns:a16="http://schemas.microsoft.com/office/drawing/2014/main" id="{22E04641-4277-49C3-973A-AF8D56F50193}"/>
              </a:ext>
            </a:extLst>
          </p:cNvPr>
          <p:cNvGraphicFramePr>
            <a:graphicFrameLocks noGrp="1"/>
          </p:cNvGraphicFramePr>
          <p:nvPr>
            <p:extLst>
              <p:ext uri="{D42A27DB-BD31-4B8C-83A1-F6EECF244321}">
                <p14:modId xmlns:p14="http://schemas.microsoft.com/office/powerpoint/2010/main" val="1024797694"/>
              </p:ext>
            </p:extLst>
          </p:nvPr>
        </p:nvGraphicFramePr>
        <p:xfrm>
          <a:off x="201975" y="2556019"/>
          <a:ext cx="9503556" cy="3897317"/>
        </p:xfrm>
        <a:graphic>
          <a:graphicData uri="http://schemas.openxmlformats.org/drawingml/2006/table">
            <a:tbl>
              <a:tblPr firstRow="1" bandRow="1" bandCol="1">
                <a:tableStyleId>{5C22544A-7EE6-4342-B048-85BDC9FD1C3A}</a:tableStyleId>
              </a:tblPr>
              <a:tblGrid>
                <a:gridCol w="276655">
                  <a:extLst>
                    <a:ext uri="{9D8B030D-6E8A-4147-A177-3AD203B41FA5}">
                      <a16:colId xmlns:a16="http://schemas.microsoft.com/office/drawing/2014/main" val="20000"/>
                    </a:ext>
                  </a:extLst>
                </a:gridCol>
                <a:gridCol w="1432169">
                  <a:extLst>
                    <a:ext uri="{9D8B030D-6E8A-4147-A177-3AD203B41FA5}">
                      <a16:colId xmlns:a16="http://schemas.microsoft.com/office/drawing/2014/main" val="20001"/>
                    </a:ext>
                  </a:extLst>
                </a:gridCol>
                <a:gridCol w="1948683">
                  <a:extLst>
                    <a:ext uri="{9D8B030D-6E8A-4147-A177-3AD203B41FA5}">
                      <a16:colId xmlns:a16="http://schemas.microsoft.com/office/drawing/2014/main" val="20002"/>
                    </a:ext>
                  </a:extLst>
                </a:gridCol>
                <a:gridCol w="1948683">
                  <a:extLst>
                    <a:ext uri="{9D8B030D-6E8A-4147-A177-3AD203B41FA5}">
                      <a16:colId xmlns:a16="http://schemas.microsoft.com/office/drawing/2014/main" val="20003"/>
                    </a:ext>
                  </a:extLst>
                </a:gridCol>
                <a:gridCol w="1948683">
                  <a:extLst>
                    <a:ext uri="{9D8B030D-6E8A-4147-A177-3AD203B41FA5}">
                      <a16:colId xmlns:a16="http://schemas.microsoft.com/office/drawing/2014/main" val="20004"/>
                    </a:ext>
                  </a:extLst>
                </a:gridCol>
                <a:gridCol w="1948683">
                  <a:extLst>
                    <a:ext uri="{9D8B030D-6E8A-4147-A177-3AD203B41FA5}">
                      <a16:colId xmlns:a16="http://schemas.microsoft.com/office/drawing/2014/main" val="20005"/>
                    </a:ext>
                  </a:extLst>
                </a:gridCol>
              </a:tblGrid>
              <a:tr h="181012">
                <a:tc rowSpan="2" gridSpan="2">
                  <a:txBody>
                    <a:bodyPr/>
                    <a:lstStyle/>
                    <a:p>
                      <a:pPr algn="ctr"/>
                      <a:endParaRPr lang="en-US" sz="1050" dirty="0">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gridSpan="2">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在宅</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381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gridSpan="2">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介護施設</a:t>
                      </a:r>
                      <a:endParaRPr kumimoji="1" lang="en-US" altLang="ja-JP"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extLst>
                  <a:ext uri="{0D108BD9-81ED-4DB2-BD59-A6C34878D82A}">
                    <a16:rowId xmlns:a16="http://schemas.microsoft.com/office/drawing/2014/main" val="10000"/>
                  </a:ext>
                </a:extLst>
              </a:tr>
              <a:tr h="181012">
                <a:tc gridSpan="2" vMerge="1">
                  <a:txBody>
                    <a:bodyPr/>
                    <a:lstStyle/>
                    <a:p>
                      <a:endParaRPr kumimoji="1" lang="ja-JP" altLang="en-US"/>
                    </a:p>
                  </a:txBody>
                  <a:tcPr/>
                </a:tc>
                <a:tc hMerge="1" vMerge="1">
                  <a:txBody>
                    <a:bodyPr/>
                    <a:lstStyle/>
                    <a:p>
                      <a:endParaRPr kumimoji="1" lang="ja-JP" altLang="en-US"/>
                    </a:p>
                  </a:txBody>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自宅</a:t>
                      </a:r>
                    </a:p>
                  </a:txBody>
                  <a:tcPr anchor="ctr">
                    <a:lnL w="381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高齢者向け住宅</a:t>
                      </a: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公的老人ホーム</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tc>
                  <a:txBody>
                    <a:bodyPr/>
                    <a:lstStyle/>
                    <a:p>
                      <a:pPr marL="0" algn="ctr" defTabSz="914400" rtl="0" eaLnBrk="1" latinLnBrk="0" hangingPunct="1"/>
                      <a:r>
                        <a:rPr kumimoji="1" lang="ja-JP" altLang="en-US" sz="11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長期療養（病院・診療所）</a:t>
                      </a:r>
                    </a:p>
                  </a:txBody>
                  <a:tcPr anchor="ctr">
                    <a:lnL w="1905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1"/>
                  </a:ext>
                </a:extLst>
              </a:tr>
              <a:tr h="718190">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主な対象</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自宅での介護を希望する高齢者（家族介護等）</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日常生活の行動に不自由があり、サポートが必要な高齢者（ある程度自立可能な軽度の高齢者）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要介護度の高い高齢者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7800" indent="0" algn="l">
                        <a:lnSpc>
                          <a:spcPts val="1500"/>
                        </a:lnSpc>
                        <a:buFont typeface="Wingdings" panose="05000000000000000000" pitchFamily="2" charset="2"/>
                        <a:buNone/>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時間、２名以上での介護が必要という目安）</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endParaRPr lang="en-US" altLang="ja-JP" sz="1100" b="0" dirty="0">
                        <a:solidFill>
                          <a:srgbClr val="003366"/>
                        </a:solidFill>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要介護度の高い高齢者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88900" indent="88900" algn="l">
                        <a:lnSpc>
                          <a:spcPts val="1500"/>
                        </a:lnSpc>
                        <a:buFont typeface="Wingdings" panose="05000000000000000000" pitchFamily="2" charset="2"/>
                        <a:buNone/>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（入院など長期療養）</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72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dash"/>
                      <a:round/>
                      <a:headEnd type="none" w="med" len="med"/>
                      <a:tailEnd type="none" w="med" len="med"/>
                    </a:lnB>
                    <a:noFill/>
                  </a:tcPr>
                </a:tc>
                <a:extLst>
                  <a:ext uri="{0D108BD9-81ED-4DB2-BD59-A6C34878D82A}">
                    <a16:rowId xmlns:a16="http://schemas.microsoft.com/office/drawing/2014/main" val="10002"/>
                  </a:ext>
                </a:extLst>
              </a:tr>
              <a:tr h="984384">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主な内容</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1905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kumimoji="1" lang="ja-JP" altLang="en-US"/>
                    </a:p>
                  </a:txBody>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家族・親族や民間事業者による家庭内での介護</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利用者は近親者介護手当を受け取るか、福祉サービスを受けるかを選択</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高齢者向けのバリアフリー住宅内での介護</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利用者は家賃のほか、各種サービス利用料の一部を支払い</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ts val="1500"/>
                        </a:lnSpc>
                        <a:spcBef>
                          <a:spcPts val="0"/>
                        </a:spcBef>
                        <a:spcAft>
                          <a:spcPts val="0"/>
                        </a:spcAft>
                        <a:buClrTx/>
                        <a:buSzTx/>
                        <a:buFont typeface="Wingdings" panose="05000000000000000000" pitchFamily="2" charset="2"/>
                        <a:buChar char="l"/>
                        <a:tabLst/>
                        <a:defRPr/>
                      </a:pPr>
                      <a:endParaRPr lang="en-US" altLang="ja-JP" sz="1100" b="0" dirty="0">
                        <a:solidFill>
                          <a:srgbClr val="003366"/>
                        </a:solidFill>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時間介護、食事提供など、必要なすべてのサービス</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所得の</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80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％を支払い、最低</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80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ユーロ／月は手元に残るよう徴収され、不足分は自治体が負担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1450" indent="-171450" algn="l">
                        <a:lnSpc>
                          <a:spcPts val="1500"/>
                        </a:lnSpc>
                        <a:buFont typeface="Wingdings" panose="05000000000000000000" pitchFamily="2" charset="2"/>
                        <a:buChar char="l"/>
                      </a:pP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24</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時間介護、食事提供など、必要なすべてのサービス</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indent="-171450" algn="l">
                        <a:lnSpc>
                          <a:spcPts val="1500"/>
                        </a:lnSpc>
                        <a:buFont typeface="Wingdings" panose="05000000000000000000" pitchFamily="2" charset="2"/>
                        <a:buChar char="l"/>
                      </a:pP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所得の</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80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％を支払い、最低</a:t>
                      </a:r>
                      <a:r>
                        <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80</a:t>
                      </a:r>
                      <a:r>
                        <a:rPr lang="ja-JP" altLang="en-US"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ユーロ／月は手元に残るよう徴収され、不足分は自治体が負担</a:t>
                      </a:r>
                      <a:endParaRPr lang="en-US" altLang="ja-JP" sz="1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0">
                <a:tc gridSpan="2">
                  <a:txBody>
                    <a:bodyPr/>
                    <a:lstStyle/>
                    <a:p>
                      <a:pPr algn="ctr">
                        <a:lnSpc>
                          <a:spcPts val="100"/>
                        </a:lnSpc>
                      </a:pPr>
                      <a:endParaRPr lang="en-US" altLang="ja-JP" sz="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2700" cmpd="sng">
                      <a:noFill/>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marL="0" indent="0" algn="ctr">
                        <a:lnSpc>
                          <a:spcPts val="100"/>
                        </a:lnSpc>
                        <a:buFont typeface="Wingdings" panose="05000000000000000000" pitchFamily="2" charset="2"/>
                        <a:buNone/>
                      </a:pPr>
                      <a:endParaRPr lang="en-US" altLang="ja-JP" sz="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marL="0" indent="0" algn="ctr">
                        <a:lnSpc>
                          <a:spcPts val="100"/>
                        </a:lnSpc>
                        <a:buFont typeface="Wingdings" panose="05000000000000000000" pitchFamily="2" charset="2"/>
                        <a:buNone/>
                      </a:pPr>
                      <a:endParaRPr lang="en-US" altLang="ja-JP" sz="1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4"/>
                  </a:ext>
                </a:extLst>
              </a:tr>
              <a:tr h="298137">
                <a:tc gridSpan="2">
                  <a:txBody>
                    <a:bodyPr/>
                    <a:lstStyle/>
                    <a:p>
                      <a:pPr algn="ct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整備目標（</a:t>
                      </a:r>
                      <a:r>
                        <a:rPr lang="en-US" altLang="ja-JP"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75</a:t>
                      </a:r>
                      <a:r>
                        <a:rPr lang="ja-JP" altLang="en-US" sz="1100" b="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歳</a:t>
                      </a:r>
                      <a:r>
                        <a:rPr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以上）</a:t>
                      </a: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noFill/>
                      <a:prstDash val="solid"/>
                      <a:round/>
                      <a:headEnd type="none" w="med" len="med"/>
                      <a:tailEnd type="none" w="med" len="med"/>
                    </a:lnL>
                    <a:lnR w="12700" cmpd="sng">
                      <a:noFill/>
                    </a:lnR>
                    <a:lnT w="381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hMerge="1">
                  <a:txBody>
                    <a:bodyPr/>
                    <a:lstStyle/>
                    <a:p>
                      <a:pPr algn="ctr"/>
                      <a:endParaRPr lang="en-US" altLang="ja-JP" sz="1100" b="1" dirty="0">
                        <a:solidFill>
                          <a:schemeClr val="bg1"/>
                        </a:solidFill>
                      </a:endParaRPr>
                    </a:p>
                  </a:txBody>
                  <a:tcPr anchor="ctr">
                    <a:lnL w="12700" cmpd="sng">
                      <a:noFill/>
                    </a:lnL>
                    <a:lnR w="12700" cmpd="sng">
                      <a:noFill/>
                    </a:lnR>
                    <a:lnT w="38100" cap="flat" cmpd="sng" algn="ctr">
                      <a:solidFill>
                        <a:schemeClr val="bg1"/>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gridSpan="2">
                  <a:txBody>
                    <a:bodyPr/>
                    <a:lstStyle/>
                    <a:p>
                      <a:pPr marL="0" indent="0" algn="ctr">
                        <a:lnSpc>
                          <a:spcPts val="1500"/>
                        </a:lnSpc>
                        <a:buFont typeface="Wingdings" panose="05000000000000000000" pitchFamily="2" charset="2"/>
                        <a:buNone/>
                      </a:pPr>
                      <a:r>
                        <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90</a:t>
                      </a:r>
                      <a:r>
                        <a:rPr lang="ja-JP" altLang="en-US"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％以上</a:t>
                      </a:r>
                      <a:endParaRPr lang="en-US" altLang="ja-JP" sz="16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3366"/>
                        </a:solidFill>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gridSpan="2">
                  <a:txBody>
                    <a:bodyPr/>
                    <a:lstStyle/>
                    <a:p>
                      <a:pPr marL="0" indent="0" algn="ctr">
                        <a:lnSpc>
                          <a:spcPts val="1500"/>
                        </a:lnSpc>
                        <a:buFont typeface="Wingdings" panose="05000000000000000000" pitchFamily="2" charset="2"/>
                        <a:buNone/>
                      </a:pPr>
                      <a:r>
                        <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％以内</a:t>
                      </a:r>
                      <a:endParaRPr lang="en-US" altLang="ja-JP" sz="1600" b="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171450" indent="-171450" algn="l">
                        <a:lnSpc>
                          <a:spcPts val="1500"/>
                        </a:lnSpc>
                        <a:buFont typeface="Wingdings" panose="05000000000000000000" pitchFamily="2" charset="2"/>
                        <a:buChar char="l"/>
                      </a:pPr>
                      <a:endParaRPr lang="en-US" altLang="ja-JP" sz="1100" b="0" dirty="0">
                        <a:solidFill>
                          <a:srgbClr val="003366"/>
                        </a:solidFill>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234250">
                <a:tc rowSpan="2">
                  <a:txBody>
                    <a:bodyPr/>
                    <a:lstStyle/>
                    <a:p>
                      <a:pPr algn="ctr"/>
                      <a:endParaRPr lang="en-US" altLang="ja-JP"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mpd="sng">
                      <a:noFill/>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高齢者の人数換算</a:t>
                      </a:r>
                      <a:endPar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lnSpc>
                          <a:spcPct val="100000"/>
                        </a:lnSpc>
                      </a:pP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（全国、</a:t>
                      </a:r>
                      <a:r>
                        <a:rPr lang="en-US" altLang="ja-JP" sz="10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1000" b="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歳</a:t>
                      </a: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以上）</a:t>
                      </a:r>
                      <a:endPar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lnSpc>
                          <a:spcPct val="100000"/>
                        </a:lnSpc>
                        <a:spcBef>
                          <a:spcPts val="600"/>
                        </a:spcBef>
                      </a:pP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上段：</a:t>
                      </a:r>
                      <a:r>
                        <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endPar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p>
                      <a:pPr algn="ctr">
                        <a:lnSpc>
                          <a:spcPct val="100000"/>
                        </a:lnSpc>
                      </a:pP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下段：</a:t>
                      </a:r>
                      <a:r>
                        <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2035</a:t>
                      </a:r>
                      <a:r>
                        <a:rPr lang="ja-JP" altLang="en-US"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年</a:t>
                      </a:r>
                      <a:endParaRPr lang="en-US" altLang="ja-JP" sz="1000" b="0"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0" marR="0" marT="0" marB="0"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600" b="0" i="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 1,079</a:t>
                      </a:r>
                      <a:r>
                        <a:rPr lang="ja-JP" altLang="en-US" sz="1600" b="0" i="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i="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600" b="0" i="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36</a:t>
                      </a:r>
                      <a:r>
                        <a:rPr lang="ja-JP" altLang="en-US" sz="1600" b="0" i="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i="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6"/>
                  </a:ext>
                </a:extLst>
              </a:tr>
              <a:tr h="244898">
                <a:tc vMerge="1">
                  <a:txBody>
                    <a:bodyPr/>
                    <a:lstStyle/>
                    <a:p>
                      <a:pPr algn="ctr"/>
                      <a:endParaRPr lang="en-US" altLang="ja-JP" sz="1100" b="1" dirty="0">
                        <a:solidFill>
                          <a:schemeClr val="bg1"/>
                        </a:solidFill>
                      </a:endParaRPr>
                    </a:p>
                  </a:txBody>
                  <a:tcPr anchor="ctr">
                    <a:lnL w="12700" cmpd="sng">
                      <a:noFill/>
                    </a:lnL>
                    <a:lnR w="12700" cap="flat" cmpd="sng" algn="ctr">
                      <a:solidFill>
                        <a:schemeClr val="bg1">
                          <a:lumMod val="75000"/>
                        </a:schemeClr>
                      </a:solidFill>
                      <a:prstDash val="solid"/>
                      <a:round/>
                      <a:headEnd type="none" w="med" len="med"/>
                      <a:tailEnd type="none" w="med" len="med"/>
                    </a:lnR>
                    <a:lnT w="381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vMerge="1">
                  <a:txBody>
                    <a:bodyPr/>
                    <a:lstStyle/>
                    <a:p>
                      <a:pPr algn="ctr">
                        <a:lnSpc>
                          <a:spcPct val="100000"/>
                        </a:lnSpc>
                      </a:pPr>
                      <a:endParaRPr lang="en-US" altLang="ja-JP" sz="800" b="0" dirty="0">
                        <a:solidFill>
                          <a:schemeClr val="bg1"/>
                        </a:solidFill>
                      </a:endParaRPr>
                    </a:p>
                  </a:txBody>
                  <a:tcPr marL="0" marR="0" marT="0" marB="0" anchor="ctr">
                    <a:lnL w="12700" cap="flat" cmpd="sng" algn="ctr">
                      <a:solidFill>
                        <a:schemeClr val="bg1">
                          <a:lumMod val="75000"/>
                        </a:schemeClr>
                      </a:solidFill>
                      <a:prstDash val="solid"/>
                      <a:round/>
                      <a:headEnd type="none" w="med" len="med"/>
                      <a:tailEnd type="none" w="med" len="med"/>
                    </a:lnL>
                    <a:lnR w="12700" cmpd="sng">
                      <a:noFill/>
                    </a:lnR>
                    <a:lnT w="12700" cap="flat" cmpd="sng" algn="ctr">
                      <a:solidFill>
                        <a:schemeClr val="bg1">
                          <a:lumMod val="7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tc gridSpan="2">
                  <a:txBody>
                    <a:bodyPr/>
                    <a:lstStyle/>
                    <a:p>
                      <a:pPr marL="0" indent="0" algn="ctr">
                        <a:lnSpc>
                          <a:spcPct val="100000"/>
                        </a:lnSpc>
                        <a:buFont typeface="Wingdings" panose="05000000000000000000" pitchFamily="2" charset="2"/>
                        <a:buNone/>
                      </a:pPr>
                      <a:r>
                        <a:rPr lang="en-US" altLang="ja-JP" sz="1600" b="0" i="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1,346</a:t>
                      </a:r>
                      <a:r>
                        <a:rPr lang="ja-JP" altLang="en-US" sz="1600" b="0" i="0"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i="1" dirty="0">
                        <a:solidFill>
                          <a:srgbClr val="C00000"/>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905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600" b="0" i="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45</a:t>
                      </a:r>
                      <a:r>
                        <a:rPr lang="ja-JP" altLang="en-US" sz="1600" b="0" i="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千人</a:t>
                      </a:r>
                      <a:endParaRPr lang="en-US" altLang="ja-JP" sz="1600" b="0" i="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067122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6982097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0040"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フィンランドにおける介護サービスの提供（</a:t>
            </a:r>
            <a:r>
              <a:rPr lang="en-US" altLang="ja-JP" dirty="0"/>
              <a:t>2/3</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525344"/>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68122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高齢者ケアに関するサービスは多岐に亘り、住宅改造や福祉用具・機器支給も在宅サービスの一環である。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福祉用具・機器は主に地方自治体が支給（貸出又は提供）し、価格により支給元が分担されている。１次医療の医療センターは杖や歩行器などを提供し、電動車椅子などの高価な機器になると２次医療の専門病院から支給され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リハビリによる社会復帰が重視されているため、障害者を対象とした提供も含め、保健行政支出の約６分の１が福祉用具・機器に使われている。</a:t>
            </a:r>
          </a:p>
        </p:txBody>
      </p:sp>
      <p:graphicFrame>
        <p:nvGraphicFramePr>
          <p:cNvPr id="14" name="表 13">
            <a:extLst>
              <a:ext uri="{FF2B5EF4-FFF2-40B4-BE49-F238E27FC236}">
                <a16:creationId xmlns:a16="http://schemas.microsoft.com/office/drawing/2014/main" id="{4BB1BA63-EBE9-4E21-9481-20E108AA9F18}"/>
              </a:ext>
            </a:extLst>
          </p:cNvPr>
          <p:cNvGraphicFramePr>
            <a:graphicFrameLocks noGrp="1"/>
          </p:cNvGraphicFramePr>
          <p:nvPr>
            <p:extLst>
              <p:ext uri="{D42A27DB-BD31-4B8C-83A1-F6EECF244321}">
                <p14:modId xmlns:p14="http://schemas.microsoft.com/office/powerpoint/2010/main" val="892450137"/>
              </p:ext>
            </p:extLst>
          </p:nvPr>
        </p:nvGraphicFramePr>
        <p:xfrm>
          <a:off x="4732417" y="2359519"/>
          <a:ext cx="4757087" cy="4174000"/>
        </p:xfrm>
        <a:graphic>
          <a:graphicData uri="http://schemas.openxmlformats.org/drawingml/2006/table">
            <a:tbl>
              <a:tblPr firstRow="1" bandRow="1">
                <a:tableStyleId>{5C22544A-7EE6-4342-B048-85BDC9FD1C3A}</a:tableStyleId>
              </a:tblPr>
              <a:tblGrid>
                <a:gridCol w="1121617">
                  <a:extLst>
                    <a:ext uri="{9D8B030D-6E8A-4147-A177-3AD203B41FA5}">
                      <a16:colId xmlns:a16="http://schemas.microsoft.com/office/drawing/2014/main" val="20000"/>
                    </a:ext>
                  </a:extLst>
                </a:gridCol>
                <a:gridCol w="3635470">
                  <a:extLst>
                    <a:ext uri="{9D8B030D-6E8A-4147-A177-3AD203B41FA5}">
                      <a16:colId xmlns:a16="http://schemas.microsoft.com/office/drawing/2014/main" val="20001"/>
                    </a:ext>
                  </a:extLst>
                </a:gridCol>
              </a:tblGrid>
              <a:tr h="185075">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サービス項目</a:t>
                      </a:r>
                    </a:p>
                  </a:txBody>
                  <a:tcPr marL="77372" marR="77372" marT="38686" marB="38686" anchor="ctr">
                    <a:lnL w="31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サービス内容</a:t>
                      </a:r>
                    </a:p>
                  </a:txBody>
                  <a:tcPr marL="77372" marR="77372" marT="38686" marB="38686" anchor="ctr">
                    <a:lnL w="19050" cap="flat" cmpd="sng" algn="ctr">
                      <a:solidFill>
                        <a:schemeClr val="bg1"/>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777938">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インフォーマルケアのサポート</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在宅生活の継続を目的に家族・親族による介護に対して支給される現金給付。家族・親族が高齢者を介護する場合、地方自治体、被介護者、介護者間で契約を結び、介護給付が支払われる。報酬額は介護による拘束度と要介護度により各自治体が査定する。</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777938">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補助器具・健康管理等</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高齢者のための保健・健康管理は医療センターで提供され、杖や歩行器などの補助器具の貸出しも医療センターの責任となる。電動車椅子や昇降ベッドなどの、より高価な機器は病院のリハビリテーション部門から提供される。</a:t>
                      </a:r>
                      <a:endPar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21836">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施設サービス</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老人ホーム、ヘルスケアセンターの長期療養病棟、認知症のための特別ケアユニット。</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24</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時間の介護、食事提供などが備わった介護施設。利用者は手元にわずかの金額を残し、所得の</a:t>
                      </a:r>
                      <a:r>
                        <a:rPr kumimoji="1" lang="en-US" altLang="ja-JP"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80</a:t>
                      </a: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％を費用として支払うが、実費で賄える場合は少なく、差額は地方自治体が負担する。（最後の手段という位置づけ）</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90140">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その他</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第三者（一般の家庭）が家族・親族に代わって介護、サポートをするプライベートファミリーケア、デイホスピタル（病院で行われるデイケア）など。</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5" name="表 14">
            <a:extLst>
              <a:ext uri="{FF2B5EF4-FFF2-40B4-BE49-F238E27FC236}">
                <a16:creationId xmlns:a16="http://schemas.microsoft.com/office/drawing/2014/main" id="{798B9F55-E20D-4782-9572-B769FCA2A8CE}"/>
              </a:ext>
            </a:extLst>
          </p:cNvPr>
          <p:cNvGraphicFramePr>
            <a:graphicFrameLocks noGrp="1"/>
          </p:cNvGraphicFramePr>
          <p:nvPr>
            <p:extLst>
              <p:ext uri="{D42A27DB-BD31-4B8C-83A1-F6EECF244321}">
                <p14:modId xmlns:p14="http://schemas.microsoft.com/office/powerpoint/2010/main" val="1592035119"/>
              </p:ext>
            </p:extLst>
          </p:nvPr>
        </p:nvGraphicFramePr>
        <p:xfrm>
          <a:off x="334934" y="2348880"/>
          <a:ext cx="4320480" cy="4096628"/>
        </p:xfrm>
        <a:graphic>
          <a:graphicData uri="http://schemas.openxmlformats.org/drawingml/2006/table">
            <a:tbl>
              <a:tblPr firstRow="1" bandRow="1">
                <a:tableStyleId>{5C22544A-7EE6-4342-B048-85BDC9FD1C3A}</a:tableStyleId>
              </a:tblPr>
              <a:tblGrid>
                <a:gridCol w="1234260">
                  <a:extLst>
                    <a:ext uri="{9D8B030D-6E8A-4147-A177-3AD203B41FA5}">
                      <a16:colId xmlns:a16="http://schemas.microsoft.com/office/drawing/2014/main" val="20000"/>
                    </a:ext>
                  </a:extLst>
                </a:gridCol>
                <a:gridCol w="3086220">
                  <a:extLst>
                    <a:ext uri="{9D8B030D-6E8A-4147-A177-3AD203B41FA5}">
                      <a16:colId xmlns:a16="http://schemas.microsoft.com/office/drawing/2014/main" val="20001"/>
                    </a:ext>
                  </a:extLst>
                </a:gridCol>
              </a:tblGrid>
              <a:tr h="137527">
                <a:tc>
                  <a:txBody>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サービス項目</a:t>
                      </a:r>
                    </a:p>
                  </a:txBody>
                  <a:tcPr marL="77372" marR="77372" marT="38686" marB="38686" anchor="ctr">
                    <a:lnL w="3175" cap="flat" cmpd="sng" algn="ctr">
                      <a:solidFill>
                        <a:schemeClr val="bg1">
                          <a:lumMod val="6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bg1"/>
                          </a:solidFill>
                          <a:latin typeface="メイリオ" panose="020B0604030504040204" pitchFamily="50" charset="-128"/>
                          <a:ea typeface="メイリオ" panose="020B0604030504040204" pitchFamily="50" charset="-128"/>
                          <a:sym typeface="メイリオ" panose="020B0604030504040204" pitchFamily="50" charset="-128"/>
                        </a:rPr>
                        <a:t>サービス内容</a:t>
                      </a:r>
                    </a:p>
                  </a:txBody>
                  <a:tcPr marL="77372" marR="77372" marT="38686" marB="38686" anchor="ctr">
                    <a:lnL w="19050" cap="flat" cmpd="sng" algn="ctr">
                      <a:solidFill>
                        <a:schemeClr val="bg1"/>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10000"/>
                  </a:ext>
                </a:extLst>
              </a:tr>
              <a:tr h="471146">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ホームヘルプ</a:t>
                      </a:r>
                      <a:endParaRPr kumimoji="1" lang="en-US" altLang="ja-JP"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endParaRP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サービス・訪問看護サービス</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在宅の高齢者に対するサービス。介護・看護の専門職が緊密に連携をとりながらサービスが提供される。利用したサービスの量や収入、家族形態などに応じて一部自己負担がある。</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85004">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生活支援サービス</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食事や洗濯、入浴、掃除、移動、日中の活動、付き添い、</a:t>
                      </a: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その他日常生活のサポートサービス。食事サービスは配達、サービスセンターやデイセンターでの提供、自宅での食事準備など。移動サービスは公共交通機関と同額でタクシーを利用しての移動ができる。</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005792">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住宅サービス</a:t>
                      </a:r>
                    </a:p>
                  </a:txBody>
                  <a:tcPr marL="77372" marR="77372" marT="38686" marB="38686" anchor="ctr">
                    <a:lnL w="317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① 住宅改修補助。在宅生活の継続のためにトイレや浴室などの住宅改修を補助するもので、低所得の高齢者が対象。</a:t>
                      </a:r>
                    </a:p>
                    <a:p>
                      <a:pPr algn="l">
                        <a:lnSpc>
                          <a:spcPts val="1500"/>
                        </a:lnSpc>
                      </a:pPr>
                      <a:r>
                        <a:rPr kumimoji="1" lang="ja-JP" altLang="en-US" sz="110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② サービス付き住宅の提供。サービス付き住宅とは、高齢者や障害者のために自治体や第三セクター等により運営されているバリアフリー住宅で、賃貸で家賃を支払い、その他に食事など必要なサービスを契約し利用料を支払うもの。</a:t>
                      </a:r>
                    </a:p>
                  </a:txBody>
                  <a:tcPr marL="77372" marR="77372" marT="38686" marB="38686" anchor="ctr">
                    <a:lnL w="1270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66529537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34130898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106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フィンランドにおける介護サービスの提供（</a:t>
            </a:r>
            <a:r>
              <a:rPr lang="en-US" altLang="ja-JP" dirty="0"/>
              <a:t>3/3</a:t>
            </a:r>
            <a:r>
              <a:rPr lang="ja-JP" altLang="en-US" dirty="0"/>
              <a:t>）</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4.</a:t>
            </a:r>
            <a:r>
              <a:rPr lang="ja-JP" altLang="en-US" dirty="0"/>
              <a:t>特定製品・サービスの市場・投資環境</a:t>
            </a:r>
            <a:r>
              <a:rPr lang="en-US" altLang="ja-JP" dirty="0"/>
              <a:t>&gt;</a:t>
            </a:r>
            <a:r>
              <a:rPr lang="ja-JP" altLang="en-US" dirty="0"/>
              <a:t>その他の市場・投資環境情報</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2008242"/>
          </a:xfrm>
          <a:prstGeom prst="rect">
            <a:avLst/>
          </a:prstGeom>
        </p:spPr>
        <p:txBody>
          <a:bodyPr wrap="square">
            <a:spAutoFit/>
          </a:bodyPr>
          <a:lstStyle/>
          <a:p>
            <a:pPr>
              <a:lnSpc>
                <a:spcPct val="150000"/>
              </a:lnSpc>
            </a:pP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高齢者はホームヘルプサービス、配食、洗濯、入浴支援などの補助的なサービスを利用しながら自宅や高齢者向けのサービス付き住宅で暮らすことができる。必要であれば住宅の改造申請を地方自治体に行うこともできる。</a:t>
            </a:r>
          </a:p>
          <a:p>
            <a:pPr>
              <a:lnSpc>
                <a:spcPct val="150000"/>
              </a:lnSpc>
            </a:pP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在宅ケアサービスの利用状況をみると、 ３人に２人が利用者であり、その半数以上が食事（ケータリング）やセキュリティ（セキュリティ電話やリストバンド）サービスを利用していることが分かる。</a:t>
            </a:r>
          </a:p>
          <a:p>
            <a:pPr>
              <a:lnSpc>
                <a:spcPct val="150000"/>
              </a:lnSpc>
            </a:pP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a:t>
            </a:r>
            <a:r>
              <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年のＴＨＬ（国立保健福祉研究所）の調査によると、在宅ケアの対象者は毎日４千人増加しており、地方自治体の高齢者サービスの責任者のほぼ２人に１人（</a:t>
            </a:r>
            <a:r>
              <a:rPr lang="en-US" altLang="ja-JP"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46</a:t>
            </a:r>
            <a:r>
              <a:rPr lang="ja-JP" altLang="en-US" sz="12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が在宅ケアの妥当性について「地域に十分な在宅ケアがなかった」と回答、約５人に１人が「高齢者が自立した生活をサポートする能力をサポートするために割り当てられた予算は不十分」と回答している。</a:t>
            </a:r>
          </a:p>
        </p:txBody>
      </p:sp>
      <p:grpSp>
        <p:nvGrpSpPr>
          <p:cNvPr id="15" name="グループ化 14">
            <a:extLst>
              <a:ext uri="{FF2B5EF4-FFF2-40B4-BE49-F238E27FC236}">
                <a16:creationId xmlns:a16="http://schemas.microsoft.com/office/drawing/2014/main" id="{F032DB94-AEA4-4209-A1DD-C5B848E49836}"/>
              </a:ext>
            </a:extLst>
          </p:cNvPr>
          <p:cNvGrpSpPr/>
          <p:nvPr/>
        </p:nvGrpSpPr>
        <p:grpSpPr>
          <a:xfrm>
            <a:off x="4808984" y="2755013"/>
            <a:ext cx="4711421" cy="457200"/>
            <a:chOff x="488504" y="976671"/>
            <a:chExt cx="3723275" cy="457200"/>
          </a:xfrm>
        </p:grpSpPr>
        <p:sp>
          <p:nvSpPr>
            <p:cNvPr id="16" name="Rectangle 2">
              <a:extLst>
                <a:ext uri="{FF2B5EF4-FFF2-40B4-BE49-F238E27FC236}">
                  <a16:creationId xmlns:a16="http://schemas.microsoft.com/office/drawing/2014/main" id="{1F64D505-E56E-422C-8B7B-800977FF8727}"/>
                </a:ext>
              </a:extLst>
            </p:cNvPr>
            <p:cNvSpPr txBox="1">
              <a:spLocks noChangeArrowheads="1"/>
            </p:cNvSpPr>
            <p:nvPr/>
          </p:nvSpPr>
          <p:spPr>
            <a:xfrm>
              <a:off x="609858" y="976671"/>
              <a:ext cx="360192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利用しているサービス（複数回答）</a:t>
              </a:r>
            </a:p>
          </p:txBody>
        </p:sp>
        <p:cxnSp>
          <p:nvCxnSpPr>
            <p:cNvPr id="17" name="直線コネクタ 16">
              <a:extLst>
                <a:ext uri="{FF2B5EF4-FFF2-40B4-BE49-F238E27FC236}">
                  <a16:creationId xmlns:a16="http://schemas.microsoft.com/office/drawing/2014/main" id="{0E81EA03-9869-48F1-A559-4BB43D8ED6AE}"/>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8" name="正方形/長方形 17">
              <a:extLst>
                <a:ext uri="{FF2B5EF4-FFF2-40B4-BE49-F238E27FC236}">
                  <a16:creationId xmlns:a16="http://schemas.microsoft.com/office/drawing/2014/main" id="{DBB443C0-6594-4F59-8A40-C374EC7EDED7}"/>
                </a:ext>
              </a:extLst>
            </p:cNvPr>
            <p:cNvSpPr/>
            <p:nvPr/>
          </p:nvSpPr>
          <p:spPr bwMode="auto">
            <a:xfrm>
              <a:off x="488504" y="986352"/>
              <a:ext cx="88194"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grpSp>
        <p:nvGrpSpPr>
          <p:cNvPr id="19" name="グループ化 18">
            <a:extLst>
              <a:ext uri="{FF2B5EF4-FFF2-40B4-BE49-F238E27FC236}">
                <a16:creationId xmlns:a16="http://schemas.microsoft.com/office/drawing/2014/main" id="{A30287B9-9F5D-4BE0-A4DB-2FD50B749D57}"/>
              </a:ext>
            </a:extLst>
          </p:cNvPr>
          <p:cNvGrpSpPr/>
          <p:nvPr/>
        </p:nvGrpSpPr>
        <p:grpSpPr>
          <a:xfrm>
            <a:off x="509712" y="2782186"/>
            <a:ext cx="4667497" cy="457200"/>
            <a:chOff x="488504" y="976671"/>
            <a:chExt cx="4321276" cy="457200"/>
          </a:xfrm>
        </p:grpSpPr>
        <p:sp>
          <p:nvSpPr>
            <p:cNvPr id="20" name="Rectangle 2">
              <a:extLst>
                <a:ext uri="{FF2B5EF4-FFF2-40B4-BE49-F238E27FC236}">
                  <a16:creationId xmlns:a16="http://schemas.microsoft.com/office/drawing/2014/main" id="{EDDFF689-C11F-4A59-BFBB-4FAB84EEF558}"/>
                </a:ext>
              </a:extLst>
            </p:cNvPr>
            <p:cNvSpPr txBox="1">
              <a:spLocks noChangeArrowheads="1"/>
            </p:cNvSpPr>
            <p:nvPr/>
          </p:nvSpPr>
          <p:spPr>
            <a:xfrm>
              <a:off x="592259" y="976671"/>
              <a:ext cx="4217521" cy="457200"/>
            </a:xfrm>
            <a:prstGeom prst="rect">
              <a:avLst/>
            </a:prstGeom>
          </p:spPr>
          <p:txBody>
            <a:bodyPr/>
            <a:lstStyle/>
            <a:p>
              <a:pPr defTabSz="957263" eaLnBrk="0" fontAlgn="ctr" hangingPunct="0">
                <a:defRPr/>
              </a:pPr>
              <a:r>
                <a:rPr lang="ja-JP" altLang="en-US" sz="1800" b="0" kern="0"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在宅ケアサービスの利用状況</a:t>
              </a:r>
            </a:p>
          </p:txBody>
        </p:sp>
        <p:cxnSp>
          <p:nvCxnSpPr>
            <p:cNvPr id="21" name="直線コネクタ 20">
              <a:extLst>
                <a:ext uri="{FF2B5EF4-FFF2-40B4-BE49-F238E27FC236}">
                  <a16:creationId xmlns:a16="http://schemas.microsoft.com/office/drawing/2014/main" id="{B7F4F5C8-9F96-4E27-A066-4EA21DA0607D}"/>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22" name="正方形/長方形 21">
              <a:extLst>
                <a:ext uri="{FF2B5EF4-FFF2-40B4-BE49-F238E27FC236}">
                  <a16:creationId xmlns:a16="http://schemas.microsoft.com/office/drawing/2014/main" id="{6D6EACE8-0AE9-403F-8AA0-AE20EF3C120A}"/>
                </a:ext>
              </a:extLst>
            </p:cNvPr>
            <p:cNvSpPr/>
            <p:nvPr/>
          </p:nvSpPr>
          <p:spPr bwMode="auto">
            <a:xfrm>
              <a:off x="488504" y="986352"/>
              <a:ext cx="103322"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lang="ja-JP" altLang="en-US">
                <a:solidFill>
                  <a:srgbClr val="FFFFFF"/>
                </a:solidFill>
                <a:latin typeface="メイリオ" panose="020B0604030504040204" pitchFamily="50" charset="-128"/>
                <a:ea typeface="メイリオ" panose="020B0604030504040204" pitchFamily="50" charset="-128"/>
                <a:sym typeface="メイリオ" panose="020B0604030504040204" pitchFamily="50" charset="-128"/>
              </a:endParaRPr>
            </a:p>
          </p:txBody>
        </p:sp>
      </p:grpSp>
      <p:sp>
        <p:nvSpPr>
          <p:cNvPr id="23" name="テキスト ボックス 22">
            <a:extLst>
              <a:ext uri="{FF2B5EF4-FFF2-40B4-BE49-F238E27FC236}">
                <a16:creationId xmlns:a16="http://schemas.microsoft.com/office/drawing/2014/main" id="{DDB8530D-80B0-4933-B39B-FA42B48183D4}"/>
              </a:ext>
            </a:extLst>
          </p:cNvPr>
          <p:cNvSpPr txBox="1"/>
          <p:nvPr/>
        </p:nvSpPr>
        <p:spPr>
          <a:xfrm>
            <a:off x="448444" y="3174067"/>
            <a:ext cx="4057336" cy="1015663"/>
          </a:xfrm>
          <a:prstGeom prst="rect">
            <a:avLst/>
          </a:prstGeom>
          <a:noFill/>
        </p:spPr>
        <p:txBody>
          <a:bodyPr wrap="square" rtlCol="0">
            <a:spAutoFit/>
          </a:bodyPr>
          <a:lstStyle/>
          <a:p>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利用</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していない</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全年齢：</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37.6</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75</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歳以上：</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35.0</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利用している</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全年齢：</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62.4</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75</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歳以上：</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65.0</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利用しているサービス件数</a:t>
            </a:r>
            <a:r>
              <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（全年齢）</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24" name="グラフ 23">
            <a:extLst>
              <a:ext uri="{FF2B5EF4-FFF2-40B4-BE49-F238E27FC236}">
                <a16:creationId xmlns:a16="http://schemas.microsoft.com/office/drawing/2014/main" id="{86EB91AA-2055-4EF1-9994-81D052E3EBD5}"/>
              </a:ext>
            </a:extLst>
          </p:cNvPr>
          <p:cNvGraphicFramePr>
            <a:graphicFrameLocks/>
          </p:cNvGraphicFramePr>
          <p:nvPr/>
        </p:nvGraphicFramePr>
        <p:xfrm>
          <a:off x="4831314" y="3247200"/>
          <a:ext cx="4533100" cy="3350152"/>
        </p:xfrm>
        <a:graphic>
          <a:graphicData uri="http://schemas.openxmlformats.org/drawingml/2006/chart">
            <c:chart xmlns:c="http://schemas.openxmlformats.org/drawingml/2006/chart" xmlns:r="http://schemas.openxmlformats.org/officeDocument/2006/relationships" r:id="rId7"/>
          </a:graphicData>
        </a:graphic>
      </p:graphicFrame>
      <p:sp>
        <p:nvSpPr>
          <p:cNvPr id="25" name="テキスト ボックス 24">
            <a:extLst>
              <a:ext uri="{FF2B5EF4-FFF2-40B4-BE49-F238E27FC236}">
                <a16:creationId xmlns:a16="http://schemas.microsoft.com/office/drawing/2014/main" id="{7FF90A75-D656-495E-8D7A-2373A06648F0}"/>
              </a:ext>
            </a:extLst>
          </p:cNvPr>
          <p:cNvSpPr txBox="1"/>
          <p:nvPr/>
        </p:nvSpPr>
        <p:spPr>
          <a:xfrm>
            <a:off x="3444411" y="5265351"/>
            <a:ext cx="1224136" cy="1077218"/>
          </a:xfrm>
          <a:prstGeom prst="rect">
            <a:avLst/>
          </a:prstGeom>
          <a:noFill/>
          <a:ln>
            <a:noFill/>
          </a:ln>
        </p:spPr>
        <p:txBody>
          <a:bodyPr wrap="square" rtlCol="0">
            <a:spAutoFit/>
          </a:bodyPr>
          <a:lstStyle/>
          <a:p>
            <a:pPr marL="85725" indent="-85725"/>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 </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いずれも</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2018</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11</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月の定期的な在宅ケア利用者のデータを分析。全年齢には</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65</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歳未満も含まれる。平均年齢は</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80</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歳年齢の中央値は</a:t>
            </a:r>
            <a:r>
              <a:rPr lang="en-US" altLang="ja-JP"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83</a:t>
            </a:r>
            <a:r>
              <a:rPr lang="ja-JP" altLang="en-US" sz="800" b="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rPr>
              <a:t>歳である。</a:t>
            </a:r>
            <a:endParaRPr lang="ja-JP" altLang="en-US" sz="800" dirty="0">
              <a:solidFill>
                <a:schemeClr val="tx1">
                  <a:lumMod val="75000"/>
                  <a:lumOff val="25000"/>
                </a:schemeClr>
              </a:solidFill>
              <a:latin typeface="メイリオ" panose="020B0604030504040204" pitchFamily="50" charset="-128"/>
              <a:ea typeface="メイリオ" panose="020B0604030504040204" pitchFamily="50" charset="-128"/>
              <a:sym typeface="メイリオ" panose="020B0604030504040204" pitchFamily="50" charset="-128"/>
            </a:endParaRPr>
          </a:p>
        </p:txBody>
      </p:sp>
      <p:graphicFrame>
        <p:nvGraphicFramePr>
          <p:cNvPr id="26" name="グラフ 25">
            <a:extLst>
              <a:ext uri="{FF2B5EF4-FFF2-40B4-BE49-F238E27FC236}">
                <a16:creationId xmlns:a16="http://schemas.microsoft.com/office/drawing/2014/main" id="{67C7FC78-E560-4112-B3C2-6AD6AFE275AB}"/>
              </a:ext>
            </a:extLst>
          </p:cNvPr>
          <p:cNvGraphicFramePr>
            <a:graphicFrameLocks/>
          </p:cNvGraphicFramePr>
          <p:nvPr/>
        </p:nvGraphicFramePr>
        <p:xfrm>
          <a:off x="553243" y="4001647"/>
          <a:ext cx="3581400" cy="2781300"/>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3530387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12013636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2087"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フィンランドにおけるロボット介護機器関連の施策（</a:t>
            </a:r>
            <a:r>
              <a:rPr lang="en-US" altLang="ja-JP" dirty="0"/>
              <a:t>1/6</a:t>
            </a:r>
            <a:r>
              <a:rPr lang="ja-JP" altLang="en-US" dirty="0"/>
              <a:t>）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711733"/>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フィンランドにはロボット介護機器の関する政策はない。</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関連する政策としては、より広範なデジタルヘルス分野の政策がある。</a:t>
            </a:r>
          </a:p>
        </p:txBody>
      </p:sp>
      <p:graphicFrame>
        <p:nvGraphicFramePr>
          <p:cNvPr id="7" name="表 6">
            <a:extLst>
              <a:ext uri="{FF2B5EF4-FFF2-40B4-BE49-F238E27FC236}">
                <a16:creationId xmlns:a16="http://schemas.microsoft.com/office/drawing/2014/main" id="{D3DBB426-5EC3-432C-98DF-C181CF24F46D}"/>
              </a:ext>
            </a:extLst>
          </p:cNvPr>
          <p:cNvGraphicFramePr>
            <a:graphicFrameLocks noGrp="1"/>
          </p:cNvGraphicFramePr>
          <p:nvPr>
            <p:extLst>
              <p:ext uri="{D42A27DB-BD31-4B8C-83A1-F6EECF244321}">
                <p14:modId xmlns:p14="http://schemas.microsoft.com/office/powerpoint/2010/main" val="1044435603"/>
              </p:ext>
            </p:extLst>
          </p:nvPr>
        </p:nvGraphicFramePr>
        <p:xfrm>
          <a:off x="394010" y="1916832"/>
          <a:ext cx="8951478" cy="4281298"/>
        </p:xfrm>
        <a:graphic>
          <a:graphicData uri="http://schemas.openxmlformats.org/drawingml/2006/table">
            <a:tbl>
              <a:tblPr firstRow="1" bandRow="1">
                <a:tableStyleId>{5C22544A-7EE6-4342-B048-85BDC9FD1C3A}</a:tableStyleId>
              </a:tblPr>
              <a:tblGrid>
                <a:gridCol w="893703">
                  <a:extLst>
                    <a:ext uri="{9D8B030D-6E8A-4147-A177-3AD203B41FA5}">
                      <a16:colId xmlns:a16="http://schemas.microsoft.com/office/drawing/2014/main" val="20000"/>
                    </a:ext>
                  </a:extLst>
                </a:gridCol>
                <a:gridCol w="2370053">
                  <a:extLst>
                    <a:ext uri="{9D8B030D-6E8A-4147-A177-3AD203B41FA5}">
                      <a16:colId xmlns:a16="http://schemas.microsoft.com/office/drawing/2014/main" val="20001"/>
                    </a:ext>
                  </a:extLst>
                </a:gridCol>
                <a:gridCol w="5687722">
                  <a:extLst>
                    <a:ext uri="{9D8B030D-6E8A-4147-A177-3AD203B41FA5}">
                      <a16:colId xmlns:a16="http://schemas.microsoft.com/office/drawing/2014/main" val="20002"/>
                    </a:ext>
                  </a:extLst>
                </a:gridCol>
              </a:tblGrid>
              <a:tr h="23909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発布日</a:t>
                      </a:r>
                      <a:endParaRPr kumimoji="1" lang="en-US"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政策名</a:t>
                      </a:r>
                      <a:endParaRPr kumimoji="1" lang="ja-JP" altLang="ja-JP" sz="1100" b="1" u="sng" kern="1200" dirty="0">
                        <a:solidFill>
                          <a:srgbClr val="003366"/>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solidFill>
                            <a:srgbClr val="003366"/>
                          </a:solidFill>
                          <a:latin typeface="メイリオ" panose="020B0604030504040204" pitchFamily="50" charset="-128"/>
                          <a:ea typeface="メイリオ" panose="020B0604030504040204" pitchFamily="50" charset="-128"/>
                          <a:sym typeface="メイリオ" panose="020B0604030504040204" pitchFamily="50" charset="-128"/>
                        </a:rPr>
                        <a:t>概要</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0"/>
                  </a:ext>
                </a:extLst>
              </a:tr>
              <a:tr h="8930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2012</a:t>
                      </a:r>
                      <a:r>
                        <a:rPr kumimoji="1" lang="ja-JP"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年</a:t>
                      </a:r>
                      <a:endParaRPr kumimoji="1" lang="en-US" altLang="ja-JP"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バイオバンク法</a:t>
                      </a:r>
                      <a:endParaRPr kumimoji="1" lang="en-US" altLang="ja-JP" sz="12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Biobank</a:t>
                      </a:r>
                      <a:r>
                        <a:rPr kumimoji="1" lang="ja-JP" altLang="en-US" sz="12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en-US" altLang="ja-JP" sz="12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Law</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国家当局による規制、② 参加者の保護、③ バイオバンクの利用促進の３原則から成立。国がバイオバンクの登録や監査を行い、参加者の権利とプライバシーをしっかり保護しながらも、産業界を含むバイオバンク利用の推進を行っている。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120951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2014</a:t>
                      </a:r>
                      <a:r>
                        <a:rPr kumimoji="1" lang="en-US" altLang="ja-JP" sz="12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a:t>
                      </a:r>
                      <a:r>
                        <a:rPr kumimoji="1" lang="ja-JP" altLang="en-US" sz="12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年</a:t>
                      </a:r>
                      <a:endParaRPr kumimoji="1" lang="en-US" altLang="ja-JP"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ヘルスセクター成長戦略</a:t>
                      </a:r>
                      <a:endParaRPr kumimoji="1" lang="en-US" altLang="ja-JP"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Health</a:t>
                      </a:r>
                      <a:r>
                        <a:rPr kumimoji="1" lang="en-US" altLang="ja-JP" sz="1200" b="1" kern="1200" baseline="0" dirty="0">
                          <a:solidFill>
                            <a:schemeClr val="bg1"/>
                          </a:solidFill>
                          <a:effectLst/>
                          <a:latin typeface="メイリオ" panose="020B0604030504040204" pitchFamily="50" charset="-128"/>
                          <a:ea typeface="メイリオ" panose="020B0604030504040204" pitchFamily="50" charset="-128"/>
                          <a:cs typeface="+mn-cs"/>
                          <a:sym typeface="メイリオ" panose="020B0604030504040204" pitchFamily="50" charset="-128"/>
                        </a:rPr>
                        <a:t> Sector Growth Strategy </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３省庁協働（社会保健省、教育文化省、貿易雇用省）で作成した戦略。　</a:t>
                      </a:r>
                      <a:endPar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ライフサイエンス・ヘルスケア分野のＲ＆Ｄ</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を推進し、外資系もエコシステムに取り組もうとするもの。</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次の</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4</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年に向けてロードマップを更新中であり、ヘルステクノロジー、デジタル化</a:t>
                      </a:r>
                      <a:r>
                        <a:rPr kumimoji="1"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a:t>
                      </a:r>
                      <a:r>
                        <a:rPr kumimoji="1"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ＡＩ活用を導入予定である。</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102273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2019</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健康および社会データの二次利用に関する法律</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Act</a:t>
                      </a:r>
                      <a:r>
                        <a:rPr kumimoji="1" lang="en-US"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on the </a:t>
                      </a: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Secondary</a:t>
                      </a:r>
                      <a:r>
                        <a:rPr kumimoji="1" lang="en-US"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Use of Health and Social Data </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データセキュリティを保証しつつも、研究活動、統計、イノベーション促進、教育等の目的のためにデータの二次使用を認める法律。ＴＨＬの下に新設されるデータ利用認可機関が、一元的にデータの活用の認可を行うことになっており、</a:t>
                      </a:r>
                      <a:r>
                        <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年１月から運用開始されている。</a:t>
                      </a:r>
                      <a:endParaRPr kumimoji="1" lang="en-US" altLang="ja-JP"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89692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2020</a:t>
                      </a: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年</a:t>
                      </a:r>
                    </a:p>
                  </a:txBody>
                  <a:tcPr anchor="ctr">
                    <a:lnL w="635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社会・医療データ活用戦略</a:t>
                      </a:r>
                      <a:endPar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Strategy for the utilization</a:t>
                      </a:r>
                      <a:r>
                        <a:rPr kumimoji="1" lang="en-US" altLang="ja-JP" sz="1200" b="1" kern="1200" baseline="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rPr>
                        <a:t> of Social and Health Care Data </a:t>
                      </a:r>
                      <a:endParaRPr kumimoji="1" lang="ja-JP" altLang="en-US" sz="1200" b="1" kern="1200" dirty="0">
                        <a:solidFill>
                          <a:schemeClr val="bg1"/>
                        </a:solidFill>
                        <a:latin typeface="メイリオ" panose="020B0604030504040204" pitchFamily="50" charset="-128"/>
                        <a:ea typeface="メイリオ" panose="020B0604030504040204" pitchFamily="50" charset="-128"/>
                        <a:cs typeface="+mn-cs"/>
                        <a:sym typeface="メイリオ" panose="020B060403050404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0070C0"/>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kern="1200" dirty="0">
                          <a:solidFill>
                            <a:srgbClr val="002060"/>
                          </a:solidFill>
                          <a:latin typeface="メイリオ" panose="020B0604030504040204" pitchFamily="50" charset="-128"/>
                          <a:ea typeface="メイリオ" panose="020B0604030504040204" pitchFamily="50" charset="-128"/>
                          <a:cs typeface="+mn-cs"/>
                          <a:sym typeface="メイリオ" panose="020B0604030504040204" pitchFamily="50" charset="-128"/>
                        </a:rPr>
                        <a:t>国民の医療・介護データの積極的活用に係る戦略である。　</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bl>
          </a:graphicData>
        </a:graphic>
      </p:graphicFrame>
      <p:grpSp>
        <p:nvGrpSpPr>
          <p:cNvPr id="9" name="グループ化 8">
            <a:extLst>
              <a:ext uri="{FF2B5EF4-FFF2-40B4-BE49-F238E27FC236}">
                <a16:creationId xmlns:a16="http://schemas.microsoft.com/office/drawing/2014/main" id="{571BD520-F686-4FDE-ADFC-63CAF08C9681}"/>
              </a:ext>
            </a:extLst>
          </p:cNvPr>
          <p:cNvGrpSpPr/>
          <p:nvPr/>
        </p:nvGrpSpPr>
        <p:grpSpPr>
          <a:xfrm>
            <a:off x="416496" y="1523966"/>
            <a:ext cx="4280420" cy="457200"/>
            <a:chOff x="488504" y="976671"/>
            <a:chExt cx="3600000" cy="457200"/>
          </a:xfrm>
        </p:grpSpPr>
        <p:sp>
          <p:nvSpPr>
            <p:cNvPr id="11" name="Rectangle 2">
              <a:extLst>
                <a:ext uri="{FF2B5EF4-FFF2-40B4-BE49-F238E27FC236}">
                  <a16:creationId xmlns:a16="http://schemas.microsoft.com/office/drawing/2014/main" id="{161F41AD-E669-4149-A53B-BBFC637A0F50}"/>
                </a:ext>
              </a:extLst>
            </p:cNvPr>
            <p:cNvSpPr txBox="1">
              <a:spLocks noChangeArrowheads="1"/>
            </p:cNvSpPr>
            <p:nvPr/>
          </p:nvSpPr>
          <p:spPr>
            <a:xfrm>
              <a:off x="619249" y="976671"/>
              <a:ext cx="3458574" cy="457200"/>
            </a:xfrm>
            <a:prstGeom prst="rect">
              <a:avLst/>
            </a:prstGeom>
          </p:spPr>
          <p:txBody>
            <a:bodyPr/>
            <a:lstStyle/>
            <a:p>
              <a:pPr defTabSz="957263" eaLnBrk="0" fontAlgn="ctr" hangingPunct="0">
                <a:defRPr/>
              </a:pPr>
              <a:r>
                <a:rPr lang="ja-JP" altLang="en-US" sz="1800" b="0" kern="0" dirty="0">
                  <a:solidFill>
                    <a:srgbClr val="002060"/>
                  </a:solidFill>
                  <a:latin typeface="メイリオ" panose="020B0604030504040204" pitchFamily="50" charset="-128"/>
                  <a:ea typeface="メイリオ" panose="020B0604030504040204" pitchFamily="50" charset="-128"/>
                  <a:cs typeface="+mj-cs"/>
                  <a:sym typeface="メイリオ" panose="020B0604030504040204" pitchFamily="50" charset="-128"/>
                </a:rPr>
                <a:t>デジタルヘルス分野の政策</a:t>
              </a:r>
            </a:p>
          </p:txBody>
        </p:sp>
        <p:cxnSp>
          <p:nvCxnSpPr>
            <p:cNvPr id="12" name="直線コネクタ 11">
              <a:extLst>
                <a:ext uri="{FF2B5EF4-FFF2-40B4-BE49-F238E27FC236}">
                  <a16:creationId xmlns:a16="http://schemas.microsoft.com/office/drawing/2014/main" id="{AE27E371-125D-46DE-B0E1-88403F4086B0}"/>
                </a:ext>
              </a:extLst>
            </p:cNvPr>
            <p:cNvCxnSpPr/>
            <p:nvPr/>
          </p:nvCxnSpPr>
          <p:spPr bwMode="auto">
            <a:xfrm>
              <a:off x="488504" y="1317228"/>
              <a:ext cx="360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14" name="正方形/長方形 13">
              <a:extLst>
                <a:ext uri="{FF2B5EF4-FFF2-40B4-BE49-F238E27FC236}">
                  <a16:creationId xmlns:a16="http://schemas.microsoft.com/office/drawing/2014/main" id="{B9CE6DB9-2AF9-4EAA-873B-7495EE83B12B}"/>
                </a:ext>
              </a:extLst>
            </p:cNvPr>
            <p:cNvSpPr/>
            <p:nvPr/>
          </p:nvSpPr>
          <p:spPr bwMode="auto">
            <a:xfrm>
              <a:off x="488504" y="986352"/>
              <a:ext cx="9386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grpSp>
    </p:spTree>
    <p:extLst>
      <p:ext uri="{BB962C8B-B14F-4D97-AF65-F5344CB8AC3E}">
        <p14:creationId xmlns:p14="http://schemas.microsoft.com/office/powerpoint/2010/main" val="69216611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hidden="1">
            <a:extLst>
              <a:ext uri="{FF2B5EF4-FFF2-40B4-BE49-F238E27FC236}">
                <a16:creationId xmlns:a16="http://schemas.microsoft.com/office/drawing/2014/main" id="{16A204D8-A1CB-4571-ACC8-9386F09B0BAF}"/>
              </a:ext>
            </a:extLst>
          </p:cNvPr>
          <p:cNvGraphicFramePr>
            <a:graphicFrameLocks noChangeAspect="1"/>
          </p:cNvGraphicFramePr>
          <p:nvPr>
            <p:custDataLst>
              <p:tags r:id="rId2"/>
            </p:custDataLst>
            <p:extLst>
              <p:ext uri="{D42A27DB-BD31-4B8C-83A1-F6EECF244321}">
                <p14:modId xmlns:p14="http://schemas.microsoft.com/office/powerpoint/2010/main" val="2608760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3113" name="think-cell スライド" r:id="rId5" imgW="469" imgH="470" progId="TCLayout.ActiveDocument.1">
                  <p:embed/>
                </p:oleObj>
              </mc:Choice>
              <mc:Fallback>
                <p:oleObj name="think-cell スライド" r:id="rId5" imgW="469" imgH="470" progId="TCLayout.ActiveDocument.1">
                  <p:embed/>
                  <p:pic>
                    <p:nvPicPr>
                      <p:cNvPr id="5" name="オブジェクト 4" hidden="1">
                        <a:extLst>
                          <a:ext uri="{FF2B5EF4-FFF2-40B4-BE49-F238E27FC236}">
                            <a16:creationId xmlns:a16="http://schemas.microsoft.com/office/drawing/2014/main" id="{16A204D8-A1CB-4571-ACC8-9386F09B0BA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8" name="テキスト プレースホルダー 7">
            <a:extLst>
              <a:ext uri="{FF2B5EF4-FFF2-40B4-BE49-F238E27FC236}">
                <a16:creationId xmlns:a16="http://schemas.microsoft.com/office/drawing/2014/main" id="{98C92C91-6B6C-4B07-8300-ED64DC59A5A4}"/>
              </a:ext>
            </a:extLst>
          </p:cNvPr>
          <p:cNvSpPr>
            <a:spLocks noGrp="1"/>
          </p:cNvSpPr>
          <p:nvPr>
            <p:ph type="body" sz="quarter" idx="10"/>
          </p:nvPr>
        </p:nvSpPr>
        <p:spPr>
          <a:xfrm>
            <a:off x="201975" y="21404"/>
            <a:ext cx="9504000" cy="671292"/>
          </a:xfrm>
        </p:spPr>
        <p:txBody>
          <a:bodyPr/>
          <a:lstStyle/>
          <a:p>
            <a:r>
              <a:rPr lang="ja-JP" altLang="en-US" dirty="0"/>
              <a:t>フィンランドにおけるロボット介護機器関連の施策（</a:t>
            </a:r>
            <a:r>
              <a:rPr lang="en-US" altLang="ja-JP" dirty="0"/>
              <a:t>2/6</a:t>
            </a:r>
            <a:r>
              <a:rPr lang="ja-JP" altLang="en-US" dirty="0"/>
              <a:t>） </a:t>
            </a:r>
          </a:p>
        </p:txBody>
      </p:sp>
      <p:sp>
        <p:nvSpPr>
          <p:cNvPr id="13" name="タイトル 6">
            <a:extLst>
              <a:ext uri="{FF2B5EF4-FFF2-40B4-BE49-F238E27FC236}">
                <a16:creationId xmlns:a16="http://schemas.microsoft.com/office/drawing/2014/main" id="{26A307BF-82CE-439E-8C26-416CC288BF5B}"/>
              </a:ext>
            </a:extLst>
          </p:cNvPr>
          <p:cNvSpPr>
            <a:spLocks noGrp="1"/>
          </p:cNvSpPr>
          <p:nvPr>
            <p:ph type="title"/>
          </p:nvPr>
        </p:nvSpPr>
        <p:spPr/>
        <p:txBody>
          <a:bodyPr vert="horz"/>
          <a:lstStyle/>
          <a:p>
            <a:pPr>
              <a:tabLst>
                <a:tab pos="3409950" algn="l"/>
              </a:tabLst>
            </a:pPr>
            <a:r>
              <a:rPr lang="ja-JP" altLang="en-US" dirty="0"/>
              <a:t>フィンランド／介護／</a:t>
            </a:r>
            <a:r>
              <a:rPr lang="en-US" altLang="ja-JP" dirty="0"/>
              <a:t>3.</a:t>
            </a:r>
            <a:r>
              <a:rPr lang="ja-JP" altLang="en-US" dirty="0"/>
              <a:t>政策・制度</a:t>
            </a:r>
            <a:r>
              <a:rPr lang="en-US" altLang="ja-JP" dirty="0"/>
              <a:t>&gt;</a:t>
            </a:r>
            <a:r>
              <a:rPr lang="ja-JP" altLang="en-US" dirty="0"/>
              <a:t>医療政策、計画等</a:t>
            </a:r>
            <a:endParaRPr kumimoji="1" lang="ja-JP" altLang="en-US" sz="900" dirty="0"/>
          </a:p>
        </p:txBody>
      </p:sp>
      <p:sp>
        <p:nvSpPr>
          <p:cNvPr id="10" name="テキスト ボックス 9">
            <a:extLst>
              <a:ext uri="{FF2B5EF4-FFF2-40B4-BE49-F238E27FC236}">
                <a16:creationId xmlns:a16="http://schemas.microsoft.com/office/drawing/2014/main" id="{9C1CF267-8050-4568-98D0-A45EAF00CE59}"/>
              </a:ext>
            </a:extLst>
          </p:cNvPr>
          <p:cNvSpPr txBox="1"/>
          <p:nvPr/>
        </p:nvSpPr>
        <p:spPr>
          <a:xfrm>
            <a:off x="200472" y="6461306"/>
            <a:ext cx="9289032" cy="269304"/>
          </a:xfrm>
          <a:prstGeom prst="rect">
            <a:avLst/>
          </a:prstGeom>
          <a:noFill/>
        </p:spPr>
        <p:txBody>
          <a:bodyPr wrap="square" rtlCol="0">
            <a:spAutoFit/>
          </a:bodyPr>
          <a:lstStyle/>
          <a:p>
            <a:pPr>
              <a:lnSpc>
                <a:spcPct val="120000"/>
              </a:lnSpc>
            </a:pP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出所）日本経済研究所「ロボット介護機器開発・標準化事業に係る海外調査」（</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2020</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年</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月</a:t>
            </a:r>
            <a:r>
              <a:rPr lang="en-US" altLang="ja-JP" sz="1000" dirty="0">
                <a:latin typeface="メイリオ" panose="020B0604030504040204" pitchFamily="50" charset="-128"/>
                <a:ea typeface="メイリオ" panose="020B0604030504040204" pitchFamily="50" charset="-128"/>
                <a:sym typeface="メイリオ" panose="020B0604030504040204" pitchFamily="50" charset="-128"/>
              </a:rPr>
              <a:t>31</a:t>
            </a:r>
            <a:r>
              <a:rPr lang="ja-JP" altLang="en-US" sz="1000" dirty="0">
                <a:latin typeface="メイリオ" panose="020B0604030504040204" pitchFamily="50" charset="-128"/>
                <a:ea typeface="メイリオ" panose="020B0604030504040204" pitchFamily="50" charset="-128"/>
                <a:sym typeface="メイリオ" panose="020B0604030504040204" pitchFamily="50" charset="-128"/>
              </a:rPr>
              <a:t>日）より</a:t>
            </a:r>
          </a:p>
        </p:txBody>
      </p:sp>
      <p:sp>
        <p:nvSpPr>
          <p:cNvPr id="6" name="正方形/長方形 5">
            <a:extLst>
              <a:ext uri="{FF2B5EF4-FFF2-40B4-BE49-F238E27FC236}">
                <a16:creationId xmlns:a16="http://schemas.microsoft.com/office/drawing/2014/main" id="{561C69E3-D75C-408F-AE96-B57398510ADE}"/>
              </a:ext>
            </a:extLst>
          </p:cNvPr>
          <p:cNvSpPr/>
          <p:nvPr/>
        </p:nvSpPr>
        <p:spPr>
          <a:xfrm>
            <a:off x="200025" y="692696"/>
            <a:ext cx="9505950" cy="1681229"/>
          </a:xfrm>
          <a:prstGeom prst="rect">
            <a:avLst/>
          </a:prstGeom>
        </p:spPr>
        <p:txBody>
          <a:bodyPr wrap="square">
            <a:spAutoFit/>
          </a:bodyPr>
          <a:lstStyle/>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デジタルヘルス分野の政策の中に、</a:t>
            </a:r>
            <a:r>
              <a:rPr lang="en-US" altLang="ja-JP" sz="1400" dirty="0" err="1">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HyteAiro</a:t>
            </a: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というヘルスケアにＡＩやロボティクスを活用する枠組みがあり、① 在宅ケア、② 病院のロジスティクス改善、③ 医薬品サービス、④ ウェルビーイング指導＆リハビリが４つの重点分野となっている。</a:t>
            </a:r>
          </a:p>
          <a:p>
            <a:pPr>
              <a:lnSpc>
                <a:spcPct val="150000"/>
              </a:lnSpc>
            </a:pPr>
            <a:r>
              <a:rPr lang="ja-JP" altLang="en-US" sz="1400" dirty="0">
                <a:solidFill>
                  <a:srgbClr val="000000"/>
                </a:solidFill>
                <a:latin typeface="メイリオ" panose="020B0604030504040204" pitchFamily="50" charset="-128"/>
                <a:ea typeface="メイリオ" panose="020B0604030504040204" pitchFamily="50" charset="-128"/>
                <a:sym typeface="メイリオ" panose="020B0604030504040204" pitchFamily="50" charset="-128"/>
              </a:rPr>
              <a:t>　ＴＨＬは、社会保健省と協働しつつ、こうした分野で活動するステークホルダーが情報共有できるようにネットワーキングの場を作る等、コーディネートの役割を果たしている。</a:t>
            </a:r>
          </a:p>
        </p:txBody>
      </p:sp>
      <p:sp>
        <p:nvSpPr>
          <p:cNvPr id="15" name="テキスト ボックス 14">
            <a:extLst>
              <a:ext uri="{FF2B5EF4-FFF2-40B4-BE49-F238E27FC236}">
                <a16:creationId xmlns:a16="http://schemas.microsoft.com/office/drawing/2014/main" id="{0DCF0CFC-39E5-4BD6-B8B0-CB1D90645AEC}"/>
              </a:ext>
            </a:extLst>
          </p:cNvPr>
          <p:cNvSpPr txBox="1"/>
          <p:nvPr/>
        </p:nvSpPr>
        <p:spPr>
          <a:xfrm>
            <a:off x="4984387" y="2752811"/>
            <a:ext cx="4403752" cy="646331"/>
          </a:xfrm>
          <a:prstGeom prst="rect">
            <a:avLst/>
          </a:prstGeom>
          <a:noFill/>
          <a:ln>
            <a:noFill/>
          </a:ln>
        </p:spPr>
        <p:txBody>
          <a:bodyPr wrap="square" rtlCol="0">
            <a:spAutoFit/>
          </a:bodyPr>
          <a:lstStyle/>
          <a:p>
            <a:pPr>
              <a:buClr>
                <a:srgbClr val="0070C0"/>
              </a:buClr>
            </a:pPr>
            <a:r>
              <a:rPr lang="en-US" altLang="ja-JP"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Hyte</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Ａ</a:t>
            </a:r>
            <a:r>
              <a:rPr lang="en-US" altLang="ja-JP" sz="1200" b="0" dirty="0" err="1">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iro</a:t>
            </a: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 ＨＵＢは各所とのネットワーキング調整、ニーズの汲み取り、イベント情報やプログラムの方向性を各所に案内。アドバイザリーグループは年に４回会合を実施。</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16" name="図 15">
            <a:extLst>
              <a:ext uri="{FF2B5EF4-FFF2-40B4-BE49-F238E27FC236}">
                <a16:creationId xmlns:a16="http://schemas.microsoft.com/office/drawing/2014/main" id="{70E9CD16-75AF-4195-80E4-5B6865B6EA2D}"/>
              </a:ext>
            </a:extLst>
          </p:cNvPr>
          <p:cNvPicPr>
            <a:picLocks noChangeAspect="1"/>
          </p:cNvPicPr>
          <p:nvPr/>
        </p:nvPicPr>
        <p:blipFill>
          <a:blip r:embed="rId7"/>
          <a:stretch>
            <a:fillRect/>
          </a:stretch>
        </p:blipFill>
        <p:spPr>
          <a:xfrm>
            <a:off x="416496" y="4032749"/>
            <a:ext cx="4514266" cy="2348579"/>
          </a:xfrm>
          <a:prstGeom prst="rect">
            <a:avLst/>
          </a:prstGeom>
        </p:spPr>
      </p:pic>
      <p:sp>
        <p:nvSpPr>
          <p:cNvPr id="17" name="テキスト ボックス 16">
            <a:extLst>
              <a:ext uri="{FF2B5EF4-FFF2-40B4-BE49-F238E27FC236}">
                <a16:creationId xmlns:a16="http://schemas.microsoft.com/office/drawing/2014/main" id="{4EC90F66-6E63-4AF1-B70D-D9FA291EDD8C}"/>
              </a:ext>
            </a:extLst>
          </p:cNvPr>
          <p:cNvSpPr txBox="1"/>
          <p:nvPr/>
        </p:nvSpPr>
        <p:spPr>
          <a:xfrm>
            <a:off x="416496" y="2750292"/>
            <a:ext cx="4514267" cy="1015663"/>
          </a:xfrm>
          <a:prstGeom prst="rect">
            <a:avLst/>
          </a:prstGeom>
          <a:noFill/>
          <a:ln>
            <a:solidFill>
              <a:schemeClr val="tx1">
                <a:lumMod val="65000"/>
                <a:lumOff val="35000"/>
              </a:schemeClr>
            </a:solidFill>
          </a:ln>
        </p:spPr>
        <p:txBody>
          <a:bodyPr wrap="square" rtlCol="0">
            <a:spAutoFit/>
          </a:bodyPr>
          <a:lstStyle/>
          <a:p>
            <a:pPr marL="174625" indent="-174625">
              <a:buClr>
                <a:srgbClr val="0070C0"/>
              </a:buCl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① 在宅ケアについてはＫＡＴＩフレームワークがある（後述）</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Clr>
                <a:srgbClr val="0070C0"/>
              </a:buCl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② 病院のロジスティクス改善では大学病院で医薬品の付与・接種状況・記録方法の改善を行っている。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a:p>
            <a:pPr marL="174625" indent="-174625">
              <a:buClr>
                <a:srgbClr val="0070C0"/>
              </a:buClr>
            </a:pPr>
            <a:r>
              <a:rPr lang="ja-JP" altLang="en-US"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rPr>
              <a:t>④ ウェルビーイング指導＆リハビリは、若者に対しチャットボットの活用を行っている。</a:t>
            </a:r>
            <a:endParaRPr lang="en-US" altLang="ja-JP" sz="1200" b="0" dirty="0">
              <a:solidFill>
                <a:srgbClr val="002060"/>
              </a:solidFill>
              <a:latin typeface="メイリオ" panose="020B0604030504040204" pitchFamily="50" charset="-128"/>
              <a:ea typeface="メイリオ" panose="020B0604030504040204" pitchFamily="50" charset="-128"/>
              <a:sym typeface="メイリオ" panose="020B0604030504040204" pitchFamily="50" charset="-128"/>
            </a:endParaRPr>
          </a:p>
        </p:txBody>
      </p:sp>
      <p:sp>
        <p:nvSpPr>
          <p:cNvPr id="35" name="Rectangle 2">
            <a:extLst>
              <a:ext uri="{FF2B5EF4-FFF2-40B4-BE49-F238E27FC236}">
                <a16:creationId xmlns:a16="http://schemas.microsoft.com/office/drawing/2014/main" id="{6791F499-2990-49D2-8FB6-85827BF3B666}"/>
              </a:ext>
            </a:extLst>
          </p:cNvPr>
          <p:cNvSpPr txBox="1">
            <a:spLocks noChangeArrowheads="1"/>
          </p:cNvSpPr>
          <p:nvPr/>
        </p:nvSpPr>
        <p:spPr>
          <a:xfrm>
            <a:off x="581720" y="2284963"/>
            <a:ext cx="3738422" cy="457200"/>
          </a:xfrm>
          <a:prstGeom prst="rect">
            <a:avLst/>
          </a:prstGeom>
        </p:spPr>
        <p:txBody>
          <a:bodyPr/>
          <a:lstStyle/>
          <a:p>
            <a:pPr defTabSz="957263" eaLnBrk="0" fontAlgn="ctr" hangingPunct="0">
              <a:defRPr/>
            </a:pPr>
            <a:r>
              <a:rPr lang="en-US" altLang="ja-JP" sz="1800" b="0" kern="0" dirty="0" err="1">
                <a:solidFill>
                  <a:srgbClr val="002060"/>
                </a:solidFill>
                <a:latin typeface="メイリオ" panose="020B0604030504040204" pitchFamily="50" charset="-128"/>
                <a:ea typeface="メイリオ" panose="020B0604030504040204" pitchFamily="50" charset="-128"/>
                <a:cs typeface="+mj-cs"/>
                <a:sym typeface="メイリオ" panose="020B0604030504040204" pitchFamily="50" charset="-128"/>
              </a:rPr>
              <a:t>HyteAiro</a:t>
            </a:r>
            <a:r>
              <a:rPr lang="ja-JP" altLang="en-US" sz="1800" b="0" kern="0" dirty="0">
                <a:solidFill>
                  <a:srgbClr val="002060"/>
                </a:solidFill>
                <a:latin typeface="メイリオ" panose="020B0604030504040204" pitchFamily="50" charset="-128"/>
                <a:ea typeface="メイリオ" panose="020B0604030504040204" pitchFamily="50" charset="-128"/>
                <a:cs typeface="+mj-cs"/>
                <a:sym typeface="メイリオ" panose="020B0604030504040204" pitchFamily="50" charset="-128"/>
              </a:rPr>
              <a:t> プロジェクト</a:t>
            </a:r>
          </a:p>
        </p:txBody>
      </p:sp>
      <p:cxnSp>
        <p:nvCxnSpPr>
          <p:cNvPr id="36" name="直線コネクタ 35">
            <a:extLst>
              <a:ext uri="{FF2B5EF4-FFF2-40B4-BE49-F238E27FC236}">
                <a16:creationId xmlns:a16="http://schemas.microsoft.com/office/drawing/2014/main" id="{403EA63B-E0B3-419B-9087-E0DF45B437D3}"/>
              </a:ext>
            </a:extLst>
          </p:cNvPr>
          <p:cNvCxnSpPr/>
          <p:nvPr/>
        </p:nvCxnSpPr>
        <p:spPr bwMode="auto">
          <a:xfrm>
            <a:off x="416496" y="2625520"/>
            <a:ext cx="2880000" cy="0"/>
          </a:xfrm>
          <a:prstGeom prst="line">
            <a:avLst/>
          </a:prstGeom>
          <a:solidFill>
            <a:srgbClr val="0000FF"/>
          </a:solidFill>
          <a:ln w="9525" cap="flat" cmpd="sng" algn="ctr">
            <a:solidFill>
              <a:schemeClr val="tx1"/>
            </a:solidFill>
            <a:prstDash val="solid"/>
            <a:round/>
            <a:headEnd type="none" w="med" len="med"/>
            <a:tailEnd type="none" w="med" len="med"/>
          </a:ln>
          <a:effectLst/>
        </p:spPr>
      </p:cxnSp>
      <p:sp>
        <p:nvSpPr>
          <p:cNvPr id="37" name="正方形/長方形 36">
            <a:extLst>
              <a:ext uri="{FF2B5EF4-FFF2-40B4-BE49-F238E27FC236}">
                <a16:creationId xmlns:a16="http://schemas.microsoft.com/office/drawing/2014/main" id="{F8C5EA61-8895-4329-A003-92A40CDFF93C}"/>
              </a:ext>
            </a:extLst>
          </p:cNvPr>
          <p:cNvSpPr/>
          <p:nvPr/>
        </p:nvSpPr>
        <p:spPr bwMode="auto">
          <a:xfrm>
            <a:off x="416496" y="2294644"/>
            <a:ext cx="111600" cy="373720"/>
          </a:xfrm>
          <a:prstGeom prst="rect">
            <a:avLst/>
          </a:prstGeom>
          <a:solidFill>
            <a:srgbClr val="0070C0"/>
          </a:solidFill>
          <a:ln w="9525" cap="flat" cmpd="sng" algn="ctr">
            <a:noFill/>
            <a:prstDash val="solid"/>
            <a:round/>
            <a:headEnd type="none" w="med" len="med"/>
            <a:tailEnd type="none" w="med" len="med"/>
          </a:ln>
          <a:effectLst/>
        </p:spPr>
        <p:txBody>
          <a:bodyPr lIns="95785" tIns="47893" rIns="95785" bIns="47893" rtlCol="0" anchor="ctr">
            <a:spAutoFit/>
          </a:bodyPr>
          <a:lstStyle/>
          <a:p>
            <a:pPr algn="ctr" defTabSz="957263"/>
            <a:endParaRPr kumimoji="1" lang="ja-JP" altLang="en-US">
              <a:latin typeface="メイリオ" panose="020B0604030504040204" pitchFamily="50" charset="-128"/>
              <a:ea typeface="メイリオ" panose="020B0604030504040204" pitchFamily="50" charset="-128"/>
              <a:sym typeface="メイリオ" panose="020B0604030504040204" pitchFamily="50" charset="-128"/>
            </a:endParaRPr>
          </a:p>
        </p:txBody>
      </p:sp>
      <p:pic>
        <p:nvPicPr>
          <p:cNvPr id="2" name="図 1">
            <a:extLst>
              <a:ext uri="{FF2B5EF4-FFF2-40B4-BE49-F238E27FC236}">
                <a16:creationId xmlns:a16="http://schemas.microsoft.com/office/drawing/2014/main" id="{6BAE812E-1DFA-449D-8F96-49C93CA27F30}"/>
              </a:ext>
            </a:extLst>
          </p:cNvPr>
          <p:cNvPicPr>
            <a:picLocks noChangeAspect="1"/>
          </p:cNvPicPr>
          <p:nvPr/>
        </p:nvPicPr>
        <p:blipFill>
          <a:blip r:embed="rId8"/>
          <a:stretch>
            <a:fillRect/>
          </a:stretch>
        </p:blipFill>
        <p:spPr>
          <a:xfrm>
            <a:off x="5313040" y="3479120"/>
            <a:ext cx="4163634" cy="2686184"/>
          </a:xfrm>
          <a:prstGeom prst="rect">
            <a:avLst/>
          </a:prstGeom>
        </p:spPr>
      </p:pic>
    </p:spTree>
    <p:extLst>
      <p:ext uri="{BB962C8B-B14F-4D97-AF65-F5344CB8AC3E}">
        <p14:creationId xmlns:p14="http://schemas.microsoft.com/office/powerpoint/2010/main" val="377781311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NRI Template 2019 Standard">
  <a:themeElements>
    <a:clrScheme name="NRI color">
      <a:dk1>
        <a:srgbClr val="000000"/>
      </a:dk1>
      <a:lt1>
        <a:srgbClr val="FFFFFF"/>
      </a:lt1>
      <a:dk2>
        <a:srgbClr val="CCCCCC"/>
      </a:dk2>
      <a:lt2>
        <a:srgbClr val="7F7F7F"/>
      </a:lt2>
      <a:accent1>
        <a:srgbClr val="000F78"/>
      </a:accent1>
      <a:accent2>
        <a:srgbClr val="3C64AA"/>
      </a:accent2>
      <a:accent3>
        <a:srgbClr val="64AADC"/>
      </a:accent3>
      <a:accent4>
        <a:srgbClr val="F59637"/>
      </a:accent4>
      <a:accent5>
        <a:srgbClr val="D73232"/>
      </a:accent5>
      <a:accent6>
        <a:srgbClr val="0F55C3"/>
      </a:accent6>
      <a:hlink>
        <a:srgbClr val="0092C5"/>
      </a:hlink>
      <a:folHlink>
        <a:srgbClr val="954F72"/>
      </a:folHlink>
    </a:clrScheme>
    <a:fontScheme name="Yu Gothic UI">
      <a:majorFont>
        <a:latin typeface="Yu Gothic UI"/>
        <a:ea typeface="Yu Gothic UI"/>
        <a:cs typeface=""/>
      </a:majorFont>
      <a:minorFont>
        <a:latin typeface="Yu Gothic UI"/>
        <a:ea typeface="Yu Gothic UI"/>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tx1"/>
          </a:solidFill>
        </a:ln>
      </a:spPr>
      <a:bodyPr rtlCol="0" anchor="ctr"/>
      <a:lstStyle>
        <a:defPPr algn="ctr">
          <a:defRPr kumimoji="1"/>
        </a:defPPr>
      </a:lstStyle>
      <a:style>
        <a:lnRef idx="1">
          <a:schemeClr val="accent1"/>
        </a:lnRef>
        <a:fillRef idx="0">
          <a:schemeClr val="accent1"/>
        </a:fillRef>
        <a:effectRef idx="0">
          <a:schemeClr val="accent1"/>
        </a:effectRef>
        <a:fontRef idx="minor">
          <a:schemeClr val="tx1"/>
        </a:fontRef>
      </a:style>
    </a:spDef>
    <a:txDef>
      <a:spPr>
        <a:noFill/>
      </a:spPr>
      <a:bodyPr wrap="none" rtlCol="0">
        <a:spAutoFit/>
      </a:bodyPr>
      <a:lstStyle>
        <a:defPPr algn="l">
          <a:lnSpc>
            <a:spcPct val="120000"/>
          </a:lnSpc>
          <a:defRPr kumimoji="1" sz="1000" smtClean="0"/>
        </a:defPPr>
      </a:lstStyle>
    </a:txDef>
  </a:objectDefaults>
  <a:extraClrSchemeLst>
    <a:extraClrScheme>
      <a:clrScheme name="NRI color">
        <a:dk1>
          <a:srgbClr val="000000"/>
        </a:dk1>
        <a:lt1>
          <a:srgbClr val="FFFFFF"/>
        </a:lt1>
        <a:dk2>
          <a:srgbClr val="CCCCCC"/>
        </a:dk2>
        <a:lt2>
          <a:srgbClr val="7F7F7F"/>
        </a:lt2>
        <a:accent1>
          <a:srgbClr val="000F78"/>
        </a:accent1>
        <a:accent2>
          <a:srgbClr val="3C64AA"/>
        </a:accent2>
        <a:accent3>
          <a:srgbClr val="64AADC"/>
        </a:accent3>
        <a:accent4>
          <a:srgbClr val="F59637"/>
        </a:accent4>
        <a:accent5>
          <a:srgbClr val="D73232"/>
        </a:accent5>
        <a:accent6>
          <a:srgbClr val="0F55C3"/>
        </a:accent6>
        <a:hlink>
          <a:srgbClr val="0092C5"/>
        </a:hlink>
        <a:folHlink>
          <a:srgbClr val="954F72"/>
        </a:folHlink>
      </a:clrScheme>
    </a:extraClrScheme>
  </a:extraClrSchemeLst>
  <a:custClrLst>
    <a:custClr name="navy">
      <a:srgbClr val="000F78"/>
    </a:custClr>
    <a:custClr name="blue1">
      <a:srgbClr val="96BEF5"/>
    </a:custClr>
    <a:custClr name="blue2">
      <a:srgbClr val="0F55C3"/>
    </a:custClr>
    <a:custClr name="blue3">
      <a:srgbClr val="64AADC"/>
    </a:custClr>
    <a:custClr name="blue4">
      <a:srgbClr val="3C64AA"/>
    </a:custClr>
    <a:custClr name="blue5">
      <a:srgbClr val="64A5B4"/>
    </a:custClr>
    <a:custClr name="blue gray">
      <a:srgbClr val="E4ECED"/>
    </a:custClr>
    <a:custClr name="white">
      <a:srgbClr val="FFFFFF"/>
    </a:custClr>
    <a:custClr name="white">
      <a:srgbClr val="FFFFFF"/>
    </a:custClr>
    <a:custClr name="white">
      <a:srgbClr val="FFFFFF"/>
    </a:custClr>
    <a:custClr name="red">
      <a:srgbClr val="D73232"/>
    </a:custClr>
    <a:custClr name="magenta">
      <a:srgbClr val="BE377D"/>
    </a:custClr>
    <a:custClr name="orange">
      <a:srgbClr val="F59637"/>
    </a:custClr>
    <a:custClr name="yellow">
      <a:srgbClr val="FFDC00"/>
    </a:custClr>
    <a:custClr name="green">
      <a:srgbClr val="BED200"/>
    </a:custClr>
    <a:custClr name="purple">
      <a:srgbClr val="5F3C91"/>
    </a:custClr>
  </a:custClrLst>
  <a:extLst>
    <a:ext uri="{05A4C25C-085E-4340-85A3-A5531E510DB2}">
      <thm15:themeFamily xmlns:thm15="http://schemas.microsoft.com/office/thememl/2012/main" name="nri_temp_a4_beta_ver.4.7.potx" id="{3C541174-9D1E-4CB7-9D65-FE54FE877E66}" vid="{7B302A92-E130-4D9A-BA18-71BE640B45EE}"/>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5.xml><?xml version="1.0" encoding="utf-8"?>
<a:themeOverride xmlns:a="http://schemas.openxmlformats.org/drawingml/2006/main">
  <a:clrScheme name="Fujii">
    <a:dk1>
      <a:sysClr val="windowText" lastClr="000000"/>
    </a:dk1>
    <a:lt1>
      <a:sysClr val="window" lastClr="FFFFFF"/>
    </a:lt1>
    <a:dk2>
      <a:srgbClr val="44546A"/>
    </a:dk2>
    <a:lt2>
      <a:srgbClr val="E7E6E6"/>
    </a:lt2>
    <a:accent1>
      <a:srgbClr val="7363FF"/>
    </a:accent1>
    <a:accent2>
      <a:srgbClr val="FF63EF"/>
    </a:accent2>
    <a:accent3>
      <a:srgbClr val="63EFFF"/>
    </a:accent3>
    <a:accent4>
      <a:srgbClr val="63FF73"/>
    </a:accent4>
    <a:accent5>
      <a:srgbClr val="FF7363"/>
    </a:accent5>
    <a:accent6>
      <a:srgbClr val="EFFF6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9.xml><?xml version="1.0" encoding="utf-8"?>
<a:themeOverride xmlns:a="http://schemas.openxmlformats.org/drawingml/2006/main">
  <a:clrScheme name="Fujii">
    <a:dk1>
      <a:sysClr val="windowText" lastClr="000000"/>
    </a:dk1>
    <a:lt1>
      <a:sysClr val="window" lastClr="FFFFFF"/>
    </a:lt1>
    <a:dk2>
      <a:srgbClr val="44546A"/>
    </a:dk2>
    <a:lt2>
      <a:srgbClr val="E7E6E6"/>
    </a:lt2>
    <a:accent1>
      <a:srgbClr val="7363FF"/>
    </a:accent1>
    <a:accent2>
      <a:srgbClr val="FF63EF"/>
    </a:accent2>
    <a:accent3>
      <a:srgbClr val="63EFFF"/>
    </a:accent3>
    <a:accent4>
      <a:srgbClr val="63FF73"/>
    </a:accent4>
    <a:accent5>
      <a:srgbClr val="FF7363"/>
    </a:accent5>
    <a:accent6>
      <a:srgbClr val="EFFF6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0.xml><?xml version="1.0" encoding="utf-8"?>
<a:themeOverride xmlns:a="http://schemas.openxmlformats.org/drawingml/2006/main">
  <a:clrScheme name="Fujii">
    <a:dk1>
      <a:sysClr val="windowText" lastClr="000000"/>
    </a:dk1>
    <a:lt1>
      <a:sysClr val="window" lastClr="FFFFFF"/>
    </a:lt1>
    <a:dk2>
      <a:srgbClr val="44546A"/>
    </a:dk2>
    <a:lt2>
      <a:srgbClr val="E7E6E6"/>
    </a:lt2>
    <a:accent1>
      <a:srgbClr val="7363FF"/>
    </a:accent1>
    <a:accent2>
      <a:srgbClr val="FF63EF"/>
    </a:accent2>
    <a:accent3>
      <a:srgbClr val="63EFFF"/>
    </a:accent3>
    <a:accent4>
      <a:srgbClr val="63FF73"/>
    </a:accent4>
    <a:accent5>
      <a:srgbClr val="FF7363"/>
    </a:accent5>
    <a:accent6>
      <a:srgbClr val="EFFF6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2.xml><?xml version="1.0" encoding="utf-8"?>
<a:themeOverride xmlns:a="http://schemas.openxmlformats.org/drawingml/2006/main">
  <a:clrScheme name="Fujii">
    <a:dk1>
      <a:sysClr val="windowText" lastClr="000000"/>
    </a:dk1>
    <a:lt1>
      <a:sysClr val="window" lastClr="FFFFFF"/>
    </a:lt1>
    <a:dk2>
      <a:srgbClr val="44546A"/>
    </a:dk2>
    <a:lt2>
      <a:srgbClr val="E7E6E6"/>
    </a:lt2>
    <a:accent1>
      <a:srgbClr val="7363FF"/>
    </a:accent1>
    <a:accent2>
      <a:srgbClr val="FF63EF"/>
    </a:accent2>
    <a:accent3>
      <a:srgbClr val="63EFFF"/>
    </a:accent3>
    <a:accent4>
      <a:srgbClr val="63FF73"/>
    </a:accent4>
    <a:accent5>
      <a:srgbClr val="FF7363"/>
    </a:accent5>
    <a:accent6>
      <a:srgbClr val="EFFF6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4.xml><?xml version="1.0" encoding="utf-8"?>
<a:themeOverride xmlns:a="http://schemas.openxmlformats.org/drawingml/2006/main">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nri_template2019_standard_JP</Template>
  <TotalTime>22216</TotalTime>
  <Words>85617</Words>
  <Application>Microsoft Office PowerPoint</Application>
  <PresentationFormat>A4 210 x 297 mm</PresentationFormat>
  <Paragraphs>9362</Paragraphs>
  <Slides>268</Slides>
  <Notes>268</Notes>
  <HiddenSlides>0</HiddenSlides>
  <MMClips>0</MMClips>
  <ScaleCrop>false</ScaleCrop>
  <HeadingPairs>
    <vt:vector size="8" baseType="variant">
      <vt:variant>
        <vt:lpstr>使用されているフォント</vt:lpstr>
      </vt:variant>
      <vt:variant>
        <vt:i4>10</vt:i4>
      </vt:variant>
      <vt:variant>
        <vt:lpstr>テーマ</vt:lpstr>
      </vt:variant>
      <vt:variant>
        <vt:i4>1</vt:i4>
      </vt:variant>
      <vt:variant>
        <vt:lpstr>埋め込まれた OLE サーバー</vt:lpstr>
      </vt:variant>
      <vt:variant>
        <vt:i4>1</vt:i4>
      </vt:variant>
      <vt:variant>
        <vt:lpstr>スライド タイトル</vt:lpstr>
      </vt:variant>
      <vt:variant>
        <vt:i4>268</vt:i4>
      </vt:variant>
    </vt:vector>
  </HeadingPairs>
  <TitlesOfParts>
    <vt:vector size="280" baseType="lpstr">
      <vt:lpstr>HGPｺﾞｼｯｸM</vt:lpstr>
      <vt:lpstr>ＭＳ Ｐゴシック</vt:lpstr>
      <vt:lpstr>Yu Gothic UI</vt:lpstr>
      <vt:lpstr>システムフォント</vt:lpstr>
      <vt:lpstr>メイリオ</vt:lpstr>
      <vt:lpstr>游ゴシック</vt:lpstr>
      <vt:lpstr>Arial</vt:lpstr>
      <vt:lpstr>Arial Narrow</vt:lpstr>
      <vt:lpstr>Calibri</vt:lpstr>
      <vt:lpstr>Wingdings</vt:lpstr>
      <vt:lpstr>NRI Template 2019 Standard</vt:lpstr>
      <vt:lpstr>think-cell スライド</vt:lpstr>
      <vt:lpstr>ロボット介護機器開発・標準化事業に係る海外調査</vt:lpstr>
      <vt:lpstr>中国／介護／2.医療・公衆衛生&gt;健康水準および医療水準／4.特定製品・サービスの市場・投資環境&gt;市場規模 </vt:lpstr>
      <vt:lpstr>中国／介護／2.医療・公衆衛生&gt;健康水準および医療水準／4.特定製品・サービスの市場・投資環境&gt;市場規模 </vt:lpstr>
      <vt:lpstr>中国／介護／2.医療・公衆衛生&gt;健康水準および医療水準／その他の医療・公衆衛生情報</vt:lpstr>
      <vt:lpstr>中国／介護／2.医療・公衆衛生&gt;健康水準および医療水準／4.特定製品・サービスの市場・投資環境&gt;市場規模 </vt:lpstr>
      <vt:lpstr>中国／介護／3.政策・制度&gt;その他の制度・規制／6.その他</vt:lpstr>
      <vt:lpstr>中国／介護／6.その他</vt:lpstr>
      <vt:lpstr>中国／介護／2.医療・公衆衛生&gt;その他の医療・公衆衛生情報／6.その他</vt:lpstr>
      <vt:lpstr>中国／介護／3.政策・制度&gt;公的保険制度 </vt:lpstr>
      <vt:lpstr>中国／介護／3.政策・制度&gt;公的保険制度</vt:lpstr>
      <vt:lpstr>中国／介護／3.政策・制度&gt;公的保険制度</vt:lpstr>
      <vt:lpstr>中国／介護／3.政策・制度&gt;公的保険制度</vt:lpstr>
      <vt:lpstr>中国／介護／3.政策・制度&gt;医療政策、計画等</vt:lpstr>
      <vt:lpstr>中国／介護／3.政策・制度&gt;医療政策、計画等／4.特定製品・サービスの市場・投資環境&gt;その他の市場・投資環境情報</vt:lpstr>
      <vt:lpstr>中国／介護／4.特定製品・サービスの市場・投資環境&gt;その他の市場・投資環境情報</vt:lpstr>
      <vt:lpstr>中国／介護／4.特定製品・サービスの市場・投資環境&gt;その他の市場・投資環境情報</vt:lpstr>
      <vt:lpstr>中国／介護／3.政策・制度&gt;医療政策、計画等</vt:lpstr>
      <vt:lpstr>中国／介護／3.政策・制度&gt;医療政策、計画等</vt:lpstr>
      <vt:lpstr>中国／介護／3.政策・制度&gt;医療機器に対する規制／その他の制度・規制</vt:lpstr>
      <vt:lpstr>中国／介護／3.政策・制度&gt;医療機器に対する規制／その他の制度・規制</vt:lpstr>
      <vt:lpstr>中国／介護／3.政策・制度&gt;医療機器に対する規制／その他の制度・規制</vt:lpstr>
      <vt:lpstr>中国／介護／3.政策・制度&gt;医療機器に対する規制／その他の制度・規制</vt:lpstr>
      <vt:lpstr>中国／介護／3.政策・制度&gt;医療機器に対する規制／その他の制度・規制</vt:lpstr>
      <vt:lpstr>中国／介護／3.政策・制度&gt;医療機器に対する規制／その他の制度・規制</vt:lpstr>
      <vt:lpstr>中国／介護／4.特定製品・サービスの市場・投資環境&gt;主要企業・競合</vt:lpstr>
      <vt:lpstr>中国／介護／4.特定製品・サービスの市場・投資環境&gt;主要企業・競合</vt:lpstr>
      <vt:lpstr>中国／介護／4.特定製品・サービスの市場・投資環境&gt;主要企業・競合</vt:lpstr>
      <vt:lpstr>中国／介護／4.特定製品・サービスの市場・投資環境&gt;主要企業・競合</vt:lpstr>
      <vt:lpstr>中国／介護／4.特定製品・サービスの市場・投資環境&gt;主要企業・競合</vt:lpstr>
      <vt:lpstr>中国／介護／4.特定製品・サービスの市場・投資環境&gt;主要企業・競合</vt:lpstr>
      <vt:lpstr>中国／介護／3.政策・制度&gt;医療機器に対する規制</vt:lpstr>
      <vt:lpstr>中国／介護／3.政策・制度&gt;医療機器に対する規制</vt:lpstr>
      <vt:lpstr>中国／介護／3.政策・制度&gt;医療機器に対する規制／5.キーパーソン・協力先&gt;役人</vt:lpstr>
      <vt:lpstr>中国／介護／3.政策・制度&gt;医療機器に対する規制</vt:lpstr>
      <vt:lpstr>中国／介護／3.政策・制度&gt;医療機器に対する規制</vt:lpstr>
      <vt:lpstr>中国／介護／1.法人設立関連規制（医療法人含む）&gt;外資規制・法人設立の手続き／3.政策・制度&gt;医療機器に対する規制</vt:lpstr>
      <vt:lpstr>中国／介護／1.法人設立関連規制（医療法人含む）&gt;外資規制・法人設立の手続き／3.政策・制度&gt;医療機器に対する規制</vt:lpstr>
      <vt:lpstr>中国／介護／3.政策・制度&gt;医療機器に対する規制／4.特定製品・サービスの市場・投資環境&gt;現地の機器・設備関連の購買環境,課題</vt:lpstr>
      <vt:lpstr>中国／介護／3.政策・制度&gt;その他の制度・規制／4.特定製品・サービスの市場・投資環境&gt;その他の市場・投資環境情報</vt:lpstr>
      <vt:lpstr>中国／介護／4.特定製品・サービスの市場・投資環境&gt;市場規模／その他の市場・投資環境情報</vt:lpstr>
      <vt:lpstr>中国／介護／4.特定製品・サービスの市場・投資環境&gt;製品・サービスに対するニーズ／その他の市場・投資環境情報</vt:lpstr>
      <vt:lpstr>中国／介護／4.特定製品・サービスの市場・投資環境&gt;製品・サービスに対するニーズ／その他の市場・投資環境情報</vt:lpstr>
      <vt:lpstr>中国／介護／4.特定製品・サービスの市場・投資環境&gt;製品・サービスに対するニーズ／その他の市場・投資環境情報</vt:lpstr>
      <vt:lpstr>中国／介護／4.特定製品・サービスの市場・投資環境&gt;製品・サービスに対するニーズ／その他の市場・投資環境情報</vt:lpstr>
      <vt:lpstr>中国／介護／4.特定製品・サービスの市場・投資環境&gt;製品・サービスに対するニーズ／その他の市場・投資環境情報</vt:lpstr>
      <vt:lpstr>シンガポール／介護／2.医療・公衆衛生&gt;健康水準および医療水準／4.特定製品・サービスの市場・投資環境&gt;市場規模 </vt:lpstr>
      <vt:lpstr>シンガポール／介護／2.医療・公衆衛生&gt;健康水準および医療水準／4.特定製品・サービスの市場・投資環境&gt;市場規模 </vt:lpstr>
      <vt:lpstr>シンガポール／介護／2.医療・公衆衛生&gt;健康水準および医療水準／その他の医療・公衆衛生情報</vt:lpstr>
      <vt:lpstr>シンガポール／介護／2.医療・公衆衛生&gt;健康水準および医療水準／4.特定製品・サービスの市場・投資環境&gt;市場規模 </vt:lpstr>
      <vt:lpstr>シンガポール／介護／3.政策・制度&gt;その他の制度・規制／6.その他</vt:lpstr>
      <vt:lpstr>シンガポール／介護／6.その他</vt:lpstr>
      <vt:lpstr>シンガポール／介護／2.医療・公衆衛生&gt;その他の医療・公衆衛生情報／6.その他</vt:lpstr>
      <vt:lpstr>シンガポール／介護／3.政策・制度&gt;公的保険制度 </vt:lpstr>
      <vt:lpstr>シンガポール／介護／3.政策・制度&gt;公的保険制度 </vt:lpstr>
      <vt:lpstr>シンガポール／介護／3.政策・制度&gt;公的保険制度 </vt:lpstr>
      <vt:lpstr>シンガポール／介護／3.政策・制度&gt;公的保険制度／民間保険</vt:lpstr>
      <vt:lpstr>シンガポール／介護／3.政策・制度&gt;医療政策、計画等</vt:lpstr>
      <vt:lpstr>シンガポール／介護／3.政策・制度&gt;医療政策、計画等／4.特定製品・サービスの市場・投資環境&gt;その他の市場・投資環境情報</vt:lpstr>
      <vt:lpstr>シンガポール／介護／4.特定製品・サービスの市場・投資環境&gt;その他の市場・投資環境情報</vt:lpstr>
      <vt:lpstr>シンガポール／介護／4.特定製品・サービスの市場・投資環境&gt;その他の市場・投資環境情報</vt:lpstr>
      <vt:lpstr>シンガポール／介護／3.政策・制度&gt;医療政策、計画等／5.キーパーソン・協力先&gt;その他のキーパーソン・協力先等</vt:lpstr>
      <vt:lpstr>シンガポール／介護／3.政策・制度&gt;医療機器に対する規制／その他の制度・規制</vt:lpstr>
      <vt:lpstr>シンガポール／介護／3.政策・制度&gt;医療機器に対する規制／その他の制度・規制</vt:lpstr>
      <vt:lpstr>シンガポール／介護／3.政策・制度&gt;医療機器に対する規制／その他の制度・規制</vt:lpstr>
      <vt:lpstr>シンガポール／介護／3.政策・制度&gt;医療機器に対する規制／その他の制度・規制</vt:lpstr>
      <vt:lpstr>シンガポール／介護／3.政策・制度&gt;医療機器に対する規制／その他の制度・規制</vt:lpstr>
      <vt:lpstr>シンガポール／介護／3.政策・制度&gt;医療機器に対する規制／その他の制度・規制</vt:lpstr>
      <vt:lpstr>シンガポール／介護／4.特定製品・サービスの市場・投資環境&gt;主要企業・競合</vt:lpstr>
      <vt:lpstr>シンガポール／介護／4.特定製品・サービスの市場・投資環境&gt;主要企業・競合</vt:lpstr>
      <vt:lpstr>シンガポール／介護／4.特定製品・サービスの市場・投資環境&gt;主要企業・競合</vt:lpstr>
      <vt:lpstr>シンガポール／介護／4.特定製品・サービスの市場・投資環境&gt;主要企業・競合</vt:lpstr>
      <vt:lpstr>シンガポール／介護／4.特定製品・サービスの市場・投資環境&gt;主要企業・競合</vt:lpstr>
      <vt:lpstr>シンガポール／介護／3.政策・制度&gt;医療機器に対する規制</vt:lpstr>
      <vt:lpstr>シンガポール／介護／3.政策・制度&gt;医療機器に対する規制</vt:lpstr>
      <vt:lpstr>シンガポール／介護／3.政策・制度&gt;医療機器に対する規制／5.キーパーソン・協力先&gt;その他のキーパーソン・協力先等</vt:lpstr>
      <vt:lpstr>シンガポール／介護／3.政策・制度&gt;医療機器に対する規制</vt:lpstr>
      <vt:lpstr>シンガポール／介護／1.法人設立関連規制（医療法人含む）&gt;外資規制・法人設立の手続き／3.政策・制度&gt;医療機器に対する規制</vt:lpstr>
      <vt:lpstr>シンガポール／介護／1.法人設立関連規制（医療法人含む）&gt;外資規制・法人設立の手続き／3.政策・制度&gt;医療機器に対する規制</vt:lpstr>
      <vt:lpstr>シンガポール／介護／3.政策・制度&gt;医療機器に対する規制／4.特定製品・サービスの市場・投資環境&gt;現地の機器・設備関連の購買環境,課題</vt:lpstr>
      <vt:lpstr>シンガポール／介護／3.政策・制度&gt;その他の制度・規制／4.特定製品・サービスの市場・投資環境&gt;その他の市場・投資環境情報</vt:lpstr>
      <vt:lpstr>シンガポール／介護／4.特定製品・サービスの市場・投資環境&gt;市場規模／その他の市場・投資環境情報</vt:lpstr>
      <vt:lpstr>シンガポール／介護／4.特定製品・サービスの市場・投資環境&gt;製品・サービスに対するニーズ／その他の市場・投資環境情報</vt:lpstr>
      <vt:lpstr>シンガポール／介護／4.特定製品・サービスの市場・投資環境&gt;製品・サービスに対するニーズ／その他の市場・投資環境情報</vt:lpstr>
      <vt:lpstr>シンガポール／介護／4.特定製品・サービスの市場・投資環境&gt;製品・サービスに対するニーズ／その他の市場・投資環境情報</vt:lpstr>
      <vt:lpstr>シンガポール／介護／4.特定製品・サービスの市場・投資環境&gt;製品・サービスに対するニーズ／その他の市場・投資環境情報</vt:lpstr>
      <vt:lpstr>シンガポール／介護／4.特定製品・サービスの市場・投資環境&gt;製品・サービスに対するニーズ／その他の市場・投資環境情報</vt:lpstr>
      <vt:lpstr>フィンランド／介護／2.医療・公衆衛生&gt;健康水準および医療水準／4.特定製品・サービスの市場・投資環境&gt;市場規模 </vt:lpstr>
      <vt:lpstr>フィンランド／介護／2.医療・公衆衛生&gt;健康水準および医療水準／4.特定製品・サービスの市場・投資環境&gt;市場規模 </vt:lpstr>
      <vt:lpstr>フィンランド／2.医療・公衆衛生&gt;健康水準および医療水準／その他の医療・公衆衛生情報</vt:lpstr>
      <vt:lpstr>フィンランド／介護／3.政策・制度&gt;公的保険制度</vt:lpstr>
      <vt:lpstr>フィンランド／介護／3.政策・制度&gt;公的保険制度</vt:lpstr>
      <vt:lpstr>フィンランド／介護／3.政策・制度&gt;公的保険制度</vt:lpstr>
      <vt:lpstr>フィンランド／介護／3.政策・制度&gt;公的保険制度</vt:lpstr>
      <vt:lpstr>フィンランド／介護／2.医療・公衆衛生&gt;その他の医療・公衆衛生情報／3.政策・制度&gt;公的保険制度</vt:lpstr>
      <vt:lpstr>フィンランド／介護／3.政策・制度&gt;医療政策、計画等／4.特定製品・サービスの市場・投資環境&gt;その他の市場・投資環境情報</vt:lpstr>
      <vt:lpstr>フィンランド／介護／4.特定製品・サービスの市場・投資環境&gt;その他の市場・投資環境情報</vt:lpstr>
      <vt:lpstr>フィンランド／介護／4.特定製品・サービスの市場・投資環境&gt;その他の市場・投資環境情報</vt:lpstr>
      <vt:lpstr>フィンランド／介護／3.政策・制度&gt;医療政策、計画等</vt:lpstr>
      <vt:lpstr>フィンランド／介護／3.政策・制度&gt;医療政策、計画等</vt:lpstr>
      <vt:lpstr>フィンランド／介護／3.政策・制度&gt;医療政策、計画等</vt:lpstr>
      <vt:lpstr>フィンランド／介護／3.政策・制度&gt;医療政策、計画等</vt:lpstr>
      <vt:lpstr>フィンランド／介護／3.政策・制度&gt;医療政策、計画等</vt:lpstr>
      <vt:lpstr>フィンランド／介護／3.政策・制度&gt;医療政策、計画等</vt:lpstr>
      <vt:lpstr>フィンランド／介護／3.政策・制度&gt;医療機器に対する規制／その他の制度・規制</vt:lpstr>
      <vt:lpstr>フィンランド／介護／3.政策・制度&gt;医療機器に対する規制／その他の制度・規制</vt:lpstr>
      <vt:lpstr>フィンランド／介護／3.政策・制度&gt;医療機器に対する規制／その他の制度・規制</vt:lpstr>
      <vt:lpstr>フィンランド／介護／3.政策・制度&gt;医療機器に対する規制／その他の制度・規制</vt:lpstr>
      <vt:lpstr>フィンランド／介護／3.政策・制度&gt;医療機器に対する規制／その他の制度・規制</vt:lpstr>
      <vt:lpstr>フィンランド／介護／3.政策・制度&gt;医療機器に対する規制／その他の制度・規制</vt:lpstr>
      <vt:lpstr>フィンランド／介護／3.政策・制度&gt;医療機器に対する規制／その他の制度・規制</vt:lpstr>
      <vt:lpstr>フィンランド／介護／3.政策・制度&gt;医療機器に対する規制／その他の制度・規制</vt:lpstr>
      <vt:lpstr>フィンランド／介護／3.政策・制度&gt;医療機器に対する規制／その他の制度・規制</vt:lpstr>
      <vt:lpstr>フィンランド／介護／4.特定製品・サービスの市場・投資環境&gt;主要企業・競合</vt:lpstr>
      <vt:lpstr>フィンランド／介護／4.特定製品・サービスの市場・投資環境&gt;主要企業・競合</vt:lpstr>
      <vt:lpstr>フィンランド／介護／4.特定製品・サービスの市場・投資環境&gt;主要企業・競合</vt:lpstr>
      <vt:lpstr>フィンランド／介護／4.特定製品・サービスの市場・投資環境&gt;主要企業・競合</vt:lpstr>
      <vt:lpstr>フィンランド／介護／4.特定製品・サービスの市場・投資環境&gt;主要企業・競合</vt:lpstr>
      <vt:lpstr>フィンランド／介護／4.特定製品・サービスの市場・投資環境&gt;主要企業・競合</vt:lpstr>
      <vt:lpstr>フィンランド／介護／3.政策・制度&gt;医療機器に対する規制</vt:lpstr>
      <vt:lpstr>フィンランド／介護／3.政策・制度&gt;医療機器に対する規制</vt:lpstr>
      <vt:lpstr>フィンランド／介護／3.政策・制度&gt;医療機器に対する規制</vt:lpstr>
      <vt:lpstr>フィンランド／介護／3.政策・制度&gt;医療機器に対する規制／5.キーパーソン・協力先&gt;その他のキーパーソン・協力先等</vt:lpstr>
      <vt:lpstr>フィンランド／介護／3.政策・制度&gt;医療機器に対する規制</vt:lpstr>
      <vt:lpstr>フィンランド／介護／1.法人設立関連規制（医療法人含む）&gt;外資規制・法人設立の手続き／3.政策・制度&gt;医療機器に対する規制</vt:lpstr>
      <vt:lpstr>フィンランド／介護／3.政策・制度&gt;医療機器に対する規制／4.特定製品・サービスの市場・投資環境&gt;現地の機器・設備関連の購買環境,課題</vt:lpstr>
      <vt:lpstr>フィンランド／介護／3.政策・制度&gt;その他の制度・規制／4.特定製品・サービスの市場・投資環境&gt;その他の市場・投資環境情報</vt:lpstr>
      <vt:lpstr>フィンランド／介護／4.特定製品・サービスの市場・投資環境&gt;市場規模／その他の市場・投資環境情報</vt:lpstr>
      <vt:lpstr>フィンランド／介護／4.特定製品・サービスの市場・投資環境&gt;製品・サービスに対するニーズ／その他の市場・投資環境情報</vt:lpstr>
      <vt:lpstr>フィンランド／介護／4.特定製品・サービスの市場・投資環境&gt;製品・サービスに対するニーズ／その他の市場・投資環境情報</vt:lpstr>
      <vt:lpstr>フィンランド／介護／4.特定製品・サービスの市場・投資環境&gt;製品・サービスに対するニーズ／その他の市場・投資環境情報</vt:lpstr>
      <vt:lpstr>フィンランド／介護／4.特定製品・サービスの市場・投資環境&gt;製品・サービスに対するニーズ／その他の市場・投資環境情報</vt:lpstr>
      <vt:lpstr>フィンランド／介護／4.特定製品・サービスの市場・投資環境&gt;製品・サービスに対するニーズ／その他の市場・投資環境情報</vt:lpstr>
      <vt:lpstr>オランダ／介護／2.医療・公衆衛生&gt;健康水準および医療水準／4.特定製品・サービスの市場・投資環境&gt;市場規模 </vt:lpstr>
      <vt:lpstr>オランダ／介護／2.医療・公衆衛生&gt;健康水準および医療水準／4.特定製品・サービスの市場・投資環境&gt;市場規模 </vt:lpstr>
      <vt:lpstr>オランダ／介護／2.医療・公衆衛生&gt;健康水準および医療水準／その他の医療・公衆衛生情報</vt:lpstr>
      <vt:lpstr>オランダ／介護／2.医療・公衆衛生&gt;健康水準および医療水準／4.特定製品・サービスの市場・投資環境&gt;市場規模 </vt:lpstr>
      <vt:lpstr>オランダ／介護／3.政策・制度&gt;その他の制度・規制／6.その他</vt:lpstr>
      <vt:lpstr>オランダ／介護／2.医療・公衆衛生&gt;その他の医療・公衆衛生情報／6.その他</vt:lpstr>
      <vt:lpstr>オランダ／介護／2.医療・公衆衛生&gt;その他の医療・公衆衛生情報／6.その他</vt:lpstr>
      <vt:lpstr>オランダ／介護／3.政策・制度&gt;公的保険制度 </vt:lpstr>
      <vt:lpstr>オランダ／介護／3.政策・制度&gt;公的保険制度</vt:lpstr>
      <vt:lpstr>オランダ／介護／3.政策・制度&gt;公的保険制度</vt:lpstr>
      <vt:lpstr>オランダ／介護／3.政策・制度&gt;公的保険制度</vt:lpstr>
      <vt:lpstr>オランダ／介護／3.政策・制度&gt;公的保険制度</vt:lpstr>
      <vt:lpstr>オランダ／介護／3.政策・制度&gt;公的保険制度</vt:lpstr>
      <vt:lpstr>オランダ／介護／3.政策・制度&gt;医療政策、計画等／4.特定製品・サービスの市場・投資環境&gt;その他の市場・投資環境情報</vt:lpstr>
      <vt:lpstr>オランダ／介護／4.特定製品・サービスの市場・投資環境&gt;その他の市場・投資環境情報</vt:lpstr>
      <vt:lpstr>オランダ／介護／3.政策・制度&gt;医療政策、計画等／4.特定製品・サービスの市場・投資環境&gt;その他の市場・投資環境情報</vt:lpstr>
      <vt:lpstr>オランダ／介護／4.特定製品・サービスの市場・投資環境&gt;その他の市場・投資環境情報</vt:lpstr>
      <vt:lpstr>オランダ／介護／3.政策・制度&gt;医療政策、計画等</vt:lpstr>
      <vt:lpstr>オランダ／介護／3.政策・制度&gt;医療政策、計画等</vt:lpstr>
      <vt:lpstr>オランダ／介護／3.政策・制度&gt;医療政策、計画等／4.特定製品・サービスの市場・投資環境&gt;ビジネスモデル</vt:lpstr>
      <vt:lpstr>オランダ／介護／3.政策・制度&gt;医療機器に対する規制／その他の制度・規制</vt:lpstr>
      <vt:lpstr>オランダ／介護／3.政策・制度&gt;医療機器に対する規制／その他の制度・規制</vt:lpstr>
      <vt:lpstr>オランダ／介護／3.政策・制度&gt;医療機器に対する規制／その他の制度・規制</vt:lpstr>
      <vt:lpstr>オランダ／介護／3.政策・制度&gt;医療機器に対する規制／その他の制度・規制</vt:lpstr>
      <vt:lpstr>オランダ／介護／3.政策・制度&gt;医療機器に対する規制／その他の制度・規制</vt:lpstr>
      <vt:lpstr>オランダ／介護／3.政策・制度&gt;医療機器に対する規制／その他の制度・規制</vt:lpstr>
      <vt:lpstr>オランダ／介護／3.政策・制度&gt;医療機器に対する規制／その他の制度・規制</vt:lpstr>
      <vt:lpstr>オランダ／介護／3.政策・制度&gt;医療機器に対する規制／その他の制度・規制</vt:lpstr>
      <vt:lpstr>オランダ／介護／4.特定製品・サービスの市場・投資環境&gt;主要企業・競合</vt:lpstr>
      <vt:lpstr>オランダ／介護／4.特定製品・サービスの市場・投資環境&gt;主要企業・競合</vt:lpstr>
      <vt:lpstr>オランダ／介護／4.特定製品・サービスの市場・投資環境&gt;主要企業・競合</vt:lpstr>
      <vt:lpstr>オランダ／介護／4.特定製品・サービスの市場・投資環境&gt;主要企業・競合</vt:lpstr>
      <vt:lpstr>オランダ／介護／4.特定製品・サービスの市場・投資環境&gt;主要企業・競合</vt:lpstr>
      <vt:lpstr>オランダ／介護／4.特定製品・サービスの市場・投資環境&gt;主要企業・競合</vt:lpstr>
      <vt:lpstr>オランダ／介護／3.政策・制度&gt;医療機器に対する規制</vt:lpstr>
      <vt:lpstr>オランダ／介護／3.政策・制度&gt;医療機器に対する規制</vt:lpstr>
      <vt:lpstr>オランダ／介護／3.政策・制度&gt;医療機器に対する規制</vt:lpstr>
      <vt:lpstr>オランダ／介護／3.政策・制度&gt;医療機器に対する規制／5.キーパーソン・協力先&gt;その他のキーパーソン・協力先等</vt:lpstr>
      <vt:lpstr>オランダ／介護／3.政策・制度&gt;医療機器に対する規制</vt:lpstr>
      <vt:lpstr>オランダ／介護／1.法人設立関連規制（医療法人含む）&gt;外資規制・法人設立の手続き／3.政策・制度&gt;医療機器に対する規制</vt:lpstr>
      <vt:lpstr>オランダ／介護／3.政策・制度&gt;医療機器に対する規制／4.特定製品・サービスの市場・投資環境&gt;現地の機器・設備関連の購買環境,課題</vt:lpstr>
      <vt:lpstr>オランダ／介護／3.政策・制度&gt;医療機器に対する規制／4.特定製品・サービスの市場・投資環境&gt;現地の機器・設備関連の購買環境,課題</vt:lpstr>
      <vt:lpstr>オランダ／介護／3.政策・制度&gt;その他の制度・規制／4.特定製品・サービスの市場・投資環境&gt;その他の市場・投資環境情報</vt:lpstr>
      <vt:lpstr>オランダ／介護／4.特定製品・サービスの市場・投資環境&gt;市場規模／その他の市場・投資環境情報</vt:lpstr>
      <vt:lpstr>オランダ／介護／4.特定製品・サービスの市場・投資環境&gt;製品・サービスに対するニーズ／その他の市場・投資環境情報</vt:lpstr>
      <vt:lpstr>オランダ／介護／4.特定製品・サービスの市場・投資環境&gt;製品・サービスに対するニーズ／その他の市場・投資環境情報</vt:lpstr>
      <vt:lpstr>オランダ／介護／4.特定製品・サービスの市場・投資環境&gt;製品・サービスに対するニーズ／その他の市場・投資環境情報</vt:lpstr>
      <vt:lpstr>オランダ／介護／4.特定製品・サービスの市場・投資環境&gt;製品・サービスに対するニーズ／その他の市場・投資環境情報</vt:lpstr>
      <vt:lpstr>オランダ／介護／4.特定製品・サービスの市場・投資環境&gt;製品・サービスに対するニーズ／その他の市場・投資環境情報</vt:lpstr>
      <vt:lpstr>ドイツ／介護／2.医療・公衆衛生&gt;健康水準および医療水準／4.特定製品・サービスの市場・投資環境&gt;市場規模 </vt:lpstr>
      <vt:lpstr>ドイツ／介護／2.医療・公衆衛生&gt;健康水準および医療水準／4.特定製品・サービスの市場・投資環境&gt;市場規模 </vt:lpstr>
      <vt:lpstr>ドイツ／介護／2.医療・公衆衛生&gt;健康水準および医療水準／その他の医療・公衆衛生情報</vt:lpstr>
      <vt:lpstr>ドイツ／介護／2.医療・公衆衛生&gt;健康水準および医療水準／4.特定製品・サービスの市場・投資環境&gt;市場規模 </vt:lpstr>
      <vt:lpstr>ドイツ／介護／2.医療・公衆衛生&gt;健康水準および医療水準／4.特定製品・サービスの市場・投資環境&gt;市場規模 </vt:lpstr>
      <vt:lpstr>ドイツ／介護／3.政策・制度&gt;公的保険制度</vt:lpstr>
      <vt:lpstr>ドイツ／介護／3.政策・制度&gt;公的保険制度</vt:lpstr>
      <vt:lpstr>ドイツ／介護／3.政策・制度&gt;公的保険制度／4.特定製品・サービスの市場・投資環境&gt;その他の市場・投資環境情報</vt:lpstr>
      <vt:lpstr>ドイツ／介護／3.政策・制度&gt;公的保険制度</vt:lpstr>
      <vt:lpstr>ドイツ／介護／3.政策・制度&gt;医療政策、計画等／4.特定製品・サービスの市場・投資環境&gt;その他の市場・投資環境情報</vt:lpstr>
      <vt:lpstr>ドイツ／介護／4.特定製品・サービスの市場・投資環境&gt;その他の市場・投資環境情報</vt:lpstr>
      <vt:lpstr>ドイツ／介護／4.特定製品・サービスの市場・投資環境&gt;その他の市場・投資環境情報</vt:lpstr>
      <vt:lpstr>ドイツ／介護／4.特定製品・サービスの市場・投資環境&gt;その他の市場・投資環境情報</vt:lpstr>
      <vt:lpstr>ドイツ／介護／3.政策・制度&gt;医療政策、計画等</vt:lpstr>
      <vt:lpstr>ドイツ／介護／3.政策・制度&gt;医療政策、計画等</vt:lpstr>
      <vt:lpstr>ドイツ／介護／3.政策・制度&gt;医療政策、計画等</vt:lpstr>
      <vt:lpstr>ドイツ／介護／3.政策・制度&gt;医療政策、計画等</vt:lpstr>
      <vt:lpstr>ドイツ／介護／3.政策・制度&gt;医療機器に対する規制／その他の制度・規制</vt:lpstr>
      <vt:lpstr>ドイツ／介護／3.政策・制度&gt;医療機器に対する規制／その他の制度・規制</vt:lpstr>
      <vt:lpstr>ドイツ／介護／3.政策・制度&gt;医療機器に対する規制／その他の制度・規制</vt:lpstr>
      <vt:lpstr>ドイツ／介護／3.政策・制度&gt;医療機器に対する規制／その他の制度・規制</vt:lpstr>
      <vt:lpstr>ドイツ／介護／3.政策・制度&gt;医療機器に対する規制／その他の制度・規制</vt:lpstr>
      <vt:lpstr>ドイツ／介護／3.政策・制度&gt;医療機器に対する規制／その他の制度・規制</vt:lpstr>
      <vt:lpstr>ドイツ／介護／3.政策・制度&gt;医療機器に対する規制／その他の制度・規制</vt:lpstr>
      <vt:lpstr>ドイツ／介護／3.政策・制度&gt;医療機器に対する規制／その他の制度・規制</vt:lpstr>
      <vt:lpstr>ドイツ／介護／3.政策・制度&gt;医療機器に対する規制／その他の制度・規制</vt:lpstr>
      <vt:lpstr>ドイツ／介護／4.特定製品・サービスの市場・投資環境&gt;主要企業・競合</vt:lpstr>
      <vt:lpstr>ドイツ／介護／4.特定製品・サービスの市場・投資環境&gt;主要企業・競合</vt:lpstr>
      <vt:lpstr>ドイツ／介護／4.特定製品・サービスの市場・投資環境&gt;主要企業・競合</vt:lpstr>
      <vt:lpstr>ドイツ／介護／4.特定製品・サービスの市場・投資環境&gt;主要企業・競合</vt:lpstr>
      <vt:lpstr>ドイツ／介護／4.特定製品・サービスの市場・投資環境&gt;主要企業・競合</vt:lpstr>
      <vt:lpstr>ドイツ／介護／4.特定製品・サービスの市場・投資環境&gt;主要企業・競合</vt:lpstr>
      <vt:lpstr>ドイツ／介護／3.政策・制度&gt;医療機器に対する規制</vt:lpstr>
      <vt:lpstr>ドイツ／介護／3.政策・制度&gt;医療機器に対する規制</vt:lpstr>
      <vt:lpstr>ドイツ／介護／3.政策・制度&gt;医療機器に対する規制</vt:lpstr>
      <vt:lpstr>ドイツ／介護／3.政策・制度&gt;医療機器に対する規制／5.キーパーソン・協力先&gt;その他のキーパーソン・協力先等</vt:lpstr>
      <vt:lpstr>ドイツ／介護／3.政策・制度&gt;医療機器に対する規制</vt:lpstr>
      <vt:lpstr>ドイツ／介護／3.政策・制度&gt;医療機器に対する規制／4.特定製品・サービスの市場・投資環境&gt;現地の機器・設備関連の購買環境,課題</vt:lpstr>
      <vt:lpstr>ドイツ／介護／3.政策・制度&gt;医療機器に対する規制／4.特定製品・サービスの市場・投資環境&gt;現地の機器・設備関連の購買環境,課題</vt:lpstr>
      <vt:lpstr>ドイツ／介護／3.政策・制度&gt;医療機器に対する規制／4.特定製品・サービスの市場・投資環境&gt;現地の機器・設備関連の購買環境,課題</vt:lpstr>
      <vt:lpstr>ドイツ／介護／3.政策・制度&gt;医療機器に対する規制／4.特定製品・サービスの市場・投資環境&gt;現地の機器・設備関連の購買環境,課題</vt:lpstr>
      <vt:lpstr>ドイツ／介護／3.政策・制度&gt;その他の制度・規制／4.特定製品・サービスの市場・投資環境&gt;その他の市場・投資環境情報</vt:lpstr>
      <vt:lpstr>ドイツ／介護／4.特定製品・サービスの市場・投資環境&gt;市場規模／その他の市場・投資環境情報</vt:lpstr>
      <vt:lpstr>ドイツ／介護／4.特定製品・サービスの市場・投資環境&gt;製品・サービスに対するニーズ／その他の市場・投資環境情報</vt:lpstr>
      <vt:lpstr>ドイツ／介護／4.特定製品・サービスの市場・投資環境&gt;製品・サービスに対するニーズ／その他の市場・投資環境情報</vt:lpstr>
      <vt:lpstr>ドイツ／介護／4.特定製品・サービスの市場・投資環境&gt;製品・サービスに対するニーズ／その他の市場・投資環境情報</vt:lpstr>
      <vt:lpstr>ドイツ／介護／4.特定製品・サービスの市場・投資環境&gt;製品・サービスに対するニーズ／その他の市場・投資環境情報</vt:lpstr>
      <vt:lpstr>ドイツドイツ／介護／4.特定製品・サービスの市場・投資環境&gt;製品・サービスに対するニーズ／その他の市場・投資環境情報</vt:lpstr>
      <vt:lpstr>アメリカ／介護／2.医療・公衆衛生&gt;健康水準および医療水準／4.特定製品・サービスの市場・投資環境&gt;市場規模 </vt:lpstr>
      <vt:lpstr>アメリカ／介護／2.医療・公衆衛生&gt;健康水準および医療水準／4.特定製品・サービスの市場・投資環境&gt;市場規模 </vt:lpstr>
      <vt:lpstr>アメリカ／介護／2.医療・公衆衛生&gt;健康水準および医療水準／4.特定製品・サービスの市場・投資環境&gt;市場規模 </vt:lpstr>
      <vt:lpstr>アメリカ／介護／2.医療・公衆衛生&gt;健康水準および医療水準／4.特定製品・サービスの市場・投資環境&gt;市場規模 </vt:lpstr>
      <vt:lpstr>アメリカ／介護／3.政策・制度&gt;その他の制度・規制／6.その他</vt:lpstr>
      <vt:lpstr>アメリカ／介護／3.政策・制度&gt;公的保険制度／民間保険</vt:lpstr>
      <vt:lpstr>アメリカ／介護／3.政策・制度&gt;公的保険制度</vt:lpstr>
      <vt:lpstr>アメリカ／介護／3.政策・制度&gt;公的保険制度</vt:lpstr>
      <vt:lpstr>アメリカ／介護／3.政策・制度&gt;医療政策、計画等／4.特定製品・サービスの市場・投資環境&gt;その他の市場・投資環境情報</vt:lpstr>
      <vt:lpstr>アメリカ／介護／4.特定製品・サービスの市場・投資環境&gt;その他の市場・投資環境情報／5.キーパーソン・協力先&gt;その他のキーパーソン・協力先等</vt:lpstr>
      <vt:lpstr>アメリカ／介護／3.政策・制度&gt;医療機器に対する規制／その他の制度・規制</vt:lpstr>
      <vt:lpstr>アメリカ／介護／3.政策・制度&gt;医療機器に対する規制／その他の制度・規制</vt:lpstr>
      <vt:lpstr>アメリカ／介護／3.政策・制度&gt;医療機器に対する規制／その他の制度・規制</vt:lpstr>
      <vt:lpstr>アメリカ／介護／3.政策・制度&gt;医療機器に対する規制／その他の制度・規制</vt:lpstr>
      <vt:lpstr>アメリカ／介護／3.政策・制度&gt;医療機器に対する規制／その他の制度・規制</vt:lpstr>
      <vt:lpstr>アメリカ／介護／3.政策・制度&gt;医療機器に対する規制／その他の制度・規制</vt:lpstr>
      <vt:lpstr>アメリカ／介護／4.特定製品・サービスの市場・投資環境&gt;主要企業・競合</vt:lpstr>
      <vt:lpstr>アメリカ／介護／4.特定製品・サービスの市場・投資環境&gt;主要企業・競合</vt:lpstr>
      <vt:lpstr>アメリカ／介護／4.特定製品・サービスの市場・投資環境&gt;主要企業・競合</vt:lpstr>
      <vt:lpstr>アメリカ／介護／4.特定製品・サービスの市場・投資環境&gt;主要企業・競合</vt:lpstr>
      <vt:lpstr>アメリカ／介護／4.特定製品・サービスの市場・投資環境&gt;主要企業・競合</vt:lpstr>
      <vt:lpstr>アメリカ／介護／4.特定製品・サービスの市場・投資環境&gt;主要企業・競合</vt:lpstr>
      <vt:lpstr>アメリカ／介護／3.政策・制度&gt;医療機器に対する規制</vt:lpstr>
      <vt:lpstr>アメリカ／介護／3.政策・制度&gt;医療機器に対する規制</vt:lpstr>
      <vt:lpstr>アメリカ／介護／3.政策・制度&gt;医療機器に対する規制／5.キーパーソン・協力先&gt;その他のキーパーソン・協力先等</vt:lpstr>
      <vt:lpstr>アメリカ／介護／3.政策・制度&gt;医療機器に対する規制</vt:lpstr>
      <vt:lpstr>アメリカ／介護／1.法人設立関連規制（医療法人含む）&gt;外資規制・法人設立の手続き／3.政策・制度&gt;医療機器に対する規制</vt:lpstr>
      <vt:lpstr>アメリカ／介護／1.法人設立関連規制（医療法人含む）&gt;外資規制・法人設立の手続き／3.政策・制度&gt;医療機器に対する規制</vt:lpstr>
      <vt:lpstr>アメリカ／介護／3.政策・制度&gt;医療機器に対する規制／4.特定製品・サービスの市場・投資環境&gt;現地の機器・設備関連の購買環境,課題</vt:lpstr>
      <vt:lpstr>アメリカ／介護／3.政策・制度&gt;その他の制度・規制／4.特定製品・サービスの市場・投資環境&gt;その他の市場・投資環境情報</vt:lpstr>
      <vt:lpstr>アメリカ／介護／4.特定製品・サービスの市場・投資環境&gt;市場規模／その他の市場・投資環境情報</vt:lpstr>
      <vt:lpstr>アメリカ／介護／4.特定製品・サービスの市場・投資環境&gt;製品・サービスに対するニーズ／その他の市場・投資環境情報</vt:lpstr>
      <vt:lpstr>アメリカ／介護／4.特定製品・サービスの市場・投資環境&gt;製品・サービスに対するニーズ／その他の市場・投資環境情報</vt:lpstr>
      <vt:lpstr>アメリカ／介護／4.特定製品・サービスの市場・投資環境&gt;製品・サービスに対するニーズ／その他の市場・投資環境情報</vt:lpstr>
      <vt:lpstr>アメリカ／介護／4.特定製品・サービスの市場・投資環境&gt;製品・サービスに対するニーズ／その他の市場・投資環境情報</vt:lpstr>
      <vt:lpstr>アメリカ／介護／4.特定製品・サービスの市場・投資環境&gt;製品・サービスに対するニーズ／その他の市場・投資環境情報</vt:lpstr>
      <vt:lpstr>フィンランド／介護／4.特定製品・サービスの市場・投資環境&gt;ビジネスモデル／その他の市場・投資環境情報</vt:lpstr>
      <vt:lpstr>オランダ／介護／4.特定製品・サービスの市場・投資環境&gt;ビジネスモデル／その他の市場・投資環境情報</vt:lpstr>
      <vt:lpstr>アメリカ／介護／4.特定製品・サービスの市場・投資環境&gt;ビジネスモデル／その他の市場・投資環境情報</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プロジェクトタイトル（Yu Gothic UI 24pt＋Bold ）</dc:title>
  <dc:creator>霜越直哉</dc:creator>
  <cp:lastModifiedBy>NRI</cp:lastModifiedBy>
  <cp:revision>554</cp:revision>
  <dcterms:created xsi:type="dcterms:W3CDTF">2020-01-29T08:16:05Z</dcterms:created>
  <dcterms:modified xsi:type="dcterms:W3CDTF">2021-03-22T14:27:47Z</dcterms:modified>
</cp:coreProperties>
</file>